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0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08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73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1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5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0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80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57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4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8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2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8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2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4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3A01E2-9DD4-4FB7-BA57-FE98F976C831}" type="datetimeFigureOut">
              <a:rPr lang="ru-RU" smtClean="0"/>
              <a:t>22.11.2017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B9EF09-8784-4C30-A562-F66FB826E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20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039" y="2242351"/>
            <a:ext cx="10353763" cy="2511835"/>
          </a:xfrm>
        </p:spPr>
        <p:txBody>
          <a:bodyPr>
            <a:noAutofit/>
          </a:bodyPr>
          <a:lstStyle/>
          <a:p>
            <a:r>
              <a:rPr lang="ru-RU" sz="7200" dirty="0" smtClean="0"/>
              <a:t>Права </a:t>
            </a:r>
            <a:r>
              <a:rPr lang="ru-RU" sz="7200" dirty="0" smtClean="0"/>
              <a:t>доступа, хранение паролей и установка пакетов</a:t>
            </a:r>
            <a:endParaRPr lang="ru-RU" sz="7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-2003587" y="6548844"/>
            <a:ext cx="4973209" cy="478973"/>
          </a:xfrm>
        </p:spPr>
        <p:txBody>
          <a:bodyPr/>
          <a:lstStyle/>
          <a:p>
            <a:r>
              <a:rPr lang="en-US" dirty="0" smtClean="0"/>
              <a:t>@FSOCIAL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00287" y="1253478"/>
            <a:ext cx="10353762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а - </a:t>
            </a:r>
            <a:r>
              <a:rPr lang="ru-RU" b="1" i="0" dirty="0" smtClean="0">
                <a:effectLst/>
                <a:latin typeface="lucida grande"/>
              </a:rPr>
              <a:t>имя пользователя</a:t>
            </a:r>
            <a:r>
              <a:rPr lang="ru-RU" b="0" i="0" dirty="0" smtClean="0">
                <a:effectLst/>
                <a:latin typeface="lucida grande"/>
              </a:rPr>
              <a:t>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б - </a:t>
            </a:r>
            <a:r>
              <a:rPr lang="ru-RU" b="1" i="0" dirty="0" smtClean="0">
                <a:effectLst/>
                <a:latin typeface="lucida grande"/>
              </a:rPr>
              <a:t>шифрованный пароль </a:t>
            </a:r>
            <a:r>
              <a:rPr lang="ru-RU" b="0" i="0" dirty="0" smtClean="0">
                <a:effectLst/>
                <a:latin typeface="lucida grande"/>
              </a:rPr>
              <a:t>– применяются алгоритмы хеширования, как правило MD5 </a:t>
            </a:r>
            <a:endParaRPr lang="en-US" b="0" i="0" dirty="0" smtClean="0">
              <a:effectLst/>
              <a:latin typeface="lucida grand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в - число дней с последнего изменения пароля, начиная с 1 января 1970 года;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г - число дней, перед тем как пароль может быть изменен;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д - число дней, после которых пароль должен быть изменен;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е - число дней, за сколько пользователя начнут предупреждать, что пароль устаревает;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ж - число дней, после устаревания пароля для блокировки учетной записи;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з -дней, отсчитывая с 1 января 1970 года, когда учетная запись будет заблокирована;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 smtClean="0">
                <a:effectLst/>
                <a:latin typeface="lucida grande"/>
              </a:rPr>
              <a:t>и - зарезервированное поле;</a:t>
            </a:r>
            <a:endParaRPr lang="ru-RU" b="0" i="0" dirty="0">
              <a:effectLst/>
              <a:latin typeface="lucida grande"/>
            </a:endParaRPr>
          </a:p>
        </p:txBody>
      </p:sp>
      <p:pic>
        <p:nvPicPr>
          <p:cNvPr id="5" name="Picture 2" descr="http://www.intuit.ru/EDI/05_06_17_1/1496614892-6792/tutorial/79/objects/3/files/3_3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20" y="161305"/>
            <a:ext cx="9087896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23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Что такое </a:t>
            </a:r>
            <a:r>
              <a:rPr lang="ru-RU" dirty="0" err="1">
                <a:effectLst/>
              </a:rPr>
              <a:t>хеш</a:t>
            </a:r>
            <a:r>
              <a:rPr lang="ru-RU" dirty="0" smtClean="0">
                <a:effectLst/>
              </a:rPr>
              <a:t>?</a:t>
            </a:r>
          </a:p>
          <a:p>
            <a:pPr lvl="1"/>
            <a:r>
              <a:rPr lang="ru-RU" dirty="0" smtClean="0">
                <a:effectLst/>
              </a:rPr>
              <a:t>Хеш-функцией </a:t>
            </a:r>
            <a:r>
              <a:rPr lang="ru-RU" dirty="0">
                <a:effectLst/>
              </a:rPr>
              <a:t>называется математическое преобразование информации в короткую, определенной длины строку.</a:t>
            </a:r>
          </a:p>
          <a:p>
            <a:r>
              <a:rPr lang="ru-RU" dirty="0">
                <a:effectLst/>
              </a:rPr>
              <a:t>Зачем это нужно</a:t>
            </a:r>
            <a:r>
              <a:rPr lang="ru-RU" dirty="0" smtClean="0">
                <a:effectLst/>
              </a:rPr>
              <a:t>?</a:t>
            </a:r>
          </a:p>
          <a:p>
            <a:pPr marL="810000" lvl="2" indent="0">
              <a:buNone/>
            </a:pPr>
            <a:r>
              <a:rPr lang="ru-RU" dirty="0" smtClean="0">
                <a:effectLst/>
              </a:rPr>
              <a:t>Анализ </a:t>
            </a:r>
            <a:r>
              <a:rPr lang="ru-RU" dirty="0">
                <a:effectLst/>
              </a:rPr>
              <a:t>при помощи хеш-функций часто используют для контроля целостности важных файлов операционной системы, важных программ,  важных данных.  Контроль может производиться как по необходимости, так и на регулярной основе.</a:t>
            </a:r>
          </a:p>
          <a:p>
            <a:r>
              <a:rPr lang="ru-RU" dirty="0">
                <a:effectLst/>
              </a:rPr>
              <a:t>Как это делается</a:t>
            </a:r>
            <a:r>
              <a:rPr lang="ru-RU" dirty="0" smtClean="0">
                <a:effectLst/>
              </a:rPr>
              <a:t>?</a:t>
            </a:r>
          </a:p>
          <a:p>
            <a:pPr lvl="1"/>
            <a:r>
              <a:rPr lang="ru-RU" dirty="0" smtClean="0">
                <a:effectLst/>
              </a:rPr>
              <a:t>Вначале </a:t>
            </a:r>
            <a:r>
              <a:rPr lang="ru-RU" dirty="0">
                <a:effectLst/>
              </a:rPr>
              <a:t>определяют, целостность каких файлов нужно контролировать. Для каждого файла производится вычисления значения его </a:t>
            </a:r>
            <a:r>
              <a:rPr lang="ru-RU" dirty="0" err="1">
                <a:effectLst/>
              </a:rPr>
              <a:t>хеша</a:t>
            </a:r>
            <a:r>
              <a:rPr lang="ru-RU" dirty="0">
                <a:effectLst/>
              </a:rPr>
              <a:t> по специальному алгоритму с сохранением результата. Через необходимое время производится аналогичный расчет и сравниваются результаты. Если значения отличаются, значит информация содержащаяся в файле была изменена.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41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ru-RU" sz="3000" b="1" dirty="0">
                <a:effectLst/>
              </a:rPr>
              <a:t>Какими характеристиками должна обладать хеш-функция?</a:t>
            </a:r>
          </a:p>
          <a:p>
            <a:r>
              <a:rPr lang="ru-RU" dirty="0">
                <a:effectLst/>
              </a:rPr>
              <a:t> должна уметь выполнять преобразования данных произвольной длины в фиксированную;</a:t>
            </a:r>
          </a:p>
          <a:p>
            <a:r>
              <a:rPr lang="ru-RU" dirty="0">
                <a:effectLst/>
              </a:rPr>
              <a:t>должна иметь открытый алгоритм, чтобы можно было исследовать её </a:t>
            </a:r>
            <a:r>
              <a:rPr lang="ru-RU" dirty="0" err="1">
                <a:effectLst/>
              </a:rPr>
              <a:t>криптостойкость</a:t>
            </a:r>
            <a:r>
              <a:rPr lang="ru-RU" dirty="0">
                <a:effectLst/>
              </a:rPr>
              <a:t>;</a:t>
            </a:r>
          </a:p>
          <a:p>
            <a:r>
              <a:rPr lang="ru-RU" dirty="0">
                <a:effectLst/>
              </a:rPr>
              <a:t>должна быть односторонней, то есть не должно быть математической возможности по результату определить исходные данные;</a:t>
            </a:r>
          </a:p>
          <a:p>
            <a:r>
              <a:rPr lang="ru-RU" dirty="0">
                <a:effectLst/>
              </a:rPr>
              <a:t>должна «сопротивляться» коллизиям, то есть не должна выдавать одинаковых значений при разных входных данных;</a:t>
            </a:r>
          </a:p>
          <a:p>
            <a:r>
              <a:rPr lang="ru-RU" dirty="0">
                <a:effectLst/>
              </a:rPr>
              <a:t>не должна требовать больших вычислительных ресурсов;</a:t>
            </a:r>
          </a:p>
          <a:p>
            <a:r>
              <a:rPr lang="ru-RU" dirty="0">
                <a:effectLst/>
              </a:rPr>
              <a:t>при малейшем изменении входных данных результат должен существенно изменяться.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26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Немного о </a:t>
            </a:r>
            <a:r>
              <a:rPr lang="en-US" dirty="0" err="1" smtClean="0"/>
              <a:t>sudo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sudo</a:t>
            </a:r>
            <a:r>
              <a:rPr lang="ru-RU" dirty="0">
                <a:effectLst/>
              </a:rPr>
              <a:t> — это утилита, предоставляющая привилегии </a:t>
            </a:r>
            <a:r>
              <a:rPr lang="ru-RU" dirty="0" err="1">
                <a:effectLst/>
              </a:rPr>
              <a:t>root</a:t>
            </a:r>
            <a:r>
              <a:rPr lang="ru-RU" dirty="0">
                <a:effectLst/>
              </a:rPr>
              <a:t> для выполнения административных операций в соответствии со своими настройками. Она позволяет легко контролировать доступ к важным приложениям в системе. По умолчанию, при установке </a:t>
            </a:r>
            <a:r>
              <a:rPr lang="ru-RU" dirty="0" err="1">
                <a:effectLst/>
              </a:rPr>
              <a:t>Ubuntu</a:t>
            </a:r>
            <a:r>
              <a:rPr lang="ru-RU" dirty="0">
                <a:effectLst/>
              </a:rPr>
              <a:t> первому пользователю (тому, который создаётся во время установки) предоставляются полные права на использование </a:t>
            </a:r>
            <a:r>
              <a:rPr lang="ru-RU" dirty="0" err="1">
                <a:effectLst/>
              </a:rPr>
              <a:t>sudo</a:t>
            </a:r>
            <a:r>
              <a:rPr lang="ru-RU" dirty="0">
                <a:effectLst/>
              </a:rPr>
              <a:t>. Т.е. фактически первый пользователь обладает той же свободой действий, что и </a:t>
            </a:r>
            <a:r>
              <a:rPr lang="ru-RU" dirty="0" err="1">
                <a:effectLst/>
              </a:rPr>
              <a:t>root</a:t>
            </a:r>
            <a:r>
              <a:rPr lang="ru-RU" smtClean="0">
                <a:effectLst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6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использовать</a:t>
            </a:r>
            <a:r>
              <a:rPr lang="en-US" dirty="0" smtClean="0"/>
              <a:t> </a:t>
            </a:r>
            <a:r>
              <a:rPr lang="en-US" dirty="0" err="1" smtClean="0"/>
              <a:t>sudo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&lt;</a:t>
            </a:r>
            <a:r>
              <a:rPr lang="ru-RU" dirty="0" smtClean="0"/>
              <a:t>команда</a:t>
            </a:r>
            <a:r>
              <a:rPr lang="en-US" dirty="0" smtClean="0"/>
              <a:t>&gt;</a:t>
            </a:r>
          </a:p>
          <a:p>
            <a:r>
              <a:rPr lang="ru-RU" dirty="0">
                <a:effectLst/>
              </a:rPr>
              <a:t>Система какое-то время помнит введённый пароль (сохраняет открытой </a:t>
            </a:r>
            <a:r>
              <a:rPr lang="ru-RU" dirty="0" err="1">
                <a:effectLst/>
              </a:rPr>
              <a:t>sudo</a:t>
            </a:r>
            <a:r>
              <a:rPr lang="ru-RU" dirty="0">
                <a:effectLst/>
              </a:rPr>
              <a:t>-сессию). Поэтому при последующих выполнениях </a:t>
            </a:r>
            <a:r>
              <a:rPr lang="ru-RU" dirty="0" err="1">
                <a:effectLst/>
              </a:rPr>
              <a:t>sudo</a:t>
            </a:r>
            <a:r>
              <a:rPr lang="ru-RU" dirty="0">
                <a:effectLst/>
              </a:rPr>
              <a:t> ввод пароля может не потребоваться. Для гарантированного прекращения сессии </a:t>
            </a:r>
            <a:r>
              <a:rPr lang="ru-RU" dirty="0" err="1">
                <a:effectLst/>
              </a:rPr>
              <a:t>sudo</a:t>
            </a:r>
            <a:r>
              <a:rPr lang="ru-RU" dirty="0">
                <a:effectLst/>
              </a:rPr>
              <a:t> наберите в </a:t>
            </a:r>
            <a:r>
              <a:rPr lang="ru-RU" dirty="0" smtClean="0">
                <a:effectLst/>
              </a:rPr>
              <a:t>терминале</a:t>
            </a:r>
            <a:r>
              <a:rPr lang="en-US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sudo</a:t>
            </a:r>
            <a:r>
              <a:rPr lang="en-US" dirty="0" smtClean="0">
                <a:effectLst/>
              </a:rPr>
              <a:t> –K </a:t>
            </a:r>
          </a:p>
          <a:p>
            <a:r>
              <a:rPr lang="ru-RU" altLang="ru-RU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sudo</a:t>
            </a:r>
            <a:r>
              <a:rPr lang="ru-RU" altLang="ru-RU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 </a:t>
            </a:r>
            <a:r>
              <a:rPr lang="ru-RU" altLang="ru-RU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cat</a:t>
            </a:r>
            <a:r>
              <a:rPr lang="ru-RU" altLang="ru-RU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 test.txt | </a:t>
            </a:r>
            <a:r>
              <a:rPr lang="ru-RU" altLang="ru-RU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grep</a:t>
            </a:r>
            <a:r>
              <a:rPr lang="ru-RU" altLang="ru-RU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 </a:t>
            </a:r>
            <a:r>
              <a:rPr lang="ru-RU" altLang="ru-RU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text</a:t>
            </a:r>
            <a:r>
              <a:rPr lang="ru-RU" altLang="ru-RU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 &gt; result.txt</a:t>
            </a:r>
            <a:r>
              <a:rPr lang="ru-RU" altLang="ru-RU" sz="160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ru-RU" sz="160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ru-RU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lang="en-US" altLang="ru-RU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</a:t>
            </a:r>
            <a:r>
              <a:rPr lang="en-US" altLang="ru-RU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ru-RU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altLang="ru-RU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7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приложений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Репозиторий - место централизованного хранения пакетов программного обеспечения. Использование </a:t>
            </a:r>
            <a:r>
              <a:rPr lang="ru-RU" dirty="0" err="1" smtClean="0">
                <a:effectLst/>
              </a:rPr>
              <a:t>репозитори</a:t>
            </a:r>
            <a:r>
              <a:rPr lang="ru-RU" dirty="0" err="1">
                <a:effectLst/>
              </a:rPr>
              <a:t>и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позволяет упростить установку программ и обновление </a:t>
            </a:r>
            <a:r>
              <a:rPr lang="ru-RU" dirty="0" smtClean="0">
                <a:effectLst/>
              </a:rPr>
              <a:t>системы</a:t>
            </a:r>
          </a:p>
          <a:p>
            <a:r>
              <a:rPr lang="ru-RU" dirty="0" smtClean="0">
                <a:effectLst/>
              </a:rPr>
              <a:t>Обновление программ из </a:t>
            </a:r>
            <a:r>
              <a:rPr lang="ru-RU" dirty="0" err="1" smtClean="0">
                <a:effectLst/>
              </a:rPr>
              <a:t>репозитории</a:t>
            </a:r>
            <a:r>
              <a:rPr lang="ru-RU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sudo</a:t>
            </a:r>
            <a:r>
              <a:rPr lang="en-US" dirty="0" smtClean="0">
                <a:effectLst/>
              </a:rPr>
              <a:t> apt-get update</a:t>
            </a:r>
          </a:p>
          <a:p>
            <a:r>
              <a:rPr lang="ru-RU" dirty="0" smtClean="0">
                <a:effectLst/>
              </a:rPr>
              <a:t>Установка нужного пакета: </a:t>
            </a:r>
            <a:r>
              <a:rPr lang="en-US" dirty="0" err="1" smtClean="0">
                <a:effectLst/>
              </a:rPr>
              <a:t>sudo</a:t>
            </a:r>
            <a:r>
              <a:rPr lang="en-US" dirty="0" smtClean="0">
                <a:effectLst/>
              </a:rPr>
              <a:t> apt-get install &lt;</a:t>
            </a:r>
            <a:r>
              <a:rPr lang="ru-RU" dirty="0" smtClean="0">
                <a:effectLst/>
              </a:rPr>
              <a:t>название пакета</a:t>
            </a:r>
            <a:r>
              <a:rPr lang="en-US" dirty="0" smtClean="0">
                <a:effectLst/>
              </a:rPr>
              <a:t>&gt;</a:t>
            </a:r>
          </a:p>
          <a:p>
            <a:pPr marL="36900" indent="0">
              <a:buNone/>
            </a:pPr>
            <a:r>
              <a:rPr lang="en-US" dirty="0" err="1" smtClean="0">
                <a:effectLst/>
              </a:rPr>
              <a:t>Sudo</a:t>
            </a:r>
            <a:r>
              <a:rPr lang="en-US" dirty="0" smtClean="0">
                <a:effectLst/>
              </a:rPr>
              <a:t> apt-get install </a:t>
            </a:r>
            <a:r>
              <a:rPr lang="en-US" dirty="0" err="1" smtClean="0">
                <a:effectLst/>
              </a:rPr>
              <a:t>sl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55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GNU/</a:t>
            </a:r>
            <a:r>
              <a:rPr lang="ru-RU" dirty="0" err="1"/>
              <a:t>Linux</a:t>
            </a:r>
            <a:r>
              <a:rPr lang="ru-RU" dirty="0"/>
              <a:t> как истинная </a:t>
            </a:r>
            <a:r>
              <a:rPr lang="ru-RU" dirty="0" err="1"/>
              <a:t>Unix</a:t>
            </a:r>
            <a:r>
              <a:rPr lang="ru-RU" dirty="0"/>
              <a:t>-подобная операционная система является многопользовательской. Это значит, что в системе могут работать несколько (или множество) пользователей. Каждый пользователь должен иметь собственное «файловое пространство», к которому доступ других пользователей может быть запрещен или ограничен. Конкретный пользователь по отношению к его собственным файлам выступает как их владелец (u - </a:t>
            </a:r>
            <a:r>
              <a:rPr lang="ru-RU" dirty="0" err="1"/>
              <a:t>user</a:t>
            </a:r>
            <a:r>
              <a:rPr lang="ru-RU" dirty="0"/>
              <a:t>).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 другой стороны, очевидно, что в любой системе есть программы и данные, которые должны быть доступны всем пользователям или только определенной группе пользователей. Поэтому у каждого файла есть еще и группа (g - </a:t>
            </a:r>
            <a:r>
              <a:rPr lang="ru-RU" dirty="0" err="1"/>
              <a:t>group</a:t>
            </a:r>
            <a:r>
              <a:rPr lang="ru-RU" dirty="0"/>
              <a:t>), к которой он принадлежит.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Файл может быть доступен абсолютно всем. Поэтому в его атрибутах должны содержаться значения, запрещающие или разрешающие доступ всем другим (o - </a:t>
            </a:r>
            <a:r>
              <a:rPr lang="ru-RU" dirty="0" err="1"/>
              <a:t>other</a:t>
            </a:r>
            <a:r>
              <a:rPr lang="ru-RU" dirty="0"/>
              <a:t>), кто не вошел в группу и не является владельцем</a:t>
            </a:r>
          </a:p>
        </p:txBody>
      </p:sp>
    </p:spTree>
    <p:extLst>
      <p:ext uri="{BB962C8B-B14F-4D97-AF65-F5344CB8AC3E}">
        <p14:creationId xmlns:p14="http://schemas.microsoft.com/office/powerpoint/2010/main" val="13090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над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Что можно делать с файлом после его создания? В первую очередь просматривать, или читать (r - </a:t>
            </a:r>
            <a:r>
              <a:rPr lang="ru-RU" dirty="0" err="1"/>
              <a:t>read</a:t>
            </a:r>
            <a:r>
              <a:rPr lang="ru-RU" dirty="0"/>
              <a:t>).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Во вторую очередь, файл можно изменить (дописать, исправить, переименовать, переместить). Таким образом, мы можем говорить о возможности записи (w - </a:t>
            </a:r>
            <a:r>
              <a:rPr lang="ru-RU" dirty="0" err="1"/>
              <a:t>write</a:t>
            </a:r>
            <a:r>
              <a:rPr lang="ru-RU" dirty="0"/>
              <a:t>) в файл.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Если файл является программой, то его содержимое представляет собой команды для процессора, выполнение которых приводит к тому или иному желаемому (мы надеемся) эффекту. Другими словами, некоторые файлы можно исполнять (x - </a:t>
            </a:r>
            <a:r>
              <a:rPr lang="ru-RU" dirty="0" err="1"/>
              <a:t>execution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1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041" y="-148046"/>
            <a:ext cx="10353762" cy="987867"/>
          </a:xfrm>
        </p:spPr>
        <p:txBody>
          <a:bodyPr>
            <a:normAutofit/>
          </a:bodyPr>
          <a:lstStyle/>
          <a:p>
            <a:r>
              <a:rPr lang="ru-RU" dirty="0" smtClean="0"/>
              <a:t>Символьный вид прав доступа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92" y="687624"/>
            <a:ext cx="7286051" cy="617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4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717" y="566057"/>
            <a:ext cx="10353762" cy="97045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75" y="2215777"/>
            <a:ext cx="8340047" cy="29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081" y="0"/>
            <a:ext cx="10353762" cy="970450"/>
          </a:xfrm>
        </p:spPr>
        <p:txBody>
          <a:bodyPr/>
          <a:lstStyle/>
          <a:p>
            <a:r>
              <a:rPr lang="ru-RU" dirty="0" smtClean="0"/>
              <a:t>Числовой вид прав доступа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09" y="1542960"/>
            <a:ext cx="9178052" cy="4940321"/>
          </a:xfrm>
        </p:spPr>
      </p:pic>
    </p:spTree>
    <p:extLst>
      <p:ext uri="{BB962C8B-B14F-4D97-AF65-F5344CB8AC3E}">
        <p14:creationId xmlns:p14="http://schemas.microsoft.com/office/powerpoint/2010/main" val="93513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78377"/>
            <a:ext cx="10353762" cy="970450"/>
          </a:xfrm>
        </p:spPr>
        <p:txBody>
          <a:bodyPr/>
          <a:lstStyle/>
          <a:p>
            <a:r>
              <a:rPr lang="en-US" dirty="0" err="1" smtClean="0"/>
              <a:t>chmod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48827"/>
            <a:ext cx="10353762" cy="4742373"/>
          </a:xfrm>
        </p:spPr>
        <p:txBody>
          <a:bodyPr/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смены прав доступа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Команда </a:t>
            </a:r>
            <a:r>
              <a:rPr lang="ru-RU" dirty="0" err="1"/>
              <a:t>chmod</a:t>
            </a:r>
            <a:r>
              <a:rPr lang="ru-RU" dirty="0"/>
              <a:t> может быть использована с буквенными и числовыми опциями: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err="1"/>
              <a:t>chmod</a:t>
            </a:r>
            <a:r>
              <a:rPr lang="ru-RU" dirty="0"/>
              <a:t> 644 имя файла </a:t>
            </a:r>
            <a:endParaRPr lang="en-US" dirty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или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err="1" smtClean="0"/>
              <a:t>chmod</a:t>
            </a:r>
            <a:r>
              <a:rPr lang="ru-RU" dirty="0" smtClean="0"/>
              <a:t>  </a:t>
            </a:r>
            <a:r>
              <a:rPr lang="en-US" dirty="0" err="1" smtClean="0"/>
              <a:t>u+x</a:t>
            </a:r>
            <a:r>
              <a:rPr lang="ru-RU" dirty="0" smtClean="0"/>
              <a:t> </a:t>
            </a:r>
            <a:r>
              <a:rPr lang="en-US" dirty="0" smtClean="0"/>
              <a:t>,g-</a:t>
            </a:r>
            <a:r>
              <a:rPr lang="en-US" dirty="0" err="1" smtClean="0"/>
              <a:t>w,o</a:t>
            </a:r>
            <a:r>
              <a:rPr lang="en-US" dirty="0" smtClean="0"/>
              <a:t>-</a:t>
            </a:r>
            <a:r>
              <a:rPr lang="en-US" dirty="0" err="1" smtClean="0"/>
              <a:t>wx</a:t>
            </a:r>
            <a:r>
              <a:rPr lang="ru-RU" dirty="0" smtClean="0"/>
              <a:t> </a:t>
            </a:r>
            <a:endParaRPr lang="en-US" dirty="0" smtClean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ru-RU" dirty="0" smtClean="0"/>
              <a:t>+ и - используются для разрешения или запрещения конкретного права для определенной категории. Комбинации через запятую не допускаются.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33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паролей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703" y="1687999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</a:t>
            </a:r>
          </a:p>
          <a:p>
            <a:pPr marL="36900" indent="0">
              <a:buNone/>
            </a:pPr>
            <a:r>
              <a:rPr lang="ru-RU" dirty="0" smtClean="0">
                <a:effectLst/>
              </a:rPr>
              <a:t>Файл </a:t>
            </a:r>
            <a:r>
              <a:rPr lang="ru-RU" b="1" dirty="0" err="1" smtClean="0">
                <a:effectLst/>
              </a:rPr>
              <a:t>passwd</a:t>
            </a:r>
            <a:r>
              <a:rPr lang="ru-RU" dirty="0" smtClean="0">
                <a:effectLst/>
              </a:rPr>
              <a:t> — это список пользователей, которые известны системе. В процессе регистрации пользователя система обращается к данному файлу в поисках идентификатора пользователя, а также с целью проверки входного пароля. Каждая строка файла описывает одного пользователя и содержит семь полей, разделенных двоеточиями:</a:t>
            </a:r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1026" name="Picture 2" descr="Картинки по запросу /etc/pass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06" y="3924028"/>
            <a:ext cx="7334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/shadow - </a:t>
            </a:r>
            <a:r>
              <a:rPr lang="ru-RU" dirty="0">
                <a:effectLst/>
              </a:rPr>
              <a:t>На сегодняшний день хранение паролей в файлах </a:t>
            </a:r>
            <a:r>
              <a:rPr lang="ru-RU" b="1" dirty="0" err="1">
                <a:effectLst/>
              </a:rPr>
              <a:t>passwd</a:t>
            </a:r>
            <a:r>
              <a:rPr lang="ru-RU" dirty="0">
                <a:effectLst/>
              </a:rPr>
              <a:t> и </a:t>
            </a:r>
            <a:r>
              <a:rPr lang="ru-RU" b="1" dirty="0" err="1">
                <a:effectLst/>
              </a:rPr>
              <a:t>group</a:t>
            </a:r>
            <a:r>
              <a:rPr lang="ru-RU" dirty="0">
                <a:effectLst/>
              </a:rPr>
              <a:t> считается ненадежным. В новых версиях </a:t>
            </a:r>
            <a:r>
              <a:rPr lang="ru-RU" dirty="0" err="1">
                <a:effectLst/>
              </a:rPr>
              <a:t>Linux</a:t>
            </a:r>
            <a:r>
              <a:rPr lang="ru-RU" dirty="0">
                <a:effectLst/>
              </a:rPr>
              <a:t> применяются так называемые теневые файлы паролей – </a:t>
            </a:r>
            <a:r>
              <a:rPr lang="ru-RU" b="1" dirty="0" err="1">
                <a:effectLst/>
              </a:rPr>
              <a:t>shadow</a:t>
            </a:r>
            <a:r>
              <a:rPr lang="ru-RU" b="1" dirty="0">
                <a:effectLst/>
              </a:rPr>
              <a:t> </a:t>
            </a:r>
            <a:r>
              <a:rPr lang="ru-RU" dirty="0">
                <a:effectLst/>
              </a:rPr>
              <a:t>и </a:t>
            </a:r>
            <a:r>
              <a:rPr lang="ru-RU" b="1" dirty="0" err="1">
                <a:effectLst/>
              </a:rPr>
              <a:t>gshаdow</a:t>
            </a:r>
            <a:r>
              <a:rPr lang="ru-RU" dirty="0">
                <a:effectLst/>
              </a:rPr>
              <a:t>. </a:t>
            </a:r>
            <a:r>
              <a:rPr lang="ru-RU" i="1" dirty="0">
                <a:effectLst/>
              </a:rPr>
              <a:t>Права</a:t>
            </a:r>
            <a:r>
              <a:rPr lang="ru-RU" dirty="0">
                <a:effectLst/>
              </a:rPr>
              <a:t> на них назначены таким образом, что даже чтение этих файлов без прав </a:t>
            </a:r>
            <a:r>
              <a:rPr lang="ru-RU" dirty="0" err="1">
                <a:effectLst/>
              </a:rPr>
              <a:t>суперпользователя</a:t>
            </a:r>
            <a:r>
              <a:rPr lang="ru-RU" dirty="0">
                <a:effectLst/>
              </a:rPr>
              <a:t> невозможно.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78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191</TotalTime>
  <Words>490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Calisto MT</vt:lpstr>
      <vt:lpstr>lucida grande</vt:lpstr>
      <vt:lpstr>Trebuchet MS</vt:lpstr>
      <vt:lpstr>Ubuntu Mono</vt:lpstr>
      <vt:lpstr>Verdana</vt:lpstr>
      <vt:lpstr>Wingdings 2</vt:lpstr>
      <vt:lpstr>Грифель</vt:lpstr>
      <vt:lpstr>Права доступа, хранение паролей и установка пакетов</vt:lpstr>
      <vt:lpstr>Презентация PowerPoint</vt:lpstr>
      <vt:lpstr>Действия над файлами</vt:lpstr>
      <vt:lpstr>Символьный вид прав доступа</vt:lpstr>
      <vt:lpstr>Пример</vt:lpstr>
      <vt:lpstr>Числовой вид прав доступа</vt:lpstr>
      <vt:lpstr>chmod</vt:lpstr>
      <vt:lpstr>Хранение паролей</vt:lpstr>
      <vt:lpstr>Презентация PowerPoint</vt:lpstr>
      <vt:lpstr>Презентация PowerPoint</vt:lpstr>
      <vt:lpstr>HASH</vt:lpstr>
      <vt:lpstr>HASH</vt:lpstr>
      <vt:lpstr>Немного о sudo </vt:lpstr>
      <vt:lpstr>Как использовать sudo </vt:lpstr>
      <vt:lpstr>Установка приложений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Права доступа и защита в Linux подобных системах</dc:title>
  <dc:creator>Alexandr Guardian</dc:creator>
  <cp:lastModifiedBy>Alexandr Guardian</cp:lastModifiedBy>
  <cp:revision>19</cp:revision>
  <dcterms:created xsi:type="dcterms:W3CDTF">2017-11-21T20:42:00Z</dcterms:created>
  <dcterms:modified xsi:type="dcterms:W3CDTF">2017-11-22T09:12:32Z</dcterms:modified>
</cp:coreProperties>
</file>