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79" r:id="rId2"/>
  </p:sldMasterIdLst>
  <p:notesMasterIdLst>
    <p:notesMasterId r:id="rId26"/>
  </p:notesMasterIdLst>
  <p:sldIdLst>
    <p:sldId id="256" r:id="rId3"/>
    <p:sldId id="257" r:id="rId4"/>
    <p:sldId id="265" r:id="rId5"/>
    <p:sldId id="258" r:id="rId6"/>
    <p:sldId id="259" r:id="rId7"/>
    <p:sldId id="261" r:id="rId8"/>
    <p:sldId id="260" r:id="rId9"/>
    <p:sldId id="262" r:id="rId10"/>
    <p:sldId id="264" r:id="rId11"/>
    <p:sldId id="268" r:id="rId12"/>
    <p:sldId id="267" r:id="rId13"/>
    <p:sldId id="269" r:id="rId14"/>
    <p:sldId id="263" r:id="rId15"/>
    <p:sldId id="270" r:id="rId16"/>
    <p:sldId id="271" r:id="rId17"/>
    <p:sldId id="272" r:id="rId18"/>
    <p:sldId id="273" r:id="rId19"/>
    <p:sldId id="278" r:id="rId20"/>
    <p:sldId id="276" r:id="rId21"/>
    <p:sldId id="274" r:id="rId22"/>
    <p:sldId id="275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84720" autoAdjust="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-9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34"/>
    </p:cViewPr>
  </p:sorterViewPr>
  <p:notesViewPr>
    <p:cSldViewPr snapToGrid="0">
      <p:cViewPr varScale="1">
        <p:scale>
          <a:sx n="67" d="100"/>
          <a:sy n="67" d="100"/>
        </p:scale>
        <p:origin x="33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18872-CC71-4907-8F38-ACC50131F81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E543B-724D-4F04-857E-9D1689C71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2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95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15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Условная инструкция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if-elif-else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(её ещё иногда называют оператором ветвления) - основной инструмент выбора в Python. Проще говоря, она выбирает, какое действие следует выполнить, в зависимости от значения переменных в момент проверки условия.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8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ru-RU" baseline="0" dirty="0" smtClean="0"/>
              <a:t>код </a:t>
            </a:r>
            <a:r>
              <a:rPr lang="ru-RU" baseline="0" smtClean="0"/>
              <a:t>- это просто набор </a:t>
            </a:r>
            <a:r>
              <a:rPr lang="ru-RU" baseline="0" dirty="0" smtClean="0"/>
              <a:t>инструкций, который выполняется интерпретатором.</a:t>
            </a:r>
          </a:p>
          <a:p>
            <a:r>
              <a:rPr lang="ru-RU" baseline="0" dirty="0" smtClean="0"/>
              <a:t>Интерпретатор – прослойка между вашим кодом и аппаратными инструкциями компьютера.</a:t>
            </a:r>
          </a:p>
          <a:p>
            <a:r>
              <a:rPr lang="ru-RU" baseline="0" dirty="0" smtClean="0"/>
              <a:t>	      Сценарий преобразуется в байт-код и передается виртуальной машине (</a:t>
            </a:r>
            <a:r>
              <a:rPr lang="en-US" baseline="0" dirty="0" smtClean="0"/>
              <a:t>PVM)</a:t>
            </a:r>
            <a:r>
              <a:rPr lang="ru-RU" baseline="0" dirty="0" smtClean="0"/>
              <a:t> .</a:t>
            </a:r>
          </a:p>
          <a:p>
            <a:r>
              <a:rPr lang="ru-RU" baseline="0" dirty="0" smtClean="0"/>
              <a:t>Отсутствует этап предварительной компиляции.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2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6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r>
              <a:rPr lang="ru-RU" baseline="0" dirty="0" smtClean="0"/>
              <a:t> не имеют никакой информации о типе или ограничениях, связанных с ним. Понятие типа присуще объектам, а не именам. Переменные универсальны по своей природе – они всегда являются всего лишь ссылками на конкретные объекты в конкретные моменты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5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целочисленный</a:t>
            </a:r>
            <a:r>
              <a:rPr lang="ru-RU" baseline="0" dirty="0" smtClean="0"/>
              <a:t> тип, в отличии от Си нет ограничения на размер.</a:t>
            </a:r>
          </a:p>
          <a:p>
            <a:r>
              <a:rPr lang="en-US" baseline="0" dirty="0" smtClean="0"/>
              <a:t>Float – </a:t>
            </a:r>
            <a:r>
              <a:rPr lang="ru-RU" baseline="0" dirty="0" smtClean="0"/>
              <a:t>числа с плавающей точкой</a:t>
            </a:r>
          </a:p>
          <a:p>
            <a:r>
              <a:rPr lang="en-US" baseline="0" dirty="0" smtClean="0"/>
              <a:t>Bool – </a:t>
            </a:r>
            <a:r>
              <a:rPr lang="ru-RU" baseline="0" dirty="0" smtClean="0"/>
              <a:t>логические значения </a:t>
            </a:r>
            <a:r>
              <a:rPr lang="en-US" baseline="0" dirty="0" smtClean="0"/>
              <a:t>True </a:t>
            </a:r>
            <a:r>
              <a:rPr lang="ru-RU" baseline="0" dirty="0" smtClean="0"/>
              <a:t>или </a:t>
            </a:r>
            <a:r>
              <a:rPr lang="en-US" baseline="0" dirty="0" smtClean="0"/>
              <a:t>False</a:t>
            </a:r>
            <a:endParaRPr lang="ru-RU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7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операции, плюс рассказать про приоритеты, скобки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9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Упорядоченная последовательность символов</a:t>
            </a:r>
            <a:r>
              <a:rPr lang="ru-RU" baseline="0" dirty="0" smtClean="0"/>
              <a:t>, используемая для хранения и представления текстовой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6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0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543B-724D-4F04-857E-9D1689C719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6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0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48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0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75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44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32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80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46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00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6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4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77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04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897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153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79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335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7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4A900-8961-4D20-8B90-9A37C30F5DA8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804B60-9A2E-4CF8-948E-0F87D72F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74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Python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Лекция 1. </a:t>
            </a:r>
          </a:p>
          <a:p>
            <a:r>
              <a:rPr lang="ru-RU" sz="2000" dirty="0" smtClean="0"/>
              <a:t>Введение. Основные типы данных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51" y="362398"/>
            <a:ext cx="2753195" cy="2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Использование переменной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32020" r="22049" b="15004"/>
          <a:stretch/>
        </p:blipFill>
        <p:spPr>
          <a:xfrm>
            <a:off x="2973754" y="3026267"/>
            <a:ext cx="5555518" cy="15159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50" t="72835" r="79333" b="22318"/>
          <a:stretch/>
        </p:blipFill>
        <p:spPr>
          <a:xfrm>
            <a:off x="4195763" y="2206137"/>
            <a:ext cx="3111500" cy="4016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250" t="81147" r="79333" b="6169"/>
          <a:stretch/>
        </p:blipFill>
        <p:spPr>
          <a:xfrm>
            <a:off x="4195763" y="4922526"/>
            <a:ext cx="3111500" cy="10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005" y="9024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Типы переменных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1546511"/>
            <a:ext cx="6226836" cy="20483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67" y="3884621"/>
            <a:ext cx="5626100" cy="2693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23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1" y="254000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/>
              <a:t>Объекты уничтожаются автоматически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2829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466" y="2648262"/>
            <a:ext cx="10131425" cy="1456267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Основные типы данных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26289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6911" y="219855"/>
            <a:ext cx="2728210" cy="1456267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Числа</a:t>
            </a:r>
            <a:endParaRPr lang="ru-RU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1777" y="2563317"/>
            <a:ext cx="8252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Целые </a:t>
            </a:r>
            <a:r>
              <a:rPr lang="en-US" sz="4400" dirty="0" smtClean="0"/>
              <a:t>– </a:t>
            </a:r>
            <a:r>
              <a:rPr lang="en-US" sz="4400" dirty="0" err="1" smtClean="0"/>
              <a:t>int</a:t>
            </a: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Вещественные – </a:t>
            </a:r>
            <a:r>
              <a:rPr lang="en-US" sz="4400" dirty="0" smtClean="0"/>
              <a:t>float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Логические значения - </a:t>
            </a:r>
            <a:r>
              <a:rPr lang="en-US" sz="4400" dirty="0" smtClean="0"/>
              <a:t>bool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95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5526" y="459698"/>
            <a:ext cx="10131425" cy="1456267"/>
          </a:xfrm>
        </p:spPr>
        <p:txBody>
          <a:bodyPr/>
          <a:lstStyle/>
          <a:p>
            <a:pPr algn="ctr"/>
            <a:r>
              <a:rPr lang="ru-RU" dirty="0" smtClean="0"/>
              <a:t>Основные Операции с числами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35557"/>
              </p:ext>
            </p:extLst>
          </p:nvPr>
        </p:nvGraphicFramePr>
        <p:xfrm>
          <a:off x="2137361" y="2202229"/>
          <a:ext cx="8067754" cy="39542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5236">
                  <a:extLst>
                    <a:ext uri="{9D8B030D-6E8A-4147-A177-3AD203B41FA5}">
                      <a16:colId xmlns:a16="http://schemas.microsoft.com/office/drawing/2014/main" val="3465744516"/>
                    </a:ext>
                  </a:extLst>
                </a:gridCol>
                <a:gridCol w="5482518">
                  <a:extLst>
                    <a:ext uri="{9D8B030D-6E8A-4147-A177-3AD203B41FA5}">
                      <a16:colId xmlns:a16="http://schemas.microsoft.com/office/drawing/2014/main" val="664604675"/>
                    </a:ext>
                  </a:extLst>
                </a:gridCol>
              </a:tblGrid>
              <a:tr h="492441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343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+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13968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- y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Вычитание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71217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*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Умножение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0849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/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Деление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00"/>
                  </a:ext>
                </a:extLst>
              </a:tr>
              <a:tr h="50717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x //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Получение целой части от деления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9895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x %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effectLst/>
                        </a:rPr>
                        <a:t>Остаток </a:t>
                      </a:r>
                      <a:r>
                        <a:rPr lang="ru-RU" sz="2400" dirty="0">
                          <a:effectLst/>
                        </a:rPr>
                        <a:t>от деления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0831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x ** 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Возведение в степень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3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2039" y="399737"/>
            <a:ext cx="3282846" cy="1456267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Строки</a:t>
            </a:r>
            <a:endParaRPr lang="ru-RU" sz="6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36" t="75900" r="80583" b="5249"/>
          <a:stretch/>
        </p:blipFill>
        <p:spPr>
          <a:xfrm>
            <a:off x="3764722" y="2374899"/>
            <a:ext cx="4586818" cy="24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663" y="564630"/>
            <a:ext cx="10131425" cy="1456267"/>
          </a:xfrm>
        </p:spPr>
        <p:txBody>
          <a:bodyPr/>
          <a:lstStyle/>
          <a:p>
            <a:pPr algn="ctr"/>
            <a:r>
              <a:rPr lang="ru-RU" dirty="0" smtClean="0"/>
              <a:t>Основные операции со строками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6419"/>
              </p:ext>
            </p:extLst>
          </p:nvPr>
        </p:nvGraphicFramePr>
        <p:xfrm>
          <a:off x="2137361" y="2202229"/>
          <a:ext cx="8067754" cy="39542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5236">
                  <a:extLst>
                    <a:ext uri="{9D8B030D-6E8A-4147-A177-3AD203B41FA5}">
                      <a16:colId xmlns:a16="http://schemas.microsoft.com/office/drawing/2014/main" val="3465744516"/>
                    </a:ext>
                  </a:extLst>
                </a:gridCol>
                <a:gridCol w="5482518">
                  <a:extLst>
                    <a:ext uri="{9D8B030D-6E8A-4147-A177-3AD203B41FA5}">
                      <a16:colId xmlns:a16="http://schemas.microsoft.com/office/drawing/2014/main" val="664604675"/>
                    </a:ext>
                  </a:extLst>
                </a:gridCol>
              </a:tblGrid>
              <a:tr h="492441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343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s1 + s1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Конкатенация</a:t>
                      </a:r>
                      <a:r>
                        <a:rPr lang="ru-RU" sz="2400" baseline="0" dirty="0" smtClean="0"/>
                        <a:t> строк (соединение)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13968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s1 * 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Повторение</a:t>
                      </a:r>
                      <a:r>
                        <a:rPr lang="ru-RU" sz="2400" baseline="0" dirty="0" smtClean="0"/>
                        <a:t> строки </a:t>
                      </a:r>
                      <a:r>
                        <a:rPr lang="en-US" sz="2400" baseline="0" dirty="0" smtClean="0"/>
                        <a:t>n </a:t>
                      </a:r>
                      <a:r>
                        <a:rPr lang="ru-RU" sz="2400" baseline="0" dirty="0" smtClean="0"/>
                        <a:t>раз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71217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</a:t>
                      </a:r>
                      <a:r>
                        <a:rPr lang="ru-RU" sz="2400" dirty="0" smtClean="0"/>
                        <a:t>тый</a:t>
                      </a:r>
                      <a:r>
                        <a:rPr lang="ru-RU" sz="2400" baseline="0" dirty="0" smtClean="0"/>
                        <a:t> элемент строки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0849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len</a:t>
                      </a:r>
                      <a:r>
                        <a:rPr lang="en-US" sz="2400" baseline="0" dirty="0" smtClean="0"/>
                        <a:t>(S)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строки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00"/>
                  </a:ext>
                </a:extLst>
              </a:tr>
              <a:tr h="50717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S[</a:t>
                      </a:r>
                      <a:r>
                        <a:rPr lang="en-US" sz="2400" kern="1200" dirty="0" err="1" smtClean="0">
                          <a:effectLst/>
                        </a:rPr>
                        <a:t>i:j</a:t>
                      </a:r>
                      <a:r>
                        <a:rPr lang="en-US" sz="2400" kern="1200" dirty="0" smtClean="0">
                          <a:effectLst/>
                        </a:rPr>
                        <a:t>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Срез</a:t>
                      </a:r>
                      <a:r>
                        <a:rPr lang="ru-RU" sz="2400" kern="1200" baseline="0" dirty="0" smtClean="0">
                          <a:effectLst/>
                        </a:rPr>
                        <a:t> строки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9895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S.lower()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effectLst/>
                        </a:rPr>
                        <a:t>Строка</a:t>
                      </a:r>
                      <a:r>
                        <a:rPr lang="ru-RU" sz="2400" baseline="0" dirty="0" smtClean="0">
                          <a:effectLst/>
                        </a:rPr>
                        <a:t> в нижнем регистре</a:t>
                      </a:r>
                      <a:endParaRPr lang="ru-RU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0831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…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и</a:t>
                      </a:r>
                      <a:r>
                        <a:rPr lang="ru-RU" sz="2400" kern="1200" baseline="0" dirty="0" smtClean="0">
                          <a:effectLst/>
                        </a:rPr>
                        <a:t> многое другое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3412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04088" y="6337820"/>
            <a:ext cx="773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https://pythonworld.ru/tipy-dannyx-v-python/stroki-funkcii-i-metody-strok.html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9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3763" y="2471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Форматирование строк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78812" r="54583" b="14291"/>
          <a:stretch/>
        </p:blipFill>
        <p:spPr>
          <a:xfrm>
            <a:off x="2538724" y="2514199"/>
            <a:ext cx="6921500" cy="5715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8314" r="47788" b="5428"/>
          <a:stretch/>
        </p:blipFill>
        <p:spPr>
          <a:xfrm>
            <a:off x="2020976" y="4889500"/>
            <a:ext cx="7956997" cy="5184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21474" y="1773585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Old way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21474" y="4296092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way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420" t="17432" r="62279" b="71551"/>
          <a:stretch/>
        </p:blipFill>
        <p:spPr>
          <a:xfrm>
            <a:off x="3954773" y="3282060"/>
            <a:ext cx="4089401" cy="8080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685" t="31472" r="48957" b="57619"/>
          <a:stretch/>
        </p:blipFill>
        <p:spPr>
          <a:xfrm>
            <a:off x="3239051" y="5618688"/>
            <a:ext cx="5520843" cy="80010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52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7876" y="399737"/>
            <a:ext cx="5576340" cy="1456267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Ввод / Вывод</a:t>
            </a:r>
            <a:endParaRPr lang="ru-RU" sz="6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824" t="11924" r="64229" b="82345"/>
          <a:stretch/>
        </p:blipFill>
        <p:spPr>
          <a:xfrm>
            <a:off x="3113222" y="2548328"/>
            <a:ext cx="5825648" cy="10165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973" t="15818" r="5430" b="76199"/>
          <a:stretch/>
        </p:blipFill>
        <p:spPr>
          <a:xfrm>
            <a:off x="974361" y="4257207"/>
            <a:ext cx="10405654" cy="9443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36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528" y="854440"/>
            <a:ext cx="10987790" cy="5386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6000" dirty="0" smtClean="0"/>
              <a:t>План:</a:t>
            </a:r>
          </a:p>
          <a:p>
            <a:r>
              <a:rPr lang="ru-RU" sz="2800" dirty="0" smtClean="0"/>
              <a:t>Основы </a:t>
            </a:r>
            <a:r>
              <a:rPr lang="en-US" sz="2800" dirty="0" smtClean="0"/>
              <a:t>Python</a:t>
            </a:r>
          </a:p>
          <a:p>
            <a:r>
              <a:rPr lang="ru-RU" sz="2800" dirty="0" smtClean="0"/>
              <a:t>Среды разработки</a:t>
            </a:r>
          </a:p>
          <a:p>
            <a:r>
              <a:rPr lang="ru-RU" sz="2800" dirty="0" smtClean="0"/>
              <a:t>Способы запуска программ</a:t>
            </a:r>
          </a:p>
          <a:p>
            <a:r>
              <a:rPr lang="ru-RU" sz="2800" dirty="0" smtClean="0"/>
              <a:t>Работа с переменными</a:t>
            </a:r>
          </a:p>
          <a:p>
            <a:r>
              <a:rPr lang="ru-RU" sz="2800" dirty="0" smtClean="0"/>
              <a:t>Основные типы данных</a:t>
            </a:r>
            <a:endParaRPr lang="ru-RU" sz="2800" dirty="0"/>
          </a:p>
          <a:p>
            <a:r>
              <a:rPr lang="ru-RU" sz="2800" dirty="0" smtClean="0"/>
              <a:t>Ввод/Вывод</a:t>
            </a:r>
          </a:p>
          <a:p>
            <a:r>
              <a:rPr lang="ru-RU" sz="2800" dirty="0" smtClean="0"/>
              <a:t>Условная конструкция</a:t>
            </a:r>
          </a:p>
          <a:p>
            <a:r>
              <a:rPr lang="ru-RU" sz="2800" dirty="0" smtClean="0"/>
              <a:t>Введение в функции (для решения заданий на дом)</a:t>
            </a:r>
          </a:p>
        </p:txBody>
      </p:sp>
    </p:spTree>
    <p:extLst>
      <p:ext uri="{BB962C8B-B14F-4D97-AF65-F5344CB8AC3E}">
        <p14:creationId xmlns:p14="http://schemas.microsoft.com/office/powerpoint/2010/main" val="9016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518" y="399737"/>
            <a:ext cx="11032761" cy="1456267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/>
              <a:t>Условный оператор </a:t>
            </a:r>
            <a:r>
              <a:rPr lang="en-US" sz="6600" b="1" dirty="0" smtClean="0"/>
              <a:t>IF</a:t>
            </a:r>
            <a:endParaRPr lang="ru-RU" sz="6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59" t="25148" r="57896" b="64934"/>
          <a:stretch/>
        </p:blipFill>
        <p:spPr>
          <a:xfrm>
            <a:off x="2549157" y="2821898"/>
            <a:ext cx="7403481" cy="190375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394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5525" y="564630"/>
            <a:ext cx="10131425" cy="1456267"/>
          </a:xfrm>
        </p:spPr>
        <p:txBody>
          <a:bodyPr/>
          <a:lstStyle/>
          <a:p>
            <a:pPr algn="ctr"/>
            <a:r>
              <a:rPr lang="ru-RU" dirty="0" smtClean="0"/>
              <a:t>Операции Сравнения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97420"/>
              </p:ext>
            </p:extLst>
          </p:nvPr>
        </p:nvGraphicFramePr>
        <p:xfrm>
          <a:off x="2137361" y="2202229"/>
          <a:ext cx="8067754" cy="39542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5236">
                  <a:extLst>
                    <a:ext uri="{9D8B030D-6E8A-4147-A177-3AD203B41FA5}">
                      <a16:colId xmlns:a16="http://schemas.microsoft.com/office/drawing/2014/main" val="3465744516"/>
                    </a:ext>
                  </a:extLst>
                </a:gridCol>
                <a:gridCol w="5482518">
                  <a:extLst>
                    <a:ext uri="{9D8B030D-6E8A-4147-A177-3AD203B41FA5}">
                      <a16:colId xmlns:a16="http://schemas.microsoft.com/office/drawing/2014/main" val="664604675"/>
                    </a:ext>
                  </a:extLst>
                </a:gridCol>
              </a:tblGrid>
              <a:tr h="492441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343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Меньше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13968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Больше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71217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Меньше или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0849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&gt;=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Больше</a:t>
                      </a:r>
                      <a:r>
                        <a:rPr lang="ru-RU" sz="2400" baseline="0" dirty="0" smtClean="0"/>
                        <a:t> или равно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00"/>
                  </a:ext>
                </a:extLst>
              </a:tr>
              <a:tr h="50717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==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Равно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9895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!=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effectLst/>
                        </a:rPr>
                        <a:t>Не равно</a:t>
                      </a:r>
                      <a:endParaRPr lang="ru-RU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08311"/>
                  </a:ext>
                </a:extLst>
              </a:tr>
              <a:tr h="49244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is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effectLst/>
                        </a:rPr>
                        <a:t>Является</a:t>
                      </a:r>
                      <a:r>
                        <a:rPr lang="ru-RU" sz="2400" kern="1200" baseline="0" dirty="0" smtClean="0">
                          <a:effectLst/>
                        </a:rPr>
                        <a:t> одним и тем же объектом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3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518" y="399737"/>
            <a:ext cx="11032761" cy="1456267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/>
              <a:t>Функции</a:t>
            </a:r>
            <a:endParaRPr lang="ru-RU" sz="6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53" t="6645" r="39673" b="81415"/>
          <a:stretch/>
        </p:blipFill>
        <p:spPr>
          <a:xfrm>
            <a:off x="2059971" y="1856004"/>
            <a:ext cx="8381853" cy="11676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52" t="19297" r="79788" b="63757"/>
          <a:stretch/>
        </p:blipFill>
        <p:spPr>
          <a:xfrm>
            <a:off x="4832890" y="3493672"/>
            <a:ext cx="2766529" cy="16657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713" t="81793" r="3256" b="11212"/>
          <a:stretch/>
        </p:blipFill>
        <p:spPr>
          <a:xfrm>
            <a:off x="1025912" y="5506837"/>
            <a:ext cx="10528122" cy="5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0" t="6227" r="51390" b="26740"/>
          <a:stretch/>
        </p:blipFill>
        <p:spPr>
          <a:xfrm>
            <a:off x="984184" y="1744492"/>
            <a:ext cx="4267368" cy="46415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90" t="6190" r="51092" b="62572"/>
          <a:stretch/>
        </p:blipFill>
        <p:spPr>
          <a:xfrm>
            <a:off x="6626844" y="2679590"/>
            <a:ext cx="4973167" cy="250371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67250" y="143259"/>
            <a:ext cx="11032761" cy="1456267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/>
              <a:t>Пример</a:t>
            </a:r>
            <a:endParaRPr lang="ru-RU" sz="6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4484" y="3233854"/>
            <a:ext cx="111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/>
              <a:t>-</a:t>
            </a:r>
            <a:r>
              <a:rPr lang="en-US" sz="7200" b="1" dirty="0" smtClean="0"/>
              <a:t>&gt;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6381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Что почитать?</a:t>
            </a:r>
            <a:endParaRPr lang="ru-RU" sz="6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05" y="1855580"/>
            <a:ext cx="3141772" cy="444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796197" y="3786395"/>
            <a:ext cx="5436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/>
              <a:t>Марк </a:t>
            </a:r>
            <a:r>
              <a:rPr lang="ru-RU" sz="3200" b="1" i="1" dirty="0" smtClean="0"/>
              <a:t>Лутц - Изучаем Python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261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Основы </a:t>
            </a:r>
            <a:r>
              <a:rPr lang="en-US" sz="4000" b="1" dirty="0" smtClean="0"/>
              <a:t>Python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36" y="2365245"/>
            <a:ext cx="8440727" cy="26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7" y="200233"/>
            <a:ext cx="10809157" cy="1325563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Среды разработки</a:t>
            </a:r>
            <a:r>
              <a:rPr lang="en-US" sz="4000" b="1" dirty="0" smtClean="0"/>
              <a:t> – </a:t>
            </a:r>
            <a:r>
              <a:rPr lang="ru-RU" sz="4000" b="1" dirty="0" smtClean="0"/>
              <a:t>стандартная </a:t>
            </a:r>
            <a:r>
              <a:rPr lang="en-US" sz="4000" b="1" dirty="0" smtClean="0"/>
              <a:t>Python IDLE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38" y="1525796"/>
            <a:ext cx="4977873" cy="51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924" y="260194"/>
            <a:ext cx="10059649" cy="1146016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Среды разработки</a:t>
            </a:r>
            <a:r>
              <a:rPr lang="en-US" sz="4000" b="1" dirty="0" smtClean="0"/>
              <a:t> – PyCharm </a:t>
            </a:r>
            <a:r>
              <a:rPr lang="ru-RU" sz="4000" b="1" dirty="0" smtClean="0"/>
              <a:t>от </a:t>
            </a:r>
            <a:r>
              <a:rPr lang="en-US" sz="4000" b="1" dirty="0" smtClean="0"/>
              <a:t>JetBrains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12" y="1406210"/>
            <a:ext cx="8618671" cy="50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4598" y="39549"/>
            <a:ext cx="11242622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Запуск программ</a:t>
            </a:r>
            <a:r>
              <a:rPr lang="en-US" sz="4400" b="1" dirty="0" smtClean="0"/>
              <a:t> – </a:t>
            </a:r>
            <a:r>
              <a:rPr lang="ru-RU" sz="4400" b="1" dirty="0" smtClean="0"/>
              <a:t>запуск в </a:t>
            </a:r>
            <a:r>
              <a:rPr lang="en-US" sz="4400" b="1" dirty="0" smtClean="0"/>
              <a:t>Python IDLE</a:t>
            </a:r>
            <a:endParaRPr lang="ru-RU" sz="4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049" t="11574" r="51246" b="62547"/>
          <a:stretch/>
        </p:blipFill>
        <p:spPr>
          <a:xfrm>
            <a:off x="2705723" y="1315933"/>
            <a:ext cx="7060369" cy="24644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71" y="4092315"/>
            <a:ext cx="6391275" cy="2533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96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372255" y="260193"/>
            <a:ext cx="11652354" cy="1325563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Запуск программ</a:t>
            </a:r>
            <a:r>
              <a:rPr lang="en-US" sz="4000" b="1" dirty="0" smtClean="0"/>
              <a:t> – </a:t>
            </a:r>
            <a:r>
              <a:rPr lang="ru-RU" sz="4000" b="1" dirty="0" smtClean="0"/>
              <a:t>запуск в командной строке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7" y="2039130"/>
            <a:ext cx="10695069" cy="33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575" y="204866"/>
            <a:ext cx="10131425" cy="1456267"/>
          </a:xfrm>
        </p:spPr>
        <p:txBody>
          <a:bodyPr/>
          <a:lstStyle/>
          <a:p>
            <a:pPr algn="ctr"/>
            <a:r>
              <a:rPr lang="ru-RU" sz="4400" b="1" dirty="0" smtClean="0"/>
              <a:t>Переменные в </a:t>
            </a:r>
            <a:r>
              <a:rPr lang="en-US" sz="4400" b="1" dirty="0" smtClean="0"/>
              <a:t>Python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20" t="14030" r="47615" b="64501"/>
          <a:stretch/>
        </p:blipFill>
        <p:spPr>
          <a:xfrm>
            <a:off x="2591532" y="2120900"/>
            <a:ext cx="700951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427</TotalTime>
  <Words>356</Words>
  <Application>Microsoft Office PowerPoint</Application>
  <PresentationFormat>Широкоэкранный</PresentationFormat>
  <Paragraphs>106</Paragraphs>
  <Slides>23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HDOfficeLightV0</vt:lpstr>
      <vt:lpstr>Небеса</vt:lpstr>
      <vt:lpstr>Python</vt:lpstr>
      <vt:lpstr>Презентация PowerPoint</vt:lpstr>
      <vt:lpstr>Что почитать?</vt:lpstr>
      <vt:lpstr>Основы Python</vt:lpstr>
      <vt:lpstr>Среды разработки – стандартная Python IDLE</vt:lpstr>
      <vt:lpstr>Среды разработки – PyCharm от JetBrains</vt:lpstr>
      <vt:lpstr>Запуск программ – запуск в Python IDLE</vt:lpstr>
      <vt:lpstr>Запуск программ – запуск в командной строке</vt:lpstr>
      <vt:lpstr>Переменные в Python</vt:lpstr>
      <vt:lpstr>Использование переменной</vt:lpstr>
      <vt:lpstr>Типы переменных</vt:lpstr>
      <vt:lpstr>Объекты уничтожаются автоматически</vt:lpstr>
      <vt:lpstr>Основные типы данных</vt:lpstr>
      <vt:lpstr>Числа</vt:lpstr>
      <vt:lpstr>Основные Операции с числами</vt:lpstr>
      <vt:lpstr>Строки</vt:lpstr>
      <vt:lpstr>Основные операции со строками</vt:lpstr>
      <vt:lpstr>Форматирование строк</vt:lpstr>
      <vt:lpstr>Ввод / Вывод</vt:lpstr>
      <vt:lpstr>Условный оператор IF</vt:lpstr>
      <vt:lpstr>Операции Сравнения</vt:lpstr>
      <vt:lpstr>Функции</vt:lpstr>
      <vt:lpstr>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Rustam Komiljonov</dc:creator>
  <cp:lastModifiedBy>Rustam Komiljonov</cp:lastModifiedBy>
  <cp:revision>24</cp:revision>
  <dcterms:created xsi:type="dcterms:W3CDTF">2017-11-30T21:55:37Z</dcterms:created>
  <dcterms:modified xsi:type="dcterms:W3CDTF">2017-12-04T22:37:17Z</dcterms:modified>
</cp:coreProperties>
</file>