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711C-504E-41AD-8062-3D382FDCA41B}" type="datetimeFigureOut">
              <a:rPr lang="uk-UA" smtClean="0"/>
              <a:t>26.07.2019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25FE-20A5-4189-8C9E-41D8007D54C1}" type="slidenum">
              <a:rPr lang="uk-UA" smtClean="0"/>
              <a:t>‹#›</a:t>
            </a:fld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711C-504E-41AD-8062-3D382FDCA41B}" type="datetimeFigureOut">
              <a:rPr lang="uk-UA" smtClean="0"/>
              <a:t>26.07.2019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25FE-20A5-4189-8C9E-41D8007D54C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711C-504E-41AD-8062-3D382FDCA41B}" type="datetimeFigureOut">
              <a:rPr lang="uk-UA" smtClean="0"/>
              <a:t>26.07.2019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25FE-20A5-4189-8C9E-41D8007D54C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711C-504E-41AD-8062-3D382FDCA41B}" type="datetimeFigureOut">
              <a:rPr lang="uk-UA" smtClean="0"/>
              <a:t>26.07.2019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25FE-20A5-4189-8C9E-41D8007D54C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711C-504E-41AD-8062-3D382FDCA41B}" type="datetimeFigureOut">
              <a:rPr lang="uk-UA" smtClean="0"/>
              <a:t>26.07.2019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25FE-20A5-4189-8C9E-41D8007D54C1}" type="slidenum">
              <a:rPr lang="uk-UA" smtClean="0"/>
              <a:t>‹#›</a:t>
            </a:fld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711C-504E-41AD-8062-3D382FDCA41B}" type="datetimeFigureOut">
              <a:rPr lang="uk-UA" smtClean="0"/>
              <a:t>26.07.2019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25FE-20A5-4189-8C9E-41D8007D54C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711C-504E-41AD-8062-3D382FDCA41B}" type="datetimeFigureOut">
              <a:rPr lang="uk-UA" smtClean="0"/>
              <a:t>26.07.2019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25FE-20A5-4189-8C9E-41D8007D54C1}" type="slidenum">
              <a:rPr lang="uk-UA" smtClean="0"/>
              <a:t>‹#›</a:t>
            </a:fld>
            <a:endParaRPr lang="uk-UA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711C-504E-41AD-8062-3D382FDCA41B}" type="datetimeFigureOut">
              <a:rPr lang="uk-UA" smtClean="0"/>
              <a:t>26.07.2019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25FE-20A5-4189-8C9E-41D8007D54C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711C-504E-41AD-8062-3D382FDCA41B}" type="datetimeFigureOut">
              <a:rPr lang="uk-UA" smtClean="0"/>
              <a:t>26.07.2019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25FE-20A5-4189-8C9E-41D8007D54C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711C-504E-41AD-8062-3D382FDCA41B}" type="datetimeFigureOut">
              <a:rPr lang="uk-UA" smtClean="0"/>
              <a:t>26.07.2019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25FE-20A5-4189-8C9E-41D8007D54C1}" type="slidenum">
              <a:rPr lang="uk-UA" smtClean="0"/>
              <a:t>‹#›</a:t>
            </a:fld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711C-504E-41AD-8062-3D382FDCA41B}" type="datetimeFigureOut">
              <a:rPr lang="uk-UA" smtClean="0"/>
              <a:t>26.07.2019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25FE-20A5-4189-8C9E-41D8007D54C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6A5C711C-504E-41AD-8062-3D382FDCA41B}" type="datetimeFigureOut">
              <a:rPr lang="uk-UA" smtClean="0"/>
              <a:t>26.07.2019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E2625FE-20A5-4189-8C9E-41D8007D54C1}" type="slidenum">
              <a:rPr lang="uk-UA" smtClean="0"/>
              <a:t>‹#›</a:t>
            </a:fld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1224136"/>
          </a:xfrm>
        </p:spPr>
        <p:txBody>
          <a:bodyPr>
            <a:noAutofit/>
          </a:bodyPr>
          <a:lstStyle/>
          <a:p>
            <a:pPr algn="ctr"/>
            <a:r>
              <a:rPr lang="uk-UA" sz="4400" b="1" dirty="0">
                <a:solidFill>
                  <a:schemeClr val="bg1"/>
                </a:solidFill>
                <a:latin typeface="Monotype Corsiva" pitchFamily="66" charset="0"/>
              </a:rPr>
              <a:t>Безалкогольні напої. </a:t>
            </a:r>
            <a:r>
              <a:rPr lang="uk-UA" sz="4400" b="1" dirty="0" smtClean="0">
                <a:solidFill>
                  <a:schemeClr val="bg1"/>
                </a:solidFill>
                <a:latin typeface="Monotype Corsiva" pitchFamily="66" charset="0"/>
              </a:rPr>
              <a:t/>
            </a:r>
            <a:br>
              <a:rPr lang="uk-UA" sz="4400" b="1" dirty="0" smtClean="0">
                <a:solidFill>
                  <a:schemeClr val="bg1"/>
                </a:solidFill>
                <a:latin typeface="Monotype Corsiva" pitchFamily="66" charset="0"/>
              </a:rPr>
            </a:br>
            <a:r>
              <a:rPr lang="uk-UA" sz="4400" b="1" dirty="0" smtClean="0">
                <a:solidFill>
                  <a:schemeClr val="bg1"/>
                </a:solidFill>
                <a:latin typeface="Monotype Corsiva" pitchFamily="66" charset="0"/>
              </a:rPr>
              <a:t>Характеристика </a:t>
            </a:r>
            <a:r>
              <a:rPr lang="uk-UA" sz="4400" b="1" dirty="0">
                <a:solidFill>
                  <a:schemeClr val="bg1"/>
                </a:solidFill>
                <a:latin typeface="Monotype Corsiva" pitchFamily="66" charset="0"/>
              </a:rPr>
              <a:t>технології </a:t>
            </a:r>
            <a:r>
              <a:rPr lang="uk-UA" sz="4400" b="1" dirty="0" smtClean="0">
                <a:solidFill>
                  <a:schemeClr val="bg1"/>
                </a:solidFill>
                <a:latin typeface="Monotype Corsiva" pitchFamily="66" charset="0"/>
              </a:rPr>
              <a:t>  виготовлення</a:t>
            </a:r>
            <a:endParaRPr lang="uk-UA" sz="4400" b="1" dirty="0">
              <a:solidFill>
                <a:schemeClr val="bg1"/>
              </a:solidFill>
              <a:latin typeface="Monotype Corsiva" pitchFamily="66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67744" y="6669360"/>
            <a:ext cx="4227984" cy="72008"/>
          </a:xfrm>
        </p:spPr>
        <p:txBody>
          <a:bodyPr>
            <a:noAutofit/>
          </a:bodyPr>
          <a:lstStyle/>
          <a:p>
            <a:endParaRPr lang="uk-UA" sz="2800" b="0" dirty="0">
              <a:solidFill>
                <a:srgbClr val="0070C0"/>
              </a:solidFill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787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628800"/>
            <a:ext cx="7344816" cy="4464496"/>
          </a:xfrm>
        </p:spPr>
        <p:txBody>
          <a:bodyPr>
            <a:noAutofit/>
          </a:bodyPr>
          <a:lstStyle/>
          <a:p>
            <a:r>
              <a:rPr lang="uk-UA" sz="2800" b="1" dirty="0">
                <a:latin typeface="Monotype Corsiva" pitchFamily="66" charset="0"/>
              </a:rPr>
              <a:t>Фруктово-ягідні негазовані безалкогольні напої.</a:t>
            </a:r>
            <a:r>
              <a:rPr lang="uk-UA" sz="2800" dirty="0">
                <a:latin typeface="Monotype Corsiva" pitchFamily="66" charset="0"/>
              </a:rPr>
              <a:t> </a:t>
            </a:r>
            <a:r>
              <a:rPr lang="uk-UA" sz="2800" dirty="0" smtClean="0">
                <a:latin typeface="Monotype Corsiva" pitchFamily="66" charset="0"/>
              </a:rPr>
              <a:t/>
            </a:r>
            <a:br>
              <a:rPr lang="uk-UA" sz="2800" dirty="0" smtClean="0">
                <a:latin typeface="Monotype Corsiva" pitchFamily="66" charset="0"/>
              </a:rPr>
            </a:br>
            <a:r>
              <a:rPr lang="uk-UA" sz="2800" i="1" dirty="0" smtClean="0">
                <a:latin typeface="Monotype Corsiva" pitchFamily="66" charset="0"/>
              </a:rPr>
              <a:t>До </a:t>
            </a:r>
            <a:r>
              <a:rPr lang="uk-UA" sz="2800" i="1" dirty="0">
                <a:latin typeface="Monotype Corsiva" pitchFamily="66" charset="0"/>
              </a:rPr>
              <a:t>цих напоїв відносять фруктово-ягідні соки, сиропи, екстракти і морси</a:t>
            </a:r>
            <a:r>
              <a:rPr lang="uk-UA" sz="2800" dirty="0">
                <a:latin typeface="Monotype Corsiva" pitchFamily="66" charset="0"/>
              </a:rPr>
              <a:t>, які виробляють як напівфабрикати для безалкогольного виробництва і готові продукти для реалізації населенню. Фруктово-ягідні екстракти являють собою згущені, концентровані і освітлені фруктово-ягідні соки. Більшість екстрактів містять 57% сухих речовин. Для екстрактів(крім виноградного) характерна висока </a:t>
            </a:r>
            <a:r>
              <a:rPr lang="uk-UA" sz="2800" dirty="0" err="1">
                <a:latin typeface="Monotype Corsiva" pitchFamily="66" charset="0"/>
              </a:rPr>
              <a:t>кислотність.Залежно</a:t>
            </a:r>
            <a:r>
              <a:rPr lang="uk-UA" sz="2800" dirty="0">
                <a:latin typeface="Monotype Corsiva" pitchFamily="66" charset="0"/>
              </a:rPr>
              <a:t> від якості екстракти випускають вищим і першим сортом. У 1-му сорті випускаються слабкіше виражені смак і запах, темніший колір, у два рази більше осаду. 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88224" y="6286500"/>
            <a:ext cx="1717576" cy="1143000"/>
          </a:xfrm>
        </p:spPr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02533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496944" cy="2880320"/>
          </a:xfrm>
        </p:spPr>
        <p:txBody>
          <a:bodyPr>
            <a:noAutofit/>
          </a:bodyPr>
          <a:lstStyle/>
          <a:p>
            <a:r>
              <a:rPr lang="uk-UA" sz="2400" b="1" i="1" dirty="0">
                <a:latin typeface="Monotype Corsiva" pitchFamily="66" charset="0"/>
              </a:rPr>
              <a:t>Морси </a:t>
            </a:r>
            <a:r>
              <a:rPr lang="uk-UA" sz="2400" i="1" dirty="0">
                <a:latin typeface="Monotype Corsiva" pitchFamily="66" charset="0"/>
              </a:rPr>
              <a:t>– це негазовані напої, які отримують купажуванням </a:t>
            </a:r>
            <a:r>
              <a:rPr lang="uk-UA" sz="2400" i="1" dirty="0" err="1">
                <a:latin typeface="Monotype Corsiva" pitchFamily="66" charset="0"/>
              </a:rPr>
              <a:t>зброджених</a:t>
            </a:r>
            <a:r>
              <a:rPr lang="uk-UA" sz="2400" i="1" dirty="0">
                <a:latin typeface="Monotype Corsiva" pitchFamily="66" charset="0"/>
              </a:rPr>
              <a:t> і освітлених соків журавлини і брусниці з цукровим сиропом, харчовими кислотами, барвниками і питною водою</a:t>
            </a:r>
            <a:r>
              <a:rPr lang="uk-UA" sz="2400" dirty="0">
                <a:latin typeface="Monotype Corsiva" pitchFamily="66" charset="0"/>
              </a:rPr>
              <a:t>. Ці напої повинні мати натуральний колір, смак і аромат, властиві ягодам журавлини або брусниці, містити приблизно 4% </a:t>
            </a:r>
            <a:r>
              <a:rPr lang="uk-UA" sz="2400" dirty="0" smtClean="0">
                <a:latin typeface="Monotype Corsiva" pitchFamily="66" charset="0"/>
              </a:rPr>
              <a:t>сухих речовин</a:t>
            </a:r>
            <a:r>
              <a:rPr lang="uk-UA" sz="4800" dirty="0">
                <a:latin typeface="Monotype Corsiva" pitchFamily="66" charset="0"/>
              </a:rPr>
              <a:t>.</a:t>
            </a:r>
            <a:endParaRPr lang="uk-UA" sz="4800" dirty="0"/>
          </a:p>
        </p:txBody>
      </p:sp>
      <p:pic>
        <p:nvPicPr>
          <p:cNvPr id="5122" name="Picture 2" descr="https://img1.goodhouse.ru/upload/img_get/e2/e21fb1d925406e79312e8e03271c4459_cropped_612x40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501008"/>
            <a:ext cx="4320480" cy="252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365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404664"/>
            <a:ext cx="6781800" cy="79898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uk-UA" sz="4800" dirty="0">
                <a:latin typeface="Monotype Corsiva" pitchFamily="66" charset="0"/>
              </a:rPr>
              <a:t>Безалкогольні напої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1412776"/>
            <a:ext cx="8640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err="1" smtClean="0">
                <a:latin typeface="Monotype Corsiva" pitchFamily="66" charset="0"/>
              </a:rPr>
              <a:t>Безалкого́льні</a:t>
            </a:r>
            <a:r>
              <a:rPr lang="ru-RU" sz="2400" i="1" dirty="0" smtClean="0">
                <a:latin typeface="Monotype Corsiva" pitchFamily="66" charset="0"/>
              </a:rPr>
              <a:t> </a:t>
            </a:r>
            <a:r>
              <a:rPr lang="ru-RU" sz="2400" i="1" dirty="0" err="1" smtClean="0">
                <a:latin typeface="Monotype Corsiva" pitchFamily="66" charset="0"/>
              </a:rPr>
              <a:t>напо́ї</a:t>
            </a:r>
            <a:r>
              <a:rPr lang="ru-RU" sz="2400" i="1" dirty="0" smtClean="0">
                <a:latin typeface="Monotype Corsiva" pitchFamily="66" charset="0"/>
              </a:rPr>
              <a:t> — </a:t>
            </a:r>
            <a:r>
              <a:rPr lang="ru-RU" sz="2400" i="1" dirty="0" err="1" smtClean="0">
                <a:latin typeface="Monotype Corsiva" pitchFamily="66" charset="0"/>
              </a:rPr>
              <a:t>напої</a:t>
            </a:r>
            <a:r>
              <a:rPr lang="ru-RU" sz="2400" i="1" dirty="0" smtClean="0">
                <a:latin typeface="Monotype Corsiva" pitchFamily="66" charset="0"/>
              </a:rPr>
              <a:t>, </a:t>
            </a:r>
            <a:r>
              <a:rPr lang="ru-RU" sz="2400" i="1" dirty="0" err="1" smtClean="0">
                <a:latin typeface="Monotype Corsiva" pitchFamily="66" charset="0"/>
              </a:rPr>
              <a:t>які</a:t>
            </a:r>
            <a:r>
              <a:rPr lang="ru-RU" sz="2400" i="1" dirty="0" smtClean="0">
                <a:latin typeface="Monotype Corsiva" pitchFamily="66" charset="0"/>
              </a:rPr>
              <a:t> не </a:t>
            </a:r>
            <a:r>
              <a:rPr lang="ru-RU" sz="2400" i="1" dirty="0" err="1" smtClean="0">
                <a:latin typeface="Monotype Corsiva" pitchFamily="66" charset="0"/>
              </a:rPr>
              <a:t>містять</a:t>
            </a:r>
            <a:r>
              <a:rPr lang="ru-RU" sz="2400" i="1" dirty="0" smtClean="0">
                <a:latin typeface="Monotype Corsiva" pitchFamily="66" charset="0"/>
              </a:rPr>
              <a:t> алкоголю. </a:t>
            </a:r>
            <a:r>
              <a:rPr lang="ru-RU" sz="2400" i="1" dirty="0" err="1" smtClean="0">
                <a:latin typeface="Monotype Corsiva" pitchFamily="66" charset="0"/>
              </a:rPr>
              <a:t>Зазвичай</a:t>
            </a:r>
            <a:r>
              <a:rPr lang="ru-RU" sz="2400" i="1" dirty="0" smtClean="0">
                <a:latin typeface="Monotype Corsiva" pitchFamily="66" charset="0"/>
              </a:rPr>
              <a:t>, </a:t>
            </a:r>
            <a:r>
              <a:rPr lang="ru-RU" sz="2400" i="1" dirty="0" err="1" smtClean="0">
                <a:latin typeface="Monotype Corsiva" pitchFamily="66" charset="0"/>
              </a:rPr>
              <a:t>безалкогольні</a:t>
            </a:r>
            <a:r>
              <a:rPr lang="ru-RU" sz="2400" i="1" dirty="0" smtClean="0">
                <a:latin typeface="Monotype Corsiva" pitchFamily="66" charset="0"/>
              </a:rPr>
              <a:t> </a:t>
            </a:r>
            <a:r>
              <a:rPr lang="ru-RU" sz="2400" i="1" dirty="0" err="1" smtClean="0">
                <a:latin typeface="Monotype Corsiva" pitchFamily="66" charset="0"/>
              </a:rPr>
              <a:t>напої</a:t>
            </a:r>
            <a:r>
              <a:rPr lang="ru-RU" sz="2400" i="1" dirty="0" smtClean="0">
                <a:latin typeface="Monotype Corsiva" pitchFamily="66" charset="0"/>
              </a:rPr>
              <a:t>, </a:t>
            </a:r>
            <a:r>
              <a:rPr lang="ru-RU" sz="2400" i="1" dirty="0" err="1" smtClean="0">
                <a:latin typeface="Monotype Corsiva" pitchFamily="66" charset="0"/>
              </a:rPr>
              <a:t>складаються</a:t>
            </a:r>
            <a:r>
              <a:rPr lang="ru-RU" sz="2400" i="1" dirty="0" smtClean="0">
                <a:latin typeface="Monotype Corsiva" pitchFamily="66" charset="0"/>
              </a:rPr>
              <a:t> з води, </a:t>
            </a:r>
            <a:r>
              <a:rPr lang="ru-RU" sz="2400" i="1" dirty="0" err="1" smtClean="0">
                <a:latin typeface="Monotype Corsiva" pitchFamily="66" charset="0"/>
              </a:rPr>
              <a:t>підсолоджувача</a:t>
            </a:r>
            <a:r>
              <a:rPr lang="ru-RU" sz="2400" i="1" dirty="0" smtClean="0">
                <a:latin typeface="Monotype Corsiva" pitchFamily="66" charset="0"/>
              </a:rPr>
              <a:t> та </a:t>
            </a:r>
            <a:r>
              <a:rPr lang="ru-RU" sz="2400" i="1" dirty="0" err="1" smtClean="0">
                <a:latin typeface="Monotype Corsiva" pitchFamily="66" charset="0"/>
              </a:rPr>
              <a:t>ароматизатора</a:t>
            </a:r>
            <a:r>
              <a:rPr lang="ru-RU" sz="2400" i="1" dirty="0" smtClean="0">
                <a:latin typeface="Monotype Corsiva" pitchFamily="66" charset="0"/>
              </a:rPr>
              <a:t>. Як </a:t>
            </a:r>
            <a:r>
              <a:rPr lang="ru-RU" sz="2400" i="1" dirty="0" err="1" smtClean="0">
                <a:latin typeface="Monotype Corsiva" pitchFamily="66" charset="0"/>
              </a:rPr>
              <a:t>підсолоджувачі</a:t>
            </a:r>
            <a:r>
              <a:rPr lang="ru-RU" sz="2400" i="1" dirty="0" smtClean="0">
                <a:latin typeface="Monotype Corsiva" pitchFamily="66" charset="0"/>
              </a:rPr>
              <a:t> </a:t>
            </a:r>
            <a:r>
              <a:rPr lang="ru-RU" sz="2400" i="1" dirty="0" err="1" smtClean="0">
                <a:latin typeface="Monotype Corsiva" pitchFamily="66" charset="0"/>
              </a:rPr>
              <a:t>виступають</a:t>
            </a:r>
            <a:r>
              <a:rPr lang="ru-RU" sz="2400" i="1" dirty="0" smtClean="0">
                <a:latin typeface="Monotype Corsiva" pitchFamily="66" charset="0"/>
              </a:rPr>
              <a:t> </a:t>
            </a:r>
            <a:r>
              <a:rPr lang="ru-RU" sz="2400" i="1" dirty="0" err="1" smtClean="0">
                <a:latin typeface="Monotype Corsiva" pitchFamily="66" charset="0"/>
              </a:rPr>
              <a:t>цукор</a:t>
            </a:r>
            <a:r>
              <a:rPr lang="ru-RU" sz="2400" i="1" dirty="0" smtClean="0">
                <a:latin typeface="Monotype Corsiva" pitchFamily="66" charset="0"/>
              </a:rPr>
              <a:t>, глюкозно-</a:t>
            </a:r>
            <a:r>
              <a:rPr lang="ru-RU" sz="2400" i="1" dirty="0" err="1" smtClean="0">
                <a:latin typeface="Monotype Corsiva" pitchFamily="66" charset="0"/>
              </a:rPr>
              <a:t>фруктозний</a:t>
            </a:r>
            <a:r>
              <a:rPr lang="ru-RU" sz="2400" i="1" dirty="0" smtClean="0">
                <a:latin typeface="Monotype Corsiva" pitchFamily="66" charset="0"/>
              </a:rPr>
              <a:t> сироп </a:t>
            </a:r>
            <a:r>
              <a:rPr lang="ru-RU" sz="2400" i="1" dirty="0" err="1" smtClean="0">
                <a:latin typeface="Monotype Corsiva" pitchFamily="66" charset="0"/>
              </a:rPr>
              <a:t>або</a:t>
            </a:r>
            <a:r>
              <a:rPr lang="ru-RU" sz="2400" i="1" dirty="0" smtClean="0">
                <a:latin typeface="Monotype Corsiva" pitchFamily="66" charset="0"/>
              </a:rPr>
              <a:t> </a:t>
            </a:r>
            <a:r>
              <a:rPr lang="ru-RU" sz="2400" i="1" dirty="0" err="1" smtClean="0">
                <a:latin typeface="Monotype Corsiva" pitchFamily="66" charset="0"/>
              </a:rPr>
              <a:t>інші</a:t>
            </a:r>
            <a:r>
              <a:rPr lang="ru-RU" sz="2400" i="1" dirty="0" smtClean="0">
                <a:latin typeface="Monotype Corsiva" pitchFamily="66" charset="0"/>
              </a:rPr>
              <a:t>. </a:t>
            </a:r>
            <a:r>
              <a:rPr lang="ru-RU" sz="2400" i="1" dirty="0" err="1" smtClean="0">
                <a:latin typeface="Monotype Corsiva" pitchFamily="66" charset="0"/>
              </a:rPr>
              <a:t>Найпопулярніші</a:t>
            </a:r>
            <a:r>
              <a:rPr lang="ru-RU" sz="2400" i="1" dirty="0" smtClean="0">
                <a:latin typeface="Monotype Corsiva" pitchFamily="66" charset="0"/>
              </a:rPr>
              <a:t> </a:t>
            </a:r>
            <a:r>
              <a:rPr lang="ru-RU" sz="2400" i="1" dirty="0" err="1" smtClean="0">
                <a:latin typeface="Monotype Corsiva" pitchFamily="66" charset="0"/>
              </a:rPr>
              <a:t>різновиди</a:t>
            </a:r>
            <a:r>
              <a:rPr lang="ru-RU" sz="2400" i="1" dirty="0" smtClean="0">
                <a:latin typeface="Monotype Corsiva" pitchFamily="66" charset="0"/>
              </a:rPr>
              <a:t> </a:t>
            </a:r>
            <a:r>
              <a:rPr lang="ru-RU" sz="2400" i="1" dirty="0" err="1" smtClean="0">
                <a:latin typeface="Monotype Corsiva" pitchFamily="66" charset="0"/>
              </a:rPr>
              <a:t>безалкогольних</a:t>
            </a:r>
            <a:r>
              <a:rPr lang="ru-RU" sz="2400" i="1" dirty="0" smtClean="0">
                <a:latin typeface="Monotype Corsiva" pitchFamily="66" charset="0"/>
              </a:rPr>
              <a:t> </a:t>
            </a:r>
            <a:r>
              <a:rPr lang="ru-RU" sz="2400" i="1" dirty="0" err="1" smtClean="0">
                <a:latin typeface="Monotype Corsiva" pitchFamily="66" charset="0"/>
              </a:rPr>
              <a:t>напоїв</a:t>
            </a:r>
            <a:r>
              <a:rPr lang="ru-RU" sz="2400" i="1" dirty="0" smtClean="0">
                <a:latin typeface="Monotype Corsiva" pitchFamily="66" charset="0"/>
              </a:rPr>
              <a:t>: кола, вишня, лимон, лайм, </a:t>
            </a:r>
            <a:r>
              <a:rPr lang="ru-RU" sz="2400" i="1" dirty="0" err="1" smtClean="0">
                <a:latin typeface="Monotype Corsiva" pitchFamily="66" charset="0"/>
              </a:rPr>
              <a:t>рутбір</a:t>
            </a:r>
            <a:r>
              <a:rPr lang="ru-RU" sz="2400" i="1" dirty="0" smtClean="0">
                <a:latin typeface="Monotype Corsiva" pitchFamily="66" charset="0"/>
              </a:rPr>
              <a:t>, апельсин, виноград, </a:t>
            </a:r>
            <a:r>
              <a:rPr lang="ru-RU" sz="2400" i="1" dirty="0" err="1" smtClean="0">
                <a:latin typeface="Monotype Corsiva" pitchFamily="66" charset="0"/>
              </a:rPr>
              <a:t>ваніль</a:t>
            </a:r>
            <a:r>
              <a:rPr lang="ru-RU" sz="2400" i="1" dirty="0" smtClean="0">
                <a:latin typeface="Monotype Corsiva" pitchFamily="66" charset="0"/>
              </a:rPr>
              <a:t>, пунш, лимонад.</a:t>
            </a:r>
          </a:p>
          <a:p>
            <a:pPr algn="ctr"/>
            <a:endParaRPr lang="uk-UA" i="1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861048"/>
            <a:ext cx="3528392" cy="2244477"/>
          </a:xfrm>
          <a:prstGeom prst="rect">
            <a:avLst/>
          </a:prstGeom>
        </p:spPr>
      </p:pic>
      <p:pic>
        <p:nvPicPr>
          <p:cNvPr id="1026" name="Picture 2" descr="http://interiorscafe.ru/wp-content/uploads/gazirovannyye-napitki-snyatyye-s-proizvodstva-01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861048"/>
            <a:ext cx="3456384" cy="220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006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3568" y="6237312"/>
            <a:ext cx="3657600" cy="3767328"/>
          </a:xfrm>
        </p:spPr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064896" cy="3240360"/>
          </a:xfrm>
        </p:spPr>
        <p:txBody>
          <a:bodyPr>
            <a:noAutofit/>
          </a:bodyPr>
          <a:lstStyle/>
          <a:p>
            <a:pPr marL="36900" indent="0"/>
            <a:r>
              <a:rPr lang="ru-RU" sz="2800" b="1" dirty="0" err="1" smtClean="0">
                <a:latin typeface="Monotype Corsiva" pitchFamily="66" charset="0"/>
              </a:rPr>
              <a:t>Безалкогольні</a:t>
            </a:r>
            <a:r>
              <a:rPr lang="ru-RU" sz="2800" b="1" dirty="0" smtClean="0">
                <a:latin typeface="Monotype Corsiva" pitchFamily="66" charset="0"/>
              </a:rPr>
              <a:t> </a:t>
            </a:r>
            <a:r>
              <a:rPr lang="ru-RU" sz="2800" b="1" dirty="0" err="1" smtClean="0">
                <a:latin typeface="Monotype Corsiva" pitchFamily="66" charset="0"/>
              </a:rPr>
              <a:t>напої</a:t>
            </a:r>
            <a:r>
              <a:rPr lang="ru-RU" sz="2800" b="1" dirty="0" smtClean="0">
                <a:latin typeface="Monotype Corsiva" pitchFamily="66" charset="0"/>
              </a:rPr>
              <a:t> </a:t>
            </a:r>
            <a:r>
              <a:rPr lang="ru-RU" sz="2800" b="1" dirty="0" err="1" smtClean="0">
                <a:latin typeface="Monotype Corsiva" pitchFamily="66" charset="0"/>
              </a:rPr>
              <a:t>класифікують</a:t>
            </a:r>
            <a:r>
              <a:rPr lang="ru-RU" sz="2800" b="1" dirty="0" smtClean="0">
                <a:latin typeface="Monotype Corsiva" pitchFamily="66" charset="0"/>
              </a:rPr>
              <a:t>:</a:t>
            </a:r>
            <a:r>
              <a:rPr lang="ru-RU" sz="2400" dirty="0">
                <a:latin typeface="Monotype Corsiva" pitchFamily="66" charset="0"/>
              </a:rPr>
              <a:t/>
            </a:r>
            <a:br>
              <a:rPr lang="ru-RU" sz="2400" dirty="0">
                <a:latin typeface="Monotype Corsiva" pitchFamily="66" charset="0"/>
              </a:rPr>
            </a:br>
            <a:r>
              <a:rPr lang="ru-RU" sz="2400" dirty="0">
                <a:latin typeface="Monotype Corsiva" pitchFamily="66" charset="0"/>
              </a:rPr>
              <a:t>за </a:t>
            </a:r>
            <a:r>
              <a:rPr lang="ru-RU" sz="2400" dirty="0" err="1">
                <a:latin typeface="Monotype Corsiva" pitchFamily="66" charset="0"/>
              </a:rPr>
              <a:t>зовнішнім</a:t>
            </a:r>
            <a:r>
              <a:rPr lang="ru-RU" sz="2400" dirty="0">
                <a:latin typeface="Monotype Corsiva" pitchFamily="66" charset="0"/>
              </a:rPr>
              <a:t> </a:t>
            </a:r>
            <a:r>
              <a:rPr lang="ru-RU" sz="2400" dirty="0" err="1">
                <a:latin typeface="Monotype Corsiva" pitchFamily="66" charset="0"/>
              </a:rPr>
              <a:t>виглядом</a:t>
            </a:r>
            <a:r>
              <a:rPr lang="ru-RU" sz="2400" dirty="0">
                <a:latin typeface="Monotype Corsiva" pitchFamily="66" charset="0"/>
              </a:rPr>
              <a:t>: </a:t>
            </a:r>
            <a:r>
              <a:rPr lang="ru-RU" sz="2400" dirty="0" err="1">
                <a:latin typeface="Monotype Corsiva" pitchFamily="66" charset="0"/>
              </a:rPr>
              <a:t>рідкі</a:t>
            </a:r>
            <a:r>
              <a:rPr lang="ru-RU" sz="2400" dirty="0">
                <a:latin typeface="Monotype Corsiva" pitchFamily="66" charset="0"/>
              </a:rPr>
              <a:t> - </a:t>
            </a:r>
            <a:r>
              <a:rPr lang="ru-RU" sz="2400" dirty="0" err="1">
                <a:latin typeface="Monotype Corsiva" pitchFamily="66" charset="0"/>
              </a:rPr>
              <a:t>прозорі</a:t>
            </a:r>
            <a:r>
              <a:rPr lang="ru-RU" sz="2400" dirty="0">
                <a:latin typeface="Monotype Corsiva" pitchFamily="66" charset="0"/>
              </a:rPr>
              <a:t> і </a:t>
            </a:r>
            <a:r>
              <a:rPr lang="ru-RU" sz="2400" dirty="0" err="1">
                <a:latin typeface="Monotype Corsiva" pitchFamily="66" charset="0"/>
              </a:rPr>
              <a:t>замутнені</a:t>
            </a:r>
            <a:r>
              <a:rPr lang="ru-RU" sz="2400" dirty="0">
                <a:latin typeface="Monotype Corsiva" pitchFamily="66" charset="0"/>
              </a:rPr>
              <a:t>; </a:t>
            </a:r>
            <a:r>
              <a:rPr lang="ru-RU" sz="2400" dirty="0" err="1">
                <a:latin typeface="Monotype Corsiva" pitchFamily="66" charset="0"/>
              </a:rPr>
              <a:t>концентрати</a:t>
            </a:r>
            <a:r>
              <a:rPr lang="ru-RU" sz="2400" dirty="0">
                <a:latin typeface="Monotype Corsiva" pitchFamily="66" charset="0"/>
              </a:rPr>
              <a:t> - </a:t>
            </a:r>
            <a:r>
              <a:rPr lang="ru-RU" sz="2400" dirty="0" err="1">
                <a:latin typeface="Monotype Corsiva" pitchFamily="66" charset="0"/>
              </a:rPr>
              <a:t>порошкоподібні</a:t>
            </a:r>
            <a:r>
              <a:rPr lang="ru-RU" sz="2400" dirty="0">
                <a:latin typeface="Monotype Corsiva" pitchFamily="66" charset="0"/>
              </a:rPr>
              <a:t> </a:t>
            </a:r>
            <a:r>
              <a:rPr lang="ru-RU" sz="2400" dirty="0" err="1">
                <a:latin typeface="Monotype Corsiva" pitchFamily="66" charset="0"/>
              </a:rPr>
              <a:t>суміші</a:t>
            </a:r>
            <a:r>
              <a:rPr lang="ru-RU" sz="2400" dirty="0">
                <a:latin typeface="Monotype Corsiva" pitchFamily="66" charset="0"/>
              </a:rPr>
              <a:t> в </a:t>
            </a:r>
            <a:r>
              <a:rPr lang="ru-RU" sz="2400" dirty="0" err="1">
                <a:latin typeface="Monotype Corsiva" pitchFamily="66" charset="0"/>
              </a:rPr>
              <a:t>споживчій</a:t>
            </a:r>
            <a:r>
              <a:rPr lang="ru-RU" sz="2400" dirty="0">
                <a:latin typeface="Monotype Corsiva" pitchFamily="66" charset="0"/>
              </a:rPr>
              <a:t> </a:t>
            </a:r>
            <a:r>
              <a:rPr lang="ru-RU" sz="2400" dirty="0" err="1">
                <a:latin typeface="Monotype Corsiva" pitchFamily="66" charset="0"/>
              </a:rPr>
              <a:t>тарі</a:t>
            </a:r>
            <a:r>
              <a:rPr lang="ru-RU" sz="2400" dirty="0" smtClean="0">
                <a:latin typeface="Monotype Corsiva" pitchFamily="66" charset="0"/>
              </a:rPr>
              <a:t>;</a:t>
            </a:r>
            <a:br>
              <a:rPr lang="ru-RU" sz="2400" dirty="0" smtClean="0">
                <a:latin typeface="Monotype Corsiva" pitchFamily="66" charset="0"/>
              </a:rPr>
            </a:br>
            <a:r>
              <a:rPr lang="ru-RU" sz="2400" dirty="0">
                <a:latin typeface="Monotype Corsiva" pitchFamily="66" charset="0"/>
              </a:rPr>
              <a:t/>
            </a:r>
            <a:br>
              <a:rPr lang="ru-RU" sz="2400" dirty="0">
                <a:latin typeface="Monotype Corsiva" pitchFamily="66" charset="0"/>
              </a:rPr>
            </a:br>
            <a:r>
              <a:rPr lang="ru-RU" sz="2400" dirty="0">
                <a:latin typeface="Monotype Corsiva" pitchFamily="66" charset="0"/>
              </a:rPr>
              <a:t>за </a:t>
            </a:r>
            <a:r>
              <a:rPr lang="ru-RU" sz="2400" dirty="0" err="1">
                <a:latin typeface="Monotype Corsiva" pitchFamily="66" charset="0"/>
              </a:rPr>
              <a:t>використовуваною</a:t>
            </a:r>
            <a:r>
              <a:rPr lang="ru-RU" sz="2400" dirty="0">
                <a:latin typeface="Monotype Corsiva" pitchFamily="66" charset="0"/>
              </a:rPr>
              <a:t> </a:t>
            </a:r>
            <a:r>
              <a:rPr lang="ru-RU" sz="2400" dirty="0" err="1">
                <a:latin typeface="Monotype Corsiva" pitchFamily="66" charset="0"/>
              </a:rPr>
              <a:t>сировиною</a:t>
            </a:r>
            <a:r>
              <a:rPr lang="ru-RU" sz="2400" dirty="0">
                <a:latin typeface="Monotype Corsiva" pitchFamily="66" charset="0"/>
              </a:rPr>
              <a:t>: </a:t>
            </a:r>
            <a:r>
              <a:rPr lang="ru-RU" sz="2400" dirty="0" err="1">
                <a:latin typeface="Monotype Corsiva" pitchFamily="66" charset="0"/>
              </a:rPr>
              <a:t>ті</a:t>
            </a:r>
            <a:r>
              <a:rPr lang="ru-RU" sz="2400" dirty="0">
                <a:latin typeface="Monotype Corsiva" pitchFamily="66" charset="0"/>
              </a:rPr>
              <a:t>, </a:t>
            </a:r>
            <a:r>
              <a:rPr lang="ru-RU" sz="2400" dirty="0" err="1">
                <a:latin typeface="Monotype Corsiva" pitchFamily="66" charset="0"/>
              </a:rPr>
              <a:t>що</a:t>
            </a:r>
            <a:r>
              <a:rPr lang="ru-RU" sz="2400" dirty="0">
                <a:latin typeface="Monotype Corsiva" pitchFamily="66" charset="0"/>
              </a:rPr>
              <a:t> </a:t>
            </a:r>
            <a:r>
              <a:rPr lang="ru-RU" sz="2400" dirty="0" err="1">
                <a:latin typeface="Monotype Corsiva" pitchFamily="66" charset="0"/>
              </a:rPr>
              <a:t>мають</a:t>
            </a:r>
            <a:r>
              <a:rPr lang="ru-RU" sz="2400" dirty="0">
                <a:latin typeface="Monotype Corsiva" pitchFamily="66" charset="0"/>
              </a:rPr>
              <a:t> </a:t>
            </a:r>
            <a:r>
              <a:rPr lang="ru-RU" sz="2400" dirty="0" err="1">
                <a:latin typeface="Monotype Corsiva" pitchFamily="66" charset="0"/>
              </a:rPr>
              <a:t>сік</a:t>
            </a:r>
            <a:r>
              <a:rPr lang="ru-RU" sz="2400" dirty="0">
                <a:latin typeface="Monotype Corsiva" pitchFamily="66" charset="0"/>
              </a:rPr>
              <a:t>, - соки і </a:t>
            </a:r>
            <a:r>
              <a:rPr lang="ru-RU" sz="2400" dirty="0" err="1">
                <a:latin typeface="Monotype Corsiva" pitchFamily="66" charset="0"/>
              </a:rPr>
              <a:t>ли­монади</a:t>
            </a:r>
            <a:r>
              <a:rPr lang="ru-RU" sz="2400" dirty="0">
                <a:latin typeface="Monotype Corsiva" pitchFamily="66" charset="0"/>
              </a:rPr>
              <a:t>; пряно-</a:t>
            </a:r>
            <a:r>
              <a:rPr lang="ru-RU" sz="2400" dirty="0" err="1">
                <a:latin typeface="Monotype Corsiva" pitchFamily="66" charset="0"/>
              </a:rPr>
              <a:t>ароматичні</a:t>
            </a:r>
            <a:r>
              <a:rPr lang="ru-RU" sz="2400" dirty="0">
                <a:latin typeface="Monotype Corsiva" pitchFamily="66" charset="0"/>
              </a:rPr>
              <a:t>; </a:t>
            </a:r>
            <a:r>
              <a:rPr lang="ru-RU" sz="2400" dirty="0" err="1">
                <a:latin typeface="Monotype Corsiva" pitchFamily="66" charset="0"/>
              </a:rPr>
              <a:t>ароматизовані</a:t>
            </a:r>
            <a:r>
              <a:rPr lang="ru-RU" sz="2400" dirty="0">
                <a:latin typeface="Monotype Corsiva" pitchFamily="66" charset="0"/>
              </a:rPr>
              <a:t>; </a:t>
            </a:r>
            <a:r>
              <a:rPr lang="ru-RU" sz="2400" dirty="0" err="1">
                <a:latin typeface="Monotype Corsiva" pitchFamily="66" charset="0"/>
              </a:rPr>
              <a:t>зернові</a:t>
            </a:r>
            <a:r>
              <a:rPr lang="ru-RU" sz="2400" dirty="0">
                <a:latin typeface="Monotype Corsiva" pitchFamily="66" charset="0"/>
              </a:rPr>
              <a:t>; </a:t>
            </a:r>
            <a:r>
              <a:rPr lang="ru-RU" sz="2400" dirty="0" err="1">
                <a:latin typeface="Monotype Corsiva" pitchFamily="66" charset="0"/>
              </a:rPr>
              <a:t>спеціальні</a:t>
            </a:r>
            <a:r>
              <a:rPr lang="ru-RU" sz="2400" dirty="0">
                <a:latin typeface="Monotype Corsiva" pitchFamily="66" charset="0"/>
              </a:rPr>
              <a:t> -</a:t>
            </a:r>
            <a:r>
              <a:rPr lang="ru-RU" sz="2400" dirty="0" err="1">
                <a:latin typeface="Monotype Corsiva" pitchFamily="66" charset="0"/>
              </a:rPr>
              <a:t>лікувальні</a:t>
            </a:r>
            <a:r>
              <a:rPr lang="ru-RU" sz="2400" dirty="0">
                <a:latin typeface="Monotype Corsiva" pitchFamily="66" charset="0"/>
              </a:rPr>
              <a:t>, </a:t>
            </a:r>
            <a:r>
              <a:rPr lang="ru-RU" sz="2400" dirty="0" err="1">
                <a:latin typeface="Monotype Corsiva" pitchFamily="66" charset="0"/>
              </a:rPr>
              <a:t>вітамінізовані</a:t>
            </a:r>
            <a:r>
              <a:rPr lang="ru-RU" sz="2400" dirty="0">
                <a:latin typeface="Monotype Corsiva" pitchFamily="66" charset="0"/>
              </a:rPr>
              <a:t> і </a:t>
            </a:r>
            <a:r>
              <a:rPr lang="ru-RU" sz="2400" dirty="0" err="1">
                <a:latin typeface="Monotype Corsiva" pitchFamily="66" charset="0"/>
              </a:rPr>
              <a:t>низькокалорійні</a:t>
            </a:r>
            <a:r>
              <a:rPr lang="ru-RU" sz="2400" dirty="0" smtClean="0">
                <a:latin typeface="Monotype Corsiva" pitchFamily="66" charset="0"/>
              </a:rPr>
              <a:t>;</a:t>
            </a:r>
            <a:br>
              <a:rPr lang="ru-RU" sz="2400" dirty="0" smtClean="0">
                <a:latin typeface="Monotype Corsiva" pitchFamily="66" charset="0"/>
              </a:rPr>
            </a:br>
            <a:r>
              <a:rPr lang="ru-RU" sz="2400" dirty="0">
                <a:latin typeface="Monotype Corsiva" pitchFamily="66" charset="0"/>
              </a:rPr>
              <a:t/>
            </a:r>
            <a:br>
              <a:rPr lang="ru-RU" sz="2400" dirty="0">
                <a:latin typeface="Monotype Corsiva" pitchFamily="66" charset="0"/>
              </a:rPr>
            </a:br>
            <a:r>
              <a:rPr lang="ru-RU" sz="2400" dirty="0">
                <a:latin typeface="Monotype Corsiva" pitchFamily="66" charset="0"/>
              </a:rPr>
              <a:t>за </a:t>
            </a:r>
            <a:r>
              <a:rPr lang="ru-RU" sz="2400" dirty="0" err="1">
                <a:latin typeface="Monotype Corsiva" pitchFamily="66" charset="0"/>
              </a:rPr>
              <a:t>ступенем</a:t>
            </a:r>
            <a:r>
              <a:rPr lang="ru-RU" sz="2400" dirty="0">
                <a:latin typeface="Monotype Corsiva" pitchFamily="66" charset="0"/>
              </a:rPr>
              <a:t> </a:t>
            </a:r>
            <a:r>
              <a:rPr lang="ru-RU" sz="2400" dirty="0" err="1">
                <a:latin typeface="Monotype Corsiva" pitchFamily="66" charset="0"/>
              </a:rPr>
              <a:t>насичення</a:t>
            </a:r>
            <a:r>
              <a:rPr lang="ru-RU" sz="2400" dirty="0">
                <a:latin typeface="Monotype Corsiva" pitchFamily="66" charset="0"/>
              </a:rPr>
              <a:t> </a:t>
            </a:r>
            <a:r>
              <a:rPr lang="ru-RU" sz="2400" dirty="0" err="1">
                <a:latin typeface="Monotype Corsiva" pitchFamily="66" charset="0"/>
              </a:rPr>
              <a:t>двооксидом</a:t>
            </a:r>
            <a:r>
              <a:rPr lang="ru-RU" sz="2400" dirty="0">
                <a:latin typeface="Monotype Corsiva" pitchFamily="66" charset="0"/>
              </a:rPr>
              <a:t> </a:t>
            </a:r>
            <a:r>
              <a:rPr lang="ru-RU" sz="2400" dirty="0" err="1">
                <a:latin typeface="Monotype Corsiva" pitchFamily="66" charset="0"/>
              </a:rPr>
              <a:t>вуглецю</a:t>
            </a:r>
            <a:r>
              <a:rPr lang="ru-RU" sz="2400" dirty="0">
                <a:latin typeface="Monotype Corsiva" pitchFamily="66" charset="0"/>
              </a:rPr>
              <a:t>: </a:t>
            </a:r>
            <a:r>
              <a:rPr lang="ru-RU" sz="2400" dirty="0" err="1">
                <a:latin typeface="Monotype Corsiva" pitchFamily="66" charset="0"/>
              </a:rPr>
              <a:t>газовані</a:t>
            </a:r>
            <a:r>
              <a:rPr lang="ru-RU" sz="2400" dirty="0">
                <a:latin typeface="Monotype Corsiva" pitchFamily="66" charset="0"/>
              </a:rPr>
              <a:t>, </a:t>
            </a:r>
            <a:r>
              <a:rPr lang="ru-RU" sz="2400" dirty="0" err="1">
                <a:latin typeface="Monotype Corsiva" pitchFamily="66" charset="0"/>
              </a:rPr>
              <a:t>середньо-газовані</a:t>
            </a:r>
            <a:r>
              <a:rPr lang="ru-RU" sz="2400" dirty="0">
                <a:latin typeface="Monotype Corsiva" pitchFamily="66" charset="0"/>
              </a:rPr>
              <a:t>, </a:t>
            </a:r>
            <a:r>
              <a:rPr lang="ru-RU" sz="2400" dirty="0" err="1">
                <a:latin typeface="Monotype Corsiva" pitchFamily="66" charset="0"/>
              </a:rPr>
              <a:t>слабогазовані</a:t>
            </a:r>
            <a:r>
              <a:rPr lang="ru-RU" sz="2400" dirty="0" smtClean="0">
                <a:latin typeface="Monotype Corsiva" pitchFamily="66" charset="0"/>
              </a:rPr>
              <a:t>;</a:t>
            </a:r>
            <a:br>
              <a:rPr lang="ru-RU" sz="2400" dirty="0" smtClean="0">
                <a:latin typeface="Monotype Corsiva" pitchFamily="66" charset="0"/>
              </a:rPr>
            </a:br>
            <a:r>
              <a:rPr lang="ru-RU" sz="2400" dirty="0">
                <a:latin typeface="Monotype Corsiva" pitchFamily="66" charset="0"/>
              </a:rPr>
              <a:t/>
            </a:r>
            <a:br>
              <a:rPr lang="ru-RU" sz="2400" dirty="0">
                <a:latin typeface="Monotype Corsiva" pitchFamily="66" charset="0"/>
              </a:rPr>
            </a:br>
            <a:r>
              <a:rPr lang="ru-RU" sz="2400" dirty="0">
                <a:latin typeface="Monotype Corsiva" pitchFamily="66" charset="0"/>
              </a:rPr>
              <a:t>за способом </a:t>
            </a:r>
            <a:r>
              <a:rPr lang="ru-RU" sz="2400" dirty="0" err="1">
                <a:latin typeface="Monotype Corsiva" pitchFamily="66" charset="0"/>
              </a:rPr>
              <a:t>обробки</a:t>
            </a:r>
            <a:r>
              <a:rPr lang="ru-RU" sz="2400" dirty="0">
                <a:latin typeface="Monotype Corsiva" pitchFamily="66" charset="0"/>
              </a:rPr>
              <a:t>: </a:t>
            </a:r>
            <a:r>
              <a:rPr lang="ru-RU" sz="2400" dirty="0" err="1">
                <a:latin typeface="Monotype Corsiva" pitchFamily="66" charset="0"/>
              </a:rPr>
              <a:t>пастеризовані</a:t>
            </a:r>
            <a:r>
              <a:rPr lang="ru-RU" sz="2400" dirty="0">
                <a:latin typeface="Monotype Corsiva" pitchFamily="66" charset="0"/>
              </a:rPr>
              <a:t> і не </a:t>
            </a:r>
            <a:r>
              <a:rPr lang="ru-RU" sz="2400" dirty="0" err="1">
                <a:latin typeface="Monotype Corsiva" pitchFamily="66" charset="0"/>
              </a:rPr>
              <a:t>пастеризовані</a:t>
            </a:r>
            <a:r>
              <a:rPr lang="ru-RU" sz="2400" dirty="0">
                <a:latin typeface="Monotype Corsiva" pitchFamily="66" charset="0"/>
              </a:rPr>
              <a:t>; </a:t>
            </a:r>
            <a:r>
              <a:rPr lang="ru-RU" sz="2400" dirty="0" err="1">
                <a:latin typeface="Monotype Corsiva" pitchFamily="66" charset="0"/>
              </a:rPr>
              <a:t>із</a:t>
            </a:r>
            <a:r>
              <a:rPr lang="ru-RU" sz="2400" dirty="0">
                <a:latin typeface="Monotype Corsiva" pitchFamily="66" charset="0"/>
              </a:rPr>
              <a:t> </a:t>
            </a:r>
            <a:r>
              <a:rPr lang="ru-RU" sz="2400" dirty="0" err="1">
                <a:latin typeface="Monotype Corsiva" pitchFamily="66" charset="0"/>
              </a:rPr>
              <a:t>засто­суванням</a:t>
            </a:r>
            <a:r>
              <a:rPr lang="ru-RU" sz="2400" dirty="0">
                <a:latin typeface="Monotype Corsiva" pitchFamily="66" charset="0"/>
              </a:rPr>
              <a:t> </a:t>
            </a:r>
            <a:r>
              <a:rPr lang="ru-RU" sz="2400" dirty="0" err="1">
                <a:latin typeface="Monotype Corsiva" pitchFamily="66" charset="0"/>
              </a:rPr>
              <a:t>консервантів</a:t>
            </a:r>
            <a:r>
              <a:rPr lang="ru-RU" sz="2400" dirty="0">
                <a:latin typeface="Monotype Corsiva" pitchFamily="66" charset="0"/>
              </a:rPr>
              <a:t> і без них; холодного і </a:t>
            </a:r>
            <a:r>
              <a:rPr lang="ru-RU" sz="2400" dirty="0" err="1">
                <a:latin typeface="Monotype Corsiva" pitchFamily="66" charset="0"/>
              </a:rPr>
              <a:t>гарячого</a:t>
            </a:r>
            <a:r>
              <a:rPr lang="ru-RU" sz="2400" dirty="0">
                <a:latin typeface="Monotype Corsiva" pitchFamily="66" charset="0"/>
              </a:rPr>
              <a:t> розливу; </a:t>
            </a:r>
            <a:r>
              <a:rPr lang="ru-RU" sz="2400" dirty="0" err="1">
                <a:latin typeface="Monotype Corsiva" pitchFamily="66" charset="0"/>
              </a:rPr>
              <a:t>асептичного</a:t>
            </a:r>
            <a:r>
              <a:rPr lang="ru-RU" sz="2400" dirty="0">
                <a:latin typeface="Monotype Corsiva" pitchFamily="66" charset="0"/>
              </a:rPr>
              <a:t> розливу</a:t>
            </a:r>
            <a:endParaRPr lang="uk-UA" sz="2400" dirty="0">
              <a:latin typeface="Monotype Corsiva" pitchFamily="66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88024" y="6165304"/>
            <a:ext cx="3657600" cy="3767328"/>
          </a:xfrm>
        </p:spPr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71751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404664"/>
            <a:ext cx="6781800" cy="864096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uk-UA" dirty="0" smtClean="0">
                <a:latin typeface="Monotype Corsiva" pitchFamily="66" charset="0"/>
              </a:rPr>
              <a:t>Технології </a:t>
            </a:r>
            <a:r>
              <a:rPr lang="uk-UA" dirty="0">
                <a:latin typeface="Monotype Corsiva" pitchFamily="66" charset="0"/>
              </a:rPr>
              <a:t>виготовлення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209" y="1412776"/>
            <a:ext cx="84969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indent="0">
              <a:buNone/>
            </a:pPr>
            <a:r>
              <a:rPr lang="ru-RU" sz="2800" dirty="0" smtClean="0">
                <a:latin typeface="Monotype Corsiva" pitchFamily="66" charset="0"/>
              </a:rPr>
              <a:t>Для </a:t>
            </a:r>
            <a:r>
              <a:rPr lang="ru-RU" sz="2800" dirty="0" err="1" smtClean="0">
                <a:latin typeface="Monotype Corsiva" pitchFamily="66" charset="0"/>
              </a:rPr>
              <a:t>виробництва</a:t>
            </a:r>
            <a:r>
              <a:rPr lang="ru-RU" sz="2800" dirty="0" smtClean="0">
                <a:latin typeface="Monotype Corsiva" pitchFamily="66" charset="0"/>
              </a:rPr>
              <a:t> </a:t>
            </a:r>
            <a:r>
              <a:rPr lang="ru-RU" sz="2800" dirty="0" err="1" smtClean="0">
                <a:latin typeface="Monotype Corsiva" pitchFamily="66" charset="0"/>
              </a:rPr>
              <a:t>мінеральних</a:t>
            </a:r>
            <a:r>
              <a:rPr lang="ru-RU" sz="2800" dirty="0" smtClean="0">
                <a:latin typeface="Monotype Corsiva" pitchFamily="66" charset="0"/>
              </a:rPr>
              <a:t> вод ,у </a:t>
            </a:r>
            <a:r>
              <a:rPr lang="ru-RU" sz="2800" dirty="0" err="1" smtClean="0">
                <a:latin typeface="Monotype Corsiva" pitchFamily="66" charset="0"/>
              </a:rPr>
              <a:t>гарячій</a:t>
            </a:r>
            <a:r>
              <a:rPr lang="ru-RU" sz="2800" dirty="0" smtClean="0">
                <a:latin typeface="Monotype Corsiva" pitchFamily="66" charset="0"/>
              </a:rPr>
              <a:t> </a:t>
            </a:r>
            <a:r>
              <a:rPr lang="ru-RU" sz="2800" dirty="0" err="1" smtClean="0">
                <a:latin typeface="Monotype Corsiva" pitchFamily="66" charset="0"/>
              </a:rPr>
              <a:t>воді</a:t>
            </a:r>
            <a:r>
              <a:rPr lang="ru-RU" sz="2800" dirty="0" smtClean="0">
                <a:latin typeface="Monotype Corsiva" pitchFamily="66" charset="0"/>
              </a:rPr>
              <a:t> </a:t>
            </a:r>
            <a:r>
              <a:rPr lang="ru-RU" sz="2800" dirty="0" err="1" smtClean="0">
                <a:latin typeface="Monotype Corsiva" pitchFamily="66" charset="0"/>
              </a:rPr>
              <a:t>готують</a:t>
            </a:r>
            <a:r>
              <a:rPr lang="ru-RU" sz="2800" dirty="0" smtClean="0">
                <a:latin typeface="Monotype Corsiva" pitchFamily="66" charset="0"/>
              </a:rPr>
              <a:t> </a:t>
            </a:r>
            <a:r>
              <a:rPr lang="ru-RU" sz="2800" dirty="0" err="1" smtClean="0">
                <a:latin typeface="Monotype Corsiva" pitchFamily="66" charset="0"/>
              </a:rPr>
              <a:t>робочі</a:t>
            </a:r>
            <a:r>
              <a:rPr lang="ru-RU" sz="2800" dirty="0" smtClean="0">
                <a:latin typeface="Monotype Corsiva" pitchFamily="66" charset="0"/>
              </a:rPr>
              <a:t> </a:t>
            </a:r>
            <a:r>
              <a:rPr lang="ru-RU" sz="2800" dirty="0" err="1" smtClean="0">
                <a:latin typeface="Monotype Corsiva" pitchFamily="66" charset="0"/>
              </a:rPr>
              <a:t>розчини</a:t>
            </a:r>
            <a:r>
              <a:rPr lang="ru-RU" sz="2800" dirty="0" smtClean="0">
                <a:latin typeface="Monotype Corsiva" pitchFamily="66" charset="0"/>
              </a:rPr>
              <a:t> солей. </a:t>
            </a:r>
            <a:r>
              <a:rPr lang="ru-RU" sz="2800" dirty="0" err="1" smtClean="0">
                <a:latin typeface="Monotype Corsiva" pitchFamily="66" charset="0"/>
              </a:rPr>
              <a:t>Усі</a:t>
            </a:r>
            <a:r>
              <a:rPr lang="ru-RU" sz="2800" dirty="0" smtClean="0">
                <a:latin typeface="Monotype Corsiva" pitchFamily="66" charset="0"/>
              </a:rPr>
              <a:t> </a:t>
            </a:r>
            <a:r>
              <a:rPr lang="ru-RU" sz="2800" dirty="0" err="1" smtClean="0">
                <a:latin typeface="Monotype Corsiva" pitchFamily="66" charset="0"/>
              </a:rPr>
              <a:t>розчини</a:t>
            </a:r>
            <a:r>
              <a:rPr lang="ru-RU" sz="2800" dirty="0" smtClean="0">
                <a:latin typeface="Monotype Corsiva" pitchFamily="66" charset="0"/>
              </a:rPr>
              <a:t> </a:t>
            </a:r>
            <a:r>
              <a:rPr lang="ru-RU" sz="2800" dirty="0" err="1" smtClean="0">
                <a:latin typeface="Monotype Corsiva" pitchFamily="66" charset="0"/>
              </a:rPr>
              <a:t>фільтрують</a:t>
            </a:r>
            <a:r>
              <a:rPr lang="ru-RU" sz="2800" dirty="0" smtClean="0">
                <a:latin typeface="Monotype Corsiva" pitchFamily="66" charset="0"/>
              </a:rPr>
              <a:t> та </a:t>
            </a:r>
            <a:r>
              <a:rPr lang="ru-RU" sz="2800" dirty="0" err="1" smtClean="0">
                <a:latin typeface="Monotype Corsiva" pitchFamily="66" charset="0"/>
              </a:rPr>
              <a:t>охолоджують</a:t>
            </a:r>
            <a:r>
              <a:rPr lang="ru-RU" sz="2800" dirty="0" smtClean="0">
                <a:latin typeface="Monotype Corsiva" pitchFamily="66" charset="0"/>
              </a:rPr>
              <a:t> до 20° С. </a:t>
            </a:r>
            <a:r>
              <a:rPr lang="ru-RU" sz="2800" dirty="0" err="1" smtClean="0">
                <a:latin typeface="Monotype Corsiva" pitchFamily="66" charset="0"/>
              </a:rPr>
              <a:t>Робочі</a:t>
            </a:r>
            <a:r>
              <a:rPr lang="ru-RU" sz="2800" dirty="0" smtClean="0">
                <a:latin typeface="Monotype Corsiva" pitchFamily="66" charset="0"/>
              </a:rPr>
              <a:t> </a:t>
            </a:r>
            <a:r>
              <a:rPr lang="ru-RU" sz="2800" dirty="0" err="1" smtClean="0">
                <a:latin typeface="Monotype Corsiva" pitchFamily="66" charset="0"/>
              </a:rPr>
              <a:t>розчини</a:t>
            </a:r>
            <a:r>
              <a:rPr lang="ru-RU" sz="2800" dirty="0" smtClean="0">
                <a:latin typeface="Monotype Corsiva" pitchFamily="66" charset="0"/>
              </a:rPr>
              <a:t> солей </a:t>
            </a:r>
            <a:r>
              <a:rPr lang="ru-RU" sz="2800" dirty="0" err="1" smtClean="0">
                <a:latin typeface="Monotype Corsiva" pitchFamily="66" charset="0"/>
              </a:rPr>
              <a:t>задають</a:t>
            </a:r>
            <a:r>
              <a:rPr lang="ru-RU" sz="2800" dirty="0" smtClean="0">
                <a:latin typeface="Monotype Corsiva" pitchFamily="66" charset="0"/>
              </a:rPr>
              <a:t> при </a:t>
            </a:r>
            <a:r>
              <a:rPr lang="ru-RU" sz="2800" dirty="0" err="1" smtClean="0">
                <a:latin typeface="Monotype Corsiva" pitchFamily="66" charset="0"/>
              </a:rPr>
              <a:t>перемішуванні</a:t>
            </a:r>
            <a:r>
              <a:rPr lang="ru-RU" sz="2800" dirty="0" smtClean="0">
                <a:latin typeface="Monotype Corsiva" pitchFamily="66" charset="0"/>
              </a:rPr>
              <a:t> до </a:t>
            </a:r>
            <a:r>
              <a:rPr lang="ru-RU" sz="2800" dirty="0" err="1" smtClean="0">
                <a:latin typeface="Monotype Corsiva" pitchFamily="66" charset="0"/>
              </a:rPr>
              <a:t>купажного</a:t>
            </a:r>
            <a:r>
              <a:rPr lang="ru-RU" sz="2800" dirty="0" smtClean="0">
                <a:latin typeface="Monotype Corsiva" pitchFamily="66" charset="0"/>
              </a:rPr>
              <a:t> чану:</a:t>
            </a:r>
          </a:p>
        </p:txBody>
      </p:sp>
      <p:pic>
        <p:nvPicPr>
          <p:cNvPr id="2050" name="Picture 2" descr="http://kayrosblog.ru/wp-content/uploads/2015/09/Mineralnaya-voda-v-zhizni-cheloveka-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852936"/>
            <a:ext cx="2880320" cy="323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8835" y="3228658"/>
            <a:ext cx="49685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indent="0">
              <a:buNone/>
            </a:pPr>
            <a:r>
              <a:rPr lang="ru-RU" sz="2800" dirty="0" smtClean="0">
                <a:latin typeface="Monotype Corsiva" pitchFamily="66" charset="0"/>
              </a:rPr>
              <a:t>для </a:t>
            </a:r>
            <a:r>
              <a:rPr lang="ru-RU" sz="2800" dirty="0" err="1" smtClean="0">
                <a:latin typeface="Monotype Corsiva" pitchFamily="66" charset="0"/>
              </a:rPr>
              <a:t>содової</a:t>
            </a:r>
            <a:r>
              <a:rPr lang="ru-RU" sz="2800" dirty="0" smtClean="0">
                <a:latin typeface="Monotype Corsiva" pitchFamily="66" charset="0"/>
              </a:rPr>
              <a:t> – </a:t>
            </a:r>
            <a:r>
              <a:rPr lang="ru-RU" sz="2800" dirty="0" err="1" smtClean="0">
                <a:latin typeface="Monotype Corsiva" pitchFamily="66" charset="0"/>
              </a:rPr>
              <a:t>розчин</a:t>
            </a:r>
            <a:r>
              <a:rPr lang="ru-RU" sz="2800" dirty="0" smtClean="0">
                <a:latin typeface="Monotype Corsiva" pitchFamily="66" charset="0"/>
              </a:rPr>
              <a:t> хлориду </a:t>
            </a:r>
            <a:r>
              <a:rPr lang="ru-RU" sz="2800" dirty="0" err="1" smtClean="0">
                <a:latin typeface="Monotype Corsiva" pitchFamily="66" charset="0"/>
              </a:rPr>
              <a:t>натрію</a:t>
            </a:r>
            <a:r>
              <a:rPr lang="ru-RU" sz="2800" dirty="0" smtClean="0">
                <a:latin typeface="Monotype Corsiva" pitchFamily="66" charset="0"/>
              </a:rPr>
              <a:t>, </a:t>
            </a:r>
            <a:r>
              <a:rPr lang="ru-RU" sz="2800" dirty="0" err="1" smtClean="0">
                <a:latin typeface="Monotype Corsiva" pitchFamily="66" charset="0"/>
              </a:rPr>
              <a:t>потім</a:t>
            </a:r>
            <a:r>
              <a:rPr lang="ru-RU" sz="2800" dirty="0" smtClean="0">
                <a:latin typeface="Monotype Corsiva" pitchFamily="66" charset="0"/>
              </a:rPr>
              <a:t> </a:t>
            </a:r>
            <a:r>
              <a:rPr lang="ru-RU" sz="2800" dirty="0" err="1" smtClean="0">
                <a:latin typeface="Monotype Corsiva" pitchFamily="66" charset="0"/>
              </a:rPr>
              <a:t>розчин</a:t>
            </a:r>
            <a:r>
              <a:rPr lang="ru-RU" sz="2800" dirty="0" smtClean="0">
                <a:latin typeface="Monotype Corsiva" pitchFamily="66" charset="0"/>
              </a:rPr>
              <a:t> </a:t>
            </a:r>
            <a:r>
              <a:rPr lang="ru-RU" sz="2800" dirty="0" err="1" smtClean="0">
                <a:latin typeface="Monotype Corsiva" pitchFamily="66" charset="0"/>
              </a:rPr>
              <a:t>гідрокарбонату</a:t>
            </a:r>
            <a:r>
              <a:rPr lang="ru-RU" sz="2800" dirty="0" smtClean="0">
                <a:latin typeface="Monotype Corsiva" pitchFamily="66" charset="0"/>
              </a:rPr>
              <a:t> </a:t>
            </a:r>
            <a:r>
              <a:rPr lang="ru-RU" sz="2800" dirty="0" err="1" smtClean="0">
                <a:latin typeface="Monotype Corsiva" pitchFamily="66" charset="0"/>
              </a:rPr>
              <a:t>натрію</a:t>
            </a:r>
            <a:r>
              <a:rPr lang="ru-RU" sz="2800" dirty="0" smtClean="0">
                <a:latin typeface="Monotype Corsiva" pitchFamily="66" charset="0"/>
              </a:rPr>
              <a:t>; для </a:t>
            </a:r>
            <a:r>
              <a:rPr lang="ru-RU" sz="2800" dirty="0" err="1" smtClean="0">
                <a:latin typeface="Monotype Corsiva" pitchFamily="66" charset="0"/>
              </a:rPr>
              <a:t>зельтерської</a:t>
            </a:r>
            <a:r>
              <a:rPr lang="ru-RU" sz="2800" dirty="0" smtClean="0">
                <a:latin typeface="Monotype Corsiva" pitchFamily="66" charset="0"/>
              </a:rPr>
              <a:t> води – </a:t>
            </a:r>
            <a:r>
              <a:rPr lang="ru-RU" sz="2800" dirty="0" err="1" smtClean="0">
                <a:latin typeface="Monotype Corsiva" pitchFamily="66" charset="0"/>
              </a:rPr>
              <a:t>розчин</a:t>
            </a:r>
            <a:r>
              <a:rPr lang="ru-RU" sz="2800" dirty="0" smtClean="0">
                <a:latin typeface="Monotype Corsiva" pitchFamily="66" charset="0"/>
              </a:rPr>
              <a:t> хлориду </a:t>
            </a:r>
            <a:r>
              <a:rPr lang="ru-RU" sz="2800" dirty="0" err="1" smtClean="0">
                <a:latin typeface="Monotype Corsiva" pitchFamily="66" charset="0"/>
              </a:rPr>
              <a:t>натрію</a:t>
            </a:r>
            <a:r>
              <a:rPr lang="ru-RU" sz="2800" dirty="0" smtClean="0">
                <a:latin typeface="Monotype Corsiva" pitchFamily="66" charset="0"/>
              </a:rPr>
              <a:t>, </a:t>
            </a:r>
            <a:r>
              <a:rPr lang="ru-RU" sz="2800" dirty="0" err="1" smtClean="0">
                <a:latin typeface="Monotype Corsiva" pitchFamily="66" charset="0"/>
              </a:rPr>
              <a:t>розчин</a:t>
            </a:r>
            <a:r>
              <a:rPr lang="ru-RU" sz="2800" dirty="0" smtClean="0">
                <a:latin typeface="Monotype Corsiva" pitchFamily="66" charset="0"/>
              </a:rPr>
              <a:t> </a:t>
            </a:r>
            <a:r>
              <a:rPr lang="ru-RU" sz="2800" dirty="0" err="1" smtClean="0">
                <a:latin typeface="Monotype Corsiva" pitchFamily="66" charset="0"/>
              </a:rPr>
              <a:t>гідрокарбонату</a:t>
            </a:r>
            <a:r>
              <a:rPr lang="ru-RU" sz="2800" dirty="0" smtClean="0">
                <a:latin typeface="Monotype Corsiva" pitchFamily="66" charset="0"/>
              </a:rPr>
              <a:t> </a:t>
            </a:r>
            <a:r>
              <a:rPr lang="ru-RU" sz="2800" dirty="0" err="1" smtClean="0">
                <a:latin typeface="Monotype Corsiva" pitchFamily="66" charset="0"/>
              </a:rPr>
              <a:t>натрію</a:t>
            </a:r>
            <a:r>
              <a:rPr lang="ru-RU" sz="2800" dirty="0" smtClean="0">
                <a:latin typeface="Monotype Corsiva" pitchFamily="66" charset="0"/>
              </a:rPr>
              <a:t>, </a:t>
            </a:r>
            <a:r>
              <a:rPr lang="ru-RU" sz="2800" dirty="0" err="1" smtClean="0">
                <a:latin typeface="Monotype Corsiva" pitchFamily="66" charset="0"/>
              </a:rPr>
              <a:t>розчин</a:t>
            </a:r>
            <a:r>
              <a:rPr lang="ru-RU" sz="2800" dirty="0" smtClean="0">
                <a:latin typeface="Monotype Corsiva" pitchFamily="66" charset="0"/>
              </a:rPr>
              <a:t> </a:t>
            </a:r>
            <a:r>
              <a:rPr lang="ru-RU" sz="2800" dirty="0" err="1" smtClean="0">
                <a:latin typeface="Monotype Corsiva" pitchFamily="66" charset="0"/>
              </a:rPr>
              <a:t>суміші</a:t>
            </a:r>
            <a:r>
              <a:rPr lang="ru-RU" sz="2800" dirty="0" smtClean="0">
                <a:latin typeface="Monotype Corsiva" pitchFamily="66" charset="0"/>
              </a:rPr>
              <a:t> </a:t>
            </a:r>
            <a:r>
              <a:rPr lang="ru-RU" sz="2800" dirty="0" err="1" smtClean="0">
                <a:latin typeface="Monotype Corsiva" pitchFamily="66" charset="0"/>
              </a:rPr>
              <a:t>хлоридів</a:t>
            </a:r>
            <a:r>
              <a:rPr lang="ru-RU" sz="2800" dirty="0" smtClean="0">
                <a:latin typeface="Monotype Corsiva" pitchFamily="66" charset="0"/>
              </a:rPr>
              <a:t> </a:t>
            </a:r>
            <a:r>
              <a:rPr lang="ru-RU" sz="2800" dirty="0" err="1" smtClean="0">
                <a:latin typeface="Monotype Corsiva" pitchFamily="66" charset="0"/>
              </a:rPr>
              <a:t>кальцію</a:t>
            </a:r>
            <a:r>
              <a:rPr lang="ru-RU" sz="2800" dirty="0" smtClean="0">
                <a:latin typeface="Monotype Corsiva" pitchFamily="66" charset="0"/>
              </a:rPr>
              <a:t> та </a:t>
            </a:r>
            <a:r>
              <a:rPr lang="ru-RU" sz="2800" dirty="0" err="1" smtClean="0">
                <a:latin typeface="Monotype Corsiva" pitchFamily="66" charset="0"/>
              </a:rPr>
              <a:t>магнію</a:t>
            </a:r>
            <a:r>
              <a:rPr lang="ru-RU" dirty="0" smtClean="0">
                <a:latin typeface="Monotype Corsiva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4955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556792"/>
            <a:ext cx="4608512" cy="4248472"/>
          </a:xfrm>
        </p:spPr>
        <p:txBody>
          <a:bodyPr>
            <a:noAutofit/>
          </a:bodyPr>
          <a:lstStyle/>
          <a:p>
            <a:r>
              <a:rPr lang="ru-RU" sz="2800" dirty="0" err="1">
                <a:latin typeface="Monotype Corsiva" pitchFamily="66" charset="0"/>
              </a:rPr>
              <a:t>Технологія</a:t>
            </a:r>
            <a:r>
              <a:rPr lang="ru-RU" sz="2800" dirty="0">
                <a:latin typeface="Monotype Corsiva" pitchFamily="66" charset="0"/>
              </a:rPr>
              <a:t> </a:t>
            </a:r>
            <a:r>
              <a:rPr lang="ru-RU" sz="2800" dirty="0" err="1">
                <a:latin typeface="Monotype Corsiva" pitchFamily="66" charset="0"/>
              </a:rPr>
              <a:t>виготовлення</a:t>
            </a:r>
            <a:r>
              <a:rPr lang="ru-RU" sz="2800" dirty="0">
                <a:latin typeface="Monotype Corsiva" pitchFamily="66" charset="0"/>
              </a:rPr>
              <a:t> квасу </a:t>
            </a:r>
            <a:r>
              <a:rPr lang="ru-RU" sz="2800" dirty="0" err="1">
                <a:latin typeface="Monotype Corsiva" pitchFamily="66" charset="0"/>
              </a:rPr>
              <a:t>складається</a:t>
            </a:r>
            <a:r>
              <a:rPr lang="ru-RU" sz="2800" dirty="0">
                <a:latin typeface="Monotype Corsiva" pitchFamily="66" charset="0"/>
              </a:rPr>
              <a:t> з таких </a:t>
            </a:r>
            <a:r>
              <a:rPr lang="ru-RU" sz="2800" dirty="0" err="1">
                <a:latin typeface="Monotype Corsiva" pitchFamily="66" charset="0"/>
              </a:rPr>
              <a:t>стадій</a:t>
            </a:r>
            <a:r>
              <a:rPr lang="ru-RU" sz="2800" dirty="0">
                <a:latin typeface="Monotype Corsiva" pitchFamily="66" charset="0"/>
              </a:rPr>
              <a:t>: </a:t>
            </a:r>
            <a:r>
              <a:rPr lang="ru-RU" sz="2800" dirty="0" err="1">
                <a:latin typeface="Monotype Corsiva" pitchFamily="66" charset="0"/>
              </a:rPr>
              <a:t>отримання</a:t>
            </a:r>
            <a:r>
              <a:rPr lang="ru-RU" sz="2800" dirty="0">
                <a:latin typeface="Monotype Corsiva" pitchFamily="66" charset="0"/>
              </a:rPr>
              <a:t> квасного сусла, </a:t>
            </a:r>
            <a:r>
              <a:rPr lang="ru-RU" sz="2800" dirty="0" err="1">
                <a:latin typeface="Monotype Corsiva" pitchFamily="66" charset="0"/>
              </a:rPr>
              <a:t>зброджування</a:t>
            </a:r>
            <a:r>
              <a:rPr lang="ru-RU" sz="2800" dirty="0">
                <a:latin typeface="Monotype Corsiva" pitchFamily="66" charset="0"/>
              </a:rPr>
              <a:t> квасного сусла, </a:t>
            </a:r>
            <a:r>
              <a:rPr lang="ru-RU" sz="2800" dirty="0" err="1">
                <a:latin typeface="Monotype Corsiva" pitchFamily="66" charset="0"/>
              </a:rPr>
              <a:t>купажування</a:t>
            </a:r>
            <a:r>
              <a:rPr lang="ru-RU" sz="2800" dirty="0">
                <a:latin typeface="Monotype Corsiva" pitchFamily="66" charset="0"/>
              </a:rPr>
              <a:t> квасу, розлив квасу. </a:t>
            </a:r>
            <a:r>
              <a:rPr lang="ru-RU" sz="2800" dirty="0" err="1">
                <a:latin typeface="Monotype Corsiva" pitchFamily="66" charset="0"/>
              </a:rPr>
              <a:t>Квасне</a:t>
            </a:r>
            <a:r>
              <a:rPr lang="ru-RU" sz="2800" dirty="0">
                <a:latin typeface="Monotype Corsiva" pitchFamily="66" charset="0"/>
              </a:rPr>
              <a:t> сусло </a:t>
            </a:r>
            <a:r>
              <a:rPr lang="ru-RU" sz="2800" dirty="0" err="1">
                <a:latin typeface="Monotype Corsiva" pitchFamily="66" charset="0"/>
              </a:rPr>
              <a:t>отримують</a:t>
            </a:r>
            <a:r>
              <a:rPr lang="ru-RU" sz="2800" dirty="0">
                <a:latin typeface="Monotype Corsiva" pitchFamily="66" charset="0"/>
              </a:rPr>
              <a:t> </a:t>
            </a:r>
            <a:r>
              <a:rPr lang="ru-RU" sz="2800" dirty="0" err="1">
                <a:latin typeface="Monotype Corsiva" pitchFamily="66" charset="0"/>
              </a:rPr>
              <a:t>настійним</a:t>
            </a:r>
            <a:r>
              <a:rPr lang="ru-RU" sz="2800" dirty="0">
                <a:latin typeface="Monotype Corsiva" pitchFamily="66" charset="0"/>
              </a:rPr>
              <a:t> способом з </a:t>
            </a:r>
            <a:r>
              <a:rPr lang="ru-RU" sz="2800" dirty="0" err="1">
                <a:latin typeface="Monotype Corsiva" pitchFamily="66" charset="0"/>
              </a:rPr>
              <a:t>житніх</a:t>
            </a:r>
            <a:r>
              <a:rPr lang="ru-RU" sz="2800" dirty="0">
                <a:latin typeface="Monotype Corsiva" pitchFamily="66" charset="0"/>
              </a:rPr>
              <a:t> </a:t>
            </a:r>
            <a:r>
              <a:rPr lang="ru-RU" sz="2800" dirty="0" err="1">
                <a:latin typeface="Monotype Corsiva" pitchFamily="66" charset="0"/>
              </a:rPr>
              <a:t>хлібців</a:t>
            </a:r>
            <a:r>
              <a:rPr lang="ru-RU" sz="2800" dirty="0">
                <a:latin typeface="Monotype Corsiva" pitchFamily="66" charset="0"/>
              </a:rPr>
              <a:t> </a:t>
            </a:r>
            <a:r>
              <a:rPr lang="ru-RU" sz="2800" dirty="0" err="1">
                <a:latin typeface="Monotype Corsiva" pitchFamily="66" charset="0"/>
              </a:rPr>
              <a:t>або</a:t>
            </a:r>
            <a:r>
              <a:rPr lang="ru-RU" sz="2800" dirty="0">
                <a:latin typeface="Monotype Corsiva" pitchFamily="66" charset="0"/>
              </a:rPr>
              <a:t> сухого квасу шляхом </a:t>
            </a:r>
            <a:r>
              <a:rPr lang="ru-RU" sz="2800" dirty="0" err="1">
                <a:latin typeface="Monotype Corsiva" pitchFamily="66" charset="0"/>
              </a:rPr>
              <a:t>екстрагування</a:t>
            </a:r>
            <a:r>
              <a:rPr lang="ru-RU" sz="2800" dirty="0">
                <a:latin typeface="Monotype Corsiva" pitchFamily="66" charset="0"/>
              </a:rPr>
              <a:t> </a:t>
            </a:r>
            <a:r>
              <a:rPr lang="ru-RU" sz="2800" dirty="0" err="1">
                <a:latin typeface="Monotype Corsiva" pitchFamily="66" charset="0"/>
              </a:rPr>
              <a:t>гарячою</a:t>
            </a:r>
            <a:r>
              <a:rPr lang="ru-RU" sz="2800" dirty="0">
                <a:latin typeface="Monotype Corsiva" pitchFamily="66" charset="0"/>
              </a:rPr>
              <a:t> водою </a:t>
            </a:r>
            <a:r>
              <a:rPr lang="ru-RU" sz="2800" dirty="0" err="1">
                <a:latin typeface="Monotype Corsiva" pitchFamily="66" charset="0"/>
              </a:rPr>
              <a:t>або</a:t>
            </a:r>
            <a:r>
              <a:rPr lang="ru-RU" sz="2800" dirty="0">
                <a:latin typeface="Monotype Corsiva" pitchFamily="66" charset="0"/>
              </a:rPr>
              <a:t> з концентрату квасного сусла </a:t>
            </a:r>
            <a:r>
              <a:rPr lang="ru-RU" sz="2800" dirty="0" err="1">
                <a:latin typeface="Monotype Corsiva" pitchFamily="66" charset="0"/>
              </a:rPr>
              <a:t>розчиненням</a:t>
            </a:r>
            <a:r>
              <a:rPr lang="ru-RU" sz="2800" dirty="0">
                <a:latin typeface="Monotype Corsiva" pitchFamily="66" charset="0"/>
              </a:rPr>
              <a:t> до </a:t>
            </a:r>
            <a:r>
              <a:rPr lang="ru-RU" sz="2800" dirty="0" err="1">
                <a:latin typeface="Monotype Corsiva" pitchFamily="66" charset="0"/>
              </a:rPr>
              <a:t>необхідної</a:t>
            </a:r>
            <a:r>
              <a:rPr lang="ru-RU" sz="2800" dirty="0">
                <a:latin typeface="Monotype Corsiva" pitchFamily="66" charset="0"/>
              </a:rPr>
              <a:t> </a:t>
            </a:r>
            <a:r>
              <a:rPr lang="ru-RU" sz="2800" dirty="0" err="1">
                <a:latin typeface="Monotype Corsiva" pitchFamily="66" charset="0"/>
              </a:rPr>
              <a:t>масової</a:t>
            </a:r>
            <a:r>
              <a:rPr lang="ru-RU" sz="2800" dirty="0">
                <a:latin typeface="Monotype Corsiva" pitchFamily="66" charset="0"/>
              </a:rPr>
              <a:t> </a:t>
            </a:r>
            <a:r>
              <a:rPr lang="ru-RU" sz="2800" dirty="0" err="1">
                <a:latin typeface="Monotype Corsiva" pitchFamily="66" charset="0"/>
              </a:rPr>
              <a:t>частки</a:t>
            </a:r>
            <a:r>
              <a:rPr lang="ru-RU" sz="2800" dirty="0">
                <a:latin typeface="Monotype Corsiva" pitchFamily="66" charset="0"/>
              </a:rPr>
              <a:t> сухих </a:t>
            </a:r>
            <a:r>
              <a:rPr lang="ru-RU" sz="2800" dirty="0" err="1">
                <a:latin typeface="Monotype Corsiva" pitchFamily="66" charset="0"/>
              </a:rPr>
              <a:t>речовин</a:t>
            </a:r>
            <a:endParaRPr lang="uk-UA" sz="2800" dirty="0">
              <a:latin typeface="Monotype Corsiva" pitchFamily="66" charset="0"/>
            </a:endParaRPr>
          </a:p>
        </p:txBody>
      </p:sp>
      <p:pic>
        <p:nvPicPr>
          <p:cNvPr id="3074" name="Picture 2" descr="http://golden-fish.net/wp-content/uploads/784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04664"/>
            <a:ext cx="4320480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240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276872"/>
            <a:ext cx="8352928" cy="3888432"/>
          </a:xfrm>
        </p:spPr>
        <p:txBody>
          <a:bodyPr>
            <a:noAutofit/>
          </a:bodyPr>
          <a:lstStyle/>
          <a:p>
            <a:pPr marL="36900" indent="0"/>
            <a:r>
              <a:rPr lang="ru-RU" sz="2700" dirty="0">
                <a:latin typeface="Monotype Corsiva" pitchFamily="66" charset="0"/>
              </a:rPr>
              <a:t>При </a:t>
            </a:r>
            <a:r>
              <a:rPr lang="ru-RU" sz="2700" dirty="0" err="1">
                <a:latin typeface="Monotype Corsiva" pitchFamily="66" charset="0"/>
              </a:rPr>
              <a:t>купажуванні</a:t>
            </a:r>
            <a:r>
              <a:rPr lang="ru-RU" sz="2700" dirty="0">
                <a:latin typeface="Monotype Corsiva" pitchFamily="66" charset="0"/>
              </a:rPr>
              <a:t> в </a:t>
            </a:r>
            <a:r>
              <a:rPr lang="ru-RU" sz="2700" dirty="0" err="1">
                <a:latin typeface="Monotype Corsiva" pitchFamily="66" charset="0"/>
              </a:rPr>
              <a:t>отриманий</a:t>
            </a:r>
            <a:r>
              <a:rPr lang="ru-RU" sz="2700" dirty="0">
                <a:latin typeface="Monotype Corsiva" pitchFamily="66" charset="0"/>
              </a:rPr>
              <a:t> продукт </a:t>
            </a:r>
            <a:r>
              <a:rPr lang="ru-RU" sz="2700" dirty="0" err="1">
                <a:latin typeface="Monotype Corsiva" pitchFamily="66" charset="0"/>
              </a:rPr>
              <a:t>додають</a:t>
            </a:r>
            <a:r>
              <a:rPr lang="ru-RU" sz="2700" dirty="0">
                <a:latin typeface="Monotype Corsiva" pitchFamily="66" charset="0"/>
              </a:rPr>
              <a:t> </a:t>
            </a:r>
            <a:r>
              <a:rPr lang="ru-RU" sz="2700" dirty="0" err="1">
                <a:latin typeface="Monotype Corsiva" pitchFamily="66" charset="0"/>
              </a:rPr>
              <a:t>усі</a:t>
            </a:r>
            <a:r>
              <a:rPr lang="ru-RU" sz="2700" dirty="0">
                <a:latin typeface="Monotype Corsiva" pitchFamily="66" charset="0"/>
              </a:rPr>
              <a:t> </a:t>
            </a:r>
            <a:r>
              <a:rPr lang="ru-RU" sz="2700" dirty="0" err="1">
                <a:latin typeface="Monotype Corsiva" pitchFamily="66" charset="0"/>
              </a:rPr>
              <a:t>інші</a:t>
            </a:r>
            <a:r>
              <a:rPr lang="ru-RU" sz="2700" dirty="0">
                <a:latin typeface="Monotype Corsiva" pitchFamily="66" charset="0"/>
              </a:rPr>
              <a:t> </a:t>
            </a:r>
            <a:r>
              <a:rPr lang="ru-RU" sz="2700" dirty="0" err="1">
                <a:latin typeface="Monotype Corsiva" pitchFamily="66" charset="0"/>
              </a:rPr>
              <a:t>складові</a:t>
            </a:r>
            <a:r>
              <a:rPr lang="ru-RU" sz="2700" dirty="0">
                <a:latin typeface="Monotype Corsiva" pitchFamily="66" charset="0"/>
              </a:rPr>
              <a:t> </a:t>
            </a:r>
            <a:r>
              <a:rPr lang="ru-RU" sz="2700" dirty="0" err="1">
                <a:latin typeface="Monotype Corsiva" pitchFamily="66" charset="0"/>
              </a:rPr>
              <a:t>частини</a:t>
            </a:r>
            <a:r>
              <a:rPr lang="ru-RU" sz="2700" dirty="0">
                <a:latin typeface="Monotype Corsiva" pitchFamily="66" charset="0"/>
              </a:rPr>
              <a:t> </a:t>
            </a:r>
            <a:r>
              <a:rPr lang="ru-RU" sz="2700" dirty="0" err="1">
                <a:latin typeface="Monotype Corsiva" pitchFamily="66" charset="0"/>
              </a:rPr>
              <a:t>купажного</a:t>
            </a:r>
            <a:r>
              <a:rPr lang="ru-RU" sz="2700" dirty="0">
                <a:latin typeface="Monotype Corsiva" pitchFamily="66" charset="0"/>
              </a:rPr>
              <a:t> сиропу. Купаж </a:t>
            </a:r>
            <a:r>
              <a:rPr lang="ru-RU" sz="2700" dirty="0" err="1">
                <a:latin typeface="Monotype Corsiva" pitchFamily="66" charset="0"/>
              </a:rPr>
              <a:t>ретельно</a:t>
            </a:r>
            <a:r>
              <a:rPr lang="ru-RU" sz="2700" dirty="0">
                <a:latin typeface="Monotype Corsiva" pitchFamily="66" charset="0"/>
              </a:rPr>
              <a:t> </a:t>
            </a:r>
            <a:r>
              <a:rPr lang="ru-RU" sz="2700" dirty="0" err="1">
                <a:latin typeface="Monotype Corsiva" pitchFamily="66" charset="0"/>
              </a:rPr>
              <a:t>перемішують</a:t>
            </a:r>
            <a:r>
              <a:rPr lang="ru-RU" sz="2700" dirty="0">
                <a:latin typeface="Monotype Corsiva" pitchFamily="66" charset="0"/>
              </a:rPr>
              <a:t> та </a:t>
            </a:r>
            <a:r>
              <a:rPr lang="ru-RU" sz="2700" dirty="0" err="1">
                <a:latin typeface="Monotype Corsiva" pitchFamily="66" charset="0"/>
              </a:rPr>
              <a:t>перевіряють</a:t>
            </a:r>
            <a:r>
              <a:rPr lang="ru-RU" sz="2700" dirty="0">
                <a:latin typeface="Monotype Corsiva" pitchFamily="66" charset="0"/>
              </a:rPr>
              <a:t> </a:t>
            </a:r>
            <a:r>
              <a:rPr lang="ru-RU" sz="2700" dirty="0" err="1">
                <a:latin typeface="Monotype Corsiva" pitchFamily="66" charset="0"/>
              </a:rPr>
              <a:t>органолептичні</a:t>
            </a:r>
            <a:r>
              <a:rPr lang="ru-RU" sz="2700" dirty="0">
                <a:latin typeface="Monotype Corsiva" pitchFamily="66" charset="0"/>
              </a:rPr>
              <a:t> та </a:t>
            </a:r>
            <a:r>
              <a:rPr lang="ru-RU" sz="2700" dirty="0" err="1">
                <a:latin typeface="Monotype Corsiva" pitchFamily="66" charset="0"/>
              </a:rPr>
              <a:t>фізико-хімічні</a:t>
            </a:r>
            <a:r>
              <a:rPr lang="ru-RU" sz="2700" dirty="0">
                <a:latin typeface="Monotype Corsiva" pitchFamily="66" charset="0"/>
              </a:rPr>
              <a:t> </a:t>
            </a:r>
            <a:r>
              <a:rPr lang="ru-RU" sz="2700" dirty="0" err="1">
                <a:latin typeface="Monotype Corsiva" pitchFamily="66" charset="0"/>
              </a:rPr>
              <a:t>показники</a:t>
            </a:r>
            <a:r>
              <a:rPr lang="ru-RU" sz="2700" dirty="0">
                <a:latin typeface="Monotype Corsiva" pitchFamily="66" charset="0"/>
              </a:rPr>
              <a:t>.</a:t>
            </a:r>
            <a:br>
              <a:rPr lang="ru-RU" sz="2700" dirty="0">
                <a:latin typeface="Monotype Corsiva" pitchFamily="66" charset="0"/>
              </a:rPr>
            </a:br>
            <a:r>
              <a:rPr lang="ru-RU" sz="2700" dirty="0">
                <a:latin typeface="Monotype Corsiva" pitchFamily="66" charset="0"/>
              </a:rPr>
              <a:t>Розлив </a:t>
            </a:r>
            <a:r>
              <a:rPr lang="ru-RU" sz="2700" dirty="0" err="1">
                <a:latin typeface="Monotype Corsiva" pitchFamily="66" charset="0"/>
              </a:rPr>
              <a:t>напоїв</a:t>
            </a:r>
            <a:r>
              <a:rPr lang="ru-RU" sz="2700" dirty="0">
                <a:latin typeface="Monotype Corsiva" pitchFamily="66" charset="0"/>
              </a:rPr>
              <a:t> </a:t>
            </a:r>
            <a:r>
              <a:rPr lang="ru-RU" sz="2700" dirty="0" err="1">
                <a:latin typeface="Monotype Corsiva" pitchFamily="66" charset="0"/>
              </a:rPr>
              <a:t>можна</a:t>
            </a:r>
            <a:r>
              <a:rPr lang="ru-RU" sz="2700" dirty="0">
                <a:latin typeface="Monotype Corsiva" pitchFamily="66" charset="0"/>
              </a:rPr>
              <a:t> </a:t>
            </a:r>
            <a:r>
              <a:rPr lang="ru-RU" sz="2700" dirty="0" err="1">
                <a:latin typeface="Monotype Corsiva" pitchFamily="66" charset="0"/>
              </a:rPr>
              <a:t>проводити</a:t>
            </a:r>
            <a:r>
              <a:rPr lang="ru-RU" sz="2700" dirty="0">
                <a:latin typeface="Monotype Corsiva" pitchFamily="66" charset="0"/>
              </a:rPr>
              <a:t> </a:t>
            </a:r>
            <a:r>
              <a:rPr lang="ru-RU" sz="2700" dirty="0" err="1">
                <a:latin typeface="Monotype Corsiva" pitchFamily="66" charset="0"/>
              </a:rPr>
              <a:t>двома</a:t>
            </a:r>
            <a:r>
              <a:rPr lang="ru-RU" sz="2700" dirty="0">
                <a:latin typeface="Monotype Corsiva" pitchFamily="66" charset="0"/>
              </a:rPr>
              <a:t> способами: </a:t>
            </a:r>
            <a:r>
              <a:rPr lang="ru-RU" sz="2700" dirty="0" err="1">
                <a:latin typeface="Monotype Corsiva" pitchFamily="66" charset="0"/>
              </a:rPr>
              <a:t>дозуванням</a:t>
            </a:r>
            <a:r>
              <a:rPr lang="ru-RU" sz="2700" dirty="0">
                <a:latin typeface="Monotype Corsiva" pitchFamily="66" charset="0"/>
              </a:rPr>
              <a:t> </a:t>
            </a:r>
            <a:r>
              <a:rPr lang="ru-RU" sz="2700" dirty="0" err="1">
                <a:latin typeface="Monotype Corsiva" pitchFamily="66" charset="0"/>
              </a:rPr>
              <a:t>купажного</a:t>
            </a:r>
            <a:r>
              <a:rPr lang="ru-RU" sz="2700" dirty="0">
                <a:latin typeface="Monotype Corsiva" pitchFamily="66" charset="0"/>
              </a:rPr>
              <a:t> сиропу у </a:t>
            </a:r>
            <a:r>
              <a:rPr lang="ru-RU" sz="2700" dirty="0" err="1">
                <a:latin typeface="Monotype Corsiva" pitchFamily="66" charset="0"/>
              </a:rPr>
              <a:t>пляшки</a:t>
            </a:r>
            <a:r>
              <a:rPr lang="ru-RU" sz="2700" dirty="0">
                <a:latin typeface="Monotype Corsiva" pitchFamily="66" charset="0"/>
              </a:rPr>
              <a:t> з </a:t>
            </a:r>
            <a:r>
              <a:rPr lang="ru-RU" sz="2700" dirty="0" err="1">
                <a:latin typeface="Monotype Corsiva" pitchFamily="66" charset="0"/>
              </a:rPr>
              <a:t>наступним</a:t>
            </a:r>
            <a:r>
              <a:rPr lang="ru-RU" sz="2700" dirty="0">
                <a:latin typeface="Monotype Corsiva" pitchFamily="66" charset="0"/>
              </a:rPr>
              <a:t> </a:t>
            </a:r>
            <a:r>
              <a:rPr lang="ru-RU" sz="2700" dirty="0" err="1">
                <a:latin typeface="Monotype Corsiva" pitchFamily="66" charset="0"/>
              </a:rPr>
              <a:t>доповнюванням</a:t>
            </a:r>
            <a:r>
              <a:rPr lang="ru-RU" sz="2700" dirty="0">
                <a:latin typeface="Monotype Corsiva" pitchFamily="66" charset="0"/>
              </a:rPr>
              <a:t> </a:t>
            </a:r>
            <a:r>
              <a:rPr lang="ru-RU" sz="2700" dirty="0" err="1">
                <a:latin typeface="Monotype Corsiva" pitchFamily="66" charset="0"/>
              </a:rPr>
              <a:t>газованою</a:t>
            </a:r>
            <a:r>
              <a:rPr lang="ru-RU" sz="2700" dirty="0">
                <a:latin typeface="Monotype Corsiva" pitchFamily="66" charset="0"/>
              </a:rPr>
              <a:t> водою </a:t>
            </a:r>
            <a:r>
              <a:rPr lang="ru-RU" sz="2700" dirty="0" err="1">
                <a:latin typeface="Monotype Corsiva" pitchFamily="66" charset="0"/>
              </a:rPr>
              <a:t>або</a:t>
            </a:r>
            <a:r>
              <a:rPr lang="ru-RU" sz="2700" dirty="0">
                <a:latin typeface="Monotype Corsiva" pitchFamily="66" charset="0"/>
              </a:rPr>
              <a:t> </a:t>
            </a:r>
            <a:r>
              <a:rPr lang="ru-RU" sz="2700" dirty="0" err="1">
                <a:latin typeface="Monotype Corsiva" pitchFamily="66" charset="0"/>
              </a:rPr>
              <a:t>подальшим</a:t>
            </a:r>
            <a:r>
              <a:rPr lang="ru-RU" sz="2700" dirty="0">
                <a:latin typeface="Monotype Corsiva" pitchFamily="66" charset="0"/>
              </a:rPr>
              <a:t> </a:t>
            </a:r>
            <a:r>
              <a:rPr lang="ru-RU" sz="2700" dirty="0" err="1">
                <a:latin typeface="Monotype Corsiva" pitchFamily="66" charset="0"/>
              </a:rPr>
              <a:t>насиченням</a:t>
            </a:r>
            <a:r>
              <a:rPr lang="ru-RU" sz="2700" dirty="0">
                <a:latin typeface="Monotype Corsiva" pitchFamily="66" charset="0"/>
              </a:rPr>
              <a:t> </a:t>
            </a:r>
            <a:r>
              <a:rPr lang="ru-RU" sz="2700" dirty="0" err="1">
                <a:latin typeface="Monotype Corsiva" pitchFamily="66" charset="0"/>
              </a:rPr>
              <a:t>суміші</a:t>
            </a:r>
            <a:r>
              <a:rPr lang="ru-RU" sz="2700" dirty="0">
                <a:latin typeface="Monotype Corsiva" pitchFamily="66" charset="0"/>
              </a:rPr>
              <a:t> </a:t>
            </a:r>
            <a:r>
              <a:rPr lang="ru-RU" sz="2700" dirty="0" err="1">
                <a:latin typeface="Monotype Corsiva" pitchFamily="66" charset="0"/>
              </a:rPr>
              <a:t>вуглекислим</a:t>
            </a:r>
            <a:r>
              <a:rPr lang="ru-RU" sz="2700" dirty="0">
                <a:latin typeface="Monotype Corsiva" pitchFamily="66" charset="0"/>
              </a:rPr>
              <a:t> газом з </a:t>
            </a:r>
            <a:r>
              <a:rPr lang="ru-RU" sz="2700" dirty="0" err="1">
                <a:latin typeface="Monotype Corsiva" pitchFamily="66" charset="0"/>
              </a:rPr>
              <a:t>наступним</a:t>
            </a:r>
            <a:r>
              <a:rPr lang="ru-RU" sz="2700" dirty="0">
                <a:latin typeface="Monotype Corsiva" pitchFamily="66" charset="0"/>
              </a:rPr>
              <a:t> розливом </a:t>
            </a:r>
            <a:r>
              <a:rPr lang="ru-RU" sz="2700" dirty="0" err="1">
                <a:latin typeface="Monotype Corsiva" pitchFamily="66" charset="0"/>
              </a:rPr>
              <a:t>вже</a:t>
            </a:r>
            <a:r>
              <a:rPr lang="ru-RU" sz="2700" dirty="0">
                <a:latin typeface="Monotype Corsiva" pitchFamily="66" charset="0"/>
              </a:rPr>
              <a:t> готового напою у </a:t>
            </a:r>
            <a:r>
              <a:rPr lang="ru-RU" sz="2700" dirty="0" err="1">
                <a:latin typeface="Monotype Corsiva" pitchFamily="66" charset="0"/>
              </a:rPr>
              <a:t>пляшки</a:t>
            </a:r>
            <a:r>
              <a:rPr lang="ru-RU" sz="2700" dirty="0">
                <a:latin typeface="Monotype Corsiva" pitchFamily="66" charset="0"/>
              </a:rPr>
              <a:t>. </a:t>
            </a:r>
            <a:r>
              <a:rPr lang="ru-RU" sz="2700" dirty="0" err="1">
                <a:latin typeface="Monotype Corsiva" pitchFamily="66" charset="0"/>
              </a:rPr>
              <a:t>Насичення</a:t>
            </a:r>
            <a:r>
              <a:rPr lang="ru-RU" sz="2700" dirty="0">
                <a:latin typeface="Monotype Corsiva" pitchFamily="66" charset="0"/>
              </a:rPr>
              <a:t> води </a:t>
            </a:r>
            <a:r>
              <a:rPr lang="ru-RU" sz="2700" dirty="0" err="1">
                <a:latin typeface="Monotype Corsiva" pitchFamily="66" charset="0"/>
              </a:rPr>
              <a:t>вуглекислим</a:t>
            </a:r>
            <a:r>
              <a:rPr lang="ru-RU" sz="2700" dirty="0">
                <a:latin typeface="Monotype Corsiva" pitchFamily="66" charset="0"/>
              </a:rPr>
              <a:t> газом </a:t>
            </a:r>
            <a:r>
              <a:rPr lang="ru-RU" sz="2700" dirty="0" err="1">
                <a:latin typeface="Monotype Corsiva" pitchFamily="66" charset="0"/>
              </a:rPr>
              <a:t>проводять</a:t>
            </a:r>
            <a:r>
              <a:rPr lang="ru-RU" sz="2700" dirty="0">
                <a:latin typeface="Monotype Corsiva" pitchFamily="66" charset="0"/>
              </a:rPr>
              <a:t> у сатураторах, а </a:t>
            </a:r>
            <a:r>
              <a:rPr lang="ru-RU" sz="2700" dirty="0" err="1">
                <a:latin typeface="Monotype Corsiva" pitchFamily="66" charset="0"/>
              </a:rPr>
              <a:t>напоїв</a:t>
            </a:r>
            <a:r>
              <a:rPr lang="ru-RU" sz="2700" dirty="0">
                <a:latin typeface="Monotype Corsiva" pitchFamily="66" charset="0"/>
              </a:rPr>
              <a:t> – у синхронно-</a:t>
            </a:r>
            <a:r>
              <a:rPr lang="ru-RU" sz="2700" dirty="0" err="1">
                <a:latin typeface="Monotype Corsiva" pitchFamily="66" charset="0"/>
              </a:rPr>
              <a:t>змішувальних</a:t>
            </a:r>
            <a:r>
              <a:rPr lang="ru-RU" sz="2700" dirty="0">
                <a:latin typeface="Monotype Corsiva" pitchFamily="66" charset="0"/>
              </a:rPr>
              <a:t> установках. Перед </a:t>
            </a:r>
            <a:r>
              <a:rPr lang="ru-RU" sz="2700" dirty="0" err="1">
                <a:latin typeface="Monotype Corsiva" pitchFamily="66" charset="0"/>
              </a:rPr>
              <a:t>насиченням</a:t>
            </a:r>
            <a:r>
              <a:rPr lang="ru-RU" sz="2700" dirty="0">
                <a:latin typeface="Monotype Corsiva" pitchFamily="66" charset="0"/>
              </a:rPr>
              <a:t> СО2 воду треба </a:t>
            </a:r>
            <a:r>
              <a:rPr lang="ru-RU" sz="2700" dirty="0" err="1">
                <a:latin typeface="Monotype Corsiva" pitchFamily="66" charset="0"/>
              </a:rPr>
              <a:t>охолодити</a:t>
            </a:r>
            <a:r>
              <a:rPr lang="ru-RU" sz="2700" dirty="0">
                <a:latin typeface="Monotype Corsiva" pitchFamily="66" charset="0"/>
              </a:rPr>
              <a:t> до 2-4° С та </a:t>
            </a:r>
            <a:r>
              <a:rPr lang="ru-RU" sz="2700" dirty="0" err="1">
                <a:latin typeface="Monotype Corsiva" pitchFamily="66" charset="0"/>
              </a:rPr>
              <a:t>віддалити</a:t>
            </a:r>
            <a:r>
              <a:rPr lang="ru-RU" sz="2700" dirty="0">
                <a:latin typeface="Monotype Corsiva" pitchFamily="66" charset="0"/>
              </a:rPr>
              <a:t> </a:t>
            </a:r>
            <a:r>
              <a:rPr lang="ru-RU" sz="2700" dirty="0" err="1">
                <a:latin typeface="Monotype Corsiva" pitchFamily="66" charset="0"/>
              </a:rPr>
              <a:t>розчинені</a:t>
            </a:r>
            <a:r>
              <a:rPr lang="ru-RU" sz="2700" dirty="0">
                <a:latin typeface="Monotype Corsiva" pitchFamily="66" charset="0"/>
              </a:rPr>
              <a:t> гази, </a:t>
            </a:r>
            <a:r>
              <a:rPr lang="ru-RU" sz="2700" dirty="0" err="1">
                <a:latin typeface="Monotype Corsiva" pitchFamily="66" charset="0"/>
              </a:rPr>
              <a:t>які</a:t>
            </a:r>
            <a:r>
              <a:rPr lang="ru-RU" sz="2700" dirty="0">
                <a:latin typeface="Monotype Corsiva" pitchFamily="66" charset="0"/>
              </a:rPr>
              <a:t> </a:t>
            </a:r>
            <a:r>
              <a:rPr lang="ru-RU" sz="2700" dirty="0" err="1">
                <a:latin typeface="Monotype Corsiva" pitchFamily="66" charset="0"/>
              </a:rPr>
              <a:t>заважають</a:t>
            </a:r>
            <a:r>
              <a:rPr lang="ru-RU" sz="2700" dirty="0">
                <a:latin typeface="Monotype Corsiva" pitchFamily="66" charset="0"/>
              </a:rPr>
              <a:t> </a:t>
            </a:r>
            <a:r>
              <a:rPr lang="ru-RU" sz="2700" dirty="0" err="1">
                <a:latin typeface="Monotype Corsiva" pitchFamily="66" charset="0"/>
              </a:rPr>
              <a:t>введенню</a:t>
            </a:r>
            <a:r>
              <a:rPr lang="ru-RU" sz="2700" dirty="0">
                <a:latin typeface="Monotype Corsiva" pitchFamily="66" charset="0"/>
              </a:rPr>
              <a:t> СО2. </a:t>
            </a:r>
            <a:r>
              <a:rPr lang="ru-RU" sz="2700" dirty="0" err="1">
                <a:latin typeface="Monotype Corsiva" pitchFamily="66" charset="0"/>
              </a:rPr>
              <a:t>Масова</a:t>
            </a:r>
            <a:r>
              <a:rPr lang="ru-RU" sz="2700" dirty="0">
                <a:latin typeface="Monotype Corsiva" pitchFamily="66" charset="0"/>
              </a:rPr>
              <a:t> </a:t>
            </a:r>
            <a:r>
              <a:rPr lang="ru-RU" sz="2700" dirty="0" err="1">
                <a:latin typeface="Monotype Corsiva" pitchFamily="66" charset="0"/>
              </a:rPr>
              <a:t>частка</a:t>
            </a:r>
            <a:r>
              <a:rPr lang="ru-RU" sz="2700" dirty="0">
                <a:latin typeface="Monotype Corsiva" pitchFamily="66" charset="0"/>
              </a:rPr>
              <a:t> СО2 у напоях </a:t>
            </a:r>
            <a:r>
              <a:rPr lang="ru-RU" sz="2700" dirty="0" err="1">
                <a:latin typeface="Monotype Corsiva" pitchFamily="66" charset="0"/>
              </a:rPr>
              <a:t>складає</a:t>
            </a:r>
            <a:r>
              <a:rPr lang="ru-RU" sz="2700" dirty="0">
                <a:latin typeface="Monotype Corsiva" pitchFamily="66" charset="0"/>
              </a:rPr>
              <a:t> 0,2-0,5\%.</a:t>
            </a:r>
            <a:endParaRPr lang="uk-UA" sz="2700" dirty="0">
              <a:latin typeface="Monotype Corsiva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80112" y="5517232"/>
            <a:ext cx="3085728" cy="2295128"/>
          </a:xfrm>
        </p:spPr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98707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57528" y="7173416"/>
            <a:ext cx="2365648" cy="1431032"/>
          </a:xfrm>
        </p:spPr>
        <p:txBody>
          <a:bodyPr/>
          <a:lstStyle/>
          <a:p>
            <a:endParaRPr lang="uk-UA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-540568" y="6381328"/>
            <a:ext cx="6781800" cy="1600200"/>
          </a:xfrm>
        </p:spPr>
        <p:txBody>
          <a:bodyPr/>
          <a:lstStyle/>
          <a:p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2411760" y="476672"/>
            <a:ext cx="4032448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4000" dirty="0">
                <a:latin typeface="Monotype Corsiva" pitchFamily="66" charset="0"/>
              </a:rPr>
              <a:t> Характеристика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1412776"/>
            <a:ext cx="712879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latin typeface="Monotype Corsiva" pitchFamily="66" charset="0"/>
              </a:rPr>
              <a:t>Безалкогольні напої використовують в основному для тамування спраги</a:t>
            </a:r>
            <a:r>
              <a:rPr lang="uk-UA" sz="2800" dirty="0">
                <a:latin typeface="Monotype Corsiva" pitchFamily="66" charset="0"/>
              </a:rPr>
              <a:t>. </a:t>
            </a:r>
            <a:r>
              <a:rPr lang="uk-UA" sz="2800" i="1" dirty="0">
                <a:latin typeface="Monotype Corsiva" pitchFamily="66" charset="0"/>
              </a:rPr>
              <a:t>Вони характеризуються приємним смаком завдяки вмісту цукру та інших екстрактивних речовин, які потрапляють із соками, екстрактами, морсами тощо.</a:t>
            </a:r>
            <a:r>
              <a:rPr lang="uk-UA" sz="2800" dirty="0">
                <a:latin typeface="Monotype Corsiva" pitchFamily="66" charset="0"/>
              </a:rPr>
              <a:t> В їх складі містяться мінеральні речовини, вуглекислота, органічні кислоти, барвники і ароматичні речовини. Мінеральні води. До мінеральних відносять води, які містять у розчиненому стані більше 1 г/дм3 мінеральних солей або не менше 0,25 г/л газоподібних продуктів</a:t>
            </a:r>
            <a:r>
              <a:rPr lang="uk-UA" sz="2800" dirty="0" smtClean="0">
                <a:latin typeface="Monotype Corsiva" pitchFamily="66" charset="0"/>
              </a:rPr>
              <a:t>.</a:t>
            </a:r>
            <a:endParaRPr lang="uk-UA" sz="2800" dirty="0"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12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7173416"/>
            <a:ext cx="6781800" cy="294928"/>
          </a:xfrm>
        </p:spPr>
        <p:txBody>
          <a:bodyPr>
            <a:normAutofit fontScale="90000"/>
          </a:bodyPr>
          <a:lstStyle/>
          <a:p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548680"/>
            <a:ext cx="7560840" cy="4536504"/>
          </a:xfrm>
        </p:spPr>
        <p:txBody>
          <a:bodyPr>
            <a:normAutofit fontScale="85000" lnSpcReduction="20000"/>
          </a:bodyPr>
          <a:lstStyle/>
          <a:p>
            <a:r>
              <a:rPr lang="uk-UA" dirty="0">
                <a:latin typeface="Monotype Corsiva" pitchFamily="66" charset="0"/>
              </a:rPr>
              <a:t> </a:t>
            </a:r>
            <a:r>
              <a:rPr lang="uk-UA" sz="3500" i="1" dirty="0">
                <a:latin typeface="Monotype Corsiva" pitchFamily="66" charset="0"/>
              </a:rPr>
              <a:t>В балансі споживання переважають природні мінеральні води, хоч можна готувати і штучні розчиненням у питній воді відповідних мінеральних солей.</a:t>
            </a:r>
            <a:r>
              <a:rPr lang="uk-UA" sz="3500" dirty="0">
                <a:latin typeface="Monotype Corsiva" pitchFamily="66" charset="0"/>
              </a:rPr>
              <a:t> Природні мінеральні води являють собою підземний водний розчин фізіологічно активних солей і деяких газів. Залежно від складу і дії на організм людини природні мінеральні води ділять на столові, лікувально-столові і лікувальні. До природних столових належать води в складі яких не містяться </a:t>
            </a:r>
            <a:r>
              <a:rPr lang="uk-UA" sz="3500" dirty="0" err="1">
                <a:latin typeface="Monotype Corsiva" pitchFamily="66" charset="0"/>
              </a:rPr>
              <a:t>мікро</a:t>
            </a:r>
            <a:r>
              <a:rPr lang="uk-UA" sz="3500" dirty="0">
                <a:latin typeface="Monotype Corsiva" pitchFamily="66" charset="0"/>
              </a:rPr>
              <a:t> компоненти, що мають лікувальну дію.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80977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6781800" cy="1600200"/>
          </a:xfrm>
        </p:spPr>
        <p:txBody>
          <a:bodyPr>
            <a:noAutofit/>
          </a:bodyPr>
          <a:lstStyle/>
          <a:p>
            <a:r>
              <a:rPr lang="uk-UA" sz="2800" dirty="0">
                <a:latin typeface="Monotype Corsiva" pitchFamily="66" charset="0"/>
              </a:rPr>
              <a:t>Природні мінеральні води, які містять відповідні біологічно активні компоненти, відносять до лікувально-столових. Води в складі яких біологічно активні </a:t>
            </a:r>
            <a:r>
              <a:rPr lang="uk-UA" sz="2800" dirty="0" err="1">
                <a:latin typeface="Monotype Corsiva" pitchFamily="66" charset="0"/>
              </a:rPr>
              <a:t>мікро</a:t>
            </a:r>
            <a:r>
              <a:rPr lang="uk-UA" sz="2800" dirty="0">
                <a:latin typeface="Monotype Corsiva" pitchFamily="66" charset="0"/>
              </a:rPr>
              <a:t> компоненти містяться в підвищених кількостях відносять до лікувальних. Мінеральна вода перед розливом піддається фільтруванню, обробці ультрафіолетовим опроміненням, охолодженню і насиченню вуглекислим газом.</a:t>
            </a:r>
          </a:p>
        </p:txBody>
      </p:sp>
      <p:pic>
        <p:nvPicPr>
          <p:cNvPr id="4098" name="Picture 2" descr="https://facetotime.com/wp-content/uploads/2017/09/maden-suyu-faydalari-ve-zararlari6020526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933825"/>
            <a:ext cx="3219471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261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59</TotalTime>
  <Words>224</Words>
  <Application>Microsoft Office PowerPoint</Application>
  <PresentationFormat>Экран (4:3)</PresentationFormat>
  <Paragraphs>15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NewsPrint</vt:lpstr>
      <vt:lpstr>Безалкогольні напої.  Характеристика технології   виготовлення</vt:lpstr>
      <vt:lpstr>Безалкогольні напої</vt:lpstr>
      <vt:lpstr>Безалкогольні напої класифікують: за зовнішнім виглядом: рідкі - прозорі і замутнені; концентрати - порошкоподібні суміші в споживчій тарі;  за використовуваною сировиною: ті, що мають сік, - соки і ли­монади; пряно-ароматичні; ароматизовані; зернові; спеціальні -лікувальні, вітамінізовані і низькокалорійні;  за ступенем насичення двооксидом вуглецю: газовані, середньо-газовані, слабогазовані;  за способом обробки: пастеризовані і не пастеризовані; із засто­суванням консервантів і без них; холодного і гарячого розливу; асептичного розливу</vt:lpstr>
      <vt:lpstr>Технології виготовлення</vt:lpstr>
      <vt:lpstr>Технологія виготовлення квасу складається з таких стадій: отримання квасного сусла, зброджування квасного сусла, купажування квасу, розлив квасу. Квасне сусло отримують настійним способом з житніх хлібців або сухого квасу шляхом екстрагування гарячою водою або з концентрату квасного сусла розчиненням до необхідної масової частки сухих речовин</vt:lpstr>
      <vt:lpstr>При купажуванні в отриманий продукт додають усі інші складові частини купажного сиропу. Купаж ретельно перемішують та перевіряють органолептичні та фізико-хімічні показники. Розлив напоїв можна проводити двома способами: дозуванням купажного сиропу у пляшки з наступним доповнюванням газованою водою або подальшим насиченням суміші вуглекислим газом з наступним розливом вже готового напою у пляшки. Насичення води вуглекислим газом проводять у сатураторах, а напоїв – у синхронно-змішувальних установках. Перед насиченням СО2 воду треба охолодити до 2-4° С та віддалити розчинені гази, які заважають введенню СО2. Масова частка СО2 у напоях складає 0,2-0,5\%.</vt:lpstr>
      <vt:lpstr>Презентация PowerPoint</vt:lpstr>
      <vt:lpstr>Презентация PowerPoint</vt:lpstr>
      <vt:lpstr>Природні мінеральні води, які містять відповідні біологічно активні компоненти, відносять до лікувально-столових. Води в складі яких біологічно активні мікро компоненти містяться в підвищених кількостях відносять до лікувальних. Мінеральна вода перед розливом піддається фільтруванню, обробці ультрафіолетовим опроміненням, охолодженню і насиченню вуглекислим газом.</vt:lpstr>
      <vt:lpstr>Фруктово-ягідні негазовані безалкогольні напої.  До цих напоїв відносять фруктово-ягідні соки, сиропи, екстракти і морси, які виробляють як напівфабрикати для безалкогольного виробництва і готові продукти для реалізації населенню. Фруктово-ягідні екстракти являють собою згущені, концентровані і освітлені фруктово-ягідні соки. Більшість екстрактів містять 57% сухих речовин. Для екстрактів(крім виноградного) характерна висока кислотність.Залежно від якості екстракти випускають вищим і першим сортом. У 1-му сорті випускаються слабкіше виражені смак і запах, темніший колір, у два рази більше осаду. </vt:lpstr>
      <vt:lpstr>Морси – це негазовані напої, які отримують купажуванням зброджених і освітлених соків журавлини і брусниці з цукровим сиропом, харчовими кислотами, барвниками і питною водою. Ці напої повинні мати натуральний колір, смак і аромат, властиві ягодам журавлини або брусниці, містити приблизно 4% сухих речовин.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Безалкогольні напої</dc:title>
  <dc:creator>Дыана</dc:creator>
  <cp:lastModifiedBy>B570e</cp:lastModifiedBy>
  <cp:revision>12</cp:revision>
  <dcterms:created xsi:type="dcterms:W3CDTF">2017-12-12T20:43:29Z</dcterms:created>
  <dcterms:modified xsi:type="dcterms:W3CDTF">2019-07-26T18:36:56Z</dcterms:modified>
</cp:coreProperties>
</file>