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CD8FF-BACD-438B-9FE1-B943BD3160EC}" type="datetimeFigureOut">
              <a:rPr lang="ru-RU" smtClean="0"/>
              <a:t>26.07.2019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3AF01-F0FC-46A0-A52F-84F40A0339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44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26.07.2019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26.07.2019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26.07.2019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26.07.2019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1556792"/>
            <a:ext cx="6552728" cy="864096"/>
          </a:xfrm>
        </p:spPr>
        <p:txBody>
          <a:bodyPr/>
          <a:lstStyle/>
          <a:p>
            <a:r>
              <a:rPr lang="uk-UA" i="1" u="sng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Посуд з грубої кераміки </a:t>
            </a:r>
            <a:endParaRPr lang="ru-RU" i="1" u="sng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Ancient-peoples-ceramic-cup-font-b-History-b-font-Vintage-ceramic-coffee-cup-Historical-Coarse-te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01010210-500x500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" y="6075878"/>
            <a:ext cx="26277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000" dirty="0" smtClean="0">
                <a:solidFill>
                  <a:schemeClr val="bg1"/>
                </a:solidFill>
              </a:rPr>
              <a:t>Кавники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6452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0" y="6297126"/>
            <a:ext cx="78123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000" dirty="0" smtClean="0">
                <a:solidFill>
                  <a:schemeClr val="bg1"/>
                </a:solidFill>
              </a:rPr>
              <a:t>Чайники для заварювання чаю 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Содержимое 4" descr="00199_2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2000" cy="6857999"/>
          </a:xfrm>
        </p:spPr>
      </p:pic>
      <p:pic>
        <p:nvPicPr>
          <p:cNvPr id="6" name="Содержимое 5" descr="005824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427984" y="0"/>
            <a:ext cx="4716016" cy="68580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Содержимое 4" descr="a1-1000x1000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459432"/>
            <a:ext cx="4644008" cy="7992888"/>
          </a:xfrm>
        </p:spPr>
      </p:pic>
      <p:pic>
        <p:nvPicPr>
          <p:cNvPr id="6" name="Содержимое 5" descr="Wang YX 20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60648"/>
            <a:ext cx="4495800" cy="6336704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козак-міру-знає-3-п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0" y="6093296"/>
            <a:ext cx="1835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000" dirty="0" smtClean="0">
                <a:solidFill>
                  <a:schemeClr val="bg1"/>
                </a:solidFill>
              </a:rPr>
              <a:t>Кухоль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Содержимое 4" descr="i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44008" cy="6858000"/>
          </a:xfrm>
        </p:spPr>
      </p:pic>
      <p:pic>
        <p:nvPicPr>
          <p:cNvPr id="6" name="Содержимое 5" descr="kupit-makitru-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0"/>
            <a:ext cx="4495800" cy="6858000"/>
          </a:xfrm>
        </p:spPr>
      </p:pic>
      <p:sp>
        <p:nvSpPr>
          <p:cNvPr id="7" name="Прямоугольник 6"/>
          <p:cNvSpPr/>
          <p:nvPr/>
        </p:nvSpPr>
        <p:spPr>
          <a:xfrm>
            <a:off x="0" y="6075878"/>
            <a:ext cx="68762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000" dirty="0" smtClean="0">
                <a:solidFill>
                  <a:schemeClr val="bg1"/>
                </a:solidFill>
              </a:rPr>
              <a:t>Макітра з кришкою та без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Содержимое 4" descr="927479f7e5b43b747d630b9000eda8ef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44008" cy="6858000"/>
          </a:xfrm>
        </p:spPr>
      </p:pic>
      <p:pic>
        <p:nvPicPr>
          <p:cNvPr id="6" name="Содержимое 5" descr="b1dfb7cf424d43ef3f74aa9a3a40542e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0"/>
            <a:ext cx="4495800" cy="6858000"/>
          </a:xfrm>
        </p:spPr>
      </p:pic>
      <p:sp>
        <p:nvSpPr>
          <p:cNvPr id="7" name="Прямоугольник 6"/>
          <p:cNvSpPr/>
          <p:nvPr/>
        </p:nvSpPr>
        <p:spPr>
          <a:xfrm>
            <a:off x="0" y="6105490"/>
            <a:ext cx="4427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000" dirty="0" smtClean="0"/>
              <a:t>Миска керамічна</a:t>
            </a:r>
            <a:endParaRPr lang="ru-RU" sz="4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Содержимое 4" descr="1326732.jpe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44008" cy="6857999"/>
          </a:xfrm>
        </p:spPr>
      </p:pic>
      <p:pic>
        <p:nvPicPr>
          <p:cNvPr id="6" name="Содержимое 5" descr="87714239_tarlka_rushnik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4008" y="0"/>
            <a:ext cx="4499992" cy="6857999"/>
          </a:xfrm>
        </p:spPr>
      </p:pic>
      <p:sp>
        <p:nvSpPr>
          <p:cNvPr id="7" name="Прямоугольник 6"/>
          <p:cNvSpPr/>
          <p:nvPr/>
        </p:nvSpPr>
        <p:spPr>
          <a:xfrm>
            <a:off x="0" y="6081102"/>
            <a:ext cx="46440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000" dirty="0" smtClean="0">
                <a:solidFill>
                  <a:schemeClr val="bg1"/>
                </a:solidFill>
              </a:rPr>
              <a:t>Тарілка керамічна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Содержимое 4" descr="tarelka-vish-mal_thumb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44008" cy="6858000"/>
          </a:xfrm>
        </p:spPr>
      </p:pic>
      <p:pic>
        <p:nvPicPr>
          <p:cNvPr id="6" name="Содержимое 5" descr="4-Tarilka-1-600x597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499992" y="0"/>
            <a:ext cx="4644008" cy="6858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6394722"/>
          </a:xfrm>
        </p:spPr>
        <p:txBody>
          <a:bodyPr>
            <a:normAutofit/>
          </a:bodyPr>
          <a:lstStyle/>
          <a:p>
            <a:r>
              <a:rPr lang="uk-UA" sz="3200" dirty="0" smtClean="0">
                <a:solidFill>
                  <a:schemeClr val="bg1"/>
                </a:solidFill>
              </a:rPr>
              <a:t/>
            </a:r>
            <a:br>
              <a:rPr lang="uk-UA" sz="3200" dirty="0" smtClean="0">
                <a:solidFill>
                  <a:schemeClr val="bg1"/>
                </a:solidFill>
              </a:rPr>
            </a:b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4" name="Содержимое 3" descr="0010-005-Keramk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7029400"/>
          </a:xfrm>
        </p:spPr>
      </p:pic>
      <p:sp>
        <p:nvSpPr>
          <p:cNvPr id="8" name="TextBox 7"/>
          <p:cNvSpPr txBox="1"/>
          <p:nvPr/>
        </p:nvSpPr>
        <p:spPr>
          <a:xfrm>
            <a:off x="179512" y="260648"/>
            <a:ext cx="871296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uk-UA" sz="4000" dirty="0" smtClean="0">
                <a:solidFill>
                  <a:schemeClr val="bg1"/>
                </a:solidFill>
              </a:rPr>
              <a:t>Кераміка-неорганічні, неметалеві, тверді вироби, отримані запіканням глин або порошків неорганічних речовин. </a:t>
            </a:r>
          </a:p>
          <a:p>
            <a:pPr>
              <a:buFont typeface="Wingdings" pitchFamily="2" charset="2"/>
              <a:buChar char="v"/>
            </a:pPr>
            <a:r>
              <a:rPr lang="uk-UA" sz="4000" dirty="0" smtClean="0">
                <a:solidFill>
                  <a:schemeClr val="bg1"/>
                </a:solidFill>
              </a:rPr>
              <a:t> За структурою кераміку підрозділяють на грубу , маючу крупнозернисту неоднорідну на зломі структуру (пористість 5-30), і тонку – з однорідною мілко зернистою структурою (пористість 5%).  </a:t>
            </a:r>
          </a:p>
          <a:p>
            <a:pPr>
              <a:buFont typeface="Wingdings" pitchFamily="2" charset="2"/>
              <a:buChar char="v"/>
            </a:pPr>
            <a:endParaRPr lang="ru-RU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uk-UA" dirty="0" smtClean="0"/>
              <a:t>Гончарний посуд має природні кольори – від світло жовтого до темно-коричневого. Він не розфарбовується , всередині вкритий поливою </a:t>
            </a:r>
            <a:endParaRPr lang="ru-RU" dirty="0"/>
          </a:p>
        </p:txBody>
      </p:sp>
      <p:pic>
        <p:nvPicPr>
          <p:cNvPr id="5" name="Рисунок 4" descr="P10121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39552" y="692696"/>
            <a:ext cx="7848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uk-UA" sz="4000" dirty="0" smtClean="0">
                <a:solidFill>
                  <a:schemeClr val="bg1"/>
                </a:solidFill>
              </a:rPr>
              <a:t> 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188641"/>
            <a:ext cx="849694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uk-UA" sz="4000" dirty="0" smtClean="0">
                <a:solidFill>
                  <a:schemeClr val="bg1"/>
                </a:solidFill>
              </a:rPr>
              <a:t>Процес виробництва кераміки :</a:t>
            </a:r>
          </a:p>
          <a:p>
            <a:pPr>
              <a:buFont typeface="Arial" pitchFamily="34" charset="0"/>
              <a:buChar char="•"/>
            </a:pPr>
            <a:r>
              <a:rPr lang="uk-UA" sz="4000" dirty="0" smtClean="0">
                <a:solidFill>
                  <a:schemeClr val="bg1"/>
                </a:solidFill>
              </a:rPr>
              <a:t>Видобуток і підготовка сировини.</a:t>
            </a:r>
          </a:p>
          <a:p>
            <a:pPr>
              <a:buFont typeface="Arial" pitchFamily="34" charset="0"/>
              <a:buChar char="•"/>
            </a:pPr>
            <a:r>
              <a:rPr lang="uk-UA" sz="4000" dirty="0" smtClean="0">
                <a:solidFill>
                  <a:schemeClr val="bg1"/>
                </a:solidFill>
              </a:rPr>
              <a:t>Формування, нанесення декоративних візерунків  або пророблення отворів .</a:t>
            </a:r>
          </a:p>
          <a:p>
            <a:pPr>
              <a:buFont typeface="Arial" pitchFamily="34" charset="0"/>
              <a:buChar char="•"/>
            </a:pPr>
            <a:r>
              <a:rPr lang="uk-UA" sz="4000" dirty="0" smtClean="0">
                <a:solidFill>
                  <a:schemeClr val="bg1"/>
                </a:solidFill>
              </a:rPr>
              <a:t>Лиття, напівсуха штампування. </a:t>
            </a:r>
          </a:p>
          <a:p>
            <a:pPr>
              <a:buFont typeface="Arial" pitchFamily="34" charset="0"/>
              <a:buChar char="•"/>
            </a:pPr>
            <a:r>
              <a:rPr lang="uk-UA" sz="4000" dirty="0" smtClean="0">
                <a:solidFill>
                  <a:schemeClr val="bg1"/>
                </a:solidFill>
              </a:rPr>
              <a:t>Правка , перше просушування. </a:t>
            </a:r>
          </a:p>
          <a:p>
            <a:pPr>
              <a:buFont typeface="Arial" pitchFamily="34" charset="0"/>
              <a:buChar char="•"/>
            </a:pPr>
            <a:r>
              <a:rPr lang="uk-UA" sz="4000" dirty="0" smtClean="0">
                <a:solidFill>
                  <a:schemeClr val="bg1"/>
                </a:solidFill>
              </a:rPr>
              <a:t>Високотемпературна обробка</a:t>
            </a:r>
          </a:p>
          <a:p>
            <a:pPr>
              <a:buFont typeface="Arial" pitchFamily="34" charset="0"/>
              <a:buChar char="•"/>
            </a:pPr>
            <a:r>
              <a:rPr lang="uk-UA" sz="4000" dirty="0" smtClean="0">
                <a:solidFill>
                  <a:schemeClr val="bg1"/>
                </a:solidFill>
              </a:rPr>
              <a:t>Глазурування</a:t>
            </a:r>
          </a:p>
          <a:p>
            <a:pPr>
              <a:buFont typeface="Arial" pitchFamily="34" charset="0"/>
              <a:buChar char="•"/>
            </a:pPr>
            <a:r>
              <a:rPr lang="uk-UA" sz="4000" dirty="0" smtClean="0">
                <a:solidFill>
                  <a:schemeClr val="bg1"/>
                </a:solidFill>
              </a:rPr>
              <a:t>Повторне обпалення.</a:t>
            </a:r>
          </a:p>
          <a:p>
            <a:pPr>
              <a:buFont typeface="Arial" pitchFamily="34" charset="0"/>
              <a:buChar char="•"/>
            </a:pPr>
            <a:r>
              <a:rPr lang="uk-UA" sz="4000" dirty="0" smtClean="0">
                <a:solidFill>
                  <a:schemeClr val="bg1"/>
                </a:solidFill>
              </a:rPr>
              <a:t>Декоративна обробка. 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p1012466_14248571083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755576" y="836712"/>
            <a:ext cx="79208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000" dirty="0" smtClean="0">
                <a:solidFill>
                  <a:schemeClr val="bg1"/>
                </a:solidFill>
              </a:rPr>
              <a:t>Гончарний посуд має природні кольори – від світло жовтого до темно-коричневого. Він не розфарбовується , всередині вкритий поливою.</a:t>
            </a:r>
            <a:endParaRPr lang="ru-RU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1462463370_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7" name="Прямоугольник 6"/>
          <p:cNvSpPr/>
          <p:nvPr/>
        </p:nvSpPr>
        <p:spPr>
          <a:xfrm>
            <a:off x="899592" y="260648"/>
            <a:ext cx="74168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uk-UA" sz="4000" dirty="0" smtClean="0">
                <a:solidFill>
                  <a:schemeClr val="bg1"/>
                </a:solidFill>
              </a:rPr>
              <a:t>Керамічний посуд використовують для подавання національних страв (українських, японських, тайських) та напоїв у спеціалізованих і стилізованих  закладах ресторанного господарства. 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Содержимое 4" descr="7322924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27384"/>
            <a:ext cx="9143999" cy="6858000"/>
          </a:xfrm>
        </p:spPr>
      </p:pic>
      <p:sp>
        <p:nvSpPr>
          <p:cNvPr id="6" name="Прямоугольник 5"/>
          <p:cNvSpPr/>
          <p:nvPr/>
        </p:nvSpPr>
        <p:spPr>
          <a:xfrm>
            <a:off x="179512" y="548680"/>
            <a:ext cx="89644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000" dirty="0" smtClean="0">
                <a:solidFill>
                  <a:schemeClr val="bg1"/>
                </a:solidFill>
              </a:rPr>
              <a:t>Асортимент посуду з грубої кераміки</a:t>
            </a:r>
            <a:r>
              <a:rPr lang="ru-RU" sz="4000" dirty="0" smtClean="0">
                <a:solidFill>
                  <a:schemeClr val="bg1"/>
                </a:solidFill>
              </a:rPr>
              <a:t>:</a:t>
            </a:r>
            <a:endParaRPr lang="uk-UA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471744433_w640_h640_hhs8ql4g_1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Прямоугольник 4"/>
          <p:cNvSpPr/>
          <p:nvPr/>
        </p:nvSpPr>
        <p:spPr>
          <a:xfrm flipH="1">
            <a:off x="179512" y="5967864"/>
            <a:ext cx="20882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000" dirty="0" smtClean="0">
                <a:solidFill>
                  <a:schemeClr val="bg1"/>
                </a:solidFill>
              </a:rPr>
              <a:t>Келихи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Содержимое 4" descr="01010617-500x50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Содержимое 4" descr="2592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2000" cy="6858000"/>
          </a:xfrm>
        </p:spPr>
      </p:pic>
      <p:pic>
        <p:nvPicPr>
          <p:cNvPr id="6" name="Содержимое 5" descr="118255686_w200_h200_cid2072547_pid55127432-aa2da6f3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72000" y="0"/>
            <a:ext cx="4572000" cy="6858000"/>
          </a:xfrm>
        </p:spPr>
      </p:pic>
      <p:sp>
        <p:nvSpPr>
          <p:cNvPr id="7" name="Прямоугольник 6"/>
          <p:cNvSpPr/>
          <p:nvPr/>
        </p:nvSpPr>
        <p:spPr>
          <a:xfrm>
            <a:off x="1" y="6075878"/>
            <a:ext cx="2483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000" dirty="0" smtClean="0">
                <a:solidFill>
                  <a:schemeClr val="bg1"/>
                </a:solidFill>
              </a:rPr>
              <a:t>Чашки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161</TotalTime>
  <Words>173</Words>
  <Application>Microsoft Office PowerPoint</Application>
  <PresentationFormat>Экран (4:3)</PresentationFormat>
  <Paragraphs>26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Изящная</vt:lpstr>
      <vt:lpstr>Посуд з грубої кераміки 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Даша</dc:creator>
  <cp:lastModifiedBy>B570e</cp:lastModifiedBy>
  <cp:revision>19</cp:revision>
  <dcterms:created xsi:type="dcterms:W3CDTF">2016-11-15T13:03:10Z</dcterms:created>
  <dcterms:modified xsi:type="dcterms:W3CDTF">2019-07-26T19:03:14Z</dcterms:modified>
</cp:coreProperties>
</file>