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6305" autoAdjust="0"/>
  </p:normalViewPr>
  <p:slideViewPr>
    <p:cSldViewPr>
      <p:cViewPr>
        <p:scale>
          <a:sx n="96" d="100"/>
          <a:sy n="96" d="100"/>
        </p:scale>
        <p:origin x="-1358"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7EAF463A-BC7C-46EE-9F1E-7F377CCA4891}" type="datetimeFigureOut">
              <a:rPr lang="en-US" smtClean="0"/>
              <a:pPr/>
              <a:t>3/11/2013</a:t>
            </a:fld>
            <a:endParaRPr lang="en-US"/>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en-US"/>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A483448D-3A78-4528-A469-B745A65DA4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3/11/2013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EAF463A-BC7C-46EE-9F1E-7F377CCA4891}" type="datetimeFigureOut">
              <a:rPr lang="en-US" smtClean="0"/>
              <a:pPr/>
              <a:t>3/11/2013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Содержимое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7EAF463A-BC7C-46EE-9F1E-7F377CCA4891}" type="datetimeFigureOut">
              <a:rPr lang="en-US" smtClean="0"/>
              <a:pPr/>
              <a:t>3/11/2013</a:t>
            </a:fld>
            <a:endParaRPr lang="en-US"/>
          </a:p>
        </p:txBody>
      </p:sp>
      <p:sp>
        <p:nvSpPr>
          <p:cNvPr id="9" name="Номер слайда 8"/>
          <p:cNvSpPr>
            <a:spLocks noGrp="1"/>
          </p:cNvSpPr>
          <p:nvPr>
            <p:ph type="sldNum" sz="quarter" idx="15"/>
          </p:nvPr>
        </p:nvSpPr>
        <p:spPr/>
        <p:txBody>
          <a:bodyPr rtlCol="0"/>
          <a:lstStyle/>
          <a:p>
            <a:fld id="{A483448D-3A78-4528-A469-B745A65DA480}" type="slidenum">
              <a:rPr lang="en-US" smtClean="0"/>
              <a:pPr/>
              <a:t>‹#›</a:t>
            </a:fld>
            <a:endParaRPr lang="en-US"/>
          </a:p>
        </p:txBody>
      </p:sp>
      <p:sp>
        <p:nvSpPr>
          <p:cNvPr id="10" name="Нижний колонтитул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7EAF463A-BC7C-46EE-9F1E-7F377CCA4891}" type="datetimeFigureOut">
              <a:rPr lang="en-US" smtClean="0"/>
              <a:pPr/>
              <a:t>3/11/2013</a:t>
            </a:fld>
            <a:endParaRPr lang="en-US"/>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en-US"/>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A483448D-3A78-4528-A469-B745A65DA4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7EAF463A-BC7C-46EE-9F1E-7F377CCA4891}" type="datetimeFigureOut">
              <a:rPr lang="en-US" smtClean="0"/>
              <a:pPr/>
              <a:t>3/11/2013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
        <p:nvSpPr>
          <p:cNvPr id="9" name="Содержимое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7EAF463A-BC7C-46EE-9F1E-7F377CCA4891}" type="datetimeFigureOut">
              <a:rPr lang="en-US" smtClean="0"/>
              <a:pPr/>
              <a:t>3/11/2013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A483448D-3A78-4528-A469-B745A65DA480}" type="slidenum">
              <a:rPr lang="en-US" smtClean="0"/>
              <a:pPr/>
              <a:t>‹#›</a:t>
            </a:fld>
            <a:endParaRPr lang="en-US"/>
          </a:p>
        </p:txBody>
      </p:sp>
      <p:sp>
        <p:nvSpPr>
          <p:cNvPr id="11" name="Содержимое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7EAF463A-BC7C-46EE-9F1E-7F377CCA4891}" type="datetimeFigureOut">
              <a:rPr lang="en-US" smtClean="0"/>
              <a:pPr/>
              <a:t>3/11/2013</a:t>
            </a:fld>
            <a:endParaRPr lang="en-US"/>
          </a:p>
        </p:txBody>
      </p:sp>
      <p:sp>
        <p:nvSpPr>
          <p:cNvPr id="7" name="Номер слайда 6"/>
          <p:cNvSpPr>
            <a:spLocks noGrp="1"/>
          </p:cNvSpPr>
          <p:nvPr>
            <p:ph type="sldNum" sz="quarter" idx="11"/>
          </p:nvPr>
        </p:nvSpPr>
        <p:spPr/>
        <p:txBody>
          <a:bodyPr rtlCol="0"/>
          <a:lstStyle/>
          <a:p>
            <a:fld id="{A483448D-3A78-4528-A469-B745A65DA480}" type="slidenum">
              <a:rPr lang="en-US" smtClean="0"/>
              <a:pPr/>
              <a:t>‹#›</a:t>
            </a:fld>
            <a:endParaRPr lang="en-US"/>
          </a:p>
        </p:txBody>
      </p:sp>
      <p:sp>
        <p:nvSpPr>
          <p:cNvPr id="8" name="Нижний колонтитул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F463A-BC7C-46EE-9F1E-7F377CCA4891}" type="datetimeFigureOut">
              <a:rPr lang="en-US" smtClean="0"/>
              <a:pPr/>
              <a:t>3/11/2013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Содержимое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7EAF463A-BC7C-46EE-9F1E-7F377CCA4891}" type="datetimeFigureOut">
              <a:rPr lang="en-US" smtClean="0"/>
              <a:pPr/>
              <a:t>3/11/2013</a:t>
            </a:fld>
            <a:endParaRPr lang="en-US"/>
          </a:p>
        </p:txBody>
      </p:sp>
      <p:sp>
        <p:nvSpPr>
          <p:cNvPr id="22" name="Номер слайда 21"/>
          <p:cNvSpPr>
            <a:spLocks noGrp="1"/>
          </p:cNvSpPr>
          <p:nvPr>
            <p:ph type="sldNum" sz="quarter" idx="15"/>
          </p:nvPr>
        </p:nvSpPr>
        <p:spPr/>
        <p:txBody>
          <a:bodyPr rtlCol="0"/>
          <a:lstStyle/>
          <a:p>
            <a:fld id="{A483448D-3A78-4528-A469-B745A65DA480}" type="slidenum">
              <a:rPr lang="en-US" smtClean="0"/>
              <a:pPr/>
              <a:t>‹#›</a:t>
            </a:fld>
            <a:endParaRPr lang="en-US"/>
          </a:p>
        </p:txBody>
      </p:sp>
      <p:sp>
        <p:nvSpPr>
          <p:cNvPr id="23" name="Нижний колонтитул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7EAF463A-BC7C-46EE-9F1E-7F377CCA4891}" type="datetimeFigureOut">
              <a:rPr lang="en-US" smtClean="0"/>
              <a:pPr/>
              <a:t>3/11/2013</a:t>
            </a:fld>
            <a:endParaRPr lang="en-US"/>
          </a:p>
        </p:txBody>
      </p:sp>
      <p:sp>
        <p:nvSpPr>
          <p:cNvPr id="18" name="Номер слайда 17"/>
          <p:cNvSpPr>
            <a:spLocks noGrp="1"/>
          </p:cNvSpPr>
          <p:nvPr>
            <p:ph type="sldNum" sz="quarter" idx="11"/>
          </p:nvPr>
        </p:nvSpPr>
        <p:spPr/>
        <p:txBody>
          <a:bodyPr rtlCol="0"/>
          <a:lstStyle/>
          <a:p>
            <a:fld id="{A483448D-3A78-4528-A469-B745A65DA480}" type="slidenum">
              <a:rPr lang="en-US" smtClean="0"/>
              <a:pPr/>
              <a:t>‹#›</a:t>
            </a:fld>
            <a:endParaRPr lang="en-US"/>
          </a:p>
        </p:txBody>
      </p:sp>
      <p:sp>
        <p:nvSpPr>
          <p:cNvPr id="21" name="Нижний колонтитул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EAF463A-BC7C-46EE-9F1E-7F377CCA4891}" type="datetimeFigureOut">
              <a:rPr lang="en-US" smtClean="0"/>
              <a:pPr/>
              <a:t>3/11/2013</a:t>
            </a:fld>
            <a:endParaRPr lang="en-US"/>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483448D-3A78-4528-A469-B745A65D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57400" y="2130425"/>
            <a:ext cx="5943600" cy="688975"/>
          </a:xfrm>
        </p:spPr>
        <p:txBody>
          <a:bodyPr>
            <a:normAutofit fontScale="90000"/>
          </a:bodyPr>
          <a:lstStyle/>
          <a:p>
            <a:r>
              <a:rPr lang="ru-RU" dirty="0" smtClean="0">
                <a:latin typeface="Arial" pitchFamily="34" charset="0"/>
                <a:cs typeface="Arial" pitchFamily="34" charset="0"/>
              </a:rPr>
              <a:t>Пиво известно человечеству с древних </a:t>
            </a:r>
            <a:r>
              <a:rPr lang="ru-RU" dirty="0" smtClean="0">
                <a:latin typeface="Arial" pitchFamily="34" charset="0"/>
                <a:cs typeface="Arial" pitchFamily="34" charset="0"/>
              </a:rPr>
              <a:t>времен…</a:t>
            </a:r>
            <a:endParaRPr lang="ru-RU" dirty="0">
              <a:latin typeface="Arial" pitchFamily="34" charset="0"/>
              <a:cs typeface="Arial" pitchFamily="34" charset="0"/>
            </a:endParaRPr>
          </a:p>
        </p:txBody>
      </p:sp>
      <p:sp>
        <p:nvSpPr>
          <p:cNvPr id="3" name="Подзаголовок 2"/>
          <p:cNvSpPr>
            <a:spLocks noGrp="1"/>
          </p:cNvSpPr>
          <p:nvPr>
            <p:ph type="subTitle" idx="1"/>
          </p:nvPr>
        </p:nvSpPr>
        <p:spPr>
          <a:xfrm>
            <a:off x="2590800" y="4572000"/>
            <a:ext cx="5867400" cy="914400"/>
          </a:xfrm>
        </p:spPr>
        <p:txBody>
          <a:bodyPr>
            <a:normAutofit fontScale="62500" lnSpcReduction="20000"/>
          </a:bodyPr>
          <a:lstStyle/>
          <a:p>
            <a:pPr algn="r"/>
            <a:r>
              <a:rPr lang="ru-RU" dirty="0" smtClean="0"/>
              <a:t>  </a:t>
            </a:r>
            <a:r>
              <a:rPr lang="ru-RU" sz="4800" dirty="0" smtClean="0">
                <a:latin typeface="Arial" pitchFamily="34" charset="0"/>
                <a:cs typeface="Arial" pitchFamily="34" charset="0"/>
              </a:rPr>
              <a:t>Ассортимент пивных         бокалов </a:t>
            </a:r>
            <a:endParaRPr lang="ru-RU" sz="4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57200" y="838200"/>
            <a:ext cx="4343400" cy="5287963"/>
          </a:xfrm>
        </p:spPr>
        <p:txBody>
          <a:bodyPr>
            <a:normAutofit/>
          </a:bodyPr>
          <a:lstStyle/>
          <a:p>
            <a:r>
              <a:rPr lang="ru-RU" sz="2800" b="1" dirty="0" err="1" smtClean="0">
                <a:latin typeface="Arial" pitchFamily="34" charset="0"/>
                <a:cs typeface="Arial" pitchFamily="34" charset="0"/>
              </a:rPr>
              <a:t>Стенж</a:t>
            </a:r>
            <a:r>
              <a:rPr lang="ru-RU" sz="2800" b="1" dirty="0" smtClean="0">
                <a:latin typeface="Arial" pitchFamily="34" charset="0"/>
                <a:cs typeface="Arial" pitchFamily="34" charset="0"/>
              </a:rPr>
              <a:t> </a:t>
            </a:r>
            <a:r>
              <a:rPr lang="ru-RU" sz="2000" dirty="0" smtClean="0">
                <a:latin typeface="Arial" pitchFamily="34" charset="0"/>
                <a:cs typeface="Arial" pitchFamily="34" charset="0"/>
              </a:rPr>
              <a:t>(узкий стакан, стержень) — традиционный пивной стакан из Германии (</a:t>
            </a:r>
            <a:r>
              <a:rPr lang="ru-RU" sz="2000" dirty="0" err="1" smtClean="0">
                <a:latin typeface="Arial" pitchFamily="34" charset="0"/>
                <a:cs typeface="Arial" pitchFamily="34" charset="0"/>
              </a:rPr>
              <a:t>Stange</a:t>
            </a:r>
            <a:r>
              <a:rPr lang="ru-RU" sz="2000" dirty="0" smtClean="0">
                <a:latin typeface="Arial" pitchFamily="34" charset="0"/>
                <a:cs typeface="Arial" pitchFamily="34" charset="0"/>
              </a:rPr>
              <a:t> — на нем. означает жердь). Рекомендуется для разлива утонченных сортов пива, так как за счет своей вертикальной формы усиливает оттенки солода и хмеля.</a:t>
            </a:r>
            <a:endParaRPr lang="ru-RU" sz="2000" dirty="0">
              <a:latin typeface="Arial" pitchFamily="34" charset="0"/>
              <a:cs typeface="Arial" pitchFamily="34" charset="0"/>
            </a:endParaRPr>
          </a:p>
        </p:txBody>
      </p:sp>
      <p:pic>
        <p:nvPicPr>
          <p:cNvPr id="4" name="Рисунок 3" descr="beer-pilsner-glass.jpg"/>
          <p:cNvPicPr>
            <a:picLocks noChangeAspect="1"/>
          </p:cNvPicPr>
          <p:nvPr/>
        </p:nvPicPr>
        <p:blipFill>
          <a:blip r:embed="rId2" cstate="print"/>
          <a:stretch>
            <a:fillRect/>
          </a:stretch>
        </p:blipFill>
        <p:spPr>
          <a:xfrm>
            <a:off x="5101919" y="1600200"/>
            <a:ext cx="3171776" cy="3124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beer-tulpe-glass.jpg"/>
          <p:cNvPicPr>
            <a:picLocks noChangeAspect="1"/>
          </p:cNvPicPr>
          <p:nvPr/>
        </p:nvPicPr>
        <p:blipFill>
          <a:blip r:embed="rId2" cstate="print"/>
          <a:stretch>
            <a:fillRect/>
          </a:stretch>
        </p:blipFill>
        <p:spPr>
          <a:xfrm>
            <a:off x="3657600" y="533400"/>
            <a:ext cx="2819400" cy="2819400"/>
          </a:xfrm>
          <a:prstGeom prst="rect">
            <a:avLst/>
          </a:prstGeom>
        </p:spPr>
      </p:pic>
      <p:sp>
        <p:nvSpPr>
          <p:cNvPr id="3" name="Содержимое 2"/>
          <p:cNvSpPr>
            <a:spLocks noGrp="1"/>
          </p:cNvSpPr>
          <p:nvPr>
            <p:ph sz="quarter" idx="1"/>
          </p:nvPr>
        </p:nvSpPr>
        <p:spPr>
          <a:xfrm>
            <a:off x="457200" y="838200"/>
            <a:ext cx="3657600" cy="5287963"/>
          </a:xfrm>
        </p:spPr>
        <p:txBody>
          <a:bodyPr>
            <a:normAutofit/>
          </a:bodyPr>
          <a:lstStyle/>
          <a:p>
            <a:r>
              <a:rPr lang="ru-RU" sz="2800" b="1" dirty="0" smtClean="0">
                <a:latin typeface="Arial" pitchFamily="34" charset="0"/>
                <a:cs typeface="Arial" pitchFamily="34" charset="0"/>
              </a:rPr>
              <a:t>Тюльпан </a:t>
            </a:r>
            <a:r>
              <a:rPr lang="ru-RU" sz="2000" dirty="0" smtClean="0">
                <a:latin typeface="Arial" pitchFamily="34" charset="0"/>
                <a:cs typeface="Arial" pitchFamily="34" charset="0"/>
              </a:rPr>
              <a:t>— бокалы для пива с тюльпановидной формой сосуда, с небольшим расширением к верху. Считается классическим для подачи шотландских </a:t>
            </a:r>
            <a:r>
              <a:rPr lang="ru-RU" sz="2000" dirty="0" smtClean="0">
                <a:latin typeface="Arial" pitchFamily="34" charset="0"/>
                <a:cs typeface="Arial" pitchFamily="34" charset="0"/>
              </a:rPr>
              <a:t>элей. </a:t>
            </a:r>
          </a:p>
          <a:p>
            <a:r>
              <a:rPr lang="ru-RU" sz="2000" dirty="0" smtClean="0">
                <a:latin typeface="Arial" pitchFamily="34" charset="0"/>
                <a:cs typeface="Arial" pitchFamily="34" charset="0"/>
              </a:rPr>
              <a:t>Преимущества</a:t>
            </a:r>
            <a:r>
              <a:rPr lang="ru-RU" sz="2000" dirty="0" smtClean="0">
                <a:latin typeface="Arial" pitchFamily="34" charset="0"/>
                <a:cs typeface="Arial" pitchFamily="34" charset="0"/>
              </a:rPr>
              <a:t>: улавливает и усиливает аромат, увеличивает и поддерживает объемную пену.</a:t>
            </a:r>
            <a:endParaRPr lang="ru-RU" sz="2000" dirty="0">
              <a:latin typeface="Arial" pitchFamily="34" charset="0"/>
              <a:cs typeface="Arial" pitchFamily="34" charset="0"/>
            </a:endParaRPr>
          </a:p>
        </p:txBody>
      </p:sp>
      <p:pic>
        <p:nvPicPr>
          <p:cNvPr id="5" name="Рисунок 4" descr="images7.jpg"/>
          <p:cNvPicPr>
            <a:picLocks noChangeAspect="1"/>
          </p:cNvPicPr>
          <p:nvPr/>
        </p:nvPicPr>
        <p:blipFill>
          <a:blip r:embed="rId3" cstate="print"/>
          <a:stretch>
            <a:fillRect/>
          </a:stretch>
        </p:blipFill>
        <p:spPr>
          <a:xfrm>
            <a:off x="5715000" y="2209800"/>
            <a:ext cx="2895600" cy="320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13531_396291_0_0_2_XXL.png"/>
          <p:cNvPicPr>
            <a:picLocks noChangeAspect="1"/>
          </p:cNvPicPr>
          <p:nvPr/>
        </p:nvPicPr>
        <p:blipFill>
          <a:blip r:embed="rId2" cstate="print"/>
          <a:stretch>
            <a:fillRect/>
          </a:stretch>
        </p:blipFill>
        <p:spPr>
          <a:xfrm>
            <a:off x="4405610" y="914401"/>
            <a:ext cx="3900190" cy="4343400"/>
          </a:xfrm>
          <a:prstGeom prst="rect">
            <a:avLst/>
          </a:prstGeom>
        </p:spPr>
      </p:pic>
      <p:sp>
        <p:nvSpPr>
          <p:cNvPr id="3" name="Содержимое 2"/>
          <p:cNvSpPr>
            <a:spLocks noGrp="1"/>
          </p:cNvSpPr>
          <p:nvPr>
            <p:ph sz="quarter" idx="1"/>
          </p:nvPr>
        </p:nvSpPr>
        <p:spPr>
          <a:xfrm>
            <a:off x="228600" y="304801"/>
            <a:ext cx="5181600" cy="4038600"/>
          </a:xfrm>
        </p:spPr>
        <p:txBody>
          <a:bodyPr>
            <a:noAutofit/>
          </a:bodyPr>
          <a:lstStyle/>
          <a:p>
            <a:r>
              <a:rPr lang="ru-RU" sz="2000" b="1" dirty="0" smtClean="0"/>
              <a:t> </a:t>
            </a:r>
            <a:r>
              <a:rPr lang="ru-RU" sz="2800" b="1" dirty="0" smtClean="0">
                <a:latin typeface="Arial" pitchFamily="34" charset="0"/>
                <a:cs typeface="Arial" pitchFamily="34" charset="0"/>
              </a:rPr>
              <a:t>Бокал для пшеничного </a:t>
            </a:r>
            <a:r>
              <a:rPr lang="ru-RU" sz="2800" b="1" dirty="0" smtClean="0">
                <a:latin typeface="Arial" pitchFamily="34" charset="0"/>
                <a:cs typeface="Arial" pitchFamily="34" charset="0"/>
              </a:rPr>
              <a:t>пива</a:t>
            </a:r>
            <a:r>
              <a:rPr lang="ru-RU" sz="2800" dirty="0" smtClean="0">
                <a:latin typeface="Arial" pitchFamily="34" charset="0"/>
                <a:cs typeface="Arial" pitchFamily="34" charset="0"/>
              </a:rPr>
              <a:t> </a:t>
            </a:r>
            <a:r>
              <a:rPr lang="ru-RU" sz="2000" dirty="0" smtClean="0">
                <a:latin typeface="Arial" pitchFamily="34" charset="0"/>
                <a:cs typeface="Arial" pitchFamily="34" charset="0"/>
              </a:rPr>
              <a:t>- Нет </a:t>
            </a:r>
            <a:r>
              <a:rPr lang="ru-RU" sz="2000" dirty="0" smtClean="0">
                <a:latin typeface="Arial" pitchFamily="34" charset="0"/>
                <a:cs typeface="Arial" pitchFamily="34" charset="0"/>
              </a:rPr>
              <a:t>ничего лучше, чем подать пшеничное </a:t>
            </a:r>
            <a:r>
              <a:rPr lang="ru-RU" sz="2000" dirty="0" err="1" smtClean="0">
                <a:latin typeface="Arial" pitchFamily="34" charset="0"/>
                <a:cs typeface="Arial" pitchFamily="34" charset="0"/>
              </a:rPr>
              <a:t>нефильтрованное</a:t>
            </a:r>
            <a:r>
              <a:rPr lang="ru-RU" sz="2000" dirty="0" smtClean="0">
                <a:latin typeface="Arial" pitchFamily="34" charset="0"/>
                <a:cs typeface="Arial" pitchFamily="34" charset="0"/>
              </a:rPr>
              <a:t> пиво в настоящем баварском бокале для пшеничного пива. Эти стильные длинные стаканы из тонкого стекла отлично передают цветовую гамму напитка и имеют достаточно места для фирменной пшеничной пышной и плотной пены. </a:t>
            </a:r>
            <a:r>
              <a:rPr lang="ru-RU" sz="2000" dirty="0" smtClean="0">
                <a:latin typeface="Arial" pitchFamily="34" charset="0"/>
                <a:cs typeface="Arial" pitchFamily="34" charset="0"/>
              </a:rPr>
              <a:t>Лучше </a:t>
            </a:r>
            <a:r>
              <a:rPr lang="ru-RU" sz="2000" dirty="0" smtClean="0">
                <a:latin typeface="Arial" pitchFamily="34" charset="0"/>
                <a:cs typeface="Arial" pitchFamily="34" charset="0"/>
              </a:rPr>
              <a:t>его не украшать долькой лимона, так как лимонная кислота разрушает пену. </a:t>
            </a:r>
            <a:endParaRPr lang="ru-RU" sz="2000" dirty="0" smtClean="0">
              <a:latin typeface="Arial" pitchFamily="34" charset="0"/>
              <a:cs typeface="Arial" pitchFamily="34" charset="0"/>
            </a:endParaRPr>
          </a:p>
          <a:p>
            <a:r>
              <a:rPr lang="ru-RU" sz="2000" dirty="0" smtClean="0">
                <a:latin typeface="Arial" pitchFamily="34" charset="0"/>
                <a:cs typeface="Arial" pitchFamily="34" charset="0"/>
              </a:rPr>
              <a:t>Преимущества</a:t>
            </a:r>
            <a:r>
              <a:rPr lang="ru-RU" sz="2000" dirty="0" smtClean="0">
                <a:latin typeface="Arial" pitchFamily="34" charset="0"/>
                <a:cs typeface="Arial" pitchFamily="34" charset="0"/>
              </a:rPr>
              <a:t>: специально разработан для большого количества пива и пены, и удерживает банановые и фенольные ароматы, присущие этому сорту пива. </a:t>
            </a:r>
            <a:r>
              <a:rPr lang="ru-RU" sz="2000" b="1" dirty="0" smtClean="0">
                <a:latin typeface="Arial" pitchFamily="34" charset="0"/>
                <a:cs typeface="Arial" pitchFamily="34" charset="0"/>
              </a:rPr>
              <a:t> </a:t>
            </a:r>
            <a:endParaRPr lang="ru-RU" sz="2000"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57200" y="1066800"/>
            <a:ext cx="4343400" cy="5407152"/>
          </a:xfrm>
        </p:spPr>
        <p:txBody>
          <a:bodyPr>
            <a:normAutofit/>
          </a:bodyPr>
          <a:lstStyle/>
          <a:p>
            <a:r>
              <a:rPr lang="ru-RU" sz="2000" dirty="0" smtClean="0">
                <a:latin typeface="Arial" pitchFamily="34" charset="0"/>
                <a:cs typeface="Arial" pitchFamily="34" charset="0"/>
              </a:rPr>
              <a:t>Большой винный бокал </a:t>
            </a:r>
            <a:r>
              <a:rPr lang="ru-RU" sz="2000" dirty="0" smtClean="0"/>
              <a:t>- </a:t>
            </a:r>
            <a:r>
              <a:rPr lang="ru-RU" sz="2000" dirty="0" smtClean="0">
                <a:latin typeface="Arial" pitchFamily="34" charset="0"/>
                <a:cs typeface="Arial" pitchFamily="34" charset="0"/>
              </a:rPr>
              <a:t>в</a:t>
            </a:r>
            <a:r>
              <a:rPr lang="ru-RU" sz="2000" dirty="0" smtClean="0">
                <a:latin typeface="Arial" pitchFamily="34" charset="0"/>
                <a:cs typeface="Arial" pitchFamily="34" charset="0"/>
              </a:rPr>
              <a:t>инный </a:t>
            </a:r>
            <a:r>
              <a:rPr lang="ru-RU" sz="2000" dirty="0" smtClean="0">
                <a:latin typeface="Arial" pitchFamily="34" charset="0"/>
                <a:cs typeface="Arial" pitchFamily="34" charset="0"/>
              </a:rPr>
              <a:t>фужер для </a:t>
            </a:r>
            <a:r>
              <a:rPr lang="ru-RU" sz="2000" dirty="0" smtClean="0">
                <a:latin typeface="Arial" pitchFamily="34" charset="0"/>
                <a:cs typeface="Arial" pitchFamily="34" charset="0"/>
              </a:rPr>
              <a:t>пива 0,65 </a:t>
            </a:r>
            <a:r>
              <a:rPr lang="ru-RU" sz="2000" dirty="0" smtClean="0">
                <a:latin typeface="Arial" pitchFamily="34" charset="0"/>
                <a:cs typeface="Arial" pitchFamily="34" charset="0"/>
              </a:rPr>
              <a:t>литра отлично подойдет под большинство бельгийских элей. В нем достаточно места для пенной шапки, а открытая чаша создает прекрасное горлышко. Все сообразительные бары теперь подают бельгийские эли именно в этих фужерах. </a:t>
            </a:r>
            <a:endParaRPr lang="ru-RU" sz="2000" dirty="0" smtClean="0">
              <a:latin typeface="Arial" pitchFamily="34" charset="0"/>
              <a:cs typeface="Arial" pitchFamily="34" charset="0"/>
            </a:endParaRPr>
          </a:p>
          <a:p>
            <a:r>
              <a:rPr lang="ru-RU" sz="2000" dirty="0" smtClean="0">
                <a:latin typeface="Arial" pitchFamily="34" charset="0"/>
                <a:cs typeface="Arial" pitchFamily="34" charset="0"/>
              </a:rPr>
              <a:t>Преимущества</a:t>
            </a:r>
            <a:r>
              <a:rPr lang="ru-RU" sz="2000" dirty="0" smtClean="0">
                <a:latin typeface="Arial" pitchFamily="34" charset="0"/>
                <a:cs typeface="Arial" pitchFamily="34" charset="0"/>
              </a:rPr>
              <a:t>: подойдет вместо кубка или тюльпана. Тема для разговора.</a:t>
            </a:r>
            <a:endParaRPr lang="ru-RU" sz="2000" dirty="0">
              <a:latin typeface="Arial" pitchFamily="34" charset="0"/>
              <a:cs typeface="Arial" pitchFamily="34" charset="0"/>
            </a:endParaRPr>
          </a:p>
        </p:txBody>
      </p:sp>
      <p:pic>
        <p:nvPicPr>
          <p:cNvPr id="4" name="Рисунок 3" descr="images9.jpg"/>
          <p:cNvPicPr>
            <a:picLocks noChangeAspect="1"/>
          </p:cNvPicPr>
          <p:nvPr/>
        </p:nvPicPr>
        <p:blipFill>
          <a:blip r:embed="rId2" cstate="print"/>
          <a:stretch>
            <a:fillRect/>
          </a:stretch>
        </p:blipFill>
        <p:spPr>
          <a:xfrm>
            <a:off x="4876800" y="1524000"/>
            <a:ext cx="3429000" cy="3429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a2b834e585967887c4522fa09f0b6395.jpg"/>
          <p:cNvPicPr>
            <a:picLocks noChangeAspect="1"/>
          </p:cNvPicPr>
          <p:nvPr/>
        </p:nvPicPr>
        <p:blipFill>
          <a:blip r:embed="rId2" cstate="print"/>
          <a:stretch>
            <a:fillRect/>
          </a:stretch>
        </p:blipFill>
        <p:spPr>
          <a:xfrm>
            <a:off x="6019800" y="3810000"/>
            <a:ext cx="2743200" cy="2895600"/>
          </a:xfrm>
          <a:prstGeom prst="rect">
            <a:avLst/>
          </a:prstGeom>
        </p:spPr>
      </p:pic>
      <p:pic>
        <p:nvPicPr>
          <p:cNvPr id="9" name="Рисунок 8" descr="x_f7429675.jpg"/>
          <p:cNvPicPr>
            <a:picLocks noChangeAspect="1"/>
          </p:cNvPicPr>
          <p:nvPr/>
        </p:nvPicPr>
        <p:blipFill>
          <a:blip r:embed="rId3" cstate="print"/>
          <a:stretch>
            <a:fillRect/>
          </a:stretch>
        </p:blipFill>
        <p:spPr>
          <a:xfrm>
            <a:off x="5715000" y="838200"/>
            <a:ext cx="2895600" cy="2895600"/>
          </a:xfrm>
          <a:prstGeom prst="rect">
            <a:avLst/>
          </a:prstGeom>
        </p:spPr>
      </p:pic>
      <p:pic>
        <p:nvPicPr>
          <p:cNvPr id="8" name="Рисунок 7" descr="Winestein-Beer-and-Wine-Glass_954-l.jpg"/>
          <p:cNvPicPr>
            <a:picLocks noChangeAspect="1"/>
          </p:cNvPicPr>
          <p:nvPr/>
        </p:nvPicPr>
        <p:blipFill>
          <a:blip r:embed="rId4" cstate="print"/>
          <a:stretch>
            <a:fillRect/>
          </a:stretch>
        </p:blipFill>
        <p:spPr>
          <a:xfrm>
            <a:off x="1905000" y="3810000"/>
            <a:ext cx="4572000" cy="3048000"/>
          </a:xfrm>
          <a:prstGeom prst="rect">
            <a:avLst/>
          </a:prstGeom>
        </p:spPr>
      </p:pic>
      <p:sp>
        <p:nvSpPr>
          <p:cNvPr id="2" name="Заголовок 1"/>
          <p:cNvSpPr>
            <a:spLocks noGrp="1"/>
          </p:cNvSpPr>
          <p:nvPr>
            <p:ph type="title"/>
          </p:nvPr>
        </p:nvSpPr>
        <p:spPr>
          <a:xfrm>
            <a:off x="457200" y="274638"/>
            <a:ext cx="7467600" cy="563562"/>
          </a:xfrm>
        </p:spPr>
        <p:txBody>
          <a:bodyPr>
            <a:normAutofit/>
          </a:bodyPr>
          <a:lstStyle/>
          <a:p>
            <a:r>
              <a:rPr lang="ru-RU" sz="2800" dirty="0" smtClean="0">
                <a:latin typeface="Arial" pitchFamily="34" charset="0"/>
                <a:cs typeface="Arial" pitchFamily="34" charset="0"/>
              </a:rPr>
              <a:t>            оригинальные бокалы</a:t>
            </a:r>
            <a:endParaRPr lang="ru-RU" sz="2800" dirty="0">
              <a:latin typeface="Arial" pitchFamily="34" charset="0"/>
              <a:cs typeface="Arial" pitchFamily="34" charset="0"/>
            </a:endParaRPr>
          </a:p>
        </p:txBody>
      </p:sp>
      <p:pic>
        <p:nvPicPr>
          <p:cNvPr id="4" name="Содержимое 3" descr="2009_192_beer2.jpg"/>
          <p:cNvPicPr>
            <a:picLocks noGrp="1" noChangeAspect="1"/>
          </p:cNvPicPr>
          <p:nvPr>
            <p:ph sz="quarter" idx="1"/>
          </p:nvPr>
        </p:nvPicPr>
        <p:blipFill>
          <a:blip r:embed="rId5" cstate="print"/>
          <a:stretch>
            <a:fillRect/>
          </a:stretch>
        </p:blipFill>
        <p:spPr>
          <a:xfrm>
            <a:off x="533400" y="1143000"/>
            <a:ext cx="2209800" cy="3276600"/>
          </a:xfrm>
        </p:spPr>
      </p:pic>
      <p:pic>
        <p:nvPicPr>
          <p:cNvPr id="5" name="Рисунок 4" descr="664639_696947.jpg"/>
          <p:cNvPicPr>
            <a:picLocks noChangeAspect="1"/>
          </p:cNvPicPr>
          <p:nvPr/>
        </p:nvPicPr>
        <p:blipFill>
          <a:blip r:embed="rId6" cstate="print"/>
          <a:stretch>
            <a:fillRect/>
          </a:stretch>
        </p:blipFill>
        <p:spPr>
          <a:xfrm>
            <a:off x="3657600" y="1219200"/>
            <a:ext cx="2057400" cy="26849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artleo.com_533.jpg"/>
          <p:cNvPicPr>
            <a:picLocks noChangeAspect="1"/>
          </p:cNvPicPr>
          <p:nvPr/>
        </p:nvPicPr>
        <p:blipFill>
          <a:blip r:embed="rId2" cstate="print"/>
          <a:stretch>
            <a:fillRect/>
          </a:stretch>
        </p:blipFill>
        <p:spPr>
          <a:xfrm>
            <a:off x="2209800" y="3352800"/>
            <a:ext cx="5410200" cy="3352800"/>
          </a:xfrm>
          <a:prstGeom prst="rect">
            <a:avLst/>
          </a:prstGeom>
        </p:spPr>
      </p:pic>
      <p:sp>
        <p:nvSpPr>
          <p:cNvPr id="3" name="Содержимое 2"/>
          <p:cNvSpPr>
            <a:spLocks noGrp="1"/>
          </p:cNvSpPr>
          <p:nvPr>
            <p:ph sz="quarter" idx="1"/>
          </p:nvPr>
        </p:nvSpPr>
        <p:spPr>
          <a:xfrm>
            <a:off x="533400" y="609600"/>
            <a:ext cx="7391400" cy="4267200"/>
          </a:xfrm>
        </p:spPr>
        <p:txBody>
          <a:bodyPr>
            <a:normAutofit/>
          </a:bodyPr>
          <a:lstStyle/>
          <a:p>
            <a:r>
              <a:rPr lang="ru-RU" sz="2000" dirty="0" smtClean="0">
                <a:latin typeface="Arial" pitchFamily="34" charset="0"/>
                <a:cs typeface="Arial" pitchFamily="34" charset="0"/>
              </a:rPr>
              <a:t>…Секрет </a:t>
            </a:r>
            <a:r>
              <a:rPr lang="ru-RU" sz="2000" dirty="0" smtClean="0">
                <a:latin typeface="Arial" pitchFamily="34" charset="0"/>
                <a:cs typeface="Arial" pitchFamily="34" charset="0"/>
              </a:rPr>
              <a:t>приготовления пива с течением времени распространялся по всему миру, видоизменялся, рождались новые замечательные рецепты. С развитием культуры пивоварения и потребления хмельного напитка возникла и своего рода культура пивных сосудов. Ведь аромат, вкус и даже цвет напитка из солода и хмеля с разливом его в посуду для питья меняется. Поэтому от формы пивного бокала и материала, из которого он изготовлен, зависит многое.</a:t>
            </a:r>
          </a:p>
          <a:p>
            <a:endParaRPr lang="ru-RU"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05403_.jpg"/>
          <p:cNvPicPr>
            <a:picLocks noChangeAspect="1"/>
          </p:cNvPicPr>
          <p:nvPr/>
        </p:nvPicPr>
        <p:blipFill>
          <a:blip r:embed="rId2" cstate="print"/>
          <a:stretch>
            <a:fillRect/>
          </a:stretch>
        </p:blipFill>
        <p:spPr>
          <a:xfrm>
            <a:off x="1371600" y="4343400"/>
            <a:ext cx="3581400" cy="2133600"/>
          </a:xfrm>
          <a:prstGeom prst="rect">
            <a:avLst/>
          </a:prstGeom>
        </p:spPr>
      </p:pic>
      <p:sp>
        <p:nvSpPr>
          <p:cNvPr id="3" name="Содержимое 2"/>
          <p:cNvSpPr>
            <a:spLocks noGrp="1"/>
          </p:cNvSpPr>
          <p:nvPr>
            <p:ph sz="quarter" idx="1"/>
          </p:nvPr>
        </p:nvSpPr>
        <p:spPr>
          <a:xfrm>
            <a:off x="1447800" y="1066800"/>
            <a:ext cx="6096000" cy="5059363"/>
          </a:xfrm>
        </p:spPr>
        <p:txBody>
          <a:bodyPr>
            <a:normAutofit/>
          </a:bodyPr>
          <a:lstStyle/>
          <a:p>
            <a:r>
              <a:rPr lang="ru-RU" sz="2000" dirty="0" smtClean="0">
                <a:latin typeface="Arial" pitchFamily="34" charset="0"/>
                <a:cs typeface="Arial" pitchFamily="34" charset="0"/>
              </a:rPr>
              <a:t>На сегодняшний день производится огромное количество самых разнообразных бокалов для пива, ценимых любителями напитка из хмеля по достоинству. </a:t>
            </a:r>
            <a:endParaRPr lang="ru-RU" sz="2000" dirty="0" smtClean="0">
              <a:latin typeface="Arial" pitchFamily="34" charset="0"/>
              <a:cs typeface="Arial" pitchFamily="34" charset="0"/>
            </a:endParaRPr>
          </a:p>
          <a:p>
            <a:r>
              <a:rPr lang="ru-RU" sz="2000" dirty="0" smtClean="0">
                <a:latin typeface="Arial" pitchFamily="34" charset="0"/>
                <a:cs typeface="Arial" pitchFamily="34" charset="0"/>
              </a:rPr>
              <a:t>Бокалы </a:t>
            </a:r>
            <a:r>
              <a:rPr lang="ru-RU" sz="2000" dirty="0" smtClean="0">
                <a:latin typeface="Arial" pitchFamily="34" charset="0"/>
                <a:cs typeface="Arial" pitchFamily="34" charset="0"/>
              </a:rPr>
              <a:t>для пива изготавливают из стекла и хрусталя. </a:t>
            </a:r>
            <a:endParaRPr lang="ru-RU" sz="2000" dirty="0" smtClean="0">
              <a:latin typeface="Arial" pitchFamily="34" charset="0"/>
              <a:cs typeface="Arial" pitchFamily="34" charset="0"/>
            </a:endParaRPr>
          </a:p>
          <a:p>
            <a:r>
              <a:rPr lang="ru-RU" sz="2000" dirty="0" smtClean="0">
                <a:latin typeface="Arial" pitchFamily="34" charset="0"/>
                <a:cs typeface="Arial" pitchFamily="34" charset="0"/>
              </a:rPr>
              <a:t>Пивные </a:t>
            </a:r>
            <a:r>
              <a:rPr lang="ru-RU" sz="2000" dirty="0" smtClean="0">
                <a:latin typeface="Arial" pitchFamily="34" charset="0"/>
                <a:cs typeface="Arial" pitchFamily="34" charset="0"/>
              </a:rPr>
              <a:t>бокалы могут иметь различные (порой самые причудливые) формы. Не вдаваясь в описание экзотики, можно классифицировать основные типы бокалов для пива.</a:t>
            </a:r>
          </a:p>
          <a:p>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44419.jpg"/>
          <p:cNvPicPr>
            <a:picLocks noChangeAspect="1"/>
          </p:cNvPicPr>
          <p:nvPr/>
        </p:nvPicPr>
        <p:blipFill>
          <a:blip r:embed="rId2" cstate="print"/>
          <a:stretch>
            <a:fillRect/>
          </a:stretch>
        </p:blipFill>
        <p:spPr>
          <a:xfrm>
            <a:off x="4038600" y="533400"/>
            <a:ext cx="4648200" cy="5105400"/>
          </a:xfrm>
          <a:prstGeom prst="rect">
            <a:avLst/>
          </a:prstGeom>
        </p:spPr>
      </p:pic>
      <p:sp>
        <p:nvSpPr>
          <p:cNvPr id="3" name="Содержимое 2"/>
          <p:cNvSpPr>
            <a:spLocks noGrp="1"/>
          </p:cNvSpPr>
          <p:nvPr>
            <p:ph sz="quarter" idx="1"/>
          </p:nvPr>
        </p:nvSpPr>
        <p:spPr>
          <a:xfrm>
            <a:off x="457200" y="457201"/>
            <a:ext cx="3962400" cy="5791199"/>
          </a:xfrm>
        </p:spPr>
        <p:txBody>
          <a:bodyPr>
            <a:normAutofit/>
          </a:bodyPr>
          <a:lstStyle/>
          <a:p>
            <a:r>
              <a:rPr lang="ru-RU" sz="2800" b="1" dirty="0" smtClean="0">
                <a:latin typeface="Arial" pitchFamily="34" charset="0"/>
                <a:cs typeface="Arial" pitchFamily="34" charset="0"/>
              </a:rPr>
              <a:t>Фужеры</a:t>
            </a:r>
            <a:r>
              <a:rPr lang="ru-RU" sz="2000" dirty="0" smtClean="0">
                <a:latin typeface="Arial" pitchFamily="34" charset="0"/>
                <a:cs typeface="Arial" pitchFamily="34" charset="0"/>
              </a:rPr>
              <a:t> — бокалы под пиво в стиле сосудов для шампанского. Фужер для пива более объемный, нежели для шампанского и ножка у него немного короче. Выбор в пользу такого бокала объясняется особенностью формы: узкий, высокий сосуд не позволяет «выдыхаться» напитку слишком быстро, кроме этого, высокий бокал позволяет наслаждаться цветом напитка и игрой пузырьков.</a:t>
            </a:r>
          </a:p>
          <a:p>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57200" y="609600"/>
            <a:ext cx="3733800" cy="5516563"/>
          </a:xfrm>
        </p:spPr>
        <p:txBody>
          <a:bodyPr>
            <a:normAutofit/>
          </a:bodyPr>
          <a:lstStyle/>
          <a:p>
            <a:r>
              <a:rPr lang="ru-RU" sz="2800" b="1" dirty="0" err="1" smtClean="0">
                <a:latin typeface="Arial" pitchFamily="34" charset="0"/>
                <a:cs typeface="Arial" pitchFamily="34" charset="0"/>
              </a:rPr>
              <a:t>Питиры</a:t>
            </a:r>
            <a:r>
              <a:rPr lang="ru-RU" sz="2800" dirty="0" smtClean="0">
                <a:latin typeface="Arial" pitchFamily="34" charset="0"/>
                <a:cs typeface="Arial" pitchFamily="34" charset="0"/>
              </a:rPr>
              <a:t> </a:t>
            </a:r>
            <a:r>
              <a:rPr lang="ru-RU" sz="2000" dirty="0" smtClean="0">
                <a:latin typeface="Arial" pitchFamily="34" charset="0"/>
                <a:cs typeface="Arial" pitchFamily="34" charset="0"/>
              </a:rPr>
              <a:t>(кубки) — оригинальные пивные бокалы в «королевском» стиле — напоминают средневековые кубки знати, могут выполняться как в изящном, тонком стиле, так и быть массивными и тяжелыми. В таких сосудах пиво прекрасно пенится, подходит для питья большими глотками.</a:t>
            </a:r>
          </a:p>
          <a:p>
            <a:endParaRPr lang="ru-RU" dirty="0"/>
          </a:p>
        </p:txBody>
      </p:sp>
      <p:pic>
        <p:nvPicPr>
          <p:cNvPr id="4" name="Рисунок 3" descr="1276861998_1207834715_11_thumb.jpg"/>
          <p:cNvPicPr>
            <a:picLocks noChangeAspect="1"/>
          </p:cNvPicPr>
          <p:nvPr/>
        </p:nvPicPr>
        <p:blipFill>
          <a:blip r:embed="rId2" cstate="print"/>
          <a:stretch>
            <a:fillRect/>
          </a:stretch>
        </p:blipFill>
        <p:spPr>
          <a:xfrm>
            <a:off x="4419600" y="838200"/>
            <a:ext cx="3878580" cy="38785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57200" y="838200"/>
            <a:ext cx="3657600" cy="5287963"/>
          </a:xfrm>
        </p:spPr>
        <p:txBody>
          <a:bodyPr/>
          <a:lstStyle/>
          <a:p>
            <a:r>
              <a:rPr lang="ru-RU" sz="2800" b="1" dirty="0" smtClean="0">
                <a:latin typeface="Arial" pitchFamily="34" charset="0"/>
                <a:cs typeface="Arial" pitchFamily="34" charset="0"/>
              </a:rPr>
              <a:t>Кружки</a:t>
            </a:r>
            <a:r>
              <a:rPr lang="ru-RU" sz="2000" b="1" dirty="0" smtClean="0">
                <a:latin typeface="Arial" pitchFamily="34" charset="0"/>
                <a:cs typeface="Arial" pitchFamily="34" charset="0"/>
              </a:rPr>
              <a:t> </a:t>
            </a:r>
            <a:r>
              <a:rPr lang="ru-RU" sz="2000" dirty="0" smtClean="0">
                <a:latin typeface="Arial" pitchFamily="34" charset="0"/>
                <a:cs typeface="Arial" pitchFamily="34" charset="0"/>
              </a:rPr>
              <a:t>— тяжелые, крепкие сосуды с ручкой, могут иметь различные формы и размеры. Кружками удобно (и относительно безопасно) чокаться. Как правило, имеют большую вместительность.</a:t>
            </a:r>
          </a:p>
          <a:p>
            <a:endParaRPr lang="ru-RU" dirty="0"/>
          </a:p>
        </p:txBody>
      </p:sp>
      <p:pic>
        <p:nvPicPr>
          <p:cNvPr id="4" name="Рисунок 3" descr="full-picture-tile.jpg"/>
          <p:cNvPicPr>
            <a:picLocks noChangeAspect="1"/>
          </p:cNvPicPr>
          <p:nvPr/>
        </p:nvPicPr>
        <p:blipFill>
          <a:blip r:embed="rId2" cstate="print"/>
          <a:stretch>
            <a:fillRect/>
          </a:stretch>
        </p:blipFill>
        <p:spPr>
          <a:xfrm>
            <a:off x="4724400" y="0"/>
            <a:ext cx="4191000" cy="6808622"/>
          </a:xfrm>
          <a:prstGeom prst="rect">
            <a:avLst/>
          </a:prstGeom>
        </p:spPr>
      </p:pic>
      <p:pic>
        <p:nvPicPr>
          <p:cNvPr id="5" name="Рисунок 4" descr="1524125.jpeg"/>
          <p:cNvPicPr>
            <a:picLocks noChangeAspect="1"/>
          </p:cNvPicPr>
          <p:nvPr/>
        </p:nvPicPr>
        <p:blipFill>
          <a:blip r:embed="rId3" cstate="print"/>
          <a:stretch>
            <a:fillRect/>
          </a:stretch>
        </p:blipFill>
        <p:spPr>
          <a:xfrm>
            <a:off x="2743200" y="3886200"/>
            <a:ext cx="2133600" cy="22250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28600" y="990600"/>
            <a:ext cx="3886200" cy="5135563"/>
          </a:xfrm>
        </p:spPr>
        <p:txBody>
          <a:bodyPr>
            <a:normAutofit/>
          </a:bodyPr>
          <a:lstStyle/>
          <a:p>
            <a:r>
              <a:rPr lang="ru-RU" b="1" dirty="0" smtClean="0"/>
              <a:t> </a:t>
            </a:r>
            <a:r>
              <a:rPr lang="ru-RU" sz="2800" b="1" dirty="0" smtClean="0">
                <a:latin typeface="Arial" pitchFamily="34" charset="0"/>
                <a:cs typeface="Arial" pitchFamily="34" charset="0"/>
              </a:rPr>
              <a:t>Бокал для светлого </a:t>
            </a:r>
            <a:r>
              <a:rPr lang="ru-RU" sz="2800" b="1" dirty="0" smtClean="0">
                <a:latin typeface="Arial" pitchFamily="34" charset="0"/>
                <a:cs typeface="Arial" pitchFamily="34" charset="0"/>
              </a:rPr>
              <a:t>пива</a:t>
            </a:r>
            <a:r>
              <a:rPr lang="ru-RU" sz="2800" b="1" dirty="0" smtClean="0">
                <a:latin typeface="Arial" pitchFamily="34" charset="0"/>
                <a:cs typeface="Arial" pitchFamily="34" charset="0"/>
              </a:rPr>
              <a:t> </a:t>
            </a:r>
            <a:r>
              <a:rPr lang="ru-RU" sz="2000" dirty="0" smtClean="0">
                <a:latin typeface="Arial" pitchFamily="34" charset="0"/>
                <a:cs typeface="Arial" pitchFamily="34" charset="0"/>
              </a:rPr>
              <a:t>- </a:t>
            </a:r>
            <a:r>
              <a:rPr lang="ru-RU" sz="2000" dirty="0" smtClean="0">
                <a:latin typeface="Arial" pitchFamily="34" charset="0"/>
                <a:cs typeface="Arial" pitchFamily="34" charset="0"/>
              </a:rPr>
              <a:t>э</a:t>
            </a:r>
            <a:r>
              <a:rPr lang="ru-RU" sz="2000" dirty="0" smtClean="0">
                <a:latin typeface="Arial" pitchFamily="34" charset="0"/>
                <a:cs typeface="Arial" pitchFamily="34" charset="0"/>
              </a:rPr>
              <a:t>то </a:t>
            </a:r>
            <a:r>
              <a:rPr lang="ru-RU" sz="2000" dirty="0" smtClean="0">
                <a:latin typeface="Arial" pitchFamily="34" charset="0"/>
                <a:cs typeface="Arial" pitchFamily="34" charset="0"/>
              </a:rPr>
              <a:t>обычно высокий, узкий, клиновидный бокал в форме рупора, вместимостью 0,36 литра. </a:t>
            </a:r>
            <a:endParaRPr lang="ru-RU" sz="2000" dirty="0" smtClean="0">
              <a:latin typeface="Arial" pitchFamily="34" charset="0"/>
              <a:cs typeface="Arial" pitchFamily="34" charset="0"/>
            </a:endParaRPr>
          </a:p>
          <a:p>
            <a:r>
              <a:rPr lang="ru-RU" sz="2000" dirty="0" smtClean="0">
                <a:latin typeface="Arial" pitchFamily="34" charset="0"/>
                <a:cs typeface="Arial" pitchFamily="34" charset="0"/>
              </a:rPr>
              <a:t>Проявляет </a:t>
            </a:r>
            <a:r>
              <a:rPr lang="ru-RU" sz="2000" dirty="0" smtClean="0">
                <a:latin typeface="Arial" pitchFamily="34" charset="0"/>
                <a:cs typeface="Arial" pitchFamily="34" charset="0"/>
              </a:rPr>
              <a:t>искристость и цвет </a:t>
            </a:r>
            <a:r>
              <a:rPr lang="ru-RU" sz="2000" dirty="0" smtClean="0">
                <a:latin typeface="Arial" pitchFamily="34" charset="0"/>
                <a:cs typeface="Arial" pitchFamily="34" charset="0"/>
              </a:rPr>
              <a:t>напитка и </a:t>
            </a:r>
            <a:r>
              <a:rPr lang="ru-RU" sz="2000" dirty="0" smtClean="0">
                <a:latin typeface="Arial" pitchFamily="34" charset="0"/>
                <a:cs typeface="Arial" pitchFamily="34" charset="0"/>
              </a:rPr>
              <a:t>при этом поддерживает пену. </a:t>
            </a:r>
            <a:endParaRPr lang="ru-RU" sz="2000" dirty="0" smtClean="0">
              <a:latin typeface="Arial" pitchFamily="34" charset="0"/>
              <a:cs typeface="Arial" pitchFamily="34" charset="0"/>
            </a:endParaRPr>
          </a:p>
          <a:p>
            <a:r>
              <a:rPr lang="ru-RU" sz="2000" dirty="0" smtClean="0">
                <a:latin typeface="Arial" pitchFamily="34" charset="0"/>
                <a:cs typeface="Arial" pitchFamily="34" charset="0"/>
              </a:rPr>
              <a:t>Преимущества</a:t>
            </a:r>
            <a:r>
              <a:rPr lang="ru-RU" sz="2000" dirty="0" smtClean="0">
                <a:latin typeface="Arial" pitchFamily="34" charset="0"/>
                <a:cs typeface="Arial" pitchFamily="34" charset="0"/>
              </a:rPr>
              <a:t>: показывает цвет, прозрачность, игристость. Усиливает аромат.</a:t>
            </a:r>
            <a:endParaRPr lang="ru-RU" sz="2000" dirty="0">
              <a:latin typeface="Arial" pitchFamily="34" charset="0"/>
              <a:cs typeface="Arial" pitchFamily="34" charset="0"/>
            </a:endParaRPr>
          </a:p>
        </p:txBody>
      </p:sp>
      <p:pic>
        <p:nvPicPr>
          <p:cNvPr id="4" name="Рисунок 3" descr="2-2_pzoprzeushopr.png"/>
          <p:cNvPicPr>
            <a:picLocks noChangeAspect="1"/>
          </p:cNvPicPr>
          <p:nvPr/>
        </p:nvPicPr>
        <p:blipFill>
          <a:blip r:embed="rId2" cstate="print"/>
          <a:stretch>
            <a:fillRect/>
          </a:stretch>
        </p:blipFill>
        <p:spPr>
          <a:xfrm>
            <a:off x="4800600" y="1066800"/>
            <a:ext cx="3810001" cy="303214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533400" y="609600"/>
            <a:ext cx="7772400" cy="5516563"/>
          </a:xfrm>
        </p:spPr>
        <p:txBody>
          <a:bodyPr>
            <a:normAutofit/>
          </a:bodyPr>
          <a:lstStyle/>
          <a:p>
            <a:r>
              <a:rPr lang="ru-RU" sz="2000" b="1" dirty="0" smtClean="0"/>
              <a:t> </a:t>
            </a:r>
            <a:r>
              <a:rPr lang="ru-RU" sz="2800" b="1" dirty="0" smtClean="0">
                <a:latin typeface="Arial" pitchFamily="34" charset="0"/>
                <a:cs typeface="Arial" pitchFamily="34" charset="0"/>
              </a:rPr>
              <a:t>Пинта, большой </a:t>
            </a:r>
            <a:r>
              <a:rPr lang="ru-RU" sz="2800" b="1" dirty="0" smtClean="0">
                <a:latin typeface="Arial" pitchFamily="34" charset="0"/>
                <a:cs typeface="Arial" pitchFamily="34" charset="0"/>
              </a:rPr>
              <a:t>стакан </a:t>
            </a:r>
            <a:r>
              <a:rPr lang="ru-RU" sz="2000" dirty="0" smtClean="0">
                <a:latin typeface="Arial" pitchFamily="34" charset="0"/>
                <a:cs typeface="Arial" pitchFamily="34" charset="0"/>
              </a:rPr>
              <a:t>- почти </a:t>
            </a:r>
            <a:r>
              <a:rPr lang="ru-RU" sz="2000" dirty="0" smtClean="0">
                <a:latin typeface="Arial" pitchFamily="34" charset="0"/>
                <a:cs typeface="Arial" pitchFamily="34" charset="0"/>
              </a:rPr>
              <a:t>цилиндрический, с небольшим сужением к низу и широким горлом. </a:t>
            </a:r>
            <a:endParaRPr lang="ru-RU" sz="2000" dirty="0" smtClean="0">
              <a:latin typeface="Arial" pitchFamily="34" charset="0"/>
              <a:cs typeface="Arial" pitchFamily="34" charset="0"/>
            </a:endParaRPr>
          </a:p>
          <a:p>
            <a:r>
              <a:rPr lang="ru-RU" sz="2000" dirty="0" smtClean="0">
                <a:latin typeface="Arial" pitchFamily="34" charset="0"/>
                <a:cs typeface="Arial" pitchFamily="34" charset="0"/>
              </a:rPr>
              <a:t>Бывает </a:t>
            </a:r>
            <a:r>
              <a:rPr lang="ru-RU" sz="2000" dirty="0" smtClean="0">
                <a:latin typeface="Arial" pitchFamily="34" charset="0"/>
                <a:cs typeface="Arial" pitchFamily="34" charset="0"/>
              </a:rPr>
              <a:t>двух стандартных размеров: 0,5 литра </a:t>
            </a:r>
            <a:r>
              <a:rPr lang="ru-RU" sz="2000" dirty="0" smtClean="0">
                <a:latin typeface="Arial" pitchFamily="34" charset="0"/>
                <a:cs typeface="Arial" pitchFamily="34" charset="0"/>
              </a:rPr>
              <a:t>–самый распространенный.</a:t>
            </a:r>
          </a:p>
          <a:p>
            <a:r>
              <a:rPr lang="ru-RU" sz="2000" dirty="0" smtClean="0">
                <a:latin typeface="Arial" pitchFamily="34" charset="0"/>
                <a:cs typeface="Arial" pitchFamily="34" charset="0"/>
              </a:rPr>
              <a:t>Преимущества</a:t>
            </a:r>
            <a:r>
              <a:rPr lang="ru-RU" sz="2000" dirty="0" smtClean="0">
                <a:latin typeface="Arial" pitchFamily="34" charset="0"/>
                <a:cs typeface="Arial" pitchFamily="34" charset="0"/>
              </a:rPr>
              <a:t>: легко производить, легко хранить</a:t>
            </a:r>
          </a:p>
          <a:p>
            <a:endParaRPr lang="ru-RU" dirty="0"/>
          </a:p>
        </p:txBody>
      </p:sp>
      <p:pic>
        <p:nvPicPr>
          <p:cNvPr id="4" name="Рисунок 3" descr="Long_drink_glass.gif"/>
          <p:cNvPicPr>
            <a:picLocks noChangeAspect="1"/>
          </p:cNvPicPr>
          <p:nvPr/>
        </p:nvPicPr>
        <p:blipFill>
          <a:blip r:embed="rId2" cstate="print"/>
          <a:stretch>
            <a:fillRect/>
          </a:stretch>
        </p:blipFill>
        <p:spPr>
          <a:xfrm>
            <a:off x="1066800" y="2971800"/>
            <a:ext cx="7010400" cy="2971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457200" y="533401"/>
            <a:ext cx="8153400" cy="5486400"/>
          </a:xfrm>
        </p:spPr>
        <p:txBody>
          <a:bodyPr>
            <a:normAutofit/>
          </a:bodyPr>
          <a:lstStyle/>
          <a:p>
            <a:r>
              <a:rPr lang="ru-RU" sz="2800" b="1" dirty="0" smtClean="0">
                <a:latin typeface="Arial" pitchFamily="34" charset="0"/>
                <a:cs typeface="Arial" pitchFamily="34" charset="0"/>
              </a:rPr>
              <a:t>Коньячный тип </a:t>
            </a:r>
            <a:r>
              <a:rPr lang="ru-RU" sz="2000" dirty="0" smtClean="0">
                <a:latin typeface="Arial" pitchFamily="34" charset="0"/>
                <a:cs typeface="Arial" pitchFamily="34" charset="0"/>
              </a:rPr>
              <a:t>— пивные бокалы, с формой как у коньячного </a:t>
            </a:r>
            <a:r>
              <a:rPr lang="ru-RU" sz="2000" dirty="0" err="1" smtClean="0">
                <a:latin typeface="Arial" pitchFamily="34" charset="0"/>
                <a:cs typeface="Arial" pitchFamily="34" charset="0"/>
              </a:rPr>
              <a:t>снифтера</a:t>
            </a:r>
            <a:r>
              <a:rPr lang="ru-RU" sz="2000" dirty="0" smtClean="0">
                <a:latin typeface="Arial" pitchFamily="34" charset="0"/>
                <a:cs typeface="Arial" pitchFamily="34" charset="0"/>
              </a:rPr>
              <a:t>. Хорошо концентрируют аромат хмельного напитка. Именно такую форму имеют популярные подарочные пивные бокалы. Многие производители качественной стеклянной посуды по заказам пивоварен выпускают различные варианты подарочных наборов. Классическими считаются два бокала пива с логотипами производителей, в подарочной упаковке.</a:t>
            </a:r>
          </a:p>
          <a:p>
            <a:endParaRPr lang="ru-RU" dirty="0"/>
          </a:p>
        </p:txBody>
      </p:sp>
      <p:pic>
        <p:nvPicPr>
          <p:cNvPr id="4" name="Рисунок 3" descr="cognac_glass.gif"/>
          <p:cNvPicPr>
            <a:picLocks noChangeAspect="1"/>
          </p:cNvPicPr>
          <p:nvPr/>
        </p:nvPicPr>
        <p:blipFill>
          <a:blip r:embed="rId2" cstate="print"/>
          <a:stretch>
            <a:fillRect/>
          </a:stretch>
        </p:blipFill>
        <p:spPr>
          <a:xfrm>
            <a:off x="762000" y="3581400"/>
            <a:ext cx="7315200" cy="245123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124</TotalTime>
  <Words>36</Words>
  <Application>Microsoft Office PowerPoint</Application>
  <PresentationFormat>Экран (4:3)</PresentationFormat>
  <Paragraphs>24</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Эркер</vt:lpstr>
      <vt:lpstr>Пиво известно человечеству с древних времен…</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            оригинальные бокалы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Пиво известно человечеству с древних времен</dc:title>
  <cp:lastModifiedBy>Рома</cp:lastModifiedBy>
  <cp:revision>13</cp:revision>
  <dcterms:modified xsi:type="dcterms:W3CDTF">2013-03-11T17:07:18Z</dcterms:modified>
</cp:coreProperties>
</file>