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6600"/>
    <a:srgbClr val="00CC00"/>
    <a:srgbClr val="BE1281"/>
    <a:srgbClr val="00FF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8001056" cy="1224932"/>
          </a:xfrm>
          <a:noFill/>
          <a:ln>
            <a:noFill/>
          </a:ln>
        </p:spPr>
        <p:txBody>
          <a:bodyPr>
            <a:prstTxWarp prst="textCascadeUp">
              <a:avLst/>
            </a:prstTxWarp>
          </a:bodyPr>
          <a:lstStyle/>
          <a:p>
            <a:pPr algn="ctr"/>
            <a:r>
              <a:rPr lang="uk-UA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Шаруваті коктейлі</a:t>
            </a:r>
            <a:endParaRPr lang="ru-RU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170" name="Picture 2" descr="http://alcoinfo.com.ua/wp-content/uploads/2015/01/7d8b06b49033cd5d38c5aaec462566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3786214" cy="3143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2" name="Picture 4" descr="https://image.jimcdn.com/app/cms/image/transf/dimension=400x1024:format=jpg/path/sb570491aa6e20f99/image/ia1cf22f54bfed03d/version/1364914861/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492191">
            <a:off x="5622743" y="1700941"/>
            <a:ext cx="3024182" cy="2928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</p:cSld>
  <p:clrMapOvr>
    <a:masterClrMapping/>
  </p:clrMapOvr>
  <p:transition advTm="5289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214555"/>
            <a:ext cx="53578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Коктейль названий на честь </a:t>
            </a:r>
            <a:r>
              <a:rPr lang="ru-RU" dirty="0" err="1" smtClean="0">
                <a:solidFill>
                  <a:srgbClr val="FF0000"/>
                </a:solidFill>
              </a:rPr>
              <a:t>американського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літака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B-52 </a:t>
            </a:r>
            <a:r>
              <a:rPr lang="en-US" dirty="0" err="1" smtClean="0">
                <a:solidFill>
                  <a:srgbClr val="FF0000"/>
                </a:solidFill>
              </a:rPr>
              <a:t>Stratofortress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>
                <a:solidFill>
                  <a:srgbClr val="7030A0"/>
                </a:solidFill>
              </a:rPr>
              <a:t>Готується</a:t>
            </a:r>
            <a:r>
              <a:rPr lang="ru-RU" dirty="0" smtClean="0">
                <a:solidFill>
                  <a:srgbClr val="7030A0"/>
                </a:solidFill>
              </a:rPr>
              <a:t> «Б-52» в </a:t>
            </a:r>
            <a:r>
              <a:rPr lang="ru-RU" dirty="0" err="1" smtClean="0">
                <a:solidFill>
                  <a:srgbClr val="7030A0"/>
                </a:solidFill>
              </a:rPr>
              <a:t>маленькій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чарці</a:t>
            </a:r>
            <a:r>
              <a:rPr lang="ru-RU" dirty="0" smtClean="0">
                <a:solidFill>
                  <a:srgbClr val="7030A0"/>
                </a:solidFill>
              </a:rPr>
              <a:t>, </a:t>
            </a:r>
            <a:r>
              <a:rPr lang="ru-RU" dirty="0" err="1" smtClean="0">
                <a:solidFill>
                  <a:srgbClr val="7030A0"/>
                </a:solidFill>
              </a:rPr>
              <a:t>в</a:t>
            </a:r>
            <a:r>
              <a:rPr lang="ru-RU" dirty="0" smtClean="0">
                <a:solidFill>
                  <a:srgbClr val="7030A0"/>
                </a:solidFill>
              </a:rPr>
              <a:t> яку </a:t>
            </a:r>
            <a:r>
              <a:rPr lang="ru-RU" dirty="0" err="1" smtClean="0">
                <a:solidFill>
                  <a:srgbClr val="7030A0"/>
                </a:solidFill>
              </a:rPr>
              <a:t>наливають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ru-RU" dirty="0" err="1" smtClean="0">
                <a:solidFill>
                  <a:srgbClr val="7030A0"/>
                </a:solidFill>
              </a:rPr>
              <a:t>наступному</a:t>
            </a:r>
            <a:r>
              <a:rPr lang="ru-RU" dirty="0" smtClean="0">
                <a:solidFill>
                  <a:srgbClr val="7030A0"/>
                </a:solidFill>
              </a:rPr>
              <a:t> порядку: </a:t>
            </a:r>
            <a:r>
              <a:rPr lang="ru-RU" dirty="0" err="1" smtClean="0">
                <a:solidFill>
                  <a:srgbClr val="7030A0"/>
                </a:solidFill>
              </a:rPr>
              <a:t>кавовий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лікер</a:t>
            </a:r>
            <a:r>
              <a:rPr lang="ru-RU" dirty="0" smtClean="0">
                <a:solidFill>
                  <a:srgbClr val="7030A0"/>
                </a:solidFill>
              </a:rPr>
              <a:t>, </a:t>
            </a:r>
            <a:r>
              <a:rPr lang="ru-RU" dirty="0" err="1" smtClean="0">
                <a:solidFill>
                  <a:srgbClr val="7030A0"/>
                </a:solidFill>
              </a:rPr>
              <a:t>вершковий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лікер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і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апельсиновий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лікер</a:t>
            </a:r>
            <a:r>
              <a:rPr lang="ru-RU" dirty="0" smtClean="0">
                <a:solidFill>
                  <a:srgbClr val="7030A0"/>
                </a:solidFill>
              </a:rPr>
              <a:t>.  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14678" y="500042"/>
            <a:ext cx="2428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Коктейль «Б-52» </a:t>
            </a:r>
            <a:endParaRPr lang="ru-RU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7356" y="1000108"/>
            <a:ext cx="5357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20 </a:t>
            </a:r>
            <a:r>
              <a:rPr lang="ru-RU" dirty="0" smtClean="0"/>
              <a:t>мл </a:t>
            </a:r>
            <a:r>
              <a:rPr lang="ru-RU" dirty="0" err="1" smtClean="0"/>
              <a:t>кавового</a:t>
            </a:r>
            <a:r>
              <a:rPr lang="ru-RU" dirty="0" smtClean="0"/>
              <a:t> </a:t>
            </a:r>
            <a:r>
              <a:rPr lang="ru-RU" dirty="0" err="1" smtClean="0"/>
              <a:t>лікеру</a:t>
            </a:r>
            <a:r>
              <a:rPr lang="ru-RU" dirty="0" smtClean="0"/>
              <a:t> «</a:t>
            </a:r>
            <a:r>
              <a:rPr lang="ru-RU" dirty="0" err="1" smtClean="0"/>
              <a:t>Калуа</a:t>
            </a:r>
            <a:r>
              <a:rPr lang="ru-RU" dirty="0" smtClean="0"/>
              <a:t>»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20 мл вершкового </a:t>
            </a:r>
            <a:r>
              <a:rPr lang="ru-RU" dirty="0" err="1" smtClean="0"/>
              <a:t>лікеру</a:t>
            </a:r>
            <a:r>
              <a:rPr lang="ru-RU" dirty="0" smtClean="0"/>
              <a:t> «</a:t>
            </a:r>
            <a:r>
              <a:rPr lang="ru-RU" dirty="0" err="1" smtClean="0"/>
              <a:t>Бейліс</a:t>
            </a:r>
            <a:r>
              <a:rPr lang="ru-RU" dirty="0" smtClean="0"/>
              <a:t>»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20 мл апельсинового </a:t>
            </a:r>
            <a:r>
              <a:rPr lang="ru-RU" dirty="0" err="1" smtClean="0"/>
              <a:t>лікеру</a:t>
            </a:r>
            <a:r>
              <a:rPr lang="ru-RU" dirty="0" smtClean="0"/>
              <a:t> «</a:t>
            </a:r>
            <a:r>
              <a:rPr lang="ru-RU" dirty="0" err="1" smtClean="0"/>
              <a:t>Куантро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23554" name="Picture 2" descr="http://alcoinfo.com.ua/wp-content/uploads/2015/01/7a5fd7382aacf45a53d3ad85b6b3a97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214554"/>
            <a:ext cx="3286148" cy="292895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000364" y="5357826"/>
            <a:ext cx="5715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Перед подачею коктейль </a:t>
            </a:r>
            <a:r>
              <a:rPr lang="ru-RU" dirty="0" err="1" smtClean="0">
                <a:solidFill>
                  <a:srgbClr val="0070C0"/>
                </a:solidFill>
              </a:rPr>
              <a:t>можна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підпалити</a:t>
            </a:r>
            <a:r>
              <a:rPr lang="ru-RU" dirty="0" smtClean="0">
                <a:solidFill>
                  <a:srgbClr val="0070C0"/>
                </a:solidFill>
              </a:rPr>
              <a:t> — </a:t>
            </a:r>
            <a:r>
              <a:rPr lang="ru-RU" dirty="0" err="1" smtClean="0">
                <a:solidFill>
                  <a:srgbClr val="0070C0"/>
                </a:solidFill>
              </a:rPr>
              <a:t>тоді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вийде</a:t>
            </a:r>
            <a:r>
              <a:rPr lang="ru-RU" dirty="0" smtClean="0">
                <a:solidFill>
                  <a:srgbClr val="0070C0"/>
                </a:solidFill>
              </a:rPr>
              <a:t> «</a:t>
            </a:r>
            <a:r>
              <a:rPr lang="ru-RU" dirty="0" err="1" smtClean="0">
                <a:solidFill>
                  <a:srgbClr val="0070C0"/>
                </a:solidFill>
              </a:rPr>
              <a:t>Гарячий</a:t>
            </a:r>
            <a:r>
              <a:rPr lang="ru-RU" dirty="0" smtClean="0">
                <a:solidFill>
                  <a:srgbClr val="0070C0"/>
                </a:solidFill>
              </a:rPr>
              <a:t> Б-52», </a:t>
            </a:r>
            <a:r>
              <a:rPr lang="ru-RU" dirty="0" err="1" smtClean="0">
                <a:solidFill>
                  <a:srgbClr val="0070C0"/>
                </a:solidFill>
              </a:rPr>
              <a:t>який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п’ють</a:t>
            </a:r>
            <a:r>
              <a:rPr lang="ru-RU" dirty="0" smtClean="0">
                <a:solidFill>
                  <a:srgbClr val="0070C0"/>
                </a:solidFill>
              </a:rPr>
              <a:t> через соломинку.</a:t>
            </a:r>
            <a:endParaRPr lang="ru-RU" dirty="0"/>
          </a:p>
        </p:txBody>
      </p:sp>
    </p:spTree>
  </p:cSld>
  <p:clrMapOvr>
    <a:masterClrMapping/>
  </p:clrMapOvr>
  <p:transition advTm="9094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player.myshared.ru/10/1014832/slides/slide_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advTm="15647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player.myshared.ru/10/1014832/slides/slide_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advTm="12230"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player.myshared.ru/10/1014832/slides/slide_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advTm="8237"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857232"/>
            <a:ext cx="614366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b="1" dirty="0" smtClean="0"/>
          </a:p>
          <a:p>
            <a:r>
              <a:rPr lang="uk-UA" sz="2000" dirty="0" smtClean="0"/>
              <a:t> </a:t>
            </a:r>
            <a:r>
              <a:rPr lang="uk-UA" sz="2000" dirty="0" smtClean="0">
                <a:solidFill>
                  <a:srgbClr val="660033"/>
                </a:solidFill>
              </a:rPr>
              <a:t>Основний секрет приготування шаруватих коктейлів — це правильне чергування інгредієнтів, в залежності від їх щільності. Так, нижній шар повинен бути щільним, а верхній - легким. Визначити щільність можна за вмістом цукру — вона тим вище, чим більше цукру.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285728"/>
            <a:ext cx="8143900" cy="64294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uk-UA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Принципи приготування шаруватих коктейлів</a:t>
            </a:r>
            <a:endParaRPr lang="uk-UA" sz="2000" b="1" dirty="0">
              <a:ln w="1905"/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57752" y="4071942"/>
            <a:ext cx="407196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 smtClean="0"/>
          </a:p>
          <a:p>
            <a:r>
              <a:rPr lang="uk-UA" dirty="0" smtClean="0">
                <a:solidFill>
                  <a:srgbClr val="002060"/>
                </a:solidFill>
              </a:rPr>
              <a:t>До легких напоїв відносяться: горілка, </a:t>
            </a:r>
            <a:r>
              <a:rPr lang="uk-UA" dirty="0" smtClean="0">
                <a:solidFill>
                  <a:srgbClr val="002060"/>
                </a:solidFill>
                <a:cs typeface="Aharoni" pitchFamily="2" charset="-79"/>
              </a:rPr>
              <a:t>віскі</a:t>
            </a:r>
            <a:r>
              <a:rPr lang="uk-UA" dirty="0" smtClean="0">
                <a:solidFill>
                  <a:srgbClr val="002060"/>
                </a:solidFill>
              </a:rPr>
              <a:t>, коньяк;</a:t>
            </a:r>
            <a:br>
              <a:rPr lang="uk-UA" dirty="0" smtClean="0">
                <a:solidFill>
                  <a:srgbClr val="002060"/>
                </a:solidFill>
              </a:rPr>
            </a:br>
            <a:r>
              <a:rPr lang="uk-UA" dirty="0" smtClean="0">
                <a:solidFill>
                  <a:srgbClr val="002060"/>
                </a:solidFill>
              </a:rPr>
              <a:t>До напоїв </a:t>
            </a:r>
            <a:r>
              <a:rPr lang="uk-UA" sz="2000" dirty="0" smtClean="0">
                <a:solidFill>
                  <a:srgbClr val="002060"/>
                </a:solidFill>
              </a:rPr>
              <a:t>середньої</a:t>
            </a:r>
            <a:r>
              <a:rPr lang="uk-UA" dirty="0" smtClean="0">
                <a:solidFill>
                  <a:srgbClr val="002060"/>
                </a:solidFill>
              </a:rPr>
              <a:t> щільності: аперитиви, солодкі настоянки, десертні напої, молоко;</a:t>
            </a:r>
            <a:br>
              <a:rPr lang="uk-UA" dirty="0" smtClean="0">
                <a:solidFill>
                  <a:srgbClr val="002060"/>
                </a:solidFill>
              </a:rPr>
            </a:br>
            <a:r>
              <a:rPr lang="uk-UA" dirty="0" smtClean="0">
                <a:solidFill>
                  <a:srgbClr val="002060"/>
                </a:solidFill>
              </a:rPr>
              <a:t>До тяжких, щільних: лікери, сиропи, креми, наливки.</a:t>
            </a:r>
            <a:endParaRPr lang="uk-UA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s://st2.depositphotos.com/1819873/9925/i/950/depositphotos_99252844-stock-photo-layered-cocktail-in-a-gla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429000"/>
            <a:ext cx="3357586" cy="2571768"/>
          </a:xfrm>
          <a:prstGeom prst="rect">
            <a:avLst/>
          </a:prstGeom>
          <a:noFill/>
        </p:spPr>
      </p:pic>
      <p:pic>
        <p:nvPicPr>
          <p:cNvPr id="6148" name="Picture 4" descr="http://finediningindian.com/wp-content/uploads/2015/04/cocktai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6456">
            <a:off x="6349513" y="1203756"/>
            <a:ext cx="2575669" cy="2665657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29173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alcoinfo.com.ua/wp-content/uploads/2015/01/fce4fbbb5bd30c9dada5bf0bb6dbd15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64964">
            <a:off x="5429256" y="428604"/>
            <a:ext cx="3357586" cy="228601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928662" y="214290"/>
            <a:ext cx="4500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Для отримання естетичного вигляду напою дуже важливо, щоб кольори вибраних інгредієнтів поєднувалися один з одним.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7158" y="4929198"/>
            <a:ext cx="52149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</a:t>
            </a:r>
            <a:br>
              <a:rPr lang="uk-UA" dirty="0" smtClean="0"/>
            </a:br>
            <a:r>
              <a:rPr lang="uk-UA" dirty="0" smtClean="0"/>
              <a:t> </a:t>
            </a:r>
            <a:br>
              <a:rPr lang="uk-UA" dirty="0" smtClean="0"/>
            </a:br>
            <a:endParaRPr lang="uk-U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1571612"/>
            <a:ext cx="4857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У підготовлений келих всі шари наливають по черзі, по лезу ножа або </a:t>
            </a:r>
            <a:r>
              <a:rPr lang="uk-UA" dirty="0" err="1" smtClean="0">
                <a:solidFill>
                  <a:srgbClr val="FF0000"/>
                </a:solidFill>
              </a:rPr>
              <a:t>барній</a:t>
            </a:r>
            <a:r>
              <a:rPr lang="uk-UA" dirty="0" smtClean="0">
                <a:solidFill>
                  <a:srgbClr val="FF0000"/>
                </a:solidFill>
              </a:rPr>
              <a:t> ложці, можна використати ложку з жолобком із зворотного боку. 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86248" y="30718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>
                <a:solidFill>
                  <a:srgbClr val="7030A0"/>
                </a:solidFill>
              </a:rPr>
              <a:t>Перш ніж додавати наступний шар, треба дочекатись, щоб попередня рідина прийняла спокійний стан.</a:t>
            </a:r>
            <a:endParaRPr lang="ru-RU" dirty="0"/>
          </a:p>
        </p:txBody>
      </p:sp>
      <p:pic>
        <p:nvPicPr>
          <p:cNvPr id="5126" name="Picture 6" descr="http://alkozona.ru/wp-content/uploads/2017/03/3f96302f5-521x6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3928">
            <a:off x="5717944" y="4208007"/>
            <a:ext cx="2585298" cy="2369816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357158" y="48577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>
                <a:solidFill>
                  <a:schemeClr val="accent4">
                    <a:lumMod val="50000"/>
                  </a:schemeClr>
                </a:solidFill>
              </a:rPr>
              <a:t>Якщо в рецепті присутній яєчний жовток, то його акуратно впускають в стопку по стінці.</a:t>
            </a:r>
            <a:endParaRPr lang="ru-RU" dirty="0"/>
          </a:p>
        </p:txBody>
      </p:sp>
      <p:pic>
        <p:nvPicPr>
          <p:cNvPr id="5128" name="Picture 8" descr="http://5fan.ru/files/15/5fan_ru_78764_1c64253c2263d38e874c7c801a8be814.html_files/5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242661">
            <a:off x="785786" y="2857496"/>
            <a:ext cx="2428892" cy="1857388"/>
          </a:xfrm>
          <a:prstGeom prst="rect">
            <a:avLst/>
          </a:prstGeom>
          <a:noFill/>
        </p:spPr>
      </p:pic>
    </p:spTree>
  </p:cSld>
  <p:clrMapOvr>
    <a:masterClrMapping/>
  </p:clrMapOvr>
  <p:transition advTm="27066">
    <p:whee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7143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>
                <a:solidFill>
                  <a:srgbClr val="002060"/>
                </a:solidFill>
              </a:rPr>
              <a:t>Всі компоненти для смугастого коктейлю зазвичай беруться в рівних пропорціях.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207167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Якщо верхній шар коктейлю підпалюється, то його подають з соломинкою, в решті випадку — без неї.</a:t>
            </a:r>
            <a:endParaRPr lang="ru-RU" dirty="0"/>
          </a:p>
        </p:txBody>
      </p:sp>
      <p:pic>
        <p:nvPicPr>
          <p:cNvPr id="6" name="Picture 6" descr="http://alkozona.ru/wp-content/uploads/2017/03/3f96302f5-521x6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000108"/>
            <a:ext cx="2857521" cy="4643470"/>
          </a:xfrm>
          <a:prstGeom prst="rect">
            <a:avLst/>
          </a:prstGeom>
          <a:noFill/>
        </p:spPr>
      </p:pic>
      <p:pic>
        <p:nvPicPr>
          <p:cNvPr id="4098" name="Picture 2" descr="http://www.cocktail-book.ru/content/upload/temp/coc4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929066"/>
            <a:ext cx="3357586" cy="2357454"/>
          </a:xfrm>
          <a:prstGeom prst="rect">
            <a:avLst/>
          </a:prstGeom>
          <a:noFill/>
        </p:spPr>
      </p:pic>
      <p:pic>
        <p:nvPicPr>
          <p:cNvPr id="4100" name="Picture 4" descr="http://cdn-nus-1.pinme.ru/photo/92/01/9201a0911a2e6590082ec6b9a302cbf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209460">
            <a:off x="357158" y="3571876"/>
            <a:ext cx="2643206" cy="2214578"/>
          </a:xfrm>
          <a:prstGeom prst="rect">
            <a:avLst/>
          </a:prstGeom>
          <a:noFill/>
        </p:spPr>
      </p:pic>
    </p:spTree>
  </p:cSld>
  <p:clrMapOvr>
    <a:masterClrMapping/>
  </p:clrMapOvr>
  <p:transition advTm="10983"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8" name="Picture 16" descr="http://apikabu.ru/img_n/2012-09_3/qc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3429000"/>
            <a:ext cx="3286148" cy="2857520"/>
          </a:xfrm>
          <a:prstGeom prst="rect">
            <a:avLst/>
          </a:prstGeom>
          <a:noFill/>
        </p:spPr>
      </p:pic>
      <p:pic>
        <p:nvPicPr>
          <p:cNvPr id="3074" name="Picture 2" descr="https://poradi.com.ua/uploads/0f34fecb8c/0854520b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42852"/>
            <a:ext cx="3286148" cy="3143272"/>
          </a:xfrm>
          <a:prstGeom prst="rect">
            <a:avLst/>
          </a:prstGeom>
          <a:noFill/>
        </p:spPr>
      </p:pic>
      <p:pic>
        <p:nvPicPr>
          <p:cNvPr id="3076" name="Picture 4" descr="http://kodwa.com.ua/images/Recepti_sloistih_koktejlej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428604"/>
            <a:ext cx="3500462" cy="2428892"/>
          </a:xfrm>
          <a:prstGeom prst="rect">
            <a:avLst/>
          </a:prstGeom>
          <a:noFill/>
        </p:spPr>
      </p:pic>
      <p:sp>
        <p:nvSpPr>
          <p:cNvPr id="3080" name="AutoShape 8" descr="https://im0-tub-ua.yandex.net/i?id=dea017fb757f7eb1dfe0963d385f0562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2" name="AutoShape 10" descr="https://im0-tub-ua.yandex.net/i?id=dea017fb757f7eb1dfe0963d385f0562&amp;n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6" name="Picture 14" descr="https://o-cocktails.ru/wp-content/uploads/2011/06/kok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1074196">
            <a:off x="244691" y="3388283"/>
            <a:ext cx="2496467" cy="2288428"/>
          </a:xfrm>
          <a:prstGeom prst="rect">
            <a:avLst/>
          </a:prstGeom>
          <a:noFill/>
        </p:spPr>
      </p:pic>
      <p:pic>
        <p:nvPicPr>
          <p:cNvPr id="3090" name="Picture 18" descr="http://po-nemnogy.ru/wp-content/uploads/2012/02/sloistyie-kokteyli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10602">
            <a:off x="7399764" y="205043"/>
            <a:ext cx="1530437" cy="1612698"/>
          </a:xfrm>
          <a:prstGeom prst="rect">
            <a:avLst/>
          </a:prstGeom>
          <a:noFill/>
        </p:spPr>
      </p:pic>
      <p:pic>
        <p:nvPicPr>
          <p:cNvPr id="3092" name="Picture 20" descr="http://ranok.ictv.ua/wp-content/uploads/sites/59/2015/11/d188d0bed182d18b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868" y="3429000"/>
            <a:ext cx="3257685" cy="2857519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6287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71604" y="285728"/>
            <a:ext cx="6292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Рецепти шаруватих коктейлів</a:t>
            </a:r>
            <a:endParaRPr lang="uk-UA" sz="3200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571612"/>
            <a:ext cx="6572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rgbClr val="002060"/>
                </a:solidFill>
              </a:rPr>
              <a:t>20 мл </a:t>
            </a:r>
            <a:r>
              <a:rPr lang="ru-RU" dirty="0" err="1" smtClean="0">
                <a:solidFill>
                  <a:srgbClr val="002060"/>
                </a:solidFill>
              </a:rPr>
              <a:t>лікеру</a:t>
            </a:r>
            <a:r>
              <a:rPr lang="ru-RU" dirty="0" smtClean="0">
                <a:solidFill>
                  <a:srgbClr val="002060"/>
                </a:solidFill>
              </a:rPr>
              <a:t> «</a:t>
            </a:r>
            <a:r>
              <a:rPr lang="ru-RU" dirty="0" err="1" smtClean="0">
                <a:solidFill>
                  <a:srgbClr val="002060"/>
                </a:solidFill>
              </a:rPr>
              <a:t>Калуа</a:t>
            </a:r>
            <a:r>
              <a:rPr lang="ru-RU" dirty="0" smtClean="0">
                <a:solidFill>
                  <a:srgbClr val="002060"/>
                </a:solidFill>
              </a:rPr>
              <a:t>»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rgbClr val="002060"/>
                </a:solidFill>
              </a:rPr>
              <a:t>20 мл </a:t>
            </a:r>
            <a:r>
              <a:rPr lang="ru-RU" dirty="0" err="1" smtClean="0">
                <a:solidFill>
                  <a:srgbClr val="002060"/>
                </a:solidFill>
              </a:rPr>
              <a:t>лікер</a:t>
            </a:r>
            <a:r>
              <a:rPr lang="ru-RU" dirty="0" smtClean="0">
                <a:solidFill>
                  <a:srgbClr val="002060"/>
                </a:solidFill>
              </a:rPr>
              <a:t> «</a:t>
            </a:r>
            <a:r>
              <a:rPr lang="ru-RU" dirty="0" err="1" smtClean="0">
                <a:solidFill>
                  <a:srgbClr val="002060"/>
                </a:solidFill>
              </a:rPr>
              <a:t>Блю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Кюрасао</a:t>
            </a:r>
            <a:r>
              <a:rPr lang="ru-RU" dirty="0" smtClean="0">
                <a:solidFill>
                  <a:srgbClr val="002060"/>
                </a:solidFill>
              </a:rPr>
              <a:t>» (</a:t>
            </a:r>
            <a:r>
              <a:rPr lang="ru-RU" dirty="0" err="1" smtClean="0">
                <a:solidFill>
                  <a:srgbClr val="002060"/>
                </a:solidFill>
              </a:rPr>
              <a:t>блакитний</a:t>
            </a:r>
            <a:r>
              <a:rPr lang="ru-RU" dirty="0" smtClean="0">
                <a:solidFill>
                  <a:srgbClr val="002060"/>
                </a:solidFill>
              </a:rPr>
              <a:t> «</a:t>
            </a:r>
            <a:r>
              <a:rPr lang="ru-RU" dirty="0" err="1" smtClean="0">
                <a:solidFill>
                  <a:srgbClr val="002060"/>
                </a:solidFill>
              </a:rPr>
              <a:t>Кюрасао</a:t>
            </a:r>
            <a:r>
              <a:rPr lang="ru-RU" dirty="0" smtClean="0">
                <a:solidFill>
                  <a:srgbClr val="002060"/>
                </a:solidFill>
              </a:rPr>
              <a:t>»)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43240" y="928670"/>
            <a:ext cx="3286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990000"/>
                </a:solidFill>
              </a:rPr>
              <a:t>Коктейль «</a:t>
            </a:r>
            <a:r>
              <a:rPr lang="ru-RU" sz="2000" b="1" dirty="0" err="1" smtClean="0">
                <a:solidFill>
                  <a:srgbClr val="990000"/>
                </a:solidFill>
              </a:rPr>
              <a:t>Афродизіак</a:t>
            </a:r>
            <a:r>
              <a:rPr lang="ru-RU" sz="2000" b="1" dirty="0" smtClean="0">
                <a:solidFill>
                  <a:srgbClr val="990000"/>
                </a:solidFill>
              </a:rPr>
              <a:t>»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0034" y="21431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rgbClr val="002060"/>
                </a:solidFill>
              </a:rPr>
              <a:t>20 мл </a:t>
            </a:r>
            <a:r>
              <a:rPr lang="ru-RU" dirty="0" err="1" smtClean="0">
                <a:solidFill>
                  <a:srgbClr val="002060"/>
                </a:solidFill>
              </a:rPr>
              <a:t>лікеру</a:t>
            </a:r>
            <a:r>
              <a:rPr lang="ru-RU" dirty="0" smtClean="0">
                <a:solidFill>
                  <a:srgbClr val="002060"/>
                </a:solidFill>
              </a:rPr>
              <a:t> «</a:t>
            </a:r>
            <a:r>
              <a:rPr lang="ru-RU" dirty="0" err="1" smtClean="0">
                <a:solidFill>
                  <a:srgbClr val="002060"/>
                </a:solidFill>
              </a:rPr>
              <a:t>Бейліс</a:t>
            </a:r>
            <a:r>
              <a:rPr lang="ru-RU" dirty="0" smtClean="0">
                <a:solidFill>
                  <a:srgbClr val="002060"/>
                </a:solidFill>
              </a:rPr>
              <a:t>»</a:t>
            </a:r>
          </a:p>
        </p:txBody>
      </p:sp>
      <p:pic>
        <p:nvPicPr>
          <p:cNvPr id="2054" name="Picture 6" descr="http://mealoman.com/Uploads/koktejlj-meduza/koktejlj-meduz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428868"/>
            <a:ext cx="2200271" cy="3219445"/>
          </a:xfrm>
          <a:prstGeom prst="rect">
            <a:avLst/>
          </a:prstGeom>
          <a:noFill/>
        </p:spPr>
      </p:pic>
      <p:pic>
        <p:nvPicPr>
          <p:cNvPr id="2052" name="Picture 4" descr="http://slayer9q.bget.ru/wp-content/uploads/2013/08/shot_leks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143380"/>
            <a:ext cx="2071702" cy="2286016"/>
          </a:xfrm>
          <a:prstGeom prst="rect">
            <a:avLst/>
          </a:prstGeom>
          <a:noFill/>
        </p:spPr>
      </p:pic>
    </p:spTree>
  </p:cSld>
  <p:clrMapOvr>
    <a:masterClrMapping/>
  </p:clrMapOvr>
  <p:transition advTm="5584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7158" y="714356"/>
            <a:ext cx="792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25 мл </a:t>
            </a:r>
            <a:r>
              <a:rPr lang="ru-RU" dirty="0" err="1" smtClean="0"/>
              <a:t>лікеру</a:t>
            </a:r>
            <a:r>
              <a:rPr lang="ru-RU" dirty="0" smtClean="0"/>
              <a:t> «</a:t>
            </a:r>
            <a:r>
              <a:rPr lang="ru-RU" dirty="0" err="1" smtClean="0"/>
              <a:t>Пізан</a:t>
            </a:r>
            <a:r>
              <a:rPr lang="ru-RU" dirty="0" smtClean="0"/>
              <a:t> </a:t>
            </a:r>
            <a:r>
              <a:rPr lang="ru-RU" dirty="0" err="1" smtClean="0"/>
              <a:t>амбон</a:t>
            </a:r>
            <a:r>
              <a:rPr lang="ru-RU" dirty="0" smtClean="0"/>
              <a:t> » (</a:t>
            </a:r>
            <a:r>
              <a:rPr lang="ru-RU" dirty="0" err="1" smtClean="0"/>
              <a:t>лікер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зелених</a:t>
            </a:r>
            <a:r>
              <a:rPr lang="ru-RU" dirty="0" smtClean="0"/>
              <a:t> </a:t>
            </a:r>
            <a:r>
              <a:rPr lang="ru-RU" dirty="0" err="1" smtClean="0"/>
              <a:t>бананів</a:t>
            </a:r>
            <a:r>
              <a:rPr lang="ru-RU" dirty="0" smtClean="0"/>
              <a:t>);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25 мл </a:t>
            </a:r>
            <a:r>
              <a:rPr lang="ru-RU" dirty="0" err="1" smtClean="0"/>
              <a:t>текіли</a:t>
            </a:r>
            <a:r>
              <a:rPr lang="ru-RU" dirty="0" smtClean="0"/>
              <a:t>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10 мл лимонного соку.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2643182"/>
            <a:ext cx="3143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rgbClr val="002060"/>
                </a:solidFill>
              </a:rPr>
              <a:t>Спочатку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вливають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лікер</a:t>
            </a:r>
            <a:r>
              <a:rPr lang="ru-RU" dirty="0" smtClean="0">
                <a:solidFill>
                  <a:srgbClr val="002060"/>
                </a:solidFill>
              </a:rPr>
              <a:t>, </a:t>
            </a:r>
            <a:r>
              <a:rPr lang="ru-RU" dirty="0" err="1" smtClean="0">
                <a:solidFill>
                  <a:srgbClr val="002060"/>
                </a:solidFill>
              </a:rPr>
              <a:t>потім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лимонний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сік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і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третім</a:t>
            </a:r>
            <a:r>
              <a:rPr lang="ru-RU" dirty="0" smtClean="0">
                <a:solidFill>
                  <a:srgbClr val="002060"/>
                </a:solidFill>
              </a:rPr>
              <a:t> шаром </a:t>
            </a:r>
            <a:r>
              <a:rPr lang="ru-RU" dirty="0" err="1" smtClean="0">
                <a:solidFill>
                  <a:srgbClr val="002060"/>
                </a:solidFill>
              </a:rPr>
              <a:t>текілу</a:t>
            </a:r>
            <a:r>
              <a:rPr lang="ru-RU" dirty="0" smtClean="0">
                <a:solidFill>
                  <a:srgbClr val="002060"/>
                </a:solidFill>
              </a:rPr>
              <a:t>. </a:t>
            </a:r>
          </a:p>
          <a:p>
            <a:r>
              <a:rPr lang="uk-UA" dirty="0" smtClean="0"/>
              <a:t> </a:t>
            </a:r>
          </a:p>
          <a:p>
            <a:r>
              <a:rPr lang="uk-UA" dirty="0" smtClean="0"/>
              <a:t> </a:t>
            </a:r>
          </a:p>
          <a:p>
            <a:r>
              <a:rPr lang="uk-UA" dirty="0" smtClean="0"/>
              <a:t> </a:t>
            </a:r>
            <a:endParaRPr lang="ru-RU" dirty="0" smtClean="0"/>
          </a:p>
          <a:p>
            <a:r>
              <a:rPr lang="ru-RU" dirty="0" err="1" smtClean="0">
                <a:solidFill>
                  <a:srgbClr val="BE1281"/>
                </a:solidFill>
              </a:rPr>
              <a:t>Випити</a:t>
            </a:r>
            <a:r>
              <a:rPr lang="ru-RU" dirty="0" smtClean="0">
                <a:solidFill>
                  <a:srgbClr val="BE1281"/>
                </a:solidFill>
              </a:rPr>
              <a:t> «</a:t>
            </a:r>
            <a:r>
              <a:rPr lang="ru-RU" dirty="0" err="1" smtClean="0">
                <a:solidFill>
                  <a:srgbClr val="BE1281"/>
                </a:solidFill>
              </a:rPr>
              <a:t>мексиканця</a:t>
            </a:r>
            <a:r>
              <a:rPr lang="ru-RU" dirty="0" smtClean="0">
                <a:solidFill>
                  <a:srgbClr val="BE1281"/>
                </a:solidFill>
              </a:rPr>
              <a:t>» </a:t>
            </a:r>
            <a:r>
              <a:rPr lang="ru-RU" dirty="0" err="1" smtClean="0">
                <a:solidFill>
                  <a:srgbClr val="BE1281"/>
                </a:solidFill>
              </a:rPr>
              <a:t>потрібно</a:t>
            </a:r>
            <a:r>
              <a:rPr lang="ru-RU" dirty="0" smtClean="0">
                <a:solidFill>
                  <a:srgbClr val="BE1281"/>
                </a:solidFill>
              </a:rPr>
              <a:t> залпом.</a:t>
            </a:r>
            <a:endParaRPr lang="ru-RU" dirty="0">
              <a:solidFill>
                <a:srgbClr val="BE1281"/>
              </a:solidFill>
            </a:endParaRPr>
          </a:p>
        </p:txBody>
      </p:sp>
      <p:pic>
        <p:nvPicPr>
          <p:cNvPr id="1026" name="Picture 2" descr="http://alcoinfo.com.ua/wp-content/uploads/2015/01/9389cb3291e1cc6f01c7cf518a1652f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14488"/>
            <a:ext cx="5429288" cy="4114811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2428860" y="285728"/>
            <a:ext cx="4471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CC00"/>
                </a:solidFill>
              </a:rPr>
              <a:t>Коктейль «</a:t>
            </a:r>
            <a:r>
              <a:rPr lang="ru-RU" sz="2000" b="1" dirty="0" err="1" smtClean="0">
                <a:solidFill>
                  <a:srgbClr val="00CC00"/>
                </a:solidFill>
              </a:rPr>
              <a:t>Зелений</a:t>
            </a:r>
            <a:r>
              <a:rPr lang="ru-RU" sz="2000" b="1" dirty="0" smtClean="0">
                <a:solidFill>
                  <a:srgbClr val="00CC00"/>
                </a:solidFill>
              </a:rPr>
              <a:t> </a:t>
            </a:r>
            <a:r>
              <a:rPr lang="ru-RU" sz="2000" b="1" dirty="0" err="1" smtClean="0">
                <a:solidFill>
                  <a:srgbClr val="00CC00"/>
                </a:solidFill>
              </a:rPr>
              <a:t>мексиканець</a:t>
            </a:r>
            <a:r>
              <a:rPr lang="ru-RU" sz="2000" b="1" dirty="0" smtClean="0">
                <a:solidFill>
                  <a:srgbClr val="00CC00"/>
                </a:solidFill>
              </a:rPr>
              <a:t>»</a:t>
            </a:r>
          </a:p>
        </p:txBody>
      </p:sp>
    </p:spTree>
  </p:cSld>
  <p:clrMapOvr>
    <a:masterClrMapping/>
  </p:clrMapOvr>
  <p:transition advTm="8112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357166"/>
            <a:ext cx="707236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                                       Коктейль «</a:t>
            </a:r>
            <a:r>
              <a:rPr lang="ru-RU" sz="2000" b="1" dirty="0" err="1" smtClean="0">
                <a:solidFill>
                  <a:srgbClr val="FF0000"/>
                </a:solidFill>
              </a:rPr>
              <a:t>Хіросіма</a:t>
            </a:r>
            <a:r>
              <a:rPr lang="ru-RU" sz="2000" b="1" dirty="0" smtClean="0">
                <a:solidFill>
                  <a:srgbClr val="FF0000"/>
                </a:solidFill>
              </a:rPr>
              <a:t>»</a:t>
            </a:r>
          </a:p>
          <a:p>
            <a:r>
              <a:rPr lang="uk-UA" sz="2000" dirty="0" smtClean="0">
                <a:solidFill>
                  <a:srgbClr val="FF0000"/>
                </a:solidFill>
              </a:rPr>
              <a:t> </a:t>
            </a:r>
            <a:endParaRPr lang="ru-RU" sz="20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15 мл самбуки (</a:t>
            </a:r>
            <a:r>
              <a:rPr lang="ru-RU" dirty="0" err="1" smtClean="0"/>
              <a:t>італійський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ароматом </a:t>
            </a:r>
            <a:r>
              <a:rPr lang="ru-RU" dirty="0" err="1" smtClean="0"/>
              <a:t>анісу</a:t>
            </a:r>
            <a:r>
              <a:rPr lang="ru-RU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15 мл «</a:t>
            </a:r>
            <a:r>
              <a:rPr lang="ru-RU" dirty="0" err="1" smtClean="0"/>
              <a:t>Бэйлиса</a:t>
            </a:r>
            <a:r>
              <a:rPr lang="ru-RU" dirty="0" smtClean="0"/>
              <a:t>»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15 мл абсенту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 smtClean="0"/>
              <a:t>крапель</a:t>
            </a:r>
            <a:r>
              <a:rPr lang="ru-RU" dirty="0" smtClean="0"/>
              <a:t> гренадину.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14810" y="257174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У </a:t>
            </a:r>
            <a:r>
              <a:rPr lang="ru-RU" dirty="0" err="1" smtClean="0">
                <a:solidFill>
                  <a:srgbClr val="002060"/>
                </a:solidFill>
              </a:rPr>
              <a:t>високий</a:t>
            </a:r>
            <a:r>
              <a:rPr lang="ru-RU" dirty="0" smtClean="0">
                <a:solidFill>
                  <a:srgbClr val="002060"/>
                </a:solidFill>
              </a:rPr>
              <a:t> бокал </a:t>
            </a:r>
            <a:r>
              <a:rPr lang="ru-RU" dirty="0" err="1" smtClean="0">
                <a:solidFill>
                  <a:srgbClr val="002060"/>
                </a:solidFill>
              </a:rPr>
              <a:t>вливають</a:t>
            </a:r>
            <a:r>
              <a:rPr lang="ru-RU" dirty="0" smtClean="0">
                <a:solidFill>
                  <a:srgbClr val="002060"/>
                </a:solidFill>
              </a:rPr>
              <a:t> самбуку, </a:t>
            </a:r>
            <a:r>
              <a:rPr lang="ru-RU" dirty="0" err="1" smtClean="0">
                <a:solidFill>
                  <a:srgbClr val="002060"/>
                </a:solidFill>
              </a:rPr>
              <a:t>потім</a:t>
            </a:r>
            <a:r>
              <a:rPr lang="ru-RU" dirty="0" smtClean="0">
                <a:solidFill>
                  <a:srgbClr val="002060"/>
                </a:solidFill>
              </a:rPr>
              <a:t> «</a:t>
            </a:r>
            <a:r>
              <a:rPr lang="ru-RU" dirty="0" err="1" smtClean="0">
                <a:solidFill>
                  <a:srgbClr val="002060"/>
                </a:solidFill>
              </a:rPr>
              <a:t>Бэйлис</a:t>
            </a:r>
            <a:r>
              <a:rPr lang="ru-RU" dirty="0" smtClean="0">
                <a:solidFill>
                  <a:srgbClr val="002060"/>
                </a:solidFill>
              </a:rPr>
              <a:t>» </a:t>
            </a:r>
            <a:r>
              <a:rPr lang="ru-RU" dirty="0" err="1" smtClean="0">
                <a:solidFill>
                  <a:srgbClr val="002060"/>
                </a:solidFill>
              </a:rPr>
              <a:t>і</a:t>
            </a:r>
            <a:r>
              <a:rPr lang="ru-RU" dirty="0" smtClean="0">
                <a:solidFill>
                  <a:srgbClr val="002060"/>
                </a:solidFill>
              </a:rPr>
              <a:t> абсент. У </a:t>
            </a:r>
            <a:r>
              <a:rPr lang="ru-RU" dirty="0" err="1" smtClean="0">
                <a:solidFill>
                  <a:srgbClr val="002060"/>
                </a:solidFill>
              </a:rPr>
              <a:t>готовий</a:t>
            </a:r>
            <a:r>
              <a:rPr lang="ru-RU" dirty="0" smtClean="0">
                <a:solidFill>
                  <a:srgbClr val="002060"/>
                </a:solidFill>
              </a:rPr>
              <a:t> коктейль </a:t>
            </a:r>
            <a:r>
              <a:rPr lang="ru-RU" dirty="0" err="1" smtClean="0">
                <a:solidFill>
                  <a:srgbClr val="002060"/>
                </a:solidFill>
              </a:rPr>
              <a:t>додають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трохи</a:t>
            </a:r>
            <a:r>
              <a:rPr lang="ru-RU" dirty="0" smtClean="0">
                <a:solidFill>
                  <a:srgbClr val="002060"/>
                </a:solidFill>
              </a:rPr>
              <a:t> гренадину, </a:t>
            </a:r>
            <a:r>
              <a:rPr lang="ru-RU" dirty="0" err="1" smtClean="0">
                <a:solidFill>
                  <a:srgbClr val="002060"/>
                </a:solidFill>
              </a:rPr>
              <a:t>який</a:t>
            </a:r>
            <a:r>
              <a:rPr lang="ru-RU" dirty="0" smtClean="0">
                <a:solidFill>
                  <a:srgbClr val="002060"/>
                </a:solidFill>
              </a:rPr>
              <a:t> опуститься на дно </a:t>
            </a:r>
            <a:r>
              <a:rPr lang="ru-RU" dirty="0" err="1" smtClean="0">
                <a:solidFill>
                  <a:srgbClr val="002060"/>
                </a:solidFill>
              </a:rPr>
              <a:t>і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дасть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ефект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вибуху</a:t>
            </a:r>
            <a:r>
              <a:rPr lang="ru-RU" dirty="0" smtClean="0">
                <a:solidFill>
                  <a:srgbClr val="002060"/>
                </a:solidFill>
              </a:rPr>
              <a:t>.  </a:t>
            </a:r>
          </a:p>
          <a:p>
            <a:endParaRPr lang="ru-RU" dirty="0" smtClean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  </a:t>
            </a:r>
          </a:p>
          <a:p>
            <a:r>
              <a:rPr lang="ru-RU" dirty="0" err="1" smtClean="0">
                <a:solidFill>
                  <a:srgbClr val="002060"/>
                </a:solidFill>
              </a:rPr>
              <a:t>Подають</a:t>
            </a:r>
            <a:r>
              <a:rPr lang="ru-RU" dirty="0" smtClean="0">
                <a:solidFill>
                  <a:srgbClr val="002060"/>
                </a:solidFill>
              </a:rPr>
              <a:t> «</a:t>
            </a:r>
            <a:r>
              <a:rPr lang="ru-RU" dirty="0" err="1" smtClean="0">
                <a:solidFill>
                  <a:srgbClr val="002060"/>
                </a:solidFill>
              </a:rPr>
              <a:t>Хіросіму</a:t>
            </a:r>
            <a:r>
              <a:rPr lang="ru-RU" dirty="0" smtClean="0">
                <a:solidFill>
                  <a:srgbClr val="002060"/>
                </a:solidFill>
              </a:rPr>
              <a:t>» </a:t>
            </a:r>
            <a:r>
              <a:rPr lang="ru-RU" dirty="0" err="1" smtClean="0">
                <a:solidFill>
                  <a:srgbClr val="002060"/>
                </a:solidFill>
              </a:rPr>
              <a:t>підпаленим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25602" name="Picture 2" descr="http://alcoinfo.com.ua/wp-content/uploads/2015/01/fd5ed7dde52ddccbe0e34af1cc45f4d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2857520" cy="3357586"/>
          </a:xfrm>
          <a:prstGeom prst="rect">
            <a:avLst/>
          </a:prstGeom>
          <a:noFill/>
        </p:spPr>
      </p:pic>
    </p:spTree>
  </p:cSld>
  <p:clrMapOvr>
    <a:masterClrMapping/>
  </p:clrMapOvr>
  <p:transition advTm="9454"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6282" y="2786058"/>
            <a:ext cx="43577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>
                <a:solidFill>
                  <a:srgbClr val="00CC00"/>
                </a:solidFill>
              </a:rPr>
              <a:t>Спочатку</a:t>
            </a:r>
            <a:r>
              <a:rPr lang="ru-RU" dirty="0" smtClean="0">
                <a:solidFill>
                  <a:srgbClr val="00CC00"/>
                </a:solidFill>
              </a:rPr>
              <a:t> в </a:t>
            </a:r>
            <a:r>
              <a:rPr lang="ru-RU" dirty="0" err="1" smtClean="0">
                <a:solidFill>
                  <a:srgbClr val="00CC00"/>
                </a:solidFill>
              </a:rPr>
              <a:t>келих</a:t>
            </a:r>
            <a:r>
              <a:rPr lang="ru-RU" dirty="0" smtClean="0">
                <a:solidFill>
                  <a:srgbClr val="00CC00"/>
                </a:solidFill>
              </a:rPr>
              <a:t> </a:t>
            </a:r>
            <a:r>
              <a:rPr lang="ru-RU" dirty="0" err="1" smtClean="0">
                <a:solidFill>
                  <a:srgbClr val="00CC00"/>
                </a:solidFill>
              </a:rPr>
              <a:t>вливають</a:t>
            </a:r>
            <a:r>
              <a:rPr lang="ru-RU" dirty="0" smtClean="0">
                <a:solidFill>
                  <a:srgbClr val="00CC00"/>
                </a:solidFill>
              </a:rPr>
              <a:t> </a:t>
            </a:r>
            <a:r>
              <a:rPr lang="ru-RU" dirty="0" err="1" smtClean="0">
                <a:solidFill>
                  <a:srgbClr val="00CC00"/>
                </a:solidFill>
              </a:rPr>
              <a:t>м’ятний</a:t>
            </a:r>
            <a:r>
              <a:rPr lang="ru-RU" dirty="0" smtClean="0">
                <a:solidFill>
                  <a:srgbClr val="00CC00"/>
                </a:solidFill>
              </a:rPr>
              <a:t> </a:t>
            </a:r>
            <a:r>
              <a:rPr lang="ru-RU" dirty="0" err="1" smtClean="0">
                <a:solidFill>
                  <a:srgbClr val="00CC00"/>
                </a:solidFill>
              </a:rPr>
              <a:t>лікер</a:t>
            </a:r>
            <a:r>
              <a:rPr lang="ru-RU" dirty="0" smtClean="0">
                <a:solidFill>
                  <a:srgbClr val="00CC00"/>
                </a:solidFill>
              </a:rPr>
              <a:t>, </a:t>
            </a:r>
            <a:r>
              <a:rPr lang="ru-RU" dirty="0" err="1" smtClean="0">
                <a:solidFill>
                  <a:srgbClr val="00CC00"/>
                </a:solidFill>
              </a:rPr>
              <a:t>потім</a:t>
            </a:r>
            <a:r>
              <a:rPr lang="ru-RU" dirty="0" smtClean="0">
                <a:solidFill>
                  <a:srgbClr val="00CC00"/>
                </a:solidFill>
              </a:rPr>
              <a:t> «</a:t>
            </a:r>
            <a:r>
              <a:rPr lang="ru-RU" dirty="0" err="1" smtClean="0">
                <a:solidFill>
                  <a:srgbClr val="00CC00"/>
                </a:solidFill>
              </a:rPr>
              <a:t>Бейліс</a:t>
            </a:r>
            <a:r>
              <a:rPr lang="ru-RU" dirty="0" smtClean="0">
                <a:solidFill>
                  <a:srgbClr val="00CC00"/>
                </a:solidFill>
              </a:rPr>
              <a:t>», «</a:t>
            </a:r>
            <a:r>
              <a:rPr lang="ru-RU" dirty="0" err="1" smtClean="0">
                <a:solidFill>
                  <a:srgbClr val="00CC00"/>
                </a:solidFill>
              </a:rPr>
              <a:t>Куантро</a:t>
            </a:r>
            <a:r>
              <a:rPr lang="ru-RU" dirty="0" smtClean="0">
                <a:solidFill>
                  <a:srgbClr val="00CC00"/>
                </a:solidFill>
              </a:rPr>
              <a:t>» </a:t>
            </a:r>
            <a:r>
              <a:rPr lang="ru-RU" dirty="0" err="1" smtClean="0">
                <a:solidFill>
                  <a:srgbClr val="00CC00"/>
                </a:solidFill>
              </a:rPr>
              <a:t>і</a:t>
            </a:r>
            <a:r>
              <a:rPr lang="ru-RU" dirty="0" smtClean="0">
                <a:solidFill>
                  <a:srgbClr val="00CC00"/>
                </a:solidFill>
              </a:rPr>
              <a:t> «Егермейстер». </a:t>
            </a:r>
          </a:p>
          <a:p>
            <a:r>
              <a:rPr lang="ru-RU" dirty="0" smtClean="0"/>
              <a:t>  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err="1" smtClean="0">
                <a:solidFill>
                  <a:srgbClr val="990000"/>
                </a:solidFill>
              </a:rPr>
              <a:t>П’ють</a:t>
            </a:r>
            <a:r>
              <a:rPr lang="ru-RU" dirty="0" smtClean="0">
                <a:solidFill>
                  <a:srgbClr val="990000"/>
                </a:solidFill>
              </a:rPr>
              <a:t> </a:t>
            </a:r>
            <a:r>
              <a:rPr lang="ru-RU" dirty="0" err="1" smtClean="0">
                <a:solidFill>
                  <a:srgbClr val="990000"/>
                </a:solidFill>
              </a:rPr>
              <a:t>такий</a:t>
            </a:r>
            <a:r>
              <a:rPr lang="ru-RU" dirty="0" smtClean="0">
                <a:solidFill>
                  <a:srgbClr val="990000"/>
                </a:solidFill>
              </a:rPr>
              <a:t> коктейль за </a:t>
            </a:r>
            <a:r>
              <a:rPr lang="ru-RU" dirty="0" err="1" smtClean="0">
                <a:solidFill>
                  <a:srgbClr val="990000"/>
                </a:solidFill>
              </a:rPr>
              <a:t>кілька</a:t>
            </a:r>
            <a:r>
              <a:rPr lang="ru-RU" dirty="0" smtClean="0">
                <a:solidFill>
                  <a:srgbClr val="990000"/>
                </a:solidFill>
              </a:rPr>
              <a:t> </a:t>
            </a:r>
            <a:r>
              <a:rPr lang="ru-RU" dirty="0" err="1" smtClean="0">
                <a:solidFill>
                  <a:srgbClr val="990000"/>
                </a:solidFill>
              </a:rPr>
              <a:t>ковтків</a:t>
            </a:r>
            <a:r>
              <a:rPr lang="ru-RU" dirty="0" smtClean="0">
                <a:solidFill>
                  <a:srgbClr val="990000"/>
                </a:solidFill>
              </a:rPr>
              <a:t>.</a:t>
            </a:r>
            <a:endParaRPr lang="ru-RU" dirty="0">
              <a:solidFill>
                <a:srgbClr val="99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14678" y="357166"/>
            <a:ext cx="2558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FF6600"/>
                </a:solidFill>
              </a:rPr>
              <a:t>Коктейль «</a:t>
            </a:r>
            <a:r>
              <a:rPr lang="ru-RU" sz="2000" b="1" dirty="0" err="1" smtClean="0">
                <a:solidFill>
                  <a:srgbClr val="FF6600"/>
                </a:solidFill>
              </a:rPr>
              <a:t>Міраж</a:t>
            </a:r>
            <a:r>
              <a:rPr lang="ru-RU" sz="2000" b="1" dirty="0" smtClean="0">
                <a:solidFill>
                  <a:srgbClr val="FF6600"/>
                </a:solidFill>
              </a:rPr>
              <a:t>»</a:t>
            </a:r>
            <a:endParaRPr lang="ru-RU" sz="2000" b="1" dirty="0">
              <a:solidFill>
                <a:srgbClr val="FF66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1000108"/>
            <a:ext cx="7429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 10 мл </a:t>
            </a:r>
            <a:r>
              <a:rPr lang="ru-RU" dirty="0" err="1" smtClean="0"/>
              <a:t>лікеру</a:t>
            </a:r>
            <a:r>
              <a:rPr lang="ru-RU" dirty="0" smtClean="0"/>
              <a:t> «Егермейстер» (</a:t>
            </a:r>
            <a:r>
              <a:rPr lang="ru-RU" dirty="0" err="1" smtClean="0"/>
              <a:t>німецький</a:t>
            </a:r>
            <a:r>
              <a:rPr lang="ru-RU" dirty="0" smtClean="0"/>
              <a:t> </a:t>
            </a:r>
            <a:r>
              <a:rPr lang="ru-RU" dirty="0" err="1" smtClean="0"/>
              <a:t>трав’яний</a:t>
            </a:r>
            <a:r>
              <a:rPr lang="ru-RU" dirty="0" smtClean="0"/>
              <a:t> </a:t>
            </a:r>
            <a:r>
              <a:rPr lang="ru-RU" dirty="0" err="1" smtClean="0"/>
              <a:t>лікер</a:t>
            </a:r>
            <a:r>
              <a:rPr lang="ru-RU" dirty="0" smtClean="0"/>
              <a:t>)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15 мл апельсинового </a:t>
            </a:r>
            <a:r>
              <a:rPr lang="ru-RU" dirty="0" err="1" smtClean="0"/>
              <a:t>лікеру</a:t>
            </a:r>
            <a:r>
              <a:rPr lang="ru-RU" dirty="0" smtClean="0"/>
              <a:t> «</a:t>
            </a:r>
            <a:r>
              <a:rPr lang="ru-RU" dirty="0" err="1" smtClean="0"/>
              <a:t>Куантро</a:t>
            </a:r>
            <a:r>
              <a:rPr lang="ru-RU" dirty="0" smtClean="0"/>
              <a:t>»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15 мл </a:t>
            </a:r>
            <a:r>
              <a:rPr lang="ru-RU" dirty="0" err="1" smtClean="0"/>
              <a:t>лікеру</a:t>
            </a:r>
            <a:r>
              <a:rPr lang="ru-RU" dirty="0" smtClean="0"/>
              <a:t> «</a:t>
            </a:r>
            <a:r>
              <a:rPr lang="ru-RU" dirty="0" err="1" smtClean="0"/>
              <a:t>Бейліс</a:t>
            </a:r>
            <a:r>
              <a:rPr lang="ru-RU" dirty="0" smtClean="0"/>
              <a:t>»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15 мл </a:t>
            </a:r>
            <a:r>
              <a:rPr lang="ru-RU" dirty="0" err="1" smtClean="0"/>
              <a:t>м’ятного</a:t>
            </a:r>
            <a:r>
              <a:rPr lang="ru-RU" dirty="0" smtClean="0"/>
              <a:t> </a:t>
            </a:r>
            <a:r>
              <a:rPr lang="ru-RU" dirty="0" err="1" smtClean="0"/>
              <a:t>лікеру</a:t>
            </a:r>
            <a:r>
              <a:rPr lang="ru-RU" dirty="0" smtClean="0"/>
              <a:t> «</a:t>
            </a:r>
            <a:r>
              <a:rPr lang="en-US" dirty="0" err="1" smtClean="0"/>
              <a:t>Creme</a:t>
            </a:r>
            <a:r>
              <a:rPr lang="en-US" dirty="0" smtClean="0"/>
              <a:t> De Menthe»</a:t>
            </a:r>
            <a:endParaRPr lang="ru-RU" dirty="0"/>
          </a:p>
        </p:txBody>
      </p:sp>
      <p:pic>
        <p:nvPicPr>
          <p:cNvPr id="24578" name="Picture 2" descr="http://st.depositphotos.com/1733772/1247/i/950/depositphotos_12475912-Two-shot-glasses-with-layer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3"/>
            <a:ext cx="4286279" cy="3571900"/>
          </a:xfrm>
          <a:prstGeom prst="rect">
            <a:avLst/>
          </a:prstGeom>
          <a:noFill/>
        </p:spPr>
      </p:pic>
    </p:spTree>
  </p:cSld>
  <p:clrMapOvr>
    <a:masterClrMapping/>
  </p:clrMapOvr>
  <p:transition advTm="8986">
    <p:diamond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412</Words>
  <Application>Microsoft Office PowerPoint</Application>
  <PresentationFormat>Экран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Шаруваті коктейлі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Алиночка</dc:creator>
  <cp:lastModifiedBy>B570e</cp:lastModifiedBy>
  <cp:revision>18</cp:revision>
  <dcterms:created xsi:type="dcterms:W3CDTF">2017-10-28T12:13:30Z</dcterms:created>
  <dcterms:modified xsi:type="dcterms:W3CDTF">2019-07-26T18:43:42Z</dcterms:modified>
</cp:coreProperties>
</file>