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406" r:id="rId3"/>
    <p:sldId id="426" r:id="rId4"/>
    <p:sldId id="414" r:id="rId5"/>
    <p:sldId id="428" r:id="rId6"/>
    <p:sldId id="430" r:id="rId7"/>
    <p:sldId id="416" r:id="rId8"/>
    <p:sldId id="417" r:id="rId9"/>
    <p:sldId id="433" r:id="rId10"/>
    <p:sldId id="421" r:id="rId11"/>
    <p:sldId id="427" r:id="rId12"/>
    <p:sldId id="423" r:id="rId13"/>
    <p:sldId id="431" r:id="rId14"/>
    <p:sldId id="424" r:id="rId15"/>
    <p:sldId id="435" r:id="rId16"/>
    <p:sldId id="4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9F9"/>
    <a:srgbClr val="468FE4"/>
    <a:srgbClr val="BEE7FE"/>
    <a:srgbClr val="5BADF4"/>
    <a:srgbClr val="3C8BC6"/>
    <a:srgbClr val="0538B5"/>
    <a:srgbClr val="3486C3"/>
    <a:srgbClr val="9ED6F8"/>
    <a:srgbClr val="6BC0F5"/>
    <a:srgbClr val="47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>
        <p:scale>
          <a:sx n="75" d="100"/>
          <a:sy n="75" d="100"/>
        </p:scale>
        <p:origin x="93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66B9F9"/>
            </a:solidFill>
          </c:spPr>
          <c:explosion val="1"/>
          <c:dPt>
            <c:idx val="0"/>
            <c:bubble3D val="0"/>
            <c:spPr>
              <a:solidFill>
                <a:srgbClr val="468FE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6A1-45BA-9515-7133722875EB}"/>
              </c:ext>
            </c:extLst>
          </c:dPt>
          <c:dPt>
            <c:idx val="1"/>
            <c:bubble3D val="0"/>
            <c:spPr>
              <a:solidFill>
                <a:srgbClr val="9ED6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A1-45BA-9515-7133722875EB}"/>
              </c:ext>
            </c:extLst>
          </c:dPt>
          <c:dLbls>
            <c:dLbl>
              <c:idx val="0"/>
              <c:layout>
                <c:manualLayout>
                  <c:x val="-0.18429498143839024"/>
                  <c:y val="1.0489722144543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kumimoji="0" lang="en-US" altLang="zh-CN" sz="1800" b="0" i="0" u="none" strike="noStrike" kern="1200" cap="none" spc="0" normalizeH="0" baseline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charset="-122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A1-45BA-9515-7133722875EB}"/>
                </c:ext>
              </c:extLst>
            </c:dLbl>
            <c:dLbl>
              <c:idx val="1"/>
              <c:layout>
                <c:manualLayout>
                  <c:x val="0.23529138209062136"/>
                  <c:y val="-2.2705944262534951E-2"/>
                </c:manualLayout>
              </c:layout>
              <c:tx>
                <c:rich>
                  <a:bodyPr/>
                  <a:lstStyle/>
                  <a:p>
                    <a:fld id="{871DD686-4A7D-45AF-B813-FE958AA17089}" type="PERCENTAGE">
                      <a:rPr lang="en-US" altLang="zh-CN" sz="18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A1-45BA-9515-713372287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kumimoji="0" lang="zh-CN" altLang="en-US" sz="3600" b="0" i="0" u="none" strike="noStrike" kern="1200" cap="none" spc="0" normalizeH="0" baseline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进口液压件</c:v>
                </c:pt>
                <c:pt idx="1">
                  <c:v>国产液压件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1-45BA-9515-7133722875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CA63-50AE-4210-BA88-797D58FE48E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12A8-9FBF-4A97-9B16-7B3CB626E9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D633</a:t>
            </a:r>
            <a:r>
              <a:rPr lang="zh-CN" altLang="en-US" dirty="0"/>
              <a:t>比例伺服阀的基础上  读取  、 、 特征量    阀将信号传递至控制板（研究基础）。（我们要做的是）通过串口通信的方式把数据流传递至通信模块，  </a:t>
            </a:r>
            <a:r>
              <a:rPr lang="en-US" altLang="zh-CN" dirty="0"/>
              <a:t>……</a:t>
            </a:r>
            <a:r>
              <a:rPr lang="zh-CN" altLang="en-US" dirty="0"/>
              <a:t>传递至云平台。   前中期，我们将使用成熟的物联网平台， 验证可行性。研究后期（？），我们将 自建服务器，</a:t>
            </a:r>
            <a:r>
              <a:rPr lang="en-US" altLang="zh-CN" dirty="0"/>
              <a:t>……  </a:t>
            </a:r>
            <a:r>
              <a:rPr lang="zh-CN" altLang="en-US" dirty="0"/>
              <a:t>后期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2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4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我们已经在这边待过了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4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512A8-9FBF-4A97-9B16-7B3CB626E9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5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558" t="22326" r="2937" b="9353"/>
          <a:stretch>
            <a:fillRect/>
          </a:stretch>
        </p:blipFill>
        <p:spPr>
          <a:xfrm>
            <a:off x="3985225" y="0"/>
            <a:ext cx="82067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254240" y="1386937"/>
            <a:ext cx="3459480" cy="4617622"/>
          </a:xfrm>
          <a:custGeom>
            <a:avLst/>
            <a:gdLst>
              <a:gd name="connsiteX0" fmla="*/ 0 w 3459480"/>
              <a:gd name="connsiteY0" fmla="*/ 0 h 4617622"/>
              <a:gd name="connsiteX1" fmla="*/ 3459480 w 3459480"/>
              <a:gd name="connsiteY1" fmla="*/ 0 h 4617622"/>
              <a:gd name="connsiteX2" fmla="*/ 3459480 w 3459480"/>
              <a:gd name="connsiteY2" fmla="*/ 4617622 h 4617622"/>
              <a:gd name="connsiteX3" fmla="*/ 0 w 3459480"/>
              <a:gd name="connsiteY3" fmla="*/ 4617622 h 461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480" h="4617622">
                <a:moveTo>
                  <a:pt x="0" y="0"/>
                </a:moveTo>
                <a:lnTo>
                  <a:pt x="3459480" y="0"/>
                </a:lnTo>
                <a:lnTo>
                  <a:pt x="3459480" y="4617622"/>
                </a:lnTo>
                <a:lnTo>
                  <a:pt x="0" y="46176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" y="4051135"/>
            <a:ext cx="10801108" cy="1420986"/>
          </a:xfrm>
          <a:custGeom>
            <a:avLst/>
            <a:gdLst>
              <a:gd name="connsiteX0" fmla="*/ 7604568 w 10801108"/>
              <a:gd name="connsiteY0" fmla="*/ 0 h 1420986"/>
              <a:gd name="connsiteX1" fmla="*/ 10801108 w 10801108"/>
              <a:gd name="connsiteY1" fmla="*/ 0 h 1420986"/>
              <a:gd name="connsiteX2" fmla="*/ 10801108 w 10801108"/>
              <a:gd name="connsiteY2" fmla="*/ 1420985 h 1420986"/>
              <a:gd name="connsiteX3" fmla="*/ 7604568 w 10801108"/>
              <a:gd name="connsiteY3" fmla="*/ 1420985 h 1420986"/>
              <a:gd name="connsiteX4" fmla="*/ 2908384 w 10801108"/>
              <a:gd name="connsiteY4" fmla="*/ 0 h 1420986"/>
              <a:gd name="connsiteX5" fmla="*/ 6367864 w 10801108"/>
              <a:gd name="connsiteY5" fmla="*/ 0 h 1420986"/>
              <a:gd name="connsiteX6" fmla="*/ 6367864 w 10801108"/>
              <a:gd name="connsiteY6" fmla="*/ 1 h 1420986"/>
              <a:gd name="connsiteX7" fmla="*/ 7060557 w 10801108"/>
              <a:gd name="connsiteY7" fmla="*/ 1 h 1420986"/>
              <a:gd name="connsiteX8" fmla="*/ 7060557 w 10801108"/>
              <a:gd name="connsiteY8" fmla="*/ 1420986 h 1420986"/>
              <a:gd name="connsiteX9" fmla="*/ 0 w 10801108"/>
              <a:gd name="connsiteY9" fmla="*/ 1420986 h 1420986"/>
              <a:gd name="connsiteX10" fmla="*/ 0 w 10801108"/>
              <a:gd name="connsiteY10" fmla="*/ 1 h 1420986"/>
              <a:gd name="connsiteX11" fmla="*/ 2908384 w 10801108"/>
              <a:gd name="connsiteY11" fmla="*/ 1 h 142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01108" h="1420986">
                <a:moveTo>
                  <a:pt x="7604568" y="0"/>
                </a:moveTo>
                <a:lnTo>
                  <a:pt x="10801108" y="0"/>
                </a:lnTo>
                <a:lnTo>
                  <a:pt x="10801108" y="1420985"/>
                </a:lnTo>
                <a:lnTo>
                  <a:pt x="7604568" y="1420985"/>
                </a:lnTo>
                <a:close/>
                <a:moveTo>
                  <a:pt x="2908384" y="0"/>
                </a:moveTo>
                <a:lnTo>
                  <a:pt x="6367864" y="0"/>
                </a:lnTo>
                <a:lnTo>
                  <a:pt x="6367864" y="1"/>
                </a:lnTo>
                <a:lnTo>
                  <a:pt x="7060557" y="1"/>
                </a:lnTo>
                <a:lnTo>
                  <a:pt x="7060557" y="1420986"/>
                </a:lnTo>
                <a:lnTo>
                  <a:pt x="0" y="1420986"/>
                </a:lnTo>
                <a:lnTo>
                  <a:pt x="0" y="1"/>
                </a:lnTo>
                <a:lnTo>
                  <a:pt x="2908384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712533" y="1370925"/>
            <a:ext cx="3459480" cy="4617622"/>
          </a:xfrm>
          <a:custGeom>
            <a:avLst/>
            <a:gdLst>
              <a:gd name="connsiteX0" fmla="*/ 0 w 3459480"/>
              <a:gd name="connsiteY0" fmla="*/ 0 h 4617622"/>
              <a:gd name="connsiteX1" fmla="*/ 3459480 w 3459480"/>
              <a:gd name="connsiteY1" fmla="*/ 0 h 4617622"/>
              <a:gd name="connsiteX2" fmla="*/ 3459480 w 3459480"/>
              <a:gd name="connsiteY2" fmla="*/ 4617622 h 4617622"/>
              <a:gd name="connsiteX3" fmla="*/ 0 w 3459480"/>
              <a:gd name="connsiteY3" fmla="*/ 4617622 h 461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480" h="4617622">
                <a:moveTo>
                  <a:pt x="0" y="0"/>
                </a:moveTo>
                <a:lnTo>
                  <a:pt x="3459480" y="0"/>
                </a:lnTo>
                <a:lnTo>
                  <a:pt x="3459480" y="4617622"/>
                </a:lnTo>
                <a:lnTo>
                  <a:pt x="0" y="46176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324036" y="1329064"/>
            <a:ext cx="2931135" cy="2907272"/>
          </a:xfrm>
          <a:custGeom>
            <a:avLst/>
            <a:gdLst>
              <a:gd name="connsiteX0" fmla="*/ 0 w 2931135"/>
              <a:gd name="connsiteY0" fmla="*/ 0 h 2907272"/>
              <a:gd name="connsiteX1" fmla="*/ 2931135 w 2931135"/>
              <a:gd name="connsiteY1" fmla="*/ 0 h 2907272"/>
              <a:gd name="connsiteX2" fmla="*/ 2931135 w 2931135"/>
              <a:gd name="connsiteY2" fmla="*/ 2907272 h 2907272"/>
              <a:gd name="connsiteX3" fmla="*/ 0 w 2931135"/>
              <a:gd name="connsiteY3" fmla="*/ 2907272 h 290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1135" h="2907272">
                <a:moveTo>
                  <a:pt x="0" y="0"/>
                </a:moveTo>
                <a:lnTo>
                  <a:pt x="2931135" y="0"/>
                </a:lnTo>
                <a:lnTo>
                  <a:pt x="2931135" y="2907272"/>
                </a:lnTo>
                <a:lnTo>
                  <a:pt x="0" y="29072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56831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98395" y="1252302"/>
            <a:ext cx="6929120" cy="4561841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56831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829" y="0"/>
            <a:ext cx="4041055" cy="6848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29502" y="280250"/>
            <a:ext cx="181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prstClr val="white"/>
                </a:solidFill>
              </a:rPr>
              <a:t>点击添加文本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16200000">
            <a:off x="-177498" y="4148684"/>
            <a:ext cx="181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LUXEA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31225" y="877528"/>
            <a:ext cx="6862916" cy="5102942"/>
          </a:xfrm>
          <a:custGeom>
            <a:avLst/>
            <a:gdLst>
              <a:gd name="connsiteX0" fmla="*/ 0 w 6862916"/>
              <a:gd name="connsiteY0" fmla="*/ 0 h 5102942"/>
              <a:gd name="connsiteX1" fmla="*/ 6862916 w 6862916"/>
              <a:gd name="connsiteY1" fmla="*/ 0 h 5102942"/>
              <a:gd name="connsiteX2" fmla="*/ 6862916 w 6862916"/>
              <a:gd name="connsiteY2" fmla="*/ 5102942 h 5102942"/>
              <a:gd name="connsiteX3" fmla="*/ 0 w 6862916"/>
              <a:gd name="connsiteY3" fmla="*/ 5102942 h 510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916" h="5102942">
                <a:moveTo>
                  <a:pt x="0" y="0"/>
                </a:moveTo>
                <a:lnTo>
                  <a:pt x="6862916" y="0"/>
                </a:lnTo>
                <a:lnTo>
                  <a:pt x="6862916" y="5102942"/>
                </a:lnTo>
                <a:lnTo>
                  <a:pt x="0" y="51029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 l="29269" t="13922"/>
          <a:stretch>
            <a:fillRect/>
          </a:stretch>
        </p:blipFill>
        <p:spPr>
          <a:xfrm>
            <a:off x="2048540" y="0"/>
            <a:ext cx="1014346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6324" y="0"/>
            <a:ext cx="2495107" cy="181482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155405" y="4210493"/>
            <a:ext cx="2105246" cy="103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98304" y="396607"/>
            <a:ext cx="1718631" cy="59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99681" y="0"/>
            <a:ext cx="3625614" cy="6858000"/>
          </a:xfrm>
          <a:custGeom>
            <a:avLst/>
            <a:gdLst>
              <a:gd name="connsiteX0" fmla="*/ 0 w 3625614"/>
              <a:gd name="connsiteY0" fmla="*/ 0 h 6858000"/>
              <a:gd name="connsiteX1" fmla="*/ 3625614 w 3625614"/>
              <a:gd name="connsiteY1" fmla="*/ 0 h 6858000"/>
              <a:gd name="connsiteX2" fmla="*/ 3625614 w 3625614"/>
              <a:gd name="connsiteY2" fmla="*/ 6858000 h 6858000"/>
              <a:gd name="connsiteX3" fmla="*/ 0 w 36256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5614" h="6858000">
                <a:moveTo>
                  <a:pt x="0" y="0"/>
                </a:moveTo>
                <a:lnTo>
                  <a:pt x="3625614" y="0"/>
                </a:lnTo>
                <a:lnTo>
                  <a:pt x="36256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13185" y="1633420"/>
            <a:ext cx="6539696" cy="3360564"/>
          </a:xfrm>
          <a:custGeom>
            <a:avLst/>
            <a:gdLst>
              <a:gd name="connsiteX0" fmla="*/ 0 w 6539696"/>
              <a:gd name="connsiteY0" fmla="*/ 0 h 3360564"/>
              <a:gd name="connsiteX1" fmla="*/ 6539696 w 6539696"/>
              <a:gd name="connsiteY1" fmla="*/ 0 h 3360564"/>
              <a:gd name="connsiteX2" fmla="*/ 6539696 w 6539696"/>
              <a:gd name="connsiteY2" fmla="*/ 3360564 h 3360564"/>
              <a:gd name="connsiteX3" fmla="*/ 0 w 6539696"/>
              <a:gd name="connsiteY3" fmla="*/ 3360564 h 336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696" h="3360564">
                <a:moveTo>
                  <a:pt x="0" y="0"/>
                </a:moveTo>
                <a:lnTo>
                  <a:pt x="6539696" y="0"/>
                </a:lnTo>
                <a:lnTo>
                  <a:pt x="6539696" y="3360564"/>
                </a:lnTo>
                <a:lnTo>
                  <a:pt x="0" y="33605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96181" y="1087080"/>
            <a:ext cx="3805083" cy="4841155"/>
          </a:xfrm>
          <a:custGeom>
            <a:avLst/>
            <a:gdLst>
              <a:gd name="connsiteX0" fmla="*/ 0 w 3805083"/>
              <a:gd name="connsiteY0" fmla="*/ 0 h 4841155"/>
              <a:gd name="connsiteX1" fmla="*/ 3805083 w 3805083"/>
              <a:gd name="connsiteY1" fmla="*/ 0 h 4841155"/>
              <a:gd name="connsiteX2" fmla="*/ 3805083 w 3805083"/>
              <a:gd name="connsiteY2" fmla="*/ 4841155 h 4841155"/>
              <a:gd name="connsiteX3" fmla="*/ 0 w 3805083"/>
              <a:gd name="connsiteY3" fmla="*/ 4841155 h 484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5083" h="4841155">
                <a:moveTo>
                  <a:pt x="0" y="0"/>
                </a:moveTo>
                <a:lnTo>
                  <a:pt x="3805083" y="0"/>
                </a:lnTo>
                <a:lnTo>
                  <a:pt x="3805083" y="4841155"/>
                </a:lnTo>
                <a:lnTo>
                  <a:pt x="0" y="484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199073"/>
            <a:ext cx="10394068" cy="3014111"/>
          </a:xfrm>
          <a:custGeom>
            <a:avLst/>
            <a:gdLst>
              <a:gd name="connsiteX0" fmla="*/ 0 w 3805083"/>
              <a:gd name="connsiteY0" fmla="*/ 0 h 4841155"/>
              <a:gd name="connsiteX1" fmla="*/ 3805083 w 3805083"/>
              <a:gd name="connsiteY1" fmla="*/ 0 h 4841155"/>
              <a:gd name="connsiteX2" fmla="*/ 3805083 w 3805083"/>
              <a:gd name="connsiteY2" fmla="*/ 4841155 h 4841155"/>
              <a:gd name="connsiteX3" fmla="*/ 0 w 3805083"/>
              <a:gd name="connsiteY3" fmla="*/ 4841155 h 484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5083" h="4841155">
                <a:moveTo>
                  <a:pt x="0" y="0"/>
                </a:moveTo>
                <a:lnTo>
                  <a:pt x="3805083" y="0"/>
                </a:lnTo>
                <a:lnTo>
                  <a:pt x="3805083" y="4841155"/>
                </a:lnTo>
                <a:lnTo>
                  <a:pt x="0" y="484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189).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04" y="-1835893"/>
            <a:ext cx="11435378" cy="4974579"/>
          </a:xfrm>
          <a:prstGeom prst="rect">
            <a:avLst/>
          </a:prstGeom>
        </p:spPr>
      </p:pic>
      <p:pic>
        <p:nvPicPr>
          <p:cNvPr id="3" name="图片 2" descr="(189)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89149"/>
            <a:ext cx="12191999" cy="3929231"/>
          </a:xfrm>
          <a:prstGeom prst="rect">
            <a:avLst/>
          </a:prstGeom>
        </p:spPr>
      </p:pic>
      <p:pic>
        <p:nvPicPr>
          <p:cNvPr id="4" name="图片 3" descr="蓝白校标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75977" y="216691"/>
            <a:ext cx="869410" cy="869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9269" t="13922"/>
          <a:stretch>
            <a:fillRect/>
          </a:stretch>
        </p:blipFill>
        <p:spPr>
          <a:xfrm>
            <a:off x="2048540" y="0"/>
            <a:ext cx="10143460" cy="6858000"/>
          </a:xfrm>
          <a:prstGeom prst="rect">
            <a:avLst/>
          </a:prstGeom>
          <a:gradFill>
            <a:gsLst>
              <a:gs pos="30000">
                <a:srgbClr val="BDDFEC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6324" y="0"/>
            <a:ext cx="2495107" cy="181482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155405" y="4210493"/>
            <a:ext cx="2105246" cy="103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98304" y="396607"/>
            <a:ext cx="1718631" cy="59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558" t="22326" r="2937" b="9353"/>
          <a:stretch>
            <a:fillRect/>
          </a:stretch>
        </p:blipFill>
        <p:spPr>
          <a:xfrm>
            <a:off x="3985225" y="0"/>
            <a:ext cx="820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A320-03CE-4DE3-96ED-FC3F1C24C4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8.png"/><Relationship Id="rId36" Type="http://schemas.openxmlformats.org/officeDocument/2006/relationships/image" Target="../media/image1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24.xml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4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5.png"/><Relationship Id="rId18" Type="http://schemas.openxmlformats.org/officeDocument/2006/relationships/image" Target="../media/image30.jpe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image" Target="../media/image21.jpe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92F6408-CBB6-4CAC-9D38-9C614FA2C93A}"/>
              </a:ext>
            </a:extLst>
          </p:cNvPr>
          <p:cNvSpPr/>
          <p:nvPr/>
        </p:nvSpPr>
        <p:spPr>
          <a:xfrm>
            <a:off x="123673" y="1757161"/>
            <a:ext cx="7304959" cy="1507079"/>
          </a:xfrm>
          <a:prstGeom prst="rect">
            <a:avLst/>
          </a:prstGeom>
          <a:effectLst>
            <a:outerShdw dist="25400" dir="24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40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基于无线通信与云平台计算的</a:t>
            </a:r>
            <a:endParaRPr lang="en-US" altLang="zh-CN" sz="40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40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比例伺服阀智能故障诊断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43265A-97B0-4BB0-982F-7005DF31A2D5}"/>
              </a:ext>
            </a:extLst>
          </p:cNvPr>
          <p:cNvSpPr txBox="1"/>
          <p:nvPr/>
        </p:nvSpPr>
        <p:spPr>
          <a:xfrm>
            <a:off x="1604123" y="3792331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小组成员：郭佳淼 徐嘉骏 王子玮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指导教师：张军辉 研究员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03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研究条件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828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2E39985-3AFA-4B27-A5F6-A15C3329C0A6}"/>
              </a:ext>
            </a:extLst>
          </p:cNvPr>
          <p:cNvGrpSpPr/>
          <p:nvPr/>
        </p:nvGrpSpPr>
        <p:grpSpPr>
          <a:xfrm>
            <a:off x="399757" y="126016"/>
            <a:ext cx="2029227" cy="602266"/>
            <a:chOff x="1390854" y="1507940"/>
            <a:chExt cx="2029227" cy="6022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BE7F5A-066C-42B0-BC5D-718F1007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AC8301-626F-49B8-822C-6BDFC42E984D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823814-A9B1-45EF-9FB0-FA8E06D90A84}"/>
                </a:ext>
              </a:extLst>
            </p:cNvPr>
            <p:cNvSpPr txBox="1"/>
            <p:nvPr/>
          </p:nvSpPr>
          <p:spPr>
            <a:xfrm>
              <a:off x="2004309" y="158698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研究条件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08CD0F-8754-4068-A80B-3CF213AAD54E}"/>
              </a:ext>
            </a:extLst>
          </p:cNvPr>
          <p:cNvSpPr txBox="1"/>
          <p:nvPr/>
        </p:nvSpPr>
        <p:spPr>
          <a:xfrm>
            <a:off x="1141874" y="1434568"/>
            <a:ext cx="390274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本项目依托于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流体动力与机电系统国家重点实验室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的研究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A8DB7C-DD1E-48C3-B7CB-83B8D9935F8E}"/>
              </a:ext>
            </a:extLst>
          </p:cNvPr>
          <p:cNvSpPr txBox="1"/>
          <p:nvPr/>
        </p:nvSpPr>
        <p:spPr>
          <a:xfrm>
            <a:off x="901956" y="3890285"/>
            <a:ext cx="5507643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项目目前仍处于起步阶段，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能够初步通过数字控制器和传感器读取比例伺服阀的工作状态、环境，包括阀芯位移、温度状态、电流情况等，能通过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算法实现阀芯位置的闭环控制。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://sklofp.zju.edu.cn/_upload/site/01/ec/492/logo.png">
            <a:extLst>
              <a:ext uri="{FF2B5EF4-FFF2-40B4-BE49-F238E27FC236}">
                <a16:creationId xmlns:a16="http://schemas.microsoft.com/office/drawing/2014/main" id="{9A3206E1-89D3-4360-B927-BC89103E7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4" r="77580"/>
          <a:stretch/>
        </p:blipFill>
        <p:spPr bwMode="auto">
          <a:xfrm>
            <a:off x="2198114" y="2308975"/>
            <a:ext cx="1790265" cy="7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73295D8-6108-4BC4-A344-DC56E7995FC7}"/>
              </a:ext>
            </a:extLst>
          </p:cNvPr>
          <p:cNvSpPr/>
          <p:nvPr/>
        </p:nvSpPr>
        <p:spPr>
          <a:xfrm>
            <a:off x="6566385" y="1434568"/>
            <a:ext cx="394089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数字控制器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替代模拟控制器成为主流的阀控制器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，给物联网技术的引入提供了天然的土壤。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CFB249D-D285-49B2-A558-F337BC4C9C5E}"/>
              </a:ext>
            </a:extLst>
          </p:cNvPr>
          <p:cNvSpPr/>
          <p:nvPr/>
        </p:nvSpPr>
        <p:spPr>
          <a:xfrm>
            <a:off x="901956" y="1319516"/>
            <a:ext cx="4382583" cy="1710012"/>
          </a:xfrm>
          <a:prstGeom prst="roundRect">
            <a:avLst/>
          </a:prstGeom>
          <a:noFill/>
          <a:ln w="53975">
            <a:solidFill>
              <a:srgbClr val="3C8B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39D2CC6-E6D2-4A3A-A997-8094F34FA970}"/>
              </a:ext>
            </a:extLst>
          </p:cNvPr>
          <p:cNvSpPr/>
          <p:nvPr/>
        </p:nvSpPr>
        <p:spPr>
          <a:xfrm>
            <a:off x="6300027" y="1319515"/>
            <a:ext cx="4382583" cy="1710012"/>
          </a:xfrm>
          <a:prstGeom prst="roundRect">
            <a:avLst/>
          </a:prstGeom>
          <a:noFill/>
          <a:ln w="53975">
            <a:solidFill>
              <a:srgbClr val="5BAD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80D198-A89A-4774-BE6F-FF0806767232}"/>
              </a:ext>
            </a:extLst>
          </p:cNvPr>
          <p:cNvGrpSpPr/>
          <p:nvPr/>
        </p:nvGrpSpPr>
        <p:grpSpPr>
          <a:xfrm>
            <a:off x="6868800" y="3890285"/>
            <a:ext cx="3813810" cy="1830659"/>
            <a:chOff x="6868800" y="4029653"/>
            <a:chExt cx="3813810" cy="183065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974B8BF-3212-4DBB-96EA-C5091AB5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8800" y="4029653"/>
              <a:ext cx="3813810" cy="1260475"/>
            </a:xfrm>
            <a:prstGeom prst="rect">
              <a:avLst/>
            </a:prstGeom>
          </p:spPr>
        </p:pic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01A3F6B0-1985-4002-B104-A53F24A7EF44}"/>
                </a:ext>
              </a:extLst>
            </p:cNvPr>
            <p:cNvSpPr txBox="1"/>
            <p:nvPr/>
          </p:nvSpPr>
          <p:spPr>
            <a:xfrm>
              <a:off x="8034198" y="5423432"/>
              <a:ext cx="1797050" cy="43688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68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04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预期成果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622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03DD6B-84F2-4875-8BF0-81E611BF314E}"/>
              </a:ext>
            </a:extLst>
          </p:cNvPr>
          <p:cNvGrpSpPr/>
          <p:nvPr/>
        </p:nvGrpSpPr>
        <p:grpSpPr>
          <a:xfrm>
            <a:off x="399757" y="126016"/>
            <a:ext cx="2029227" cy="602266"/>
            <a:chOff x="1390854" y="1507940"/>
            <a:chExt cx="2029227" cy="6022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132492-1011-49D6-BE6E-B3944923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EDC3B2-97E4-4950-AF30-724E3B34F40F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B7E2AF-7BC9-4579-B0F7-F2F4C08B2646}"/>
                </a:ext>
              </a:extLst>
            </p:cNvPr>
            <p:cNvSpPr txBox="1"/>
            <p:nvPr/>
          </p:nvSpPr>
          <p:spPr>
            <a:xfrm>
              <a:off x="2004309" y="158698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7B72821-A6CC-403A-AF72-407787CBDD6A}"/>
              </a:ext>
            </a:extLst>
          </p:cNvPr>
          <p:cNvSpPr/>
          <p:nvPr/>
        </p:nvSpPr>
        <p:spPr>
          <a:xfrm>
            <a:off x="2804931" y="4217687"/>
            <a:ext cx="8171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填补国内比例伺服阀故障诊断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数字化解决方案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的相关空白。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6822F-51BE-4F3D-909C-D8937D67A601}"/>
              </a:ext>
            </a:extLst>
          </p:cNvPr>
          <p:cNvSpPr/>
          <p:nvPr/>
        </p:nvSpPr>
        <p:spPr>
          <a:xfrm>
            <a:off x="901955" y="5242903"/>
            <a:ext cx="10920589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项目将与第十五届“蒲公英”大学生创业大赛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和浙江省第十三届“挑战杯”大学生创业计划竞赛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相结合，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探究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研究成果的市场价值。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C4E1A7-19A9-41E1-A533-BC6993B3910F}"/>
              </a:ext>
            </a:extLst>
          </p:cNvPr>
          <p:cNvSpPr/>
          <p:nvPr/>
        </p:nvSpPr>
        <p:spPr>
          <a:xfrm>
            <a:off x="2804930" y="1566860"/>
            <a:ext cx="7936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形成数字化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云平台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，涵盖液压阀全生命周期监测控制与故障预警。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C785CE-BFF6-44C4-9427-4682554FEC19}"/>
              </a:ext>
            </a:extLst>
          </p:cNvPr>
          <p:cNvGrpSpPr/>
          <p:nvPr/>
        </p:nvGrpSpPr>
        <p:grpSpPr>
          <a:xfrm>
            <a:off x="1450476" y="2735904"/>
            <a:ext cx="978508" cy="979302"/>
            <a:chOff x="1450476" y="1494734"/>
            <a:chExt cx="978508" cy="979302"/>
          </a:xfrm>
        </p:grpSpPr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8CE6C605-C42D-49B9-B892-082C4B5B560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1450476" y="149473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A7A3A9E-12D5-4039-8E42-01D37C42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679" y="1643308"/>
              <a:ext cx="678102" cy="678102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C8784733-DF8E-4364-9530-59165B85B6CB}"/>
              </a:ext>
            </a:extLst>
          </p:cNvPr>
          <p:cNvSpPr/>
          <p:nvPr/>
        </p:nvSpPr>
        <p:spPr>
          <a:xfrm>
            <a:off x="2804930" y="30004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提高阀的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数字化程度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智能化程度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3D393EE-BCAB-4FFB-847D-E04DD0F07D5B}"/>
              </a:ext>
            </a:extLst>
          </p:cNvPr>
          <p:cNvGrpSpPr/>
          <p:nvPr/>
        </p:nvGrpSpPr>
        <p:grpSpPr>
          <a:xfrm>
            <a:off x="1450476" y="1494734"/>
            <a:ext cx="978508" cy="979302"/>
            <a:chOff x="1450476" y="1494734"/>
            <a:chExt cx="978508" cy="979302"/>
          </a:xfrm>
        </p:grpSpPr>
        <p:sp>
          <p:nvSpPr>
            <p:cNvPr id="9" name="Oval 36">
              <a:extLst>
                <a:ext uri="{FF2B5EF4-FFF2-40B4-BE49-F238E27FC236}">
                  <a16:creationId xmlns:a16="http://schemas.microsoft.com/office/drawing/2014/main" id="{52B294F7-77C9-4B73-B0D1-79D6BC3B9A2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1450476" y="149473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D4C6EF2-36AC-4FC1-A3ED-DBD8E8AFF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804" y="1661854"/>
              <a:ext cx="678102" cy="678102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4F35BC-7EDA-4BD9-B2E5-908D9B5439AF}"/>
              </a:ext>
            </a:extLst>
          </p:cNvPr>
          <p:cNvGrpSpPr/>
          <p:nvPr/>
        </p:nvGrpSpPr>
        <p:grpSpPr>
          <a:xfrm>
            <a:off x="1450476" y="3977074"/>
            <a:ext cx="978508" cy="979302"/>
            <a:chOff x="1450476" y="3977074"/>
            <a:chExt cx="978508" cy="979302"/>
          </a:xfrm>
        </p:grpSpPr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BC7E4D7E-9570-4190-83FA-3E0DC66FD58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1450476" y="3977074"/>
              <a:ext cx="978508" cy="979302"/>
            </a:xfrm>
            <a:prstGeom prst="ellipse">
              <a:avLst/>
            </a:prstGeom>
            <a:solidFill>
              <a:srgbClr val="5BADF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70">
                <a:gradFill flip="none" rotWithShape="1">
                  <a:gsLst>
                    <a:gs pos="0">
                      <a:srgbClr val="FFFFFF"/>
                    </a:gs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27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稻壳儿小白白(http://dwz.cn/Wu2UP)">
              <a:extLst>
                <a:ext uri="{FF2B5EF4-FFF2-40B4-BE49-F238E27FC236}">
                  <a16:creationId xmlns:a16="http://schemas.microsoft.com/office/drawing/2014/main" id="{C41941AB-4A79-4A64-A4C9-3A0626C207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343" y="4174338"/>
              <a:ext cx="584774" cy="584774"/>
            </a:xfrm>
            <a:custGeom>
              <a:avLst/>
              <a:gdLst>
                <a:gd name="T0" fmla="*/ 1263468770 w 55"/>
                <a:gd name="T1" fmla="*/ 2147483646 h 55"/>
                <a:gd name="T2" fmla="*/ 0 w 55"/>
                <a:gd name="T3" fmla="*/ 1263468770 h 55"/>
                <a:gd name="T4" fmla="*/ 1263468770 w 55"/>
                <a:gd name="T5" fmla="*/ 0 h 55"/>
                <a:gd name="T6" fmla="*/ 2147483646 w 55"/>
                <a:gd name="T7" fmla="*/ 1263468770 h 55"/>
                <a:gd name="T8" fmla="*/ 1263468770 w 55"/>
                <a:gd name="T9" fmla="*/ 2147483646 h 55"/>
                <a:gd name="T10" fmla="*/ 2105776723 w 55"/>
                <a:gd name="T11" fmla="*/ 935902286 h 55"/>
                <a:gd name="T12" fmla="*/ 1965392064 w 55"/>
                <a:gd name="T13" fmla="*/ 795517627 h 55"/>
                <a:gd name="T14" fmla="*/ 1871804572 w 55"/>
                <a:gd name="T15" fmla="*/ 748720461 h 55"/>
                <a:gd name="T16" fmla="*/ 1778210239 w 55"/>
                <a:gd name="T17" fmla="*/ 795517627 h 55"/>
                <a:gd name="T18" fmla="*/ 1123084111 w 55"/>
                <a:gd name="T19" fmla="*/ 1450643755 h 55"/>
                <a:gd name="T20" fmla="*/ 748720461 w 55"/>
                <a:gd name="T21" fmla="*/ 1076286945 h 55"/>
                <a:gd name="T22" fmla="*/ 655132968 w 55"/>
                <a:gd name="T23" fmla="*/ 1029489778 h 55"/>
                <a:gd name="T24" fmla="*/ 608335802 w 55"/>
                <a:gd name="T25" fmla="*/ 1076286945 h 55"/>
                <a:gd name="T26" fmla="*/ 421153977 w 55"/>
                <a:gd name="T27" fmla="*/ 1216671604 h 55"/>
                <a:gd name="T28" fmla="*/ 421153977 w 55"/>
                <a:gd name="T29" fmla="*/ 1310259096 h 55"/>
                <a:gd name="T30" fmla="*/ 421153977 w 55"/>
                <a:gd name="T31" fmla="*/ 1403853429 h 55"/>
                <a:gd name="T32" fmla="*/ 1029489778 w 55"/>
                <a:gd name="T33" fmla="*/ 2012189231 h 55"/>
                <a:gd name="T34" fmla="*/ 1123084111 w 55"/>
                <a:gd name="T35" fmla="*/ 2012189231 h 55"/>
                <a:gd name="T36" fmla="*/ 1216671604 w 55"/>
                <a:gd name="T37" fmla="*/ 2012189231 h 55"/>
                <a:gd name="T38" fmla="*/ 2105776723 w 55"/>
                <a:gd name="T39" fmla="*/ 1076286945 h 55"/>
                <a:gd name="T40" fmla="*/ 2147483646 w 55"/>
                <a:gd name="T41" fmla="*/ 1029489778 h 55"/>
                <a:gd name="T42" fmla="*/ 2105776723 w 55"/>
                <a:gd name="T43" fmla="*/ 935902286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49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6C7667E-F691-49AE-BC2D-2C9EA6C2A0DA}"/>
              </a:ext>
            </a:extLst>
          </p:cNvPr>
          <p:cNvSpPr txBox="1"/>
          <p:nvPr/>
        </p:nvSpPr>
        <p:spPr>
          <a:xfrm>
            <a:off x="1013212" y="2050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3D3C8-BEE8-4E13-831C-E1A49F392931}"/>
              </a:ext>
            </a:extLst>
          </p:cNvPr>
          <p:cNvSpPr/>
          <p:nvPr/>
        </p:nvSpPr>
        <p:spPr>
          <a:xfrm>
            <a:off x="603889" y="1537654"/>
            <a:ext cx="10516694" cy="372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仇智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苏琦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方梓帆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李海宾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陈冬冬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一种基于状态反馈的比例伺服阀控制方法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[J].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飞控与探测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,2022,5(1):39-47.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dirty="0"/>
              <a:t>Xu B, Shen J, Liu S, et al. Research and development of electro-hydraulic control valves oriented to industry 4.0: a review[J]. Chinese Journal of Mechanical Engineering, 2020, 33(1): 1-20.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[3]</a:t>
            </a:r>
            <a:r>
              <a:rPr lang="en-US" altLang="zh-CN" dirty="0"/>
              <a:t>Zhang J, Yang M, Xu B. Design and experimental research of a miniature digital hydraulic valve[J]. Micromachines, 2018, 9(6): 283.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[4]</a:t>
            </a:r>
            <a:r>
              <a:rPr lang="en-US" altLang="zh-CN" dirty="0"/>
              <a:t>Cheng M, Zhang J, Xu B, et al. Anti-windup scheme of the electronic load sensing pump via switched flow/power control[J]. Mechatronics, 2019, 61: 1-11.</a:t>
            </a:r>
            <a:endParaRPr lang="zh-CN" altLang="zh-CN" dirty="0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[5]</a:t>
            </a:r>
            <a:r>
              <a:rPr lang="en-US" altLang="zh-CN" dirty="0"/>
              <a:t> Zhang J, Lu Z, Xu B, et al. Investigation on the dynamic characteristics and control accuracy of a novel proportional directional valve with independently controlled pilot stage[J]. ISA transactions, 2019, 93: 218-230.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F2A81-49D7-4CB6-842A-A8AE134B965B}"/>
              </a:ext>
            </a:extLst>
          </p:cNvPr>
          <p:cNvSpPr/>
          <p:nvPr/>
        </p:nvSpPr>
        <p:spPr>
          <a:xfrm>
            <a:off x="1161327" y="136070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1F388F-BCCC-449B-96E6-C28DDD6CC9E1}"/>
              </a:ext>
            </a:extLst>
          </p:cNvPr>
          <p:cNvSpPr/>
          <p:nvPr/>
        </p:nvSpPr>
        <p:spPr>
          <a:xfrm>
            <a:off x="3048000" y="474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8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92F6408-CBB6-4CAC-9D38-9C614FA2C93A}"/>
              </a:ext>
            </a:extLst>
          </p:cNvPr>
          <p:cNvSpPr/>
          <p:nvPr/>
        </p:nvSpPr>
        <p:spPr>
          <a:xfrm>
            <a:off x="996241" y="1806465"/>
            <a:ext cx="4976296" cy="1106457"/>
          </a:xfrm>
          <a:prstGeom prst="rect">
            <a:avLst/>
          </a:prstGeom>
          <a:effectLst>
            <a:outerShdw blurRad="76200" dist="38100" algn="l" rotWithShape="0">
              <a:prstClr val="black">
                <a:alpha val="25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6000" dirty="0">
                <a:solidFill>
                  <a:srgbClr val="5BAD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</a:t>
            </a:r>
            <a:endParaRPr lang="zh-CN" altLang="zh-CN" sz="6000" dirty="0">
              <a:solidFill>
                <a:srgbClr val="5BAD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43265A-97B0-4BB0-982F-7005DF31A2D5}"/>
              </a:ext>
            </a:extLst>
          </p:cNvPr>
          <p:cNvSpPr txBox="1"/>
          <p:nvPr/>
        </p:nvSpPr>
        <p:spPr>
          <a:xfrm>
            <a:off x="1577080" y="3437247"/>
            <a:ext cx="3999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小组成员：郭佳淼 徐嘉骏 王子玮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指导教师：张军辉 研究员</a:t>
            </a:r>
          </a:p>
        </p:txBody>
      </p:sp>
    </p:spTree>
    <p:extLst>
      <p:ext uri="{BB962C8B-B14F-4D97-AF65-F5344CB8AC3E}">
        <p14:creationId xmlns:p14="http://schemas.microsoft.com/office/powerpoint/2010/main" val="23616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92F6408-CBB6-4CAC-9D38-9C614FA2C93A}"/>
              </a:ext>
            </a:extLst>
          </p:cNvPr>
          <p:cNvSpPr/>
          <p:nvPr/>
        </p:nvSpPr>
        <p:spPr>
          <a:xfrm>
            <a:off x="7509164" y="2675500"/>
            <a:ext cx="54494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6600" b="1" kern="100" dirty="0">
                <a:solidFill>
                  <a:schemeClr val="bg1"/>
                </a:solidFill>
                <a:latin typeface="Impact" panose="020B080603090205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zh-CN" sz="6600" b="1" kern="100" dirty="0">
              <a:solidFill>
                <a:schemeClr val="bg1"/>
              </a:solidFill>
              <a:latin typeface="Impact" panose="020B080603090205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5B7B97B-B61D-4C9A-86C7-DE24B3219CD2}"/>
              </a:ext>
            </a:extLst>
          </p:cNvPr>
          <p:cNvGrpSpPr/>
          <p:nvPr/>
        </p:nvGrpSpPr>
        <p:grpSpPr>
          <a:xfrm>
            <a:off x="1390854" y="1507940"/>
            <a:ext cx="2615003" cy="681312"/>
            <a:chOff x="1390854" y="1507940"/>
            <a:chExt cx="2615003" cy="68131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41AACCD-7460-43FF-9D8A-87D4138A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C0735A-111B-41A5-972D-64F0FA5C00A3}"/>
                </a:ext>
              </a:extLst>
            </p:cNvPr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552605-D48E-4B69-AEFD-4971FE3055FF}"/>
                </a:ext>
              </a:extLst>
            </p:cNvPr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953D80F-4E50-4599-93FF-1763382667EE}"/>
              </a:ext>
            </a:extLst>
          </p:cNvPr>
          <p:cNvGrpSpPr/>
          <p:nvPr/>
        </p:nvGrpSpPr>
        <p:grpSpPr>
          <a:xfrm>
            <a:off x="1390854" y="2409370"/>
            <a:ext cx="2615003" cy="681312"/>
            <a:chOff x="1390854" y="1507940"/>
            <a:chExt cx="2615003" cy="68131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48CA7D3-CA03-4652-A275-3F936FEE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F9B5CD6-454A-4E8B-95B0-4087D3C94D32}"/>
                </a:ext>
              </a:extLst>
            </p:cNvPr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1924046-77CC-403A-979E-8C0787949CAF}"/>
                </a:ext>
              </a:extLst>
            </p:cNvPr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862D625-C615-48A7-A519-BF5929D0C0AF}"/>
              </a:ext>
            </a:extLst>
          </p:cNvPr>
          <p:cNvGrpSpPr/>
          <p:nvPr/>
        </p:nvGrpSpPr>
        <p:grpSpPr>
          <a:xfrm>
            <a:off x="1390854" y="3385693"/>
            <a:ext cx="2615003" cy="681312"/>
            <a:chOff x="1390854" y="1507940"/>
            <a:chExt cx="2615003" cy="68131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111C11B-BA3B-4DE4-94ED-41DA429C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B8102BE-FF94-47CE-92E2-8D81F735F8F1}"/>
                </a:ext>
              </a:extLst>
            </p:cNvPr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74C8344-0482-4EB7-A408-1FA2E8C5B543}"/>
                </a:ext>
              </a:extLst>
            </p:cNvPr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研究条件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CA51AA-F04F-4D60-829E-6C40FB14AA8E}"/>
              </a:ext>
            </a:extLst>
          </p:cNvPr>
          <p:cNvGrpSpPr/>
          <p:nvPr/>
        </p:nvGrpSpPr>
        <p:grpSpPr>
          <a:xfrm>
            <a:off x="1390854" y="4362016"/>
            <a:ext cx="2615003" cy="681312"/>
            <a:chOff x="1390854" y="1507940"/>
            <a:chExt cx="2615003" cy="681312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25FC4F8-D338-47A1-862B-79DAD13D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651689" cy="681312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BE171F-D2FC-40A9-9F3F-CC0A89E79393}"/>
                </a:ext>
              </a:extLst>
            </p:cNvPr>
            <p:cNvSpPr txBox="1"/>
            <p:nvPr/>
          </p:nvSpPr>
          <p:spPr>
            <a:xfrm>
              <a:off x="1528930" y="1542921"/>
              <a:ext cx="390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5606879-4CB4-4216-AEE8-AFF894089A49}"/>
                </a:ext>
              </a:extLst>
            </p:cNvPr>
            <p:cNvSpPr txBox="1"/>
            <p:nvPr/>
          </p:nvSpPr>
          <p:spPr>
            <a:xfrm>
              <a:off x="2384900" y="15869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25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01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项目背景</a:t>
            </a:r>
            <a:endParaRPr 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071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A453BA-A11B-4595-B6E5-EC2279566029}"/>
              </a:ext>
            </a:extLst>
          </p:cNvPr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855D2C3-F5D2-4718-9F21-1A91595A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DE9764-6EF0-42D3-9E01-22CCC51618E9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DC1A40D-38C5-4151-B33A-D9AC2F098EA5}"/>
                </a:ext>
              </a:extLst>
            </p:cNvPr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AB051BF-0021-41FE-B801-405E0C86AF2F}"/>
              </a:ext>
            </a:extLst>
          </p:cNvPr>
          <p:cNvSpPr/>
          <p:nvPr/>
        </p:nvSpPr>
        <p:spPr>
          <a:xfrm>
            <a:off x="728437" y="1568012"/>
            <a:ext cx="6950092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国外</a:t>
            </a:r>
            <a:r>
              <a:rPr kumimoji="1" lang="en-US" altLang="zh-CN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起步较早   </a:t>
            </a:r>
            <a:r>
              <a:rPr kumimoji="1" lang="zh-CN" altLang="zh-CN" spc="150" dirty="0">
                <a:latin typeface="Arial" panose="020B0604020202020204" pitchFamily="34" charset="0"/>
                <a:ea typeface="微软雅黑" panose="020B0503020204020204" charset="-122"/>
              </a:rPr>
              <a:t>国外龙头企业在液压智能化领域起步较早，</a:t>
            </a:r>
            <a:r>
              <a:rPr kumimoji="1" lang="zh-CN" altLang="zh-CN" b="1" spc="150" dirty="0">
                <a:latin typeface="Arial" panose="020B0604020202020204" pitchFamily="34" charset="0"/>
                <a:ea typeface="微软雅黑" panose="020B0503020204020204" charset="-122"/>
              </a:rPr>
              <a:t>开发了多种远程在线状态监测系统</a:t>
            </a:r>
            <a:r>
              <a:rPr kumimoji="1" lang="zh-CN" altLang="en-US" spc="150" dirty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3CDFCC8-E73E-4CCA-96DB-756B7CB68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43313"/>
              </p:ext>
            </p:extLst>
          </p:nvPr>
        </p:nvGraphicFramePr>
        <p:xfrm>
          <a:off x="7955281" y="1217505"/>
          <a:ext cx="3373119" cy="221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91754C8-5B97-4D45-9A84-B02EAEC87FA5}"/>
              </a:ext>
            </a:extLst>
          </p:cNvPr>
          <p:cNvSpPr/>
          <p:nvPr/>
        </p:nvSpPr>
        <p:spPr>
          <a:xfrm>
            <a:off x="1013212" y="2434859"/>
            <a:ext cx="7602764" cy="95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博世力士乐公司的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spc="1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CytroConnect</a:t>
            </a:r>
            <a:r>
              <a:rPr kumimoji="1" lang="en-US" altLang="zh-CN" sz="16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工业物联网系统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Eaton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Brightlayer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HYDAC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公司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HMG3010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数据诊断仪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5CB65F-715E-4EDA-96B2-99FCA76E7D06}"/>
              </a:ext>
            </a:extLst>
          </p:cNvPr>
          <p:cNvSpPr/>
          <p:nvPr/>
        </p:nvSpPr>
        <p:spPr>
          <a:xfrm>
            <a:off x="728436" y="3642911"/>
            <a:ext cx="7145563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kumimoji="1" lang="en-US" altLang="zh-CN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b="1" spc="3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技术空白   </a:t>
            </a:r>
            <a:r>
              <a:rPr kumimoji="1" lang="zh-CN" altLang="en-US" spc="150" dirty="0">
                <a:latin typeface="Arial" panose="020B0604020202020204" pitchFamily="34" charset="0"/>
                <a:ea typeface="微软雅黑" panose="020B0503020204020204" charset="-122"/>
              </a:rPr>
              <a:t>国内</a:t>
            </a:r>
            <a:r>
              <a:rPr kumimoji="1" lang="zh-CN" altLang="zh-CN" spc="150" dirty="0">
                <a:latin typeface="Arial" panose="020B0604020202020204" pitchFamily="34" charset="0"/>
                <a:ea typeface="微软雅黑" panose="020B0503020204020204" charset="-122"/>
              </a:rPr>
              <a:t>该技术方面仍存在大量空白</a:t>
            </a:r>
            <a:r>
              <a:rPr kumimoji="1" lang="zh-CN" altLang="en-US" spc="150" dirty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kumimoji="1" lang="zh-CN" altLang="zh-CN" spc="150" dirty="0">
                <a:latin typeface="Arial" panose="020B0604020202020204" pitchFamily="34" charset="0"/>
                <a:ea typeface="微软雅黑" panose="020B0503020204020204" charset="-122"/>
              </a:rPr>
              <a:t>处于跟踪外国技术的阶段</a:t>
            </a:r>
            <a:r>
              <a:rPr kumimoji="1" lang="zh-CN" altLang="en-US" spc="150" dirty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kumimoji="1" lang="zh-CN" altLang="zh-CN" b="1" spc="150" dirty="0">
                <a:latin typeface="Arial" panose="020B0604020202020204" pitchFamily="34" charset="0"/>
                <a:ea typeface="微软雅黑" panose="020B0503020204020204" charset="-122"/>
              </a:rPr>
              <a:t>制约了我国液压工业、军事装备等关键产业的技术发展及国防安全</a:t>
            </a:r>
            <a:r>
              <a:rPr kumimoji="1" lang="zh-CN" altLang="zh-CN" spc="150" dirty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kumimoji="1" lang="zh-CN" altLang="en-US" spc="15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5EE8BE-A656-4CC1-AC38-A1328BC77F9F}"/>
              </a:ext>
            </a:extLst>
          </p:cNvPr>
          <p:cNvSpPr/>
          <p:nvPr/>
        </p:nvSpPr>
        <p:spPr>
          <a:xfrm>
            <a:off x="959106" y="4842156"/>
            <a:ext cx="6950091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中航重机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年液压元件维修成本占其总成本的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7.7%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，其维修成本高、智能化程度低的问题严重。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ihydrostatics.com/wp-content/uploads/2020/10/6-1602247082.jpeg">
            <a:extLst>
              <a:ext uri="{FF2B5EF4-FFF2-40B4-BE49-F238E27FC236}">
                <a16:creationId xmlns:a16="http://schemas.microsoft.com/office/drawing/2014/main" id="{487D6EC1-9C38-48CD-8B66-FC74B77A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47" y="3852501"/>
            <a:ext cx="1643585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295F62-8037-43A4-B961-059A8C67B5FF}"/>
              </a:ext>
            </a:extLst>
          </p:cNvPr>
          <p:cNvSpPr/>
          <p:nvPr/>
        </p:nvSpPr>
        <p:spPr>
          <a:xfrm>
            <a:off x="8239938" y="5471218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我国的比例伺服阀智能化程度落后</a:t>
            </a:r>
          </a:p>
        </p:txBody>
      </p:sp>
    </p:spTree>
    <p:extLst>
      <p:ext uri="{BB962C8B-B14F-4D97-AF65-F5344CB8AC3E}">
        <p14:creationId xmlns:p14="http://schemas.microsoft.com/office/powerpoint/2010/main" val="985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8F5B21-D0B9-498E-9CD0-413754DB80EC}"/>
              </a:ext>
            </a:extLst>
          </p:cNvPr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492393D-9C87-4AB5-A5B6-9BD67767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934A136-90F6-45EA-BF80-87BAC75C1B17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9D860D-8FC1-4A67-BF40-CA2308DD5A2C}"/>
                </a:ext>
              </a:extLst>
            </p:cNvPr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B36D2BE-BE7D-467C-A8E4-EFBB643F076C}"/>
              </a:ext>
            </a:extLst>
          </p:cNvPr>
          <p:cNvSpPr/>
          <p:nvPr/>
        </p:nvSpPr>
        <p:spPr>
          <a:xfrm>
            <a:off x="901956" y="1349886"/>
            <a:ext cx="1079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物联网技术</a:t>
            </a:r>
            <a:r>
              <a:rPr lang="zh-CN" altLang="zh-CN" spc="300" dirty="0"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是当下制造业的重中之重，学界对将物联网技术引入</a:t>
            </a:r>
            <a:r>
              <a:rPr lang="zh-CN" altLang="zh-CN" b="1" spc="300" dirty="0"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液压行业</a:t>
            </a:r>
            <a:r>
              <a:rPr lang="zh-CN" altLang="zh-CN" spc="300" dirty="0"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</a:rPr>
              <a:t>关注甚久。</a:t>
            </a:r>
            <a:endParaRPr lang="zh-CN" altLang="en-US" spc="300" dirty="0"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A7545BD-4961-4151-AF37-504F5BEF38A4}"/>
              </a:ext>
            </a:extLst>
          </p:cNvPr>
          <p:cNvGrpSpPr/>
          <p:nvPr/>
        </p:nvGrpSpPr>
        <p:grpSpPr>
          <a:xfrm>
            <a:off x="5611856" y="3395773"/>
            <a:ext cx="6356372" cy="1161184"/>
            <a:chOff x="5295090" y="1929783"/>
            <a:chExt cx="6356372" cy="116118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7687F7-7DB8-42DB-B347-F3ED6ED9ECA6}"/>
                </a:ext>
              </a:extLst>
            </p:cNvPr>
            <p:cNvSpPr/>
            <p:nvPr/>
          </p:nvSpPr>
          <p:spPr>
            <a:xfrm>
              <a:off x="5421549" y="2181247"/>
              <a:ext cx="5011053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利用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通信模块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串口通信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物联网协议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可将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比例伺服阀接入物联网系统，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从而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实现远程监控和控制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FF78D2A-775E-48F0-AC79-8331A7FB28ED}"/>
                </a:ext>
              </a:extLst>
            </p:cNvPr>
            <p:cNvSpPr/>
            <p:nvPr/>
          </p:nvSpPr>
          <p:spPr>
            <a:xfrm>
              <a:off x="5295090" y="2047406"/>
              <a:ext cx="5992104" cy="925939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33B7688-FC8E-48DD-A477-177E229C5FB3}"/>
                </a:ext>
              </a:extLst>
            </p:cNvPr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45" name="Oval 11">
                <a:extLst>
                  <a:ext uri="{FF2B5EF4-FFF2-40B4-BE49-F238E27FC236}">
                    <a16:creationId xmlns:a16="http://schemas.microsoft.com/office/drawing/2014/main" id="{897E27BC-C358-4FBB-8AAE-64B90084589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Oval 36">
                <a:extLst>
                  <a:ext uri="{FF2B5EF4-FFF2-40B4-BE49-F238E27FC236}">
                    <a16:creationId xmlns:a16="http://schemas.microsoft.com/office/drawing/2014/main" id="{492E55C3-3610-49DD-91BC-050322117B2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D5A96419-491F-4CB0-BB55-6C144D212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7B8342F-7973-41EA-B365-710442BD7676}"/>
              </a:ext>
            </a:extLst>
          </p:cNvPr>
          <p:cNvGrpSpPr/>
          <p:nvPr/>
        </p:nvGrpSpPr>
        <p:grpSpPr>
          <a:xfrm>
            <a:off x="5611856" y="2021737"/>
            <a:ext cx="6356372" cy="1161184"/>
            <a:chOff x="5295090" y="1929783"/>
            <a:chExt cx="6356372" cy="116118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074D29-43C7-4472-BB98-D569A0EDFD62}"/>
                </a:ext>
              </a:extLst>
            </p:cNvPr>
            <p:cNvSpPr/>
            <p:nvPr/>
          </p:nvSpPr>
          <p:spPr>
            <a:xfrm>
              <a:off x="5421549" y="2181247"/>
              <a:ext cx="5011053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数字控制器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引入替代模拟控制器成为主流的阀控制器，</a:t>
              </a:r>
              <a:r>
                <a:rPr lang="zh-CN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给予了物联网技术引入天然的土壤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BF4A0D56-F8E1-48AA-BCF2-6854D311F4DB}"/>
                </a:ext>
              </a:extLst>
            </p:cNvPr>
            <p:cNvSpPr/>
            <p:nvPr/>
          </p:nvSpPr>
          <p:spPr>
            <a:xfrm>
              <a:off x="5295090" y="2047406"/>
              <a:ext cx="5992104" cy="925939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3E35BC5-3F24-48F6-9E2C-9182F602AB44}"/>
                </a:ext>
              </a:extLst>
            </p:cNvPr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52" name="Oval 11">
                <a:extLst>
                  <a:ext uri="{FF2B5EF4-FFF2-40B4-BE49-F238E27FC236}">
                    <a16:creationId xmlns:a16="http://schemas.microsoft.com/office/drawing/2014/main" id="{F6B21EE7-C977-4E5B-97AF-FB9AE53BB8D6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Oval 36">
                <a:extLst>
                  <a:ext uri="{FF2B5EF4-FFF2-40B4-BE49-F238E27FC236}">
                    <a16:creationId xmlns:a16="http://schemas.microsoft.com/office/drawing/2014/main" id="{13EEF49F-EF3F-472D-9DB0-1DAD07B9455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8BAE23E6-4C38-40E8-AE62-961BA9C1B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71B8A00-3ED5-4E45-A172-F37E9E29F6BC}"/>
              </a:ext>
            </a:extLst>
          </p:cNvPr>
          <p:cNvGrpSpPr/>
          <p:nvPr/>
        </p:nvGrpSpPr>
        <p:grpSpPr>
          <a:xfrm>
            <a:off x="5611856" y="4819201"/>
            <a:ext cx="6356372" cy="1161184"/>
            <a:chOff x="5295090" y="1929783"/>
            <a:chExt cx="6356372" cy="116118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4CC3C2-8FDF-4ED6-B137-0A0E87BCE496}"/>
                </a:ext>
              </a:extLst>
            </p:cNvPr>
            <p:cNvSpPr/>
            <p:nvPr/>
          </p:nvSpPr>
          <p:spPr>
            <a:xfrm>
              <a:off x="5357692" y="2031486"/>
              <a:ext cx="5225113" cy="953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物联网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zh-CN" sz="16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云计算技术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快速发展的背景下，将具备一定智能控制功能的设备接入一个统一的云服务平台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，可以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提高系统平台扩展、集成、数据共享能力。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5E4E023-D68C-455B-8B0C-D7CFF9172A1B}"/>
                </a:ext>
              </a:extLst>
            </p:cNvPr>
            <p:cNvSpPr/>
            <p:nvPr/>
          </p:nvSpPr>
          <p:spPr>
            <a:xfrm>
              <a:off x="5295090" y="1977464"/>
              <a:ext cx="5992104" cy="1096925"/>
            </a:xfrm>
            <a:prstGeom prst="roundRect">
              <a:avLst/>
            </a:prstGeom>
            <a:noFill/>
            <a:ln w="15875">
              <a:solidFill>
                <a:srgbClr val="468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550AB8E-C3F9-428F-92D9-EA1B925E2E26}"/>
                </a:ext>
              </a:extLst>
            </p:cNvPr>
            <p:cNvGrpSpPr/>
            <p:nvPr/>
          </p:nvGrpSpPr>
          <p:grpSpPr>
            <a:xfrm>
              <a:off x="10492661" y="1929783"/>
              <a:ext cx="1158801" cy="1161184"/>
              <a:chOff x="10492661" y="1929783"/>
              <a:chExt cx="1158801" cy="1161184"/>
            </a:xfrm>
          </p:grpSpPr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312C4536-004B-4DD9-8667-830DCFA73CC4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0492661" y="1929783"/>
                <a:ext cx="1158801" cy="1161184"/>
              </a:xfrm>
              <a:prstGeom prst="ellipse">
                <a:avLst/>
              </a:prstGeom>
              <a:solidFill>
                <a:srgbClr val="BEE7FE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Oval 36">
                <a:extLst>
                  <a:ext uri="{FF2B5EF4-FFF2-40B4-BE49-F238E27FC236}">
                    <a16:creationId xmlns:a16="http://schemas.microsoft.com/office/drawing/2014/main" id="{3550C066-1682-462F-A30C-07D146C7296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10582805" y="2020723"/>
                <a:ext cx="978508" cy="979302"/>
              </a:xfrm>
              <a:prstGeom prst="ellipse">
                <a:avLst/>
              </a:prstGeom>
              <a:solidFill>
                <a:srgbClr val="5BADF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270">
                  <a:gradFill flip="none" rotWithShape="1">
                    <a:gsLst>
                      <a:gs pos="0">
                        <a:srgbClr val="FFFFFF"/>
                      </a:gs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2700000" scaled="0"/>
                    <a:tileRect/>
                  </a:gra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F92F93C1-8159-452A-828F-BE65F8D08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008" y="2169297"/>
                <a:ext cx="678102" cy="678102"/>
              </a:xfrm>
              <a:prstGeom prst="rect">
                <a:avLst/>
              </a:prstGeom>
            </p:spPr>
          </p:pic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4A6A21-1A9E-45B2-841C-D80572C48B4D}"/>
              </a:ext>
            </a:extLst>
          </p:cNvPr>
          <p:cNvGrpSpPr/>
          <p:nvPr/>
        </p:nvGrpSpPr>
        <p:grpSpPr>
          <a:xfrm>
            <a:off x="491442" y="1924060"/>
            <a:ext cx="2109039" cy="981046"/>
            <a:chOff x="1614552" y="4129125"/>
            <a:chExt cx="2109039" cy="981046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EFBA4B0F-21CB-4269-A2B7-D453EF10F66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B91C5A1-4C25-41D4-B3CF-153558B9658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538977" y="4275678"/>
              <a:ext cx="1156897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实时状态难以监测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17C3204-1102-4796-9652-4C0403856F4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B943CC6-2C0D-48AB-AC3D-C91CD995E9F7}"/>
              </a:ext>
            </a:extLst>
          </p:cNvPr>
          <p:cNvGrpSpPr/>
          <p:nvPr/>
        </p:nvGrpSpPr>
        <p:grpSpPr>
          <a:xfrm>
            <a:off x="491442" y="3460857"/>
            <a:ext cx="2109039" cy="981046"/>
            <a:chOff x="1614552" y="4129125"/>
            <a:chExt cx="2109039" cy="981046"/>
          </a:xfrm>
        </p:grpSpPr>
        <p:sp>
          <p:nvSpPr>
            <p:cNvPr id="70" name="圆角矩形 65">
              <a:extLst>
                <a:ext uri="{FF2B5EF4-FFF2-40B4-BE49-F238E27FC236}">
                  <a16:creationId xmlns:a16="http://schemas.microsoft.com/office/drawing/2014/main" id="{42F12850-2601-4419-8B8F-1B3C5BE420F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15084B7-DF49-4455-A539-3DD981F6475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57150" y="4280392"/>
              <a:ext cx="104233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控制线缆复杂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A8FA580-F692-41C2-AB98-AEE25606C69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71858CD-48D9-491F-BC64-C99B0BE392E6}"/>
              </a:ext>
            </a:extLst>
          </p:cNvPr>
          <p:cNvGrpSpPr/>
          <p:nvPr/>
        </p:nvGrpSpPr>
        <p:grpSpPr>
          <a:xfrm>
            <a:off x="491442" y="4987706"/>
            <a:ext cx="2169099" cy="981046"/>
            <a:chOff x="1614552" y="4129125"/>
            <a:chExt cx="2169099" cy="981046"/>
          </a:xfrm>
        </p:grpSpPr>
        <p:sp>
          <p:nvSpPr>
            <p:cNvPr id="74" name="圆角矩形 65">
              <a:extLst>
                <a:ext uri="{FF2B5EF4-FFF2-40B4-BE49-F238E27FC236}">
                  <a16:creationId xmlns:a16="http://schemas.microsoft.com/office/drawing/2014/main" id="{0B8A13AC-E280-4D46-9B7F-FB9A2459C6E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A0387D4-7727-496C-A1C4-BC979885DBC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451202" y="4254273"/>
              <a:ext cx="133244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维修、停机成本高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DF6CA79-D481-4E34-9A46-DA946AA90FF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6200000">
              <a:off x="1614552" y="4129125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C5AD655-9BA3-4B92-B2A4-169277023006}"/>
              </a:ext>
            </a:extLst>
          </p:cNvPr>
          <p:cNvGrpSpPr/>
          <p:nvPr/>
        </p:nvGrpSpPr>
        <p:grpSpPr>
          <a:xfrm>
            <a:off x="2536830" y="4286855"/>
            <a:ext cx="2216757" cy="981047"/>
            <a:chOff x="1506834" y="4129124"/>
            <a:chExt cx="2216757" cy="981047"/>
          </a:xfrm>
        </p:grpSpPr>
        <p:sp>
          <p:nvSpPr>
            <p:cNvPr id="78" name="圆角矩形 65">
              <a:extLst>
                <a:ext uri="{FF2B5EF4-FFF2-40B4-BE49-F238E27FC236}">
                  <a16:creationId xmlns:a16="http://schemas.microsoft.com/office/drawing/2014/main" id="{EE1E37E1-479A-43F9-89C5-A0F2A72AD93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57AA116-54D4-46AA-B8D3-2061E5FC4F2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06834" y="4261764"/>
              <a:ext cx="1332449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监控难以深入机器内部</a:t>
              </a:r>
              <a:endParaRPr kumimoji="0" lang="zh-CN" altLang="en-US" sz="160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3347730-E940-4392-B5A3-8491824BCFC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>
              <a:off x="2722512" y="4129124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F8326155-1C02-4844-A60C-E9D69E560205}"/>
              </a:ext>
            </a:extLst>
          </p:cNvPr>
          <p:cNvGrpSpPr/>
          <p:nvPr/>
        </p:nvGrpSpPr>
        <p:grpSpPr>
          <a:xfrm>
            <a:off x="2588865" y="2896733"/>
            <a:ext cx="2169511" cy="981047"/>
            <a:chOff x="1554080" y="4129124"/>
            <a:chExt cx="2169511" cy="981047"/>
          </a:xfrm>
        </p:grpSpPr>
        <p:sp>
          <p:nvSpPr>
            <p:cNvPr id="82" name="圆角矩形 65">
              <a:extLst>
                <a:ext uri="{FF2B5EF4-FFF2-40B4-BE49-F238E27FC236}">
                  <a16:creationId xmlns:a16="http://schemas.microsoft.com/office/drawing/2014/main" id="{FBCAC430-CB57-4FFD-AFD8-94241E4E484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>
              <a:off x="2178550" y="3565129"/>
              <a:ext cx="981046" cy="210903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3557303-0F37-4CF8-9DE5-2BC9ED682A7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54080" y="4262167"/>
              <a:ext cx="1163643" cy="70134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无法不间断监控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F1714E4-F899-4F97-9923-9A704064E07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2722512" y="4129124"/>
              <a:ext cx="965726" cy="965726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</a:endParaRPr>
            </a:p>
          </p:txBody>
        </p:sp>
      </p:grpSp>
      <p:pic>
        <p:nvPicPr>
          <p:cNvPr id="65" name="图片 64" descr="C:\Users\Steven\Desktop\04.png04">
            <a:extLst>
              <a:ext uri="{FF2B5EF4-FFF2-40B4-BE49-F238E27FC236}">
                <a16:creationId xmlns:a16="http://schemas.microsoft.com/office/drawing/2014/main" id="{668774E8-ADB7-41D2-8525-32B3875A8F7A}"/>
              </a:ext>
            </a:extLst>
          </p:cNvPr>
          <p:cNvPicPr/>
          <p:nvPr>
            <p:custDataLst>
              <p:tags r:id="rId1"/>
            </p:custDataLst>
          </p:nvPr>
        </p:nvPicPr>
        <p:blipFill rotWithShape="1">
          <a:blip r:embed="rId32"/>
          <a:srcRect/>
          <a:stretch>
            <a:fillRect/>
          </a:stretch>
        </p:blipFill>
        <p:spPr>
          <a:xfrm>
            <a:off x="-484031" y="3822386"/>
            <a:ext cx="6713787" cy="2259021"/>
          </a:xfrm>
          <a:prstGeom prst="ellipse">
            <a:avLst/>
          </a:prstGeom>
        </p:spPr>
      </p:pic>
      <p:pic>
        <p:nvPicPr>
          <p:cNvPr id="85" name="图片 84" descr="C:\Users\Steven\Desktop\06.png06">
            <a:extLst>
              <a:ext uri="{FF2B5EF4-FFF2-40B4-BE49-F238E27FC236}">
                <a16:creationId xmlns:a16="http://schemas.microsoft.com/office/drawing/2014/main" id="{274FE32E-6985-48CC-BE8C-3E14EC3DEED5}"/>
              </a:ext>
            </a:extLst>
          </p:cNvPr>
          <p:cNvPicPr/>
          <p:nvPr>
            <p:custDataLst>
              <p:tags r:id="rId2"/>
            </p:custDataLst>
          </p:nvPr>
        </p:nvPicPr>
        <p:blipFill rotWithShape="1">
          <a:blip r:embed="rId33"/>
          <a:srcRect/>
          <a:stretch>
            <a:fillRect/>
          </a:stretch>
        </p:blipFill>
        <p:spPr>
          <a:xfrm>
            <a:off x="-4927358" y="4529640"/>
            <a:ext cx="6708939" cy="2242867"/>
          </a:xfrm>
          <a:prstGeom prst="ellipse">
            <a:avLst/>
          </a:prstGeom>
        </p:spPr>
      </p:pic>
      <p:pic>
        <p:nvPicPr>
          <p:cNvPr id="86" name="图片 85" descr="C:\Users\Steven\Desktop\01.png01">
            <a:extLst>
              <a:ext uri="{FF2B5EF4-FFF2-40B4-BE49-F238E27FC236}">
                <a16:creationId xmlns:a16="http://schemas.microsoft.com/office/drawing/2014/main" id="{583BAB77-7A94-403E-AFEC-0FE389F59C5B}"/>
              </a:ext>
            </a:extLst>
          </p:cNvPr>
          <p:cNvPicPr/>
          <p:nvPr>
            <p:custDataLst>
              <p:tags r:id="rId3"/>
            </p:custDataLst>
          </p:nvPr>
        </p:nvPicPr>
        <p:blipFill rotWithShape="1">
          <a:blip r:embed="rId34"/>
          <a:srcRect/>
          <a:stretch>
            <a:fillRect/>
          </a:stretch>
        </p:blipFill>
        <p:spPr>
          <a:xfrm>
            <a:off x="-296641" y="1441172"/>
            <a:ext cx="6891436" cy="2303812"/>
          </a:xfrm>
          <a:prstGeom prst="ellipse">
            <a:avLst/>
          </a:prstGeom>
        </p:spPr>
      </p:pic>
      <p:pic>
        <p:nvPicPr>
          <p:cNvPr id="87" name="图片 86" descr="C:\Users\Steven\Desktop\03.png03">
            <a:extLst>
              <a:ext uri="{FF2B5EF4-FFF2-40B4-BE49-F238E27FC236}">
                <a16:creationId xmlns:a16="http://schemas.microsoft.com/office/drawing/2014/main" id="{B7783439-0D8E-4B83-8242-6E2A83AF8986}"/>
              </a:ext>
            </a:extLst>
          </p:cNvPr>
          <p:cNvPicPr/>
          <p:nvPr>
            <p:custDataLst>
              <p:tags r:id="rId4"/>
            </p:custDataLst>
          </p:nvPr>
        </p:nvPicPr>
        <p:blipFill rotWithShape="1">
          <a:blip r:embed="rId35"/>
          <a:srcRect/>
          <a:stretch>
            <a:fillRect/>
          </a:stretch>
        </p:blipFill>
        <p:spPr>
          <a:xfrm>
            <a:off x="-2671562" y="2970572"/>
            <a:ext cx="6891236" cy="2303811"/>
          </a:xfrm>
          <a:prstGeom prst="ellipse">
            <a:avLst/>
          </a:prstGeom>
        </p:spPr>
      </p:pic>
      <p:pic>
        <p:nvPicPr>
          <p:cNvPr id="88" name="图片 87" descr="C:\Users\Steven\Desktop\02.png02">
            <a:extLst>
              <a:ext uri="{FF2B5EF4-FFF2-40B4-BE49-F238E27FC236}">
                <a16:creationId xmlns:a16="http://schemas.microsoft.com/office/drawing/2014/main" id="{49F84A9B-13EA-45F5-BA0B-6BA12489B92E}"/>
              </a:ext>
            </a:extLst>
          </p:cNvPr>
          <p:cNvPicPr/>
          <p:nvPr>
            <p:custDataLst>
              <p:tags r:id="rId5"/>
            </p:custDataLst>
          </p:nvPr>
        </p:nvPicPr>
        <p:blipFill rotWithShape="1">
          <a:blip r:embed="rId36"/>
          <a:srcRect/>
          <a:stretch>
            <a:fillRect/>
          </a:stretch>
        </p:blipFill>
        <p:spPr>
          <a:xfrm>
            <a:off x="1808818" y="2395006"/>
            <a:ext cx="6883561" cy="2301245"/>
          </a:xfrm>
          <a:prstGeom prst="ellipse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8BE8D77-D217-4C4B-8196-82F2229F5C8A}"/>
              </a:ext>
            </a:extLst>
          </p:cNvPr>
          <p:cNvCxnSpPr>
            <a:cxnSpLocks/>
          </p:cNvCxnSpPr>
          <p:nvPr/>
        </p:nvCxnSpPr>
        <p:spPr>
          <a:xfrm>
            <a:off x="5161280" y="2021737"/>
            <a:ext cx="0" cy="4062268"/>
          </a:xfrm>
          <a:prstGeom prst="line">
            <a:avLst/>
          </a:prstGeom>
          <a:ln w="34925">
            <a:solidFill>
              <a:srgbClr val="3C8B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725065" y="1759771"/>
            <a:ext cx="9144000" cy="127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900" dirty="0">
                <a:solidFill>
                  <a:schemeClr val="bg1"/>
                </a:solidFill>
                <a:latin typeface="310-CAI978" panose="04030905020B02020C03" pitchFamily="82" charset="0"/>
                <a:ea typeface="HIU Golden Ratio H-Bold" pitchFamily="2" charset="-122"/>
                <a:cs typeface="HIU Golden Ratio H-Bold" pitchFamily="2" charset="-122"/>
              </a:rPr>
              <a:t>02</a:t>
            </a:r>
            <a:endParaRPr lang="zh-CN" altLang="en-US" sz="19900" dirty="0">
              <a:solidFill>
                <a:schemeClr val="bg1"/>
              </a:solidFill>
              <a:latin typeface="310-CAI978" panose="04030905020B02020C03" pitchFamily="82" charset="0"/>
              <a:ea typeface="HIU Golden Ratio H-Bold" pitchFamily="2" charset="-122"/>
              <a:cs typeface="HIU Golden Ratio H-Bold" pitchFamily="2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272959" y="3286823"/>
            <a:ext cx="3578612" cy="773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b="1" dirty="0">
                <a:solidFill>
                  <a:schemeClr val="bg1"/>
                </a:solidFill>
                <a:cs typeface="Calibri" panose="020F0502020204030204"/>
              </a:rPr>
              <a:t>研究方案</a:t>
            </a:r>
            <a:endParaRPr lang="zh-CN" altLang="id-ID" sz="66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524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/>
          <p:nvPr>
            <p:custDataLst>
              <p:tags r:id="rId1"/>
            </p:custDataLst>
          </p:nvPr>
        </p:nvSpPr>
        <p:spPr>
          <a:xfrm flipH="1">
            <a:off x="766923" y="1576039"/>
            <a:ext cx="2822948" cy="52322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 dirty="0">
                <a:ln>
                  <a:noFill/>
                </a:ln>
                <a:solidFill>
                  <a:srgbClr val="3C8BC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计划目标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EBFBCBC-7E40-4520-B8DE-566535DBAD19}"/>
              </a:ext>
            </a:extLst>
          </p:cNvPr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7A7C6C1-B87C-410D-A6E5-645BCAFDC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B69477-5882-404F-875C-FE0A31E770A9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60287F-9C9A-4D79-A4B4-0376D45BD1CC}"/>
                </a:ext>
              </a:extLst>
            </p:cNvPr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计划目标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9A3AA7-365B-4503-82B7-17B6654F7FA3}"/>
              </a:ext>
            </a:extLst>
          </p:cNvPr>
          <p:cNvGrpSpPr/>
          <p:nvPr/>
        </p:nvGrpSpPr>
        <p:grpSpPr>
          <a:xfrm>
            <a:off x="3589871" y="1455981"/>
            <a:ext cx="7307040" cy="1080972"/>
            <a:chOff x="3276468" y="1297163"/>
            <a:chExt cx="7307040" cy="1080972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53A9A63-8E65-4046-BD2C-CB535CAB0AB4}"/>
                </a:ext>
              </a:extLst>
            </p:cNvPr>
            <p:cNvGrpSpPr/>
            <p:nvPr/>
          </p:nvGrpSpPr>
          <p:grpSpPr>
            <a:xfrm>
              <a:off x="3276468" y="1297164"/>
              <a:ext cx="1144256" cy="1080971"/>
              <a:chOff x="2358" y="4238"/>
              <a:chExt cx="2459" cy="2323"/>
            </a:xfrm>
          </p:grpSpPr>
          <p:sp>
            <p:nvSpPr>
              <p:cNvPr id="46" name="Shape 4710">
                <a:extLst>
                  <a:ext uri="{FF2B5EF4-FFF2-40B4-BE49-F238E27FC236}">
                    <a16:creationId xmlns:a16="http://schemas.microsoft.com/office/drawing/2014/main" id="{21FB5FA8-7A33-4275-9B23-86A7F86D925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358" y="4238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FFFFFF"/>
              </a:solidFill>
              <a:ln w="25400">
                <a:solidFill>
                  <a:srgbClr val="2196F3"/>
                </a:solidFill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9F281A4-03AF-42B4-9169-6F33E83AD1A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419" y="4973"/>
                <a:ext cx="2398" cy="114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charset="-122"/>
                  </a:defRPr>
                </a:lvl1pPr>
              </a:lstStyle>
              <a:p>
                <a:pPr lvl="0" defTabSz="457200">
                  <a:lnSpc>
                    <a:spcPct val="120000"/>
                  </a:lnSpc>
                  <a:defRPr/>
                </a:pPr>
                <a:r>
                  <a:rPr lang="zh-CN" altLang="en-US" sz="1600" spc="300" dirty="0">
                    <a:solidFill>
                      <a:srgbClr val="2196F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Arial" panose="020B0604020202020204" pitchFamily="34" charset="0"/>
                  </a:rPr>
                  <a:t>物联网</a:t>
                </a:r>
              </a:p>
            </p:txBody>
          </p:sp>
        </p:grp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9A7F8CD4-2AA2-416D-A42E-81CDB7FA1A33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 rot="2700000">
              <a:off x="5139433" y="1600329"/>
              <a:ext cx="474641" cy="474641"/>
            </a:xfrm>
            <a:prstGeom prst="plus">
              <a:avLst>
                <a:gd name="adj" fmla="val 42565"/>
              </a:avLst>
            </a:prstGeom>
            <a:ln>
              <a:noFill/>
            </a:ln>
          </p:spPr>
          <p:style>
            <a:lnRef idx="2">
              <a:srgbClr val="FFFFFF">
                <a:hueOff val="0"/>
                <a:satOff val="0"/>
                <a:lumOff val="0"/>
                <a:alphaOff val="0"/>
              </a:srgbClr>
            </a:lnRef>
            <a:fillRef idx="1">
              <a:srgbClr val="2196F3">
                <a:hueOff val="0"/>
                <a:satOff val="0"/>
                <a:lumOff val="0"/>
                <a:alphaOff val="0"/>
              </a:srgbClr>
            </a:fillRef>
            <a:effectRef idx="0">
              <a:srgbClr val="2196F3">
                <a:hueOff val="0"/>
                <a:satOff val="0"/>
                <a:lumOff val="0"/>
                <a:alphaOff val="0"/>
              </a:srgbClr>
            </a:effectRef>
            <a:fontRef idx="minor">
              <a:srgbClr val="FFFFFF"/>
            </a:fontRef>
          </p:style>
          <p:txBody>
            <a:bodyPr spcFirstLastPara="0" vert="horz" wrap="square" lIns="316122" tIns="316122" rIns="316122" bIns="316122" numCol="1" spcCol="1270" anchor="ctr" anchorCtr="0">
              <a:noAutofit/>
            </a:bodyPr>
            <a:lstStyle/>
            <a:p>
              <a:pPr marL="0" marR="0" lvl="0" indent="0" algn="ctr" defTabSz="1778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5A821CA1-1CF3-4944-B3D6-E1592AD76817}"/>
                </a:ext>
              </a:extLst>
            </p:cNvPr>
            <p:cNvGrpSpPr/>
            <p:nvPr/>
          </p:nvGrpSpPr>
          <p:grpSpPr>
            <a:xfrm>
              <a:off x="6361296" y="1297164"/>
              <a:ext cx="1081436" cy="1080971"/>
              <a:chOff x="10463" y="4236"/>
              <a:chExt cx="2324" cy="2323"/>
            </a:xfrm>
          </p:grpSpPr>
          <p:sp>
            <p:nvSpPr>
              <p:cNvPr id="56" name="Shape 4710">
                <a:extLst>
                  <a:ext uri="{FF2B5EF4-FFF2-40B4-BE49-F238E27FC236}">
                    <a16:creationId xmlns:a16="http://schemas.microsoft.com/office/drawing/2014/main" id="{C2F82815-D552-4743-8B4B-DBF3913F6FD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0463" y="4236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FFFFFF"/>
              </a:solidFill>
              <a:ln w="25400">
                <a:solidFill>
                  <a:srgbClr val="2196F3"/>
                </a:solidFill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84A06C4-7CD3-4067-A6F9-CBF5C7DF2A5F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731" y="5043"/>
                <a:ext cx="1981" cy="1148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7500" lnSpcReduction="20000"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charset="-122"/>
                  </a:defRPr>
                </a:lvl1pPr>
              </a:lstStyle>
              <a:p>
                <a:pPr lvl="0" defTabSz="457200">
                  <a:lnSpc>
                    <a:spcPct val="120000"/>
                  </a:lnSpc>
                  <a:defRPr/>
                </a:pPr>
                <a:r>
                  <a:rPr lang="zh-CN" altLang="en-US" sz="2000" spc="300" dirty="0">
                    <a:solidFill>
                      <a:srgbClr val="2196F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Arial" panose="020B0604020202020204" pitchFamily="34" charset="0"/>
                  </a:rPr>
                  <a:t>云平台</a:t>
                </a:r>
              </a:p>
            </p:txBody>
          </p:sp>
        </p:grpSp>
        <p:sp>
          <p:nvSpPr>
            <p:cNvPr id="19" name="等于 14">
              <a:extLst>
                <a:ext uri="{FF2B5EF4-FFF2-40B4-BE49-F238E27FC236}">
                  <a16:creationId xmlns:a16="http://schemas.microsoft.com/office/drawing/2014/main" id="{0E056E48-6729-42BC-82CF-9456FC48F0E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091652" y="1468694"/>
              <a:ext cx="713473" cy="737911"/>
            </a:xfrm>
            <a:prstGeom prst="mathEqual">
              <a:avLst>
                <a:gd name="adj1" fmla="val 11438"/>
                <a:gd name="adj2" fmla="val 23842"/>
              </a:avLst>
            </a:prstGeom>
            <a:ln>
              <a:noFill/>
            </a:ln>
          </p:spPr>
          <p:style>
            <a:lnRef idx="2">
              <a:srgbClr val="FFFFFF">
                <a:hueOff val="0"/>
                <a:satOff val="0"/>
                <a:lumOff val="0"/>
                <a:alphaOff val="0"/>
              </a:srgbClr>
            </a:lnRef>
            <a:fillRef idx="1">
              <a:srgbClr val="2196F3">
                <a:hueOff val="0"/>
                <a:satOff val="0"/>
                <a:lumOff val="0"/>
                <a:alphaOff val="0"/>
              </a:srgbClr>
            </a:fillRef>
            <a:effectRef idx="0">
              <a:srgbClr val="2196F3">
                <a:hueOff val="0"/>
                <a:satOff val="0"/>
                <a:lumOff val="0"/>
                <a:alphaOff val="0"/>
              </a:srgbClr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316122" tIns="316122" rIns="316122" bIns="316122" numCol="1" spcCol="1270" rtlCol="0" fromWordArt="0" anchor="ctr" anchorCtr="0" forceAA="0" compatLnSpc="1">
              <a:noAutofit/>
            </a:bodyPr>
            <a:lstStyle/>
            <a:p>
              <a:pPr marL="0" marR="0" lvl="0" indent="0" algn="ctr" defTabSz="1778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CE09F59-B404-4FAF-8ABB-A5078297E90D}"/>
                </a:ext>
              </a:extLst>
            </p:cNvPr>
            <p:cNvGrpSpPr/>
            <p:nvPr/>
          </p:nvGrpSpPr>
          <p:grpSpPr>
            <a:xfrm>
              <a:off x="9502072" y="1297163"/>
              <a:ext cx="1081436" cy="1080972"/>
              <a:chOff x="14326" y="7778"/>
              <a:chExt cx="2324" cy="2323"/>
            </a:xfrm>
          </p:grpSpPr>
          <p:sp>
            <p:nvSpPr>
              <p:cNvPr id="21" name="Shape 4710">
                <a:extLst>
                  <a:ext uri="{FF2B5EF4-FFF2-40B4-BE49-F238E27FC236}">
                    <a16:creationId xmlns:a16="http://schemas.microsoft.com/office/drawing/2014/main" id="{60EE4451-3AB3-4739-B7BD-4E954F075072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4326" y="7778"/>
                <a:ext cx="2324" cy="2323"/>
              </a:xfrm>
              <a:prstGeom prst="roundRect">
                <a:avLst>
                  <a:gd name="adj" fmla="val 5258"/>
                </a:avLst>
              </a:prstGeom>
              <a:solidFill>
                <a:srgbClr val="2196F3"/>
              </a:solidFill>
              <a:ln w="25400">
                <a:noFill/>
                <a:miter lim="400000"/>
              </a:ln>
            </p:spPr>
            <p:txBody>
              <a:bodyPr lIns="19050" tIns="19050" rIns="19050" bIns="1905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9766E0-D1ED-44EB-A307-7565966320A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497" y="8198"/>
                <a:ext cx="2153" cy="114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2196F3"/>
                    </a:solidFill>
                    <a:latin typeface="微软雅黑" panose="020B0503020204020204" pitchFamily="34" charset="-122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智能化系统</a:t>
                </a:r>
                <a:endParaRPr kumimoji="1" lang="en-US" altLang="zh-CN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099621-129C-422B-AE72-A9A946FE6861}"/>
              </a:ext>
            </a:extLst>
          </p:cNvPr>
          <p:cNvGrpSpPr/>
          <p:nvPr/>
        </p:nvGrpSpPr>
        <p:grpSpPr>
          <a:xfrm>
            <a:off x="2877429" y="3544210"/>
            <a:ext cx="2646762" cy="1921397"/>
            <a:chOff x="2877429" y="3544210"/>
            <a:chExt cx="2646762" cy="192139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28C63A0-6DC2-4DC6-ACCD-A3F97781CAEC}"/>
                </a:ext>
              </a:extLst>
            </p:cNvPr>
            <p:cNvSpPr txBox="1"/>
            <p:nvPr/>
          </p:nvSpPr>
          <p:spPr>
            <a:xfrm>
              <a:off x="2877429" y="3766245"/>
              <a:ext cx="26467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模块间通讯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网络的无线通信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应用层数据交互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2870056-C369-4955-B2E2-699D335289D5}"/>
                </a:ext>
              </a:extLst>
            </p:cNvPr>
            <p:cNvSpPr/>
            <p:nvPr/>
          </p:nvSpPr>
          <p:spPr>
            <a:xfrm>
              <a:off x="2877430" y="3544210"/>
              <a:ext cx="2646761" cy="1921397"/>
            </a:xfrm>
            <a:prstGeom prst="roundRect">
              <a:avLst/>
            </a:prstGeom>
            <a:noFill/>
            <a:ln w="53975">
              <a:solidFill>
                <a:srgbClr val="66B9F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4C1637-67F9-4FCD-BCD7-7A6A7EFC1F22}"/>
              </a:ext>
            </a:extLst>
          </p:cNvPr>
          <p:cNvGrpSpPr/>
          <p:nvPr/>
        </p:nvGrpSpPr>
        <p:grpSpPr>
          <a:xfrm>
            <a:off x="5912396" y="3531879"/>
            <a:ext cx="2836291" cy="1921397"/>
            <a:chOff x="5912396" y="3531879"/>
            <a:chExt cx="2836291" cy="1921397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D70C06F-0989-434C-9096-DAD085572D57}"/>
                </a:ext>
              </a:extLst>
            </p:cNvPr>
            <p:cNvSpPr txBox="1"/>
            <p:nvPr/>
          </p:nvSpPr>
          <p:spPr>
            <a:xfrm>
              <a:off x="5912396" y="3771325"/>
              <a:ext cx="2836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服务器配置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数据管理系统构建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故障自诊断模型建立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F1B5161-E010-48C6-9EF1-C50C78C63AF0}"/>
                </a:ext>
              </a:extLst>
            </p:cNvPr>
            <p:cNvSpPr/>
            <p:nvPr/>
          </p:nvSpPr>
          <p:spPr>
            <a:xfrm>
              <a:off x="6096000" y="3531879"/>
              <a:ext cx="2646761" cy="1921397"/>
            </a:xfrm>
            <a:prstGeom prst="roundRect">
              <a:avLst/>
            </a:prstGeom>
            <a:noFill/>
            <a:ln w="53975">
              <a:solidFill>
                <a:srgbClr val="468FE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右箭头 114">
            <a:extLst>
              <a:ext uri="{FF2B5EF4-FFF2-40B4-BE49-F238E27FC236}">
                <a16:creationId xmlns:a16="http://schemas.microsoft.com/office/drawing/2014/main" id="{6E8A45D5-7F0B-4330-AB79-C6DD59B2072D}"/>
              </a:ext>
            </a:extLst>
          </p:cNvPr>
          <p:cNvSpPr/>
          <p:nvPr/>
        </p:nvSpPr>
        <p:spPr>
          <a:xfrm rot="5400000">
            <a:off x="3847279" y="2838665"/>
            <a:ext cx="566620" cy="434976"/>
          </a:xfrm>
          <a:prstGeom prst="rightArrow">
            <a:avLst/>
          </a:prstGeom>
          <a:solidFill>
            <a:srgbClr val="BEE7FE"/>
          </a:solidFill>
          <a:ln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右箭头 114">
            <a:extLst>
              <a:ext uri="{FF2B5EF4-FFF2-40B4-BE49-F238E27FC236}">
                <a16:creationId xmlns:a16="http://schemas.microsoft.com/office/drawing/2014/main" id="{4C3AE996-7736-40B4-B146-4F8E2766C2A5}"/>
              </a:ext>
            </a:extLst>
          </p:cNvPr>
          <p:cNvSpPr/>
          <p:nvPr/>
        </p:nvSpPr>
        <p:spPr>
          <a:xfrm rot="5400000">
            <a:off x="6977011" y="2842221"/>
            <a:ext cx="566620" cy="434976"/>
          </a:xfrm>
          <a:prstGeom prst="rightArrow">
            <a:avLst/>
          </a:prstGeom>
          <a:solidFill>
            <a:srgbClr val="BEE7FE"/>
          </a:solidFill>
          <a:ln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36D00A48-7C78-40AC-A5F6-08307B4427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766923" y="3858897"/>
            <a:ext cx="2822948" cy="52322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 dirty="0">
                <a:ln>
                  <a:noFill/>
                </a:ln>
                <a:solidFill>
                  <a:srgbClr val="3C8BC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拟解决问题</a:t>
            </a:r>
          </a:p>
        </p:txBody>
      </p:sp>
    </p:spTree>
    <p:extLst>
      <p:ext uri="{BB962C8B-B14F-4D97-AF65-F5344CB8AC3E}">
        <p14:creationId xmlns:p14="http://schemas.microsoft.com/office/powerpoint/2010/main" val="263317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keil">
            <a:extLst>
              <a:ext uri="{FF2B5EF4-FFF2-40B4-BE49-F238E27FC236}">
                <a16:creationId xmlns:a16="http://schemas.microsoft.com/office/drawing/2014/main" id="{91F08E34-7BC6-4BBE-814E-DC6B4EF8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28" y="1651483"/>
            <a:ext cx="347526" cy="3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FE1698-1020-4D1F-A1A1-C8217A1FDD5C}"/>
              </a:ext>
            </a:extLst>
          </p:cNvPr>
          <p:cNvGrpSpPr/>
          <p:nvPr/>
        </p:nvGrpSpPr>
        <p:grpSpPr>
          <a:xfrm>
            <a:off x="9147376" y="1204270"/>
            <a:ext cx="1135986" cy="1376532"/>
            <a:chOff x="8901517" y="1321588"/>
            <a:chExt cx="1135986" cy="1376532"/>
          </a:xfrm>
        </p:grpSpPr>
        <p:pic>
          <p:nvPicPr>
            <p:cNvPr id="6152" name="Picture 8" descr="http://t12.baidu.com/it/u=750244795,2093335156&amp;fm=199&amp;app=68&amp;f=JPEG?w=500&amp;h=500&amp;s=35B67D320F1756CA5DFD15C7020080A2">
              <a:extLst>
                <a:ext uri="{FF2B5EF4-FFF2-40B4-BE49-F238E27FC236}">
                  <a16:creationId xmlns:a16="http://schemas.microsoft.com/office/drawing/2014/main" id="{4962AE4F-9609-4D48-9EC2-6D4AA8BDA8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16970" r="19293" b="15787"/>
            <a:stretch/>
          </p:blipFill>
          <p:spPr bwMode="auto">
            <a:xfrm>
              <a:off x="8901517" y="1321588"/>
              <a:ext cx="1135986" cy="121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7C3A52-FEF8-48A3-9CC6-4B55BD80BC91}"/>
                </a:ext>
              </a:extLst>
            </p:cNvPr>
            <p:cNvSpPr txBox="1"/>
            <p:nvPr/>
          </p:nvSpPr>
          <p:spPr>
            <a:xfrm>
              <a:off x="9018105" y="239034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通信模块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DA8DD8-8108-4CBA-A94C-443F30045171}"/>
              </a:ext>
            </a:extLst>
          </p:cNvPr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CA35AB0-E004-4781-AD62-A273C052F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71503EA-78CA-41AE-9B84-FD62374C064F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990A7C0-3C6A-45BD-996C-695D3A3E6E37}"/>
                </a:ext>
              </a:extLst>
            </p:cNvPr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思路方法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7CE239-0B2B-48E2-B1B4-FE8CE920F495}"/>
              </a:ext>
            </a:extLst>
          </p:cNvPr>
          <p:cNvGrpSpPr/>
          <p:nvPr/>
        </p:nvGrpSpPr>
        <p:grpSpPr>
          <a:xfrm>
            <a:off x="495189" y="1039540"/>
            <a:ext cx="1336680" cy="1582478"/>
            <a:chOff x="974958" y="1219293"/>
            <a:chExt cx="1441450" cy="1706514"/>
          </a:xfrm>
        </p:grpSpPr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EF91AEA8-D160-4F53-9C25-1FE18D0D1C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5144263"/>
                </p:ext>
              </p:extLst>
            </p:nvPr>
          </p:nvGraphicFramePr>
          <p:xfrm>
            <a:off x="974958" y="1219293"/>
            <a:ext cx="144145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" name="BMP 图像" r:id="rId7" imgW="2118240" imgH="1889640" progId="Paint.Picture">
                    <p:embed/>
                  </p:oleObj>
                </mc:Choice>
                <mc:Fallback>
                  <p:oleObj name="BMP 图像" r:id="rId7" imgW="2118240" imgH="1889640" progId="Paint.Picture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7CF2DD2E-1058-4BBB-A096-17B4655EF8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4958" y="1219293"/>
                          <a:ext cx="1441450" cy="1152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3EAE087-2269-49D1-B6F5-DF1A1E0C21FB}"/>
                </a:ext>
              </a:extLst>
            </p:cNvPr>
            <p:cNvSpPr txBox="1"/>
            <p:nvPr/>
          </p:nvSpPr>
          <p:spPr>
            <a:xfrm>
              <a:off x="1128643" y="2593906"/>
              <a:ext cx="1167183" cy="331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比例伺服阀</a:t>
              </a:r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7725378-DA07-4D7C-8E7A-02159D8458CC}"/>
              </a:ext>
            </a:extLst>
          </p:cNvPr>
          <p:cNvSpPr/>
          <p:nvPr/>
        </p:nvSpPr>
        <p:spPr>
          <a:xfrm>
            <a:off x="2179871" y="1476552"/>
            <a:ext cx="2615973" cy="225210"/>
          </a:xfrm>
          <a:prstGeom prst="rightArrow">
            <a:avLst>
              <a:gd name="adj1" fmla="val 32465"/>
              <a:gd name="adj2" fmla="val 68006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86BA97-38E7-4642-8108-22A9E3840834}"/>
              </a:ext>
            </a:extLst>
          </p:cNvPr>
          <p:cNvSpPr txBox="1"/>
          <p:nvPr/>
        </p:nvSpPr>
        <p:spPr>
          <a:xfrm>
            <a:off x="2090570" y="1735751"/>
            <a:ext cx="291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数字控制器、</a:t>
            </a:r>
            <a:r>
              <a:rPr lang="en-US" altLang="zh-CN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LVDT</a:t>
            </a:r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80ACE4-C5D4-4BDD-94EE-A7B1D3687DFA}"/>
              </a:ext>
            </a:extLst>
          </p:cNvPr>
          <p:cNvSpPr txBox="1"/>
          <p:nvPr/>
        </p:nvSpPr>
        <p:spPr>
          <a:xfrm>
            <a:off x="2217570" y="1012369"/>
            <a:ext cx="254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，如阀芯位移、温度状态、电流情况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A2555FB-340D-4EAC-B1EA-8C90E18E9065}"/>
              </a:ext>
            </a:extLst>
          </p:cNvPr>
          <p:cNvSpPr/>
          <p:nvPr/>
        </p:nvSpPr>
        <p:spPr>
          <a:xfrm>
            <a:off x="6828133" y="1367243"/>
            <a:ext cx="2004551" cy="263828"/>
          </a:xfrm>
          <a:prstGeom prst="rightArrow">
            <a:avLst>
              <a:gd name="adj1" fmla="val 26926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DDFD563-F726-41E8-A59C-1D05872F6109}"/>
              </a:ext>
            </a:extLst>
          </p:cNvPr>
          <p:cNvGrpSpPr/>
          <p:nvPr/>
        </p:nvGrpSpPr>
        <p:grpSpPr>
          <a:xfrm>
            <a:off x="5178946" y="1177588"/>
            <a:ext cx="1227349" cy="1356444"/>
            <a:chOff x="4225191" y="1311065"/>
            <a:chExt cx="1227349" cy="1356444"/>
          </a:xfrm>
        </p:grpSpPr>
        <p:pic>
          <p:nvPicPr>
            <p:cNvPr id="6161" name="Picture 17" descr="https://gimg2.baidu.com/image_search/src=http%3A%2F%2Fwww.szthks.com%2Flocalimg%2F687474703a2f2f6777332e616c6963646e2e636f6d2f62616f2f75706c6f616465642f69332f544232505533306e5658585858585a5858585858585858585858585f212133383034333935372e706e67.jpg&amp;refer=http%3A%2F%2Fwww.szthks.com&amp;app=2002&amp;size=f9999,10000&amp;q=a80&amp;n=0&amp;g=0n&amp;fmt=auto?sec=1650703992&amp;t=2d9789a91472c78ba8eca1d3f4b7c3c6">
              <a:extLst>
                <a:ext uri="{FF2B5EF4-FFF2-40B4-BE49-F238E27FC236}">
                  <a16:creationId xmlns:a16="http://schemas.microsoft.com/office/drawing/2014/main" id="{ACDD8D63-CD56-4859-9115-3BC6B858D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380" y="1311065"/>
              <a:ext cx="1218160" cy="121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172C7D-3A77-4873-8D2D-69DFA4FEF81F}"/>
                </a:ext>
              </a:extLst>
            </p:cNvPr>
            <p:cNvSpPr txBox="1"/>
            <p:nvPr/>
          </p:nvSpPr>
          <p:spPr>
            <a:xfrm>
              <a:off x="4225191" y="2359732"/>
              <a:ext cx="1191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STM32F103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D14C8A7-1342-461D-B08D-63688B66486D}"/>
              </a:ext>
            </a:extLst>
          </p:cNvPr>
          <p:cNvSpPr txBox="1"/>
          <p:nvPr/>
        </p:nvSpPr>
        <p:spPr>
          <a:xfrm>
            <a:off x="7081403" y="1686533"/>
            <a:ext cx="109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4405813-0FF2-4CF1-A322-E14B0976E6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30" y="3193977"/>
            <a:ext cx="430475" cy="43047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4785CD17-FF17-4BCD-8A68-DFC01888448F}"/>
              </a:ext>
            </a:extLst>
          </p:cNvPr>
          <p:cNvSpPr/>
          <p:nvPr/>
        </p:nvSpPr>
        <p:spPr>
          <a:xfrm rot="10800000">
            <a:off x="2152506" y="2108295"/>
            <a:ext cx="2615973" cy="182439"/>
          </a:xfrm>
          <a:prstGeom prst="rightArrow">
            <a:avLst>
              <a:gd name="adj1" fmla="val 42615"/>
              <a:gd name="adj2" fmla="val 68006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9DBE41-4EB9-40C0-8ECB-8056DF86E0DD}"/>
              </a:ext>
            </a:extLst>
          </p:cNvPr>
          <p:cNvSpPr txBox="1"/>
          <p:nvPr/>
        </p:nvSpPr>
        <p:spPr>
          <a:xfrm>
            <a:off x="2430367" y="2247800"/>
            <a:ext cx="22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输送信号控制工作状态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8A3794-56FC-42EF-9C81-0BA77767D09F}"/>
              </a:ext>
            </a:extLst>
          </p:cNvPr>
          <p:cNvSpPr txBox="1"/>
          <p:nvPr/>
        </p:nvSpPr>
        <p:spPr>
          <a:xfrm>
            <a:off x="7199859" y="1107997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数据流信息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0C065EB-CE98-4D16-82BA-CD812FADF334}"/>
              </a:ext>
            </a:extLst>
          </p:cNvPr>
          <p:cNvSpPr/>
          <p:nvPr/>
        </p:nvSpPr>
        <p:spPr>
          <a:xfrm rot="10800000">
            <a:off x="6791961" y="2026907"/>
            <a:ext cx="2004551" cy="263828"/>
          </a:xfrm>
          <a:prstGeom prst="rightArrow">
            <a:avLst>
              <a:gd name="adj1" fmla="val 28851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A3ECAA-2B51-4BE7-A733-0B7E2D52DDD7}"/>
              </a:ext>
            </a:extLst>
          </p:cNvPr>
          <p:cNvSpPr txBox="1"/>
          <p:nvPr/>
        </p:nvSpPr>
        <p:spPr>
          <a:xfrm>
            <a:off x="7277568" y="2296479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10BE380-7895-4363-9FDB-7DC55C8018A5}"/>
              </a:ext>
            </a:extLst>
          </p:cNvPr>
          <p:cNvSpPr/>
          <p:nvPr/>
        </p:nvSpPr>
        <p:spPr>
          <a:xfrm rot="15106081">
            <a:off x="9847042" y="3313414"/>
            <a:ext cx="1231418" cy="173375"/>
          </a:xfrm>
          <a:prstGeom prst="rightArrow">
            <a:avLst>
              <a:gd name="adj1" fmla="val 37736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991F8F7-C6AB-4DC4-B8E2-7D1AA66DFD6A}"/>
              </a:ext>
            </a:extLst>
          </p:cNvPr>
          <p:cNvSpPr/>
          <p:nvPr/>
        </p:nvSpPr>
        <p:spPr>
          <a:xfrm rot="6333744">
            <a:off x="8722803" y="3297058"/>
            <a:ext cx="1204762" cy="214568"/>
          </a:xfrm>
          <a:prstGeom prst="rightArrow">
            <a:avLst>
              <a:gd name="adj1" fmla="val 32702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6A9AFA-FAC8-4801-AD0E-32E40A706359}"/>
              </a:ext>
            </a:extLst>
          </p:cNvPr>
          <p:cNvSpPr txBox="1"/>
          <p:nvPr/>
        </p:nvSpPr>
        <p:spPr>
          <a:xfrm>
            <a:off x="9440869" y="3749954"/>
            <a:ext cx="132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无线通信</a:t>
            </a:r>
            <a:endParaRPr lang="zh-CN" altLang="en-US" sz="1400" dirty="0">
              <a:solidFill>
                <a:srgbClr val="3C8B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C61096-3037-47AB-A18E-34B8906A856D}"/>
              </a:ext>
            </a:extLst>
          </p:cNvPr>
          <p:cNvGrpSpPr/>
          <p:nvPr/>
        </p:nvGrpSpPr>
        <p:grpSpPr>
          <a:xfrm>
            <a:off x="10370100" y="4164859"/>
            <a:ext cx="1124984" cy="1509829"/>
            <a:chOff x="10370100" y="4164859"/>
            <a:chExt cx="1124984" cy="1509829"/>
          </a:xfrm>
        </p:grpSpPr>
        <p:pic>
          <p:nvPicPr>
            <p:cNvPr id="6200" name="Picture 56" descr="https://bkimg.cdn.bcebos.com/pic/4afbfbedab64034f5c453f5ea6c379310b551dd9?x-bce-process=image/watermark,image_d2F0ZXIvYmFpa2UxNTA=,g_7,xp_5,yp_5/format,f_auto">
              <a:extLst>
                <a:ext uri="{FF2B5EF4-FFF2-40B4-BE49-F238E27FC236}">
                  <a16:creationId xmlns:a16="http://schemas.microsoft.com/office/drawing/2014/main" id="{DA10ED08-081A-4D01-A1B2-BA21476B6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100" y="4164859"/>
              <a:ext cx="1043768" cy="104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B98AB5D-D0F8-4D01-A8D2-AADA2F9E28C4}"/>
                </a:ext>
              </a:extLst>
            </p:cNvPr>
            <p:cNvSpPr txBox="1"/>
            <p:nvPr/>
          </p:nvSpPr>
          <p:spPr>
            <a:xfrm>
              <a:off x="10412736" y="5121331"/>
              <a:ext cx="1082348" cy="55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物联网平台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OneNET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A65E42-ADD9-482D-A6E7-2E50FB229201}"/>
              </a:ext>
            </a:extLst>
          </p:cNvPr>
          <p:cNvGrpSpPr/>
          <p:nvPr/>
        </p:nvGrpSpPr>
        <p:grpSpPr>
          <a:xfrm>
            <a:off x="8583456" y="4478558"/>
            <a:ext cx="1327445" cy="1140509"/>
            <a:chOff x="8583456" y="4478558"/>
            <a:chExt cx="1327445" cy="1140509"/>
          </a:xfrm>
        </p:grpSpPr>
        <p:pic>
          <p:nvPicPr>
            <p:cNvPr id="6225" name="Picture 81" descr="https://gimg2.baidu.com/image_search/src=http%3A%2F%2Fc12.eoemarket.net%2Fapp0%2F452%2F452847%2Fscreen%2F2353100.jpg&amp;refer=http%3A%2F%2Fc12.eoemarket.net&amp;app=2002&amp;size=f9999,10000&amp;q=a80&amp;n=0&amp;g=0n&amp;fmt=auto?sec=1650711230&amp;t=2d13251e5de57317bd8899ae6956f1ec">
              <a:extLst>
                <a:ext uri="{FF2B5EF4-FFF2-40B4-BE49-F238E27FC236}">
                  <a16:creationId xmlns:a16="http://schemas.microsoft.com/office/drawing/2014/main" id="{D3EDF6FB-38DC-4BDE-AC15-892314DFC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456" y="4478558"/>
              <a:ext cx="1092371" cy="74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B0A07C-AF7D-4697-B605-C30D18EFA9A1}"/>
                </a:ext>
              </a:extLst>
            </p:cNvPr>
            <p:cNvSpPr txBox="1"/>
            <p:nvPr/>
          </p:nvSpPr>
          <p:spPr>
            <a:xfrm>
              <a:off x="8583456" y="5311290"/>
              <a:ext cx="1327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自建服务器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530D0F7-1FAE-4992-820E-8EEA19DEB113}"/>
              </a:ext>
            </a:extLst>
          </p:cNvPr>
          <p:cNvSpPr/>
          <p:nvPr/>
        </p:nvSpPr>
        <p:spPr>
          <a:xfrm>
            <a:off x="8224632" y="4266135"/>
            <a:ext cx="3525318" cy="1489272"/>
          </a:xfrm>
          <a:prstGeom prst="roundRect">
            <a:avLst>
              <a:gd name="adj" fmla="val 11892"/>
            </a:avLst>
          </a:prstGeom>
          <a:noFill/>
          <a:ln w="28575">
            <a:solidFill>
              <a:srgbClr val="3C8B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1913D3-786D-4C14-AAD0-736F28B85914}"/>
              </a:ext>
            </a:extLst>
          </p:cNvPr>
          <p:cNvSpPr txBox="1"/>
          <p:nvPr/>
        </p:nvSpPr>
        <p:spPr>
          <a:xfrm>
            <a:off x="9584104" y="58294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A40FBF-154D-4F55-95F9-ECB1606EEA17}"/>
              </a:ext>
            </a:extLst>
          </p:cNvPr>
          <p:cNvGrpSpPr/>
          <p:nvPr/>
        </p:nvGrpSpPr>
        <p:grpSpPr>
          <a:xfrm>
            <a:off x="4957125" y="3372416"/>
            <a:ext cx="1107996" cy="1343311"/>
            <a:chOff x="4545801" y="4134828"/>
            <a:chExt cx="1107996" cy="13433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B931DB1-2654-473E-B6D4-A599F2A7B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056" y="4134828"/>
              <a:ext cx="683543" cy="683543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6C8E15A-0953-4EE2-AA31-1B6C32E35832}"/>
                </a:ext>
              </a:extLst>
            </p:cNvPr>
            <p:cNvSpPr txBox="1"/>
            <p:nvPr/>
          </p:nvSpPr>
          <p:spPr>
            <a:xfrm>
              <a:off x="4545801" y="4924461"/>
              <a:ext cx="1107996" cy="553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如微信小程序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BDF6B2A3-5FFB-4028-8DED-D0137C1FAB8F}"/>
              </a:ext>
            </a:extLst>
          </p:cNvPr>
          <p:cNvSpPr txBox="1"/>
          <p:nvPr/>
        </p:nvSpPr>
        <p:spPr>
          <a:xfrm>
            <a:off x="6498410" y="4455530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6AFC66E-6231-4539-9D0B-6557272648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7370" y="4929134"/>
            <a:ext cx="1772525" cy="107208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8FB6A93-2C18-43CD-BF8D-EBD243D1E644}"/>
              </a:ext>
            </a:extLst>
          </p:cNvPr>
          <p:cNvSpPr txBox="1"/>
          <p:nvPr/>
        </p:nvSpPr>
        <p:spPr>
          <a:xfrm>
            <a:off x="7991752" y="3009541"/>
            <a:ext cx="130680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数据流信息、命令执行反馈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E53487-A6F8-4B92-9038-A163CA1A4019}"/>
              </a:ext>
            </a:extLst>
          </p:cNvPr>
          <p:cNvSpPr txBox="1"/>
          <p:nvPr/>
        </p:nvSpPr>
        <p:spPr>
          <a:xfrm>
            <a:off x="10462751" y="3157888"/>
            <a:ext cx="1306801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9D1BCF7-618D-4536-8B1A-9280B2E9FBF7}"/>
              </a:ext>
            </a:extLst>
          </p:cNvPr>
          <p:cNvSpPr txBox="1"/>
          <p:nvPr/>
        </p:nvSpPr>
        <p:spPr>
          <a:xfrm>
            <a:off x="6590098" y="4015494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78F1ED28-51C2-4ECA-8FED-4BB694841B94}"/>
              </a:ext>
            </a:extLst>
          </p:cNvPr>
          <p:cNvSpPr/>
          <p:nvPr/>
        </p:nvSpPr>
        <p:spPr>
          <a:xfrm>
            <a:off x="6149969" y="4296656"/>
            <a:ext cx="1801256" cy="197856"/>
          </a:xfrm>
          <a:prstGeom prst="leftRightArrow">
            <a:avLst/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03504D-0AEE-4D31-AA55-B90550AECED8}"/>
              </a:ext>
            </a:extLst>
          </p:cNvPr>
          <p:cNvCxnSpPr>
            <a:cxnSpLocks/>
          </p:cNvCxnSpPr>
          <p:nvPr/>
        </p:nvCxnSpPr>
        <p:spPr>
          <a:xfrm flipH="1" flipV="1">
            <a:off x="3766804" y="4044072"/>
            <a:ext cx="1093063" cy="1"/>
          </a:xfrm>
          <a:prstGeom prst="straightConnector1">
            <a:avLst/>
          </a:prstGeom>
          <a:ln w="50800">
            <a:solidFill>
              <a:srgbClr val="3C8BC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F692E38-73B5-4A9F-966A-6D1EBBC51D67}"/>
              </a:ext>
            </a:extLst>
          </p:cNvPr>
          <p:cNvSpPr txBox="1"/>
          <p:nvPr/>
        </p:nvSpPr>
        <p:spPr>
          <a:xfrm>
            <a:off x="604469" y="466664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数据、下发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AAC0BAA-03C1-4385-AEAA-7F1BE27A0706}"/>
              </a:ext>
            </a:extLst>
          </p:cNvPr>
          <p:cNvCxnSpPr>
            <a:cxnSpLocks/>
          </p:cNvCxnSpPr>
          <p:nvPr/>
        </p:nvCxnSpPr>
        <p:spPr>
          <a:xfrm flipH="1">
            <a:off x="3766804" y="5525398"/>
            <a:ext cx="1200172" cy="0"/>
          </a:xfrm>
          <a:prstGeom prst="straightConnector1">
            <a:avLst/>
          </a:prstGeom>
          <a:ln w="50800">
            <a:solidFill>
              <a:srgbClr val="3C8BC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3F83676-8F5B-42AF-885E-94C744BE44F5}"/>
              </a:ext>
            </a:extLst>
          </p:cNvPr>
          <p:cNvSpPr txBox="1"/>
          <p:nvPr/>
        </p:nvSpPr>
        <p:spPr>
          <a:xfrm>
            <a:off x="679431" y="5715484"/>
            <a:ext cx="352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通过云平台计算，实现</a:t>
            </a:r>
            <a:r>
              <a:rPr lang="zh-CN" altLang="en-US" sz="1400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故障自诊断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3C8BA30-B6ED-482D-B53F-63BCC4CA106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42" y="5004792"/>
            <a:ext cx="675016" cy="675016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C542FAC0-DBB5-4BE8-B1C4-79926E380158}"/>
              </a:ext>
            </a:extLst>
          </p:cNvPr>
          <p:cNvSpPr txBox="1"/>
          <p:nvPr/>
        </p:nvSpPr>
        <p:spPr>
          <a:xfrm>
            <a:off x="4867357" y="5755407"/>
            <a:ext cx="1441420" cy="553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故障自诊断模型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8D4DDE7-32D3-45F6-909B-827398E06677}"/>
              </a:ext>
            </a:extLst>
          </p:cNvPr>
          <p:cNvSpPr/>
          <p:nvPr/>
        </p:nvSpPr>
        <p:spPr>
          <a:xfrm>
            <a:off x="396934" y="3372416"/>
            <a:ext cx="3570435" cy="2664742"/>
          </a:xfrm>
          <a:prstGeom prst="roundRect">
            <a:avLst>
              <a:gd name="adj" fmla="val 8397"/>
            </a:avLst>
          </a:prstGeom>
          <a:noFill/>
          <a:ln w="28575">
            <a:solidFill>
              <a:srgbClr val="3C8B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50F257A3-ED98-4186-AD52-1DE696D976D4}"/>
              </a:ext>
            </a:extLst>
          </p:cNvPr>
          <p:cNvSpPr/>
          <p:nvPr/>
        </p:nvSpPr>
        <p:spPr>
          <a:xfrm rot="10800000">
            <a:off x="6211584" y="5397383"/>
            <a:ext cx="1739640" cy="246138"/>
          </a:xfrm>
          <a:prstGeom prst="rightArrow">
            <a:avLst>
              <a:gd name="adj1" fmla="val 37150"/>
              <a:gd name="adj2" fmla="val 50000"/>
            </a:avLst>
          </a:prstGeom>
          <a:solidFill>
            <a:srgbClr val="BEE7FE"/>
          </a:solidFill>
          <a:ln w="15875">
            <a:solidFill>
              <a:srgbClr val="3C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490075D-1054-43CB-B1EB-A485188DD1BA}"/>
              </a:ext>
            </a:extLst>
          </p:cNvPr>
          <p:cNvSpPr txBox="1"/>
          <p:nvPr/>
        </p:nvSpPr>
        <p:spPr>
          <a:xfrm>
            <a:off x="6616430" y="5126624"/>
            <a:ext cx="14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8EFE5417-08AD-4DAE-8470-848A2EC3FF9B}"/>
              </a:ext>
            </a:extLst>
          </p:cNvPr>
          <p:cNvSpPr/>
          <p:nvPr/>
        </p:nvSpPr>
        <p:spPr>
          <a:xfrm rot="1380527">
            <a:off x="219072" y="2429675"/>
            <a:ext cx="284694" cy="792480"/>
          </a:xfrm>
          <a:custGeom>
            <a:avLst/>
            <a:gdLst>
              <a:gd name="connsiteX0" fmla="*/ 71334 w 284694"/>
              <a:gd name="connsiteY0" fmla="*/ 0 h 792480"/>
              <a:gd name="connsiteX1" fmla="*/ 214 w 284694"/>
              <a:gd name="connsiteY1" fmla="*/ 365760 h 792480"/>
              <a:gd name="connsiteX2" fmla="*/ 91654 w 284694"/>
              <a:gd name="connsiteY2" fmla="*/ 599440 h 792480"/>
              <a:gd name="connsiteX3" fmla="*/ 284694 w 284694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94" h="792480">
                <a:moveTo>
                  <a:pt x="71334" y="0"/>
                </a:moveTo>
                <a:cubicBezTo>
                  <a:pt x="34080" y="132926"/>
                  <a:pt x="-3173" y="265853"/>
                  <a:pt x="214" y="365760"/>
                </a:cubicBezTo>
                <a:cubicBezTo>
                  <a:pt x="3601" y="465667"/>
                  <a:pt x="44241" y="528320"/>
                  <a:pt x="91654" y="599440"/>
                </a:cubicBezTo>
                <a:cubicBezTo>
                  <a:pt x="139067" y="670560"/>
                  <a:pt x="211880" y="731520"/>
                  <a:pt x="284694" y="792480"/>
                </a:cubicBezTo>
              </a:path>
            </a:pathLst>
          </a:custGeom>
          <a:noFill/>
          <a:ln w="57150">
            <a:solidFill>
              <a:srgbClr val="3C8BC6"/>
            </a:solidFill>
            <a:prstDash val="sysDash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5598DC4-D781-42B9-8970-CD1D62B30B97}"/>
              </a:ext>
            </a:extLst>
          </p:cNvPr>
          <p:cNvSpPr txBox="1"/>
          <p:nvPr/>
        </p:nvSpPr>
        <p:spPr>
          <a:xfrm>
            <a:off x="318586" y="2615524"/>
            <a:ext cx="279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实现实时监测、远程控制、故障诊断等智能化过程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24C138-021A-42F5-BF3D-30C0ECDA52D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1" y="3452635"/>
            <a:ext cx="556914" cy="1206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47655B-A9B6-4B98-A8DE-2D0AB4DDF94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3452634"/>
            <a:ext cx="556914" cy="1206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70E4BA-3300-45D3-AB5F-29F7494CD2B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59" y="3455932"/>
            <a:ext cx="556914" cy="1206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1EFF5F3-9927-4AC9-A237-ED36AFEBEB4A}"/>
              </a:ext>
            </a:extLst>
          </p:cNvPr>
          <p:cNvGrpSpPr/>
          <p:nvPr/>
        </p:nvGrpSpPr>
        <p:grpSpPr>
          <a:xfrm>
            <a:off x="399757" y="126016"/>
            <a:ext cx="3923977" cy="602266"/>
            <a:chOff x="1390854" y="1507940"/>
            <a:chExt cx="3923977" cy="6022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A88D08-DD95-46EB-B5C4-91C4A1FA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854" y="1507940"/>
              <a:ext cx="559349" cy="5847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64FCB79-883E-4F63-89A3-8F7E98A8B6ED}"/>
                </a:ext>
              </a:extLst>
            </p:cNvPr>
            <p:cNvSpPr txBox="1"/>
            <p:nvPr/>
          </p:nvSpPr>
          <p:spPr>
            <a:xfrm>
              <a:off x="1502110" y="1525431"/>
              <a:ext cx="390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8D75F8-9259-4496-A300-60A1F514393F}"/>
                </a:ext>
              </a:extLst>
            </p:cNvPr>
            <p:cNvSpPr txBox="1"/>
            <p:nvPr/>
          </p:nvSpPr>
          <p:spPr>
            <a:xfrm>
              <a:off x="2004309" y="1586985"/>
              <a:ext cx="3310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  <a:r>
                <a:rPr lang="en-US" altLang="zh-CN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3C8B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</a:p>
          </p:txBody>
        </p:sp>
      </p:grpSp>
      <p:sp>
        <p:nvSpPr>
          <p:cNvPr id="11" name="稻壳儿小白白(http://dwz.cn/Wu2UP)">
            <a:extLst>
              <a:ext uri="{FF2B5EF4-FFF2-40B4-BE49-F238E27FC236}">
                <a16:creationId xmlns:a16="http://schemas.microsoft.com/office/drawing/2014/main" id="{F1ABD45D-A32F-4BD6-9F90-2B992BD95C73}"/>
              </a:ext>
            </a:extLst>
          </p:cNvPr>
          <p:cNvSpPr/>
          <p:nvPr/>
        </p:nvSpPr>
        <p:spPr bwMode="auto">
          <a:xfrm>
            <a:off x="1381667" y="2420875"/>
            <a:ext cx="9065725" cy="3510961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5BADF4"/>
          </a:solidFill>
          <a:ln>
            <a:noFill/>
          </a:ln>
          <a:extLst/>
        </p:spPr>
        <p:txBody>
          <a:bodyPr lIns="121682" tIns="60841" rIns="121682" bIns="60841"/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A879B8-BC47-4C88-BA87-1DA4A8EA4D27}"/>
              </a:ext>
            </a:extLst>
          </p:cNvPr>
          <p:cNvSpPr/>
          <p:nvPr/>
        </p:nvSpPr>
        <p:spPr>
          <a:xfrm>
            <a:off x="256010" y="3508831"/>
            <a:ext cx="37638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，搭建服务器和数据库，建立故障诊断模型，通过云计算实现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自我故障诊断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29FBF8-125F-4B31-A5B5-21C1A2DF4F5F}"/>
              </a:ext>
            </a:extLst>
          </p:cNvPr>
          <p:cNvSpPr/>
          <p:nvPr/>
        </p:nvSpPr>
        <p:spPr>
          <a:xfrm>
            <a:off x="3510633" y="1313482"/>
            <a:ext cx="480779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将实现通过无线通信模块连接物联网，实现对数据流的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Rectangle 292"/>
          <p:cNvSpPr/>
          <p:nvPr/>
        </p:nvSpPr>
        <p:spPr>
          <a:xfrm flipH="1">
            <a:off x="7754785" y="3429000"/>
            <a:ext cx="443721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3C8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，结合第一二阶段研究成果进行系统整合，打造完整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数字化云平台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，开发出完整的基于无线通信与云平台计算的比例伺服阀控制系统。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F1C5D-0A3A-4954-9E5B-FC9955B3254D}"/>
              </a:ext>
            </a:extLst>
          </p:cNvPr>
          <p:cNvGrpSpPr/>
          <p:nvPr/>
        </p:nvGrpSpPr>
        <p:grpSpPr>
          <a:xfrm>
            <a:off x="1997060" y="1037953"/>
            <a:ext cx="1121060" cy="1780718"/>
            <a:chOff x="1013212" y="1192192"/>
            <a:chExt cx="1121060" cy="1780718"/>
          </a:xfrm>
        </p:grpSpPr>
        <p:pic>
          <p:nvPicPr>
            <p:cNvPr id="18" name="稻壳儿小白白(http://dwz.cn/Wu2UP)">
              <a:extLst>
                <a:ext uri="{FF2B5EF4-FFF2-40B4-BE49-F238E27FC236}">
                  <a16:creationId xmlns:a16="http://schemas.microsoft.com/office/drawing/2014/main" id="{C1141DA4-0047-4DCE-91F0-7C4EBF04A97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212" y="1192192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稻壳儿小白白(http://dwz.cn/Wu2UP)">
              <a:extLst>
                <a:ext uri="{FF2B5EF4-FFF2-40B4-BE49-F238E27FC236}">
                  <a16:creationId xmlns:a16="http://schemas.microsoft.com/office/drawing/2014/main" id="{DA3E5042-5FAC-46A5-94F1-3DF5C49EB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5215" y="1362903"/>
              <a:ext cx="419100" cy="411163"/>
            </a:xfrm>
            <a:custGeom>
              <a:avLst/>
              <a:gdLst>
                <a:gd name="T0" fmla="*/ 2147483646 w 64"/>
                <a:gd name="T1" fmla="*/ 2147483646 h 63"/>
                <a:gd name="T2" fmla="*/ 2147483646 w 64"/>
                <a:gd name="T3" fmla="*/ 2147483646 h 63"/>
                <a:gd name="T4" fmla="*/ 1801042959 w 64"/>
                <a:gd name="T5" fmla="*/ 2044504754 h 63"/>
                <a:gd name="T6" fmla="*/ 1157816138 w 64"/>
                <a:gd name="T7" fmla="*/ 2147483646 h 63"/>
                <a:gd name="T8" fmla="*/ 0 w 64"/>
                <a:gd name="T9" fmla="*/ 1107438172 h 63"/>
                <a:gd name="T10" fmla="*/ 1157816138 w 64"/>
                <a:gd name="T11" fmla="*/ 0 h 63"/>
                <a:gd name="T12" fmla="*/ 2147483646 w 64"/>
                <a:gd name="T13" fmla="*/ 1107438172 h 63"/>
                <a:gd name="T14" fmla="*/ 2101216786 w 64"/>
                <a:gd name="T15" fmla="*/ 1746346315 h 63"/>
                <a:gd name="T16" fmla="*/ 2147483646 w 64"/>
                <a:gd name="T17" fmla="*/ 2147483646 h 63"/>
                <a:gd name="T18" fmla="*/ 2147483646 w 64"/>
                <a:gd name="T19" fmla="*/ 2147483646 h 63"/>
                <a:gd name="T20" fmla="*/ 2147483646 w 64"/>
                <a:gd name="T21" fmla="*/ 2147483646 h 63"/>
                <a:gd name="T22" fmla="*/ 1157816138 w 64"/>
                <a:gd name="T23" fmla="*/ 383347497 h 63"/>
                <a:gd name="T24" fmla="*/ 428817881 w 64"/>
                <a:gd name="T25" fmla="*/ 1107438172 h 63"/>
                <a:gd name="T26" fmla="*/ 1157816138 w 64"/>
                <a:gd name="T27" fmla="*/ 1831535373 h 63"/>
                <a:gd name="T28" fmla="*/ 1886807845 w 64"/>
                <a:gd name="T29" fmla="*/ 1107438172 h 63"/>
                <a:gd name="T30" fmla="*/ 1157816138 w 64"/>
                <a:gd name="T31" fmla="*/ 383347497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0BBB70-236D-4091-A936-E00B68A2BDDA}"/>
              </a:ext>
            </a:extLst>
          </p:cNvPr>
          <p:cNvGrpSpPr/>
          <p:nvPr/>
        </p:nvGrpSpPr>
        <p:grpSpPr>
          <a:xfrm>
            <a:off x="3978603" y="3018018"/>
            <a:ext cx="1121060" cy="1780718"/>
            <a:chOff x="4771414" y="4114489"/>
            <a:chExt cx="1121060" cy="1780718"/>
          </a:xfrm>
        </p:grpSpPr>
        <p:pic>
          <p:nvPicPr>
            <p:cNvPr id="14" name="稻壳儿小白白(http://dwz.cn/Wu2UP)">
              <a:extLst>
                <a:ext uri="{FF2B5EF4-FFF2-40B4-BE49-F238E27FC236}">
                  <a16:creationId xmlns:a16="http://schemas.microsoft.com/office/drawing/2014/main" id="{9E0C4CE9-0D12-450A-A936-F456625AF6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414" y="4114489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稻壳儿小白白(http://dwz.cn/Wu2UP)">
              <a:extLst>
                <a:ext uri="{FF2B5EF4-FFF2-40B4-BE49-F238E27FC236}">
                  <a16:creationId xmlns:a16="http://schemas.microsoft.com/office/drawing/2014/main" id="{9B1F4863-1467-4A8B-81BC-9332BB2B1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6970" y="4314781"/>
              <a:ext cx="498475" cy="374650"/>
            </a:xfrm>
            <a:custGeom>
              <a:avLst/>
              <a:gdLst>
                <a:gd name="T0" fmla="*/ 1572641301 w 158"/>
                <a:gd name="T1" fmla="*/ 1179517836 h 119"/>
                <a:gd name="T2" fmla="*/ 0 w 158"/>
                <a:gd name="T3" fmla="*/ 1179517836 h 119"/>
                <a:gd name="T4" fmla="*/ 0 w 158"/>
                <a:gd name="T5" fmla="*/ 0 h 119"/>
                <a:gd name="T6" fmla="*/ 89580374 w 158"/>
                <a:gd name="T7" fmla="*/ 0 h 119"/>
                <a:gd name="T8" fmla="*/ 89580374 w 158"/>
                <a:gd name="T9" fmla="*/ 1070485241 h 119"/>
                <a:gd name="T10" fmla="*/ 1572641301 w 158"/>
                <a:gd name="T11" fmla="*/ 1070485241 h 119"/>
                <a:gd name="T12" fmla="*/ 1572641301 w 158"/>
                <a:gd name="T13" fmla="*/ 1179517836 h 119"/>
                <a:gd name="T14" fmla="*/ 497670499 w 158"/>
                <a:gd name="T15" fmla="*/ 981280761 h 119"/>
                <a:gd name="T16" fmla="*/ 288648574 w 158"/>
                <a:gd name="T17" fmla="*/ 981280761 h 119"/>
                <a:gd name="T18" fmla="*/ 288648574 w 158"/>
                <a:gd name="T19" fmla="*/ 594714373 h 119"/>
                <a:gd name="T20" fmla="*/ 497670499 w 158"/>
                <a:gd name="T21" fmla="*/ 594714373 h 119"/>
                <a:gd name="T22" fmla="*/ 497670499 w 158"/>
                <a:gd name="T23" fmla="*/ 981280761 h 119"/>
                <a:gd name="T24" fmla="*/ 776368503 w 158"/>
                <a:gd name="T25" fmla="*/ 981280761 h 119"/>
                <a:gd name="T26" fmla="*/ 587250874 w 158"/>
                <a:gd name="T27" fmla="*/ 981280761 h 119"/>
                <a:gd name="T28" fmla="*/ 587250874 w 158"/>
                <a:gd name="T29" fmla="*/ 188326166 h 119"/>
                <a:gd name="T30" fmla="*/ 776368503 w 158"/>
                <a:gd name="T31" fmla="*/ 188326166 h 119"/>
                <a:gd name="T32" fmla="*/ 776368503 w 158"/>
                <a:gd name="T33" fmla="*/ 981280761 h 119"/>
                <a:gd name="T34" fmla="*/ 1084924528 w 158"/>
                <a:gd name="T35" fmla="*/ 981280761 h 119"/>
                <a:gd name="T36" fmla="*/ 885856328 w 158"/>
                <a:gd name="T37" fmla="*/ 981280761 h 119"/>
                <a:gd name="T38" fmla="*/ 885856328 w 158"/>
                <a:gd name="T39" fmla="*/ 386563240 h 119"/>
                <a:gd name="T40" fmla="*/ 1084924528 w 158"/>
                <a:gd name="T41" fmla="*/ 386563240 h 119"/>
                <a:gd name="T42" fmla="*/ 1084924528 w 158"/>
                <a:gd name="T43" fmla="*/ 981280761 h 119"/>
                <a:gd name="T44" fmla="*/ 1383526827 w 158"/>
                <a:gd name="T45" fmla="*/ 981280761 h 119"/>
                <a:gd name="T46" fmla="*/ 1184458628 w 158"/>
                <a:gd name="T47" fmla="*/ 981280761 h 119"/>
                <a:gd name="T48" fmla="*/ 1184458628 w 158"/>
                <a:gd name="T49" fmla="*/ 109032595 h 119"/>
                <a:gd name="T50" fmla="*/ 1383526827 w 158"/>
                <a:gd name="T51" fmla="*/ 109032595 h 119"/>
                <a:gd name="T52" fmla="*/ 1383526827 w 158"/>
                <a:gd name="T53" fmla="*/ 981280761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9467B1-0E36-4161-BE9B-D6EB3B8032A5}"/>
              </a:ext>
            </a:extLst>
          </p:cNvPr>
          <p:cNvGrpSpPr/>
          <p:nvPr/>
        </p:nvGrpSpPr>
        <p:grpSpPr>
          <a:xfrm>
            <a:off x="6531809" y="4151118"/>
            <a:ext cx="1121060" cy="1780718"/>
            <a:chOff x="6531809" y="4151118"/>
            <a:chExt cx="1121060" cy="1780718"/>
          </a:xfrm>
        </p:grpSpPr>
        <p:pic>
          <p:nvPicPr>
            <p:cNvPr id="23" name="稻壳儿小白白(http://dwz.cn/Wu2UP)">
              <a:extLst>
                <a:ext uri="{FF2B5EF4-FFF2-40B4-BE49-F238E27FC236}">
                  <a16:creationId xmlns:a16="http://schemas.microsoft.com/office/drawing/2014/main" id="{B1581A16-5CF8-40FA-AF0D-DDC76F7D3A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  <a14:imgEffect>
                        <a14:colorTemperature colorTemp="53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809" y="4151118"/>
              <a:ext cx="1121060" cy="17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稻壳儿小白白(http://dwz.cn/Wu2UP)">
              <a:extLst>
                <a:ext uri="{FF2B5EF4-FFF2-40B4-BE49-F238E27FC236}">
                  <a16:creationId xmlns:a16="http://schemas.microsoft.com/office/drawing/2014/main" id="{4FA9BFEB-3E50-4641-BE4F-BFB5FD741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66" y="4324373"/>
              <a:ext cx="376238" cy="376238"/>
            </a:xfrm>
            <a:custGeom>
              <a:avLst/>
              <a:gdLst>
                <a:gd name="T0" fmla="*/ 1263468770 w 55"/>
                <a:gd name="T1" fmla="*/ 2147483646 h 55"/>
                <a:gd name="T2" fmla="*/ 0 w 55"/>
                <a:gd name="T3" fmla="*/ 1263468770 h 55"/>
                <a:gd name="T4" fmla="*/ 1263468770 w 55"/>
                <a:gd name="T5" fmla="*/ 0 h 55"/>
                <a:gd name="T6" fmla="*/ 2147483646 w 55"/>
                <a:gd name="T7" fmla="*/ 1263468770 h 55"/>
                <a:gd name="T8" fmla="*/ 1263468770 w 55"/>
                <a:gd name="T9" fmla="*/ 2147483646 h 55"/>
                <a:gd name="T10" fmla="*/ 2105776723 w 55"/>
                <a:gd name="T11" fmla="*/ 935902286 h 55"/>
                <a:gd name="T12" fmla="*/ 1965392064 w 55"/>
                <a:gd name="T13" fmla="*/ 795517627 h 55"/>
                <a:gd name="T14" fmla="*/ 1871804572 w 55"/>
                <a:gd name="T15" fmla="*/ 748720461 h 55"/>
                <a:gd name="T16" fmla="*/ 1778210239 w 55"/>
                <a:gd name="T17" fmla="*/ 795517627 h 55"/>
                <a:gd name="T18" fmla="*/ 1123084111 w 55"/>
                <a:gd name="T19" fmla="*/ 1450643755 h 55"/>
                <a:gd name="T20" fmla="*/ 748720461 w 55"/>
                <a:gd name="T21" fmla="*/ 1076286945 h 55"/>
                <a:gd name="T22" fmla="*/ 655132968 w 55"/>
                <a:gd name="T23" fmla="*/ 1029489778 h 55"/>
                <a:gd name="T24" fmla="*/ 608335802 w 55"/>
                <a:gd name="T25" fmla="*/ 1076286945 h 55"/>
                <a:gd name="T26" fmla="*/ 421153977 w 55"/>
                <a:gd name="T27" fmla="*/ 1216671604 h 55"/>
                <a:gd name="T28" fmla="*/ 421153977 w 55"/>
                <a:gd name="T29" fmla="*/ 1310259096 h 55"/>
                <a:gd name="T30" fmla="*/ 421153977 w 55"/>
                <a:gd name="T31" fmla="*/ 1403853429 h 55"/>
                <a:gd name="T32" fmla="*/ 1029489778 w 55"/>
                <a:gd name="T33" fmla="*/ 2012189231 h 55"/>
                <a:gd name="T34" fmla="*/ 1123084111 w 55"/>
                <a:gd name="T35" fmla="*/ 2012189231 h 55"/>
                <a:gd name="T36" fmla="*/ 1216671604 w 55"/>
                <a:gd name="T37" fmla="*/ 2012189231 h 55"/>
                <a:gd name="T38" fmla="*/ 2105776723 w 55"/>
                <a:gd name="T39" fmla="*/ 1076286945 h 55"/>
                <a:gd name="T40" fmla="*/ 2147483646 w 55"/>
                <a:gd name="T41" fmla="*/ 1029489778 h 55"/>
                <a:gd name="T42" fmla="*/ 2105776723 w 55"/>
                <a:gd name="T43" fmla="*/ 935902286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122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4_1"/>
  <p:tag name="KSO_WM_UNIT_ID" val="diagram20198831_4*l_h_d*1_4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5_1"/>
  <p:tag name="KSO_WM_UNIT_ID" val="diagram20198831_4*l_h_d*1_5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69775_3*m_h_i*1_1_5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a*1"/>
  <p:tag name="KSO_WM_TEMPLATE_CATEGORY" val="diagram"/>
  <p:tag name="KSO_WM_TEMPLATE_INDEX" val="2020145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6"/>
  <p:tag name="KSO_WM_DIAGRAM_GROUP_CODE" val="l1-1"/>
  <p:tag name="KSO_WM_UNIT_TYPE" val="a"/>
  <p:tag name="KSO_WM_UNIT_INDEX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a*1"/>
  <p:tag name="KSO_WM_TEMPLATE_CATEGORY" val="diagram"/>
  <p:tag name="KSO_WM_TEMPLATE_INDEX" val="2020145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6"/>
  <p:tag name="KSO_WM_DIAGRAM_GROUP_CODE" val="l1-1"/>
  <p:tag name="KSO_WM_UNIT_TYPE" val="a"/>
  <p:tag name="KSO_WM_UNIT_INDEX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i*1_2"/>
  <p:tag name="KSO_WM_TEMPLATE_CATEGORY" val="diagram"/>
  <p:tag name="KSO_WM_TEMPLATE_INDEX" val="2020145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198831_4*l_h_d*1_1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i*1_3"/>
  <p:tag name="KSO_WM_TEMPLATE_CATEGORY" val="diagram"/>
  <p:tag name="KSO_WM_TEMPLATE_INDEX" val="2020145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4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4_1"/>
  <p:tag name="KSO_WM_TEMPLATE_CATEGORY" val="diagram"/>
  <p:tag name="KSO_WM_TEMPLATE_INDEX" val="20201458"/>
  <p:tag name="KSO_WM_UNIT_LAYERLEVEL" val="1_1_1"/>
  <p:tag name="KSO_WM_TAG_VERSION" val="1.0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3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3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YPE" val="l_h_a"/>
  <p:tag name="KSO_WM_UNIT_INDEX" val="1_3_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i*1_1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58_2*l_h_a*1_1_1"/>
  <p:tag name="KSO_WM_TEMPLATE_CATEGORY" val="diagram"/>
  <p:tag name="KSO_WM_TEMPLATE_INDEX" val="20201458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8"/>
  <p:tag name="KSO_WM_DIAGRAM_GROUP_CODE" val="l1-1"/>
  <p:tag name="KSO_WM_UNIT_TYPE" val="l_h_a"/>
  <p:tag name="KSO_WM_UNIT_INDEX" val="1_1_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69775_3*m_h_i*1_1_6"/>
  <p:tag name="KSO_WM_TEMPLATE_CATEGORY" val="diagram"/>
  <p:tag name="KSO_WM_TEMPLATE_INDEX" val="20169775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1_BRIGHTNESS" val="0"/>
  <p:tag name="KSO_WM_UNIT_TEXT_FILL_FORE_SCHEMECOLOR_INDEX_1" val="2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2"/>
  <p:tag name="KSO_WM_UNIT_TEXT_FILL_FORE_SCHEMECOLOR_INDEX_2_POS" val="0.5"/>
  <p:tag name="KSO_WM_UNIT_TEXT_FILL_FORE_SCHEMECOLOR_INDEX_2_TRANS" val="0"/>
  <p:tag name="KSO_WM_UNIT_TEXT_FILL_FORE_SCHEMECOLOR_INDEX_3_BRIGHTNESS" val="0"/>
  <p:tag name="KSO_WM_UNIT_TEXT_FILL_FORE_SCHEMECOLOR_INDEX_3" val="2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45"/>
  <p:tag name="KSO_WM_UNIT_TEXT_FILL_GRADIENT_DIRECTION" val="0"/>
  <p:tag name="KSO_WM_UNIT_TEXT_FILL_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198831_4*l_h_d*1_3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VALUE" val="500*5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198831_4*l_h_d*1_2_1"/>
  <p:tag name="KSO_WM_TEMPLATE_CATEGORY" val="diagram"/>
  <p:tag name="KSO_WM_TEMPLATE_INDEX" val="20198831"/>
  <p:tag name="KSO_WM_UNIT_SUPPORT_UNIT_TYPE" val="[]"/>
  <p:tag name="KSO_WM_UNIT_LAYERLEVEL" val="1_1_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ISCONTENTSTITLE" val="0"/>
  <p:tag name="KSO_WM_UNIT_PRESET_TEXT" val="名字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831_4*l_h_a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831_4*l_h_i*1_4_1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831_4*l_h_i*1_4_2"/>
  <p:tag name="KSO_WM_TEMPLATE_CATEGORY" val="diagram"/>
  <p:tag name="KSO_WM_TEMPLATE_INDEX" val="20198831"/>
  <p:tag name="KSO_WM_UNIT_LAYERLEVEL" val="1_1_1"/>
  <p:tag name="KSO_WM_TAG_VERSION" val="1.0"/>
  <p:tag name="KSO_WM_BEAUTIFY_FLAG" val="#wm#"/>
  <p:tag name="KSO_WM_UNIT_FILL_FORE_SCHEMECOLOR_INDEX" val="16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996</Words>
  <Application>Microsoft Office PowerPoint</Application>
  <PresentationFormat>宽屏</PresentationFormat>
  <Paragraphs>119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310-CAI978</vt:lpstr>
      <vt:lpstr>HIU Golden Ratio H-Bold</vt:lpstr>
      <vt:lpstr>等线</vt:lpstr>
      <vt:lpstr>仿宋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Office Theme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楚 小凝</dc:creator>
  <cp:lastModifiedBy>徐嘉骏</cp:lastModifiedBy>
  <cp:revision>519</cp:revision>
  <dcterms:created xsi:type="dcterms:W3CDTF">2018-12-23T10:11:00Z</dcterms:created>
  <dcterms:modified xsi:type="dcterms:W3CDTF">2022-03-31T10:22:38Z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