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06" r:id="rId4"/>
    <p:sldId id="426" r:id="rId6"/>
    <p:sldId id="414" r:id="rId7"/>
    <p:sldId id="428" r:id="rId8"/>
    <p:sldId id="430" r:id="rId9"/>
    <p:sldId id="416" r:id="rId10"/>
    <p:sldId id="417" r:id="rId11"/>
    <p:sldId id="433" r:id="rId12"/>
    <p:sldId id="421" r:id="rId13"/>
    <p:sldId id="427" r:id="rId14"/>
    <p:sldId id="423" r:id="rId15"/>
    <p:sldId id="431" r:id="rId16"/>
    <p:sldId id="424" r:id="rId17"/>
    <p:sldId id="435" r:id="rId18"/>
    <p:sldId id="43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BC6"/>
    <a:srgbClr val="66B9F9"/>
    <a:srgbClr val="468FE4"/>
    <a:srgbClr val="BEE7FE"/>
    <a:srgbClr val="5BADF4"/>
    <a:srgbClr val="0538B5"/>
    <a:srgbClr val="3486C3"/>
    <a:srgbClr val="9ED6F8"/>
    <a:srgbClr val="6BC0F5"/>
    <a:srgbClr val="47A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CA63-50AE-4210-BA88-797D58FE4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512A8-9FBF-4A97-9B16-7B3CB626E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512A8-9FBF-4A97-9B16-7B3CB626E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D633</a:t>
            </a:r>
            <a:r>
              <a:rPr lang="zh-CN" altLang="en-US" dirty="0"/>
              <a:t>比例伺服阀的基础上  读取  、 、 特征量    阀将信号传递至控制板（研究基础）。（我们要做的是）通过串口通信的方式把数据流传递至通信模块，  </a:t>
            </a:r>
            <a:r>
              <a:rPr lang="en-US" altLang="zh-CN" dirty="0"/>
              <a:t>……</a:t>
            </a:r>
            <a:r>
              <a:rPr lang="zh-CN" altLang="en-US" dirty="0"/>
              <a:t>传递至云平台。   前中期，我们将使用成熟的物联网平台， 验证可行性。研究后期（？），我们将 自建服务器，</a:t>
            </a:r>
            <a:r>
              <a:rPr lang="en-US" altLang="zh-CN" dirty="0"/>
              <a:t>……  </a:t>
            </a:r>
            <a:r>
              <a:rPr lang="zh-CN" altLang="en-US" dirty="0"/>
              <a:t>后期 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512A8-9FBF-4A97-9B16-7B3CB626E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C9E1D-87DB-463A-836C-4CC3AB7BCCD9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我们已经在这边待过了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C9E1D-87DB-463A-836C-4CC3AB7BCCD9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C9E1D-87DB-463A-836C-4CC3AB7BCCD9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512A8-9FBF-4A97-9B16-7B3CB626E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42558" t="22326" r="2937" b="9353"/>
          <a:stretch>
            <a:fillRect/>
          </a:stretch>
        </p:blipFill>
        <p:spPr>
          <a:xfrm>
            <a:off x="3985225" y="0"/>
            <a:ext cx="820677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254240" y="1386937"/>
            <a:ext cx="3459480" cy="4617622"/>
          </a:xfrm>
          <a:custGeom>
            <a:avLst/>
            <a:gdLst>
              <a:gd name="connsiteX0" fmla="*/ 0 w 3459480"/>
              <a:gd name="connsiteY0" fmla="*/ 0 h 4617622"/>
              <a:gd name="connsiteX1" fmla="*/ 3459480 w 3459480"/>
              <a:gd name="connsiteY1" fmla="*/ 0 h 4617622"/>
              <a:gd name="connsiteX2" fmla="*/ 3459480 w 3459480"/>
              <a:gd name="connsiteY2" fmla="*/ 4617622 h 4617622"/>
              <a:gd name="connsiteX3" fmla="*/ 0 w 3459480"/>
              <a:gd name="connsiteY3" fmla="*/ 4617622 h 461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480" h="4617622">
                <a:moveTo>
                  <a:pt x="0" y="0"/>
                </a:moveTo>
                <a:lnTo>
                  <a:pt x="3459480" y="0"/>
                </a:lnTo>
                <a:lnTo>
                  <a:pt x="3459480" y="4617622"/>
                </a:lnTo>
                <a:lnTo>
                  <a:pt x="0" y="46176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" y="4051135"/>
            <a:ext cx="10801108" cy="1420986"/>
          </a:xfrm>
          <a:custGeom>
            <a:avLst/>
            <a:gdLst>
              <a:gd name="connsiteX0" fmla="*/ 7604568 w 10801108"/>
              <a:gd name="connsiteY0" fmla="*/ 0 h 1420986"/>
              <a:gd name="connsiteX1" fmla="*/ 10801108 w 10801108"/>
              <a:gd name="connsiteY1" fmla="*/ 0 h 1420986"/>
              <a:gd name="connsiteX2" fmla="*/ 10801108 w 10801108"/>
              <a:gd name="connsiteY2" fmla="*/ 1420985 h 1420986"/>
              <a:gd name="connsiteX3" fmla="*/ 7604568 w 10801108"/>
              <a:gd name="connsiteY3" fmla="*/ 1420985 h 1420986"/>
              <a:gd name="connsiteX4" fmla="*/ 2908384 w 10801108"/>
              <a:gd name="connsiteY4" fmla="*/ 0 h 1420986"/>
              <a:gd name="connsiteX5" fmla="*/ 6367864 w 10801108"/>
              <a:gd name="connsiteY5" fmla="*/ 0 h 1420986"/>
              <a:gd name="connsiteX6" fmla="*/ 6367864 w 10801108"/>
              <a:gd name="connsiteY6" fmla="*/ 1 h 1420986"/>
              <a:gd name="connsiteX7" fmla="*/ 7060557 w 10801108"/>
              <a:gd name="connsiteY7" fmla="*/ 1 h 1420986"/>
              <a:gd name="connsiteX8" fmla="*/ 7060557 w 10801108"/>
              <a:gd name="connsiteY8" fmla="*/ 1420986 h 1420986"/>
              <a:gd name="connsiteX9" fmla="*/ 0 w 10801108"/>
              <a:gd name="connsiteY9" fmla="*/ 1420986 h 1420986"/>
              <a:gd name="connsiteX10" fmla="*/ 0 w 10801108"/>
              <a:gd name="connsiteY10" fmla="*/ 1 h 1420986"/>
              <a:gd name="connsiteX11" fmla="*/ 2908384 w 10801108"/>
              <a:gd name="connsiteY11" fmla="*/ 1 h 142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01108" h="1420986">
                <a:moveTo>
                  <a:pt x="7604568" y="0"/>
                </a:moveTo>
                <a:lnTo>
                  <a:pt x="10801108" y="0"/>
                </a:lnTo>
                <a:lnTo>
                  <a:pt x="10801108" y="1420985"/>
                </a:lnTo>
                <a:lnTo>
                  <a:pt x="7604568" y="1420985"/>
                </a:lnTo>
                <a:close/>
                <a:moveTo>
                  <a:pt x="2908384" y="0"/>
                </a:moveTo>
                <a:lnTo>
                  <a:pt x="6367864" y="0"/>
                </a:lnTo>
                <a:lnTo>
                  <a:pt x="6367864" y="1"/>
                </a:lnTo>
                <a:lnTo>
                  <a:pt x="7060557" y="1"/>
                </a:lnTo>
                <a:lnTo>
                  <a:pt x="7060557" y="1420986"/>
                </a:lnTo>
                <a:lnTo>
                  <a:pt x="0" y="1420986"/>
                </a:lnTo>
                <a:lnTo>
                  <a:pt x="0" y="1"/>
                </a:lnTo>
                <a:lnTo>
                  <a:pt x="2908384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712533" y="1370925"/>
            <a:ext cx="3459480" cy="4617622"/>
          </a:xfrm>
          <a:custGeom>
            <a:avLst/>
            <a:gdLst>
              <a:gd name="connsiteX0" fmla="*/ 0 w 3459480"/>
              <a:gd name="connsiteY0" fmla="*/ 0 h 4617622"/>
              <a:gd name="connsiteX1" fmla="*/ 3459480 w 3459480"/>
              <a:gd name="connsiteY1" fmla="*/ 0 h 4617622"/>
              <a:gd name="connsiteX2" fmla="*/ 3459480 w 3459480"/>
              <a:gd name="connsiteY2" fmla="*/ 4617622 h 4617622"/>
              <a:gd name="connsiteX3" fmla="*/ 0 w 3459480"/>
              <a:gd name="connsiteY3" fmla="*/ 4617622 h 461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480" h="4617622">
                <a:moveTo>
                  <a:pt x="0" y="0"/>
                </a:moveTo>
                <a:lnTo>
                  <a:pt x="3459480" y="0"/>
                </a:lnTo>
                <a:lnTo>
                  <a:pt x="3459480" y="4617622"/>
                </a:lnTo>
                <a:lnTo>
                  <a:pt x="0" y="46176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324036" y="1329064"/>
            <a:ext cx="2931135" cy="2907272"/>
          </a:xfrm>
          <a:custGeom>
            <a:avLst/>
            <a:gdLst>
              <a:gd name="connsiteX0" fmla="*/ 0 w 2931135"/>
              <a:gd name="connsiteY0" fmla="*/ 0 h 2907272"/>
              <a:gd name="connsiteX1" fmla="*/ 2931135 w 2931135"/>
              <a:gd name="connsiteY1" fmla="*/ 0 h 2907272"/>
              <a:gd name="connsiteX2" fmla="*/ 2931135 w 2931135"/>
              <a:gd name="connsiteY2" fmla="*/ 2907272 h 2907272"/>
              <a:gd name="connsiteX3" fmla="*/ 0 w 2931135"/>
              <a:gd name="connsiteY3" fmla="*/ 2907272 h 290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1135" h="2907272">
                <a:moveTo>
                  <a:pt x="0" y="0"/>
                </a:moveTo>
                <a:lnTo>
                  <a:pt x="2931135" y="0"/>
                </a:lnTo>
                <a:lnTo>
                  <a:pt x="2931135" y="2907272"/>
                </a:lnTo>
                <a:lnTo>
                  <a:pt x="0" y="29072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683170" cy="6858000"/>
          </a:xfrm>
          <a:custGeom>
            <a:avLst/>
            <a:gdLst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5683170 w 5683170"/>
              <a:gd name="connsiteY2" fmla="*/ 6858000 h 6858000"/>
              <a:gd name="connsiteX3" fmla="*/ 0 w 568317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3170" h="6858000">
                <a:moveTo>
                  <a:pt x="0" y="0"/>
                </a:moveTo>
                <a:lnTo>
                  <a:pt x="5683170" y="0"/>
                </a:lnTo>
                <a:lnTo>
                  <a:pt x="56831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98395" y="1252302"/>
            <a:ext cx="6929120" cy="4561841"/>
          </a:xfrm>
          <a:custGeom>
            <a:avLst/>
            <a:gdLst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5683170 w 5683170"/>
              <a:gd name="connsiteY2" fmla="*/ 6858000 h 6858000"/>
              <a:gd name="connsiteX3" fmla="*/ 0 w 568317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3170" h="6858000">
                <a:moveTo>
                  <a:pt x="0" y="0"/>
                </a:moveTo>
                <a:lnTo>
                  <a:pt x="5683170" y="0"/>
                </a:lnTo>
                <a:lnTo>
                  <a:pt x="56831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9829" y="0"/>
            <a:ext cx="4041055" cy="6848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29502" y="280250"/>
            <a:ext cx="1814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prstClr val="white"/>
                </a:solidFill>
              </a:rPr>
              <a:t>点击添加文本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 rot="16200000">
            <a:off x="-177498" y="4148684"/>
            <a:ext cx="181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LUXEA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31225" y="877528"/>
            <a:ext cx="6862916" cy="5102942"/>
          </a:xfrm>
          <a:custGeom>
            <a:avLst/>
            <a:gdLst>
              <a:gd name="connsiteX0" fmla="*/ 0 w 6862916"/>
              <a:gd name="connsiteY0" fmla="*/ 0 h 5102942"/>
              <a:gd name="connsiteX1" fmla="*/ 6862916 w 6862916"/>
              <a:gd name="connsiteY1" fmla="*/ 0 h 5102942"/>
              <a:gd name="connsiteX2" fmla="*/ 6862916 w 6862916"/>
              <a:gd name="connsiteY2" fmla="*/ 5102942 h 5102942"/>
              <a:gd name="connsiteX3" fmla="*/ 0 w 6862916"/>
              <a:gd name="connsiteY3" fmla="*/ 5102942 h 510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2916" h="5102942">
                <a:moveTo>
                  <a:pt x="0" y="0"/>
                </a:moveTo>
                <a:lnTo>
                  <a:pt x="6862916" y="0"/>
                </a:lnTo>
                <a:lnTo>
                  <a:pt x="6862916" y="5102942"/>
                </a:lnTo>
                <a:lnTo>
                  <a:pt x="0" y="51029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/>
          <a:srcRect l="29269" t="13922"/>
          <a:stretch>
            <a:fillRect/>
          </a:stretch>
        </p:blipFill>
        <p:spPr>
          <a:xfrm>
            <a:off x="2048540" y="0"/>
            <a:ext cx="1014346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06324" y="0"/>
            <a:ext cx="2495107" cy="181482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1155405" y="4210493"/>
            <a:ext cx="2105246" cy="1034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98304" y="396607"/>
            <a:ext cx="1718631" cy="594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99681" y="0"/>
            <a:ext cx="3625614" cy="6858000"/>
          </a:xfrm>
          <a:custGeom>
            <a:avLst/>
            <a:gdLst>
              <a:gd name="connsiteX0" fmla="*/ 0 w 3625614"/>
              <a:gd name="connsiteY0" fmla="*/ 0 h 6858000"/>
              <a:gd name="connsiteX1" fmla="*/ 3625614 w 3625614"/>
              <a:gd name="connsiteY1" fmla="*/ 0 h 6858000"/>
              <a:gd name="connsiteX2" fmla="*/ 3625614 w 3625614"/>
              <a:gd name="connsiteY2" fmla="*/ 6858000 h 6858000"/>
              <a:gd name="connsiteX3" fmla="*/ 0 w 36256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5614" h="6858000">
                <a:moveTo>
                  <a:pt x="0" y="0"/>
                </a:moveTo>
                <a:lnTo>
                  <a:pt x="3625614" y="0"/>
                </a:lnTo>
                <a:lnTo>
                  <a:pt x="36256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13185" y="1633420"/>
            <a:ext cx="6539696" cy="3360564"/>
          </a:xfrm>
          <a:custGeom>
            <a:avLst/>
            <a:gdLst>
              <a:gd name="connsiteX0" fmla="*/ 0 w 6539696"/>
              <a:gd name="connsiteY0" fmla="*/ 0 h 3360564"/>
              <a:gd name="connsiteX1" fmla="*/ 6539696 w 6539696"/>
              <a:gd name="connsiteY1" fmla="*/ 0 h 3360564"/>
              <a:gd name="connsiteX2" fmla="*/ 6539696 w 6539696"/>
              <a:gd name="connsiteY2" fmla="*/ 3360564 h 3360564"/>
              <a:gd name="connsiteX3" fmla="*/ 0 w 6539696"/>
              <a:gd name="connsiteY3" fmla="*/ 3360564 h 336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696" h="3360564">
                <a:moveTo>
                  <a:pt x="0" y="0"/>
                </a:moveTo>
                <a:lnTo>
                  <a:pt x="6539696" y="0"/>
                </a:lnTo>
                <a:lnTo>
                  <a:pt x="6539696" y="3360564"/>
                </a:lnTo>
                <a:lnTo>
                  <a:pt x="0" y="33605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96181" y="1087080"/>
            <a:ext cx="3805083" cy="4841155"/>
          </a:xfrm>
          <a:custGeom>
            <a:avLst/>
            <a:gdLst>
              <a:gd name="connsiteX0" fmla="*/ 0 w 3805083"/>
              <a:gd name="connsiteY0" fmla="*/ 0 h 4841155"/>
              <a:gd name="connsiteX1" fmla="*/ 3805083 w 3805083"/>
              <a:gd name="connsiteY1" fmla="*/ 0 h 4841155"/>
              <a:gd name="connsiteX2" fmla="*/ 3805083 w 3805083"/>
              <a:gd name="connsiteY2" fmla="*/ 4841155 h 4841155"/>
              <a:gd name="connsiteX3" fmla="*/ 0 w 3805083"/>
              <a:gd name="connsiteY3" fmla="*/ 4841155 h 484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5083" h="4841155">
                <a:moveTo>
                  <a:pt x="0" y="0"/>
                </a:moveTo>
                <a:lnTo>
                  <a:pt x="3805083" y="0"/>
                </a:lnTo>
                <a:lnTo>
                  <a:pt x="3805083" y="4841155"/>
                </a:lnTo>
                <a:lnTo>
                  <a:pt x="0" y="484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1199073"/>
            <a:ext cx="10394068" cy="3014111"/>
          </a:xfrm>
          <a:custGeom>
            <a:avLst/>
            <a:gdLst>
              <a:gd name="connsiteX0" fmla="*/ 0 w 3805083"/>
              <a:gd name="connsiteY0" fmla="*/ 0 h 4841155"/>
              <a:gd name="connsiteX1" fmla="*/ 3805083 w 3805083"/>
              <a:gd name="connsiteY1" fmla="*/ 0 h 4841155"/>
              <a:gd name="connsiteX2" fmla="*/ 3805083 w 3805083"/>
              <a:gd name="connsiteY2" fmla="*/ 4841155 h 4841155"/>
              <a:gd name="connsiteX3" fmla="*/ 0 w 3805083"/>
              <a:gd name="connsiteY3" fmla="*/ 4841155 h 484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5083" h="4841155">
                <a:moveTo>
                  <a:pt x="0" y="0"/>
                </a:moveTo>
                <a:lnTo>
                  <a:pt x="3805083" y="0"/>
                </a:lnTo>
                <a:lnTo>
                  <a:pt x="3805083" y="4841155"/>
                </a:lnTo>
                <a:lnTo>
                  <a:pt x="0" y="484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(189).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304" y="-1835893"/>
            <a:ext cx="11435378" cy="4974579"/>
          </a:xfrm>
          <a:prstGeom prst="rect">
            <a:avLst/>
          </a:prstGeom>
        </p:spPr>
      </p:pic>
      <p:pic>
        <p:nvPicPr>
          <p:cNvPr id="3" name="图片 2" descr="(189)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289149"/>
            <a:ext cx="12191999" cy="3929231"/>
          </a:xfrm>
          <a:prstGeom prst="rect">
            <a:avLst/>
          </a:prstGeom>
        </p:spPr>
      </p:pic>
      <p:pic>
        <p:nvPicPr>
          <p:cNvPr id="4" name="图片 3" descr="蓝白校标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75977" y="216691"/>
            <a:ext cx="869410" cy="8694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9269" t="13922"/>
          <a:stretch>
            <a:fillRect/>
          </a:stretch>
        </p:blipFill>
        <p:spPr>
          <a:xfrm>
            <a:off x="2048540" y="0"/>
            <a:ext cx="10143460" cy="6858000"/>
          </a:xfrm>
          <a:prstGeom prst="rect">
            <a:avLst/>
          </a:prstGeom>
          <a:gradFill>
            <a:gsLst>
              <a:gs pos="30000">
                <a:srgbClr val="BDDFEC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06324" y="0"/>
            <a:ext cx="2495107" cy="181482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1155405" y="4210493"/>
            <a:ext cx="2105246" cy="1034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98304" y="396607"/>
            <a:ext cx="1718631" cy="594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80A320-03CE-4DE3-96ED-FC3F1C24C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42558" t="22326" r="2937" b="9353"/>
          <a:stretch>
            <a:fillRect/>
          </a:stretch>
        </p:blipFill>
        <p:spPr>
          <a:xfrm>
            <a:off x="3985225" y="0"/>
            <a:ext cx="820677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0A320-03CE-4DE3-96ED-FC3F1C24C4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38.png"/><Relationship Id="rId3" Type="http://schemas.microsoft.com/office/2007/relationships/hdphoto" Target="../media/image37.wdp"/><Relationship Id="rId2" Type="http://schemas.openxmlformats.org/officeDocument/2006/relationships/image" Target="../media/image36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4.xml"/><Relationship Id="rId6" Type="http://schemas.openxmlformats.org/officeDocument/2006/relationships/tags" Target="../tags/tag39.xml"/><Relationship Id="rId5" Type="http://schemas.openxmlformats.org/officeDocument/2006/relationships/image" Target="../media/image13.png"/><Relationship Id="rId4" Type="http://schemas.openxmlformats.org/officeDocument/2006/relationships/tags" Target="../tags/tag38.xml"/><Relationship Id="rId3" Type="http://schemas.openxmlformats.org/officeDocument/2006/relationships/image" Target="../media/image39.png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12.pn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6" Type="http://schemas.openxmlformats.org/officeDocument/2006/relationships/slideLayout" Target="../slideLayouts/slideLayout24.xml"/><Relationship Id="rId35" Type="http://schemas.openxmlformats.org/officeDocument/2006/relationships/image" Target="../media/image18.png"/><Relationship Id="rId34" Type="http://schemas.openxmlformats.org/officeDocument/2006/relationships/tags" Target="../tags/tag26.xml"/><Relationship Id="rId33" Type="http://schemas.openxmlformats.org/officeDocument/2006/relationships/image" Target="../media/image17.png"/><Relationship Id="rId32" Type="http://schemas.openxmlformats.org/officeDocument/2006/relationships/tags" Target="../tags/tag25.xml"/><Relationship Id="rId31" Type="http://schemas.openxmlformats.org/officeDocument/2006/relationships/image" Target="../media/image16.png"/><Relationship Id="rId30" Type="http://schemas.openxmlformats.org/officeDocument/2006/relationships/tags" Target="../tags/tag24.xml"/><Relationship Id="rId3" Type="http://schemas.openxmlformats.org/officeDocument/2006/relationships/tags" Target="../tags/tag2.xml"/><Relationship Id="rId29" Type="http://schemas.openxmlformats.org/officeDocument/2006/relationships/image" Target="../media/image15.png"/><Relationship Id="rId28" Type="http://schemas.openxmlformats.org/officeDocument/2006/relationships/tags" Target="../tags/tag23.xml"/><Relationship Id="rId27" Type="http://schemas.openxmlformats.org/officeDocument/2006/relationships/image" Target="../media/image14.png"/><Relationship Id="rId26" Type="http://schemas.openxmlformats.org/officeDocument/2006/relationships/tags" Target="../tags/tag22.xml"/><Relationship Id="rId25" Type="http://schemas.openxmlformats.org/officeDocument/2006/relationships/tags" Target="../tags/tag2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24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jpeg"/><Relationship Id="rId7" Type="http://schemas.openxmlformats.org/officeDocument/2006/relationships/image" Target="../media/image23.jpeg"/><Relationship Id="rId6" Type="http://schemas.openxmlformats.org/officeDocument/2006/relationships/image" Target="../media/image22.jpe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8.png"/><Relationship Id="rId2" Type="http://schemas.openxmlformats.org/officeDocument/2006/relationships/image" Target="../media/image20.jpeg"/><Relationship Id="rId18" Type="http://schemas.openxmlformats.org/officeDocument/2006/relationships/notesSlide" Target="../notesSlides/notesSlide2.xml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24.xml"/><Relationship Id="rId15" Type="http://schemas.openxmlformats.org/officeDocument/2006/relationships/image" Target="../media/image31.png"/><Relationship Id="rId14" Type="http://schemas.openxmlformats.org/officeDocument/2006/relationships/image" Target="../media/image30.jpeg"/><Relationship Id="rId13" Type="http://schemas.openxmlformats.org/officeDocument/2006/relationships/image" Target="../media/image29.jpeg"/><Relationship Id="rId12" Type="http://schemas.openxmlformats.org/officeDocument/2006/relationships/image" Target="../media/image28.jpe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microsoft.com/office/2007/relationships/hdphoto" Target="../media/image33.wdp"/><Relationship Id="rId2" Type="http://schemas.openxmlformats.org/officeDocument/2006/relationships/image" Target="../media/image32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3673" y="1757161"/>
            <a:ext cx="7304959" cy="1507079"/>
          </a:xfrm>
          <a:prstGeom prst="rect">
            <a:avLst/>
          </a:prstGeom>
          <a:effectLst>
            <a:outerShdw dist="25400" dir="24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40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基于无线通信与云平台计算的</a:t>
            </a:r>
            <a:endParaRPr lang="en-US" altLang="zh-CN" sz="4000" dirty="0">
              <a:solidFill>
                <a:srgbClr val="3C8B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40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比例伺服阀智能故障诊断</a:t>
            </a:r>
            <a:endParaRPr lang="zh-CN" altLang="zh-CN" sz="4000" dirty="0">
              <a:solidFill>
                <a:srgbClr val="3C8B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4123" y="3792331"/>
            <a:ext cx="3999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小组成员：郭佳淼 徐嘉骏 王子玮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指导教师：张军辉 研究员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725065" y="1759771"/>
            <a:ext cx="9144000" cy="127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9900" dirty="0">
                <a:solidFill>
                  <a:schemeClr val="bg1"/>
                </a:solidFill>
                <a:latin typeface="310-CAI978" panose="04030905020B02020C03" pitchFamily="82" charset="0"/>
                <a:ea typeface="HIU Golden Ratio H-Bold" pitchFamily="2" charset="-122"/>
                <a:cs typeface="HIU Golden Ratio H-Bold" pitchFamily="2" charset="-122"/>
              </a:rPr>
              <a:t>03</a:t>
            </a:r>
            <a:endParaRPr lang="zh-CN" altLang="en-US" sz="19900" dirty="0">
              <a:solidFill>
                <a:schemeClr val="bg1"/>
              </a:solidFill>
              <a:latin typeface="310-CAI978" panose="04030905020B02020C03" pitchFamily="82" charset="0"/>
              <a:ea typeface="HIU Golden Ratio H-Bold" pitchFamily="2" charset="-122"/>
              <a:cs typeface="HIU Golden Ratio H-Bold" pitchFamily="2" charset="-122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5272959" y="3286823"/>
            <a:ext cx="3578612" cy="773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4000"/>
              </a:lnSpc>
              <a:buFont typeface="Arial" panose="020B0604020202090204" pitchFamily="34" charset="0"/>
              <a:buNone/>
              <a:defRPr/>
            </a:pPr>
            <a:r>
              <a:rPr lang="zh-CN" altLang="en-US" sz="6600" b="1" dirty="0">
                <a:solidFill>
                  <a:schemeClr val="bg1"/>
                </a:solidFill>
                <a:cs typeface="Calibri" panose="020F0502020204030204"/>
              </a:rPr>
              <a:t>研究条件</a:t>
            </a:r>
            <a:endParaRPr lang="zh-CN" altLang="id-ID" sz="66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99757" y="126016"/>
            <a:ext cx="2029227" cy="602266"/>
            <a:chOff x="1390854" y="1507940"/>
            <a:chExt cx="2029227" cy="60226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004309" y="158698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研究条件</a:t>
              </a:r>
              <a:endParaRPr lang="zh-CN" altLang="en-US" sz="2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41874" y="1434568"/>
            <a:ext cx="390274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本项目依托于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流体动力与机电系统国家重点实验室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的研究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1956" y="3890285"/>
            <a:ext cx="5507643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项目目前仍处于起步阶段，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能够初步通过数字控制器和传感器读取比例伺服阀的工作状态、环境，包括阀芯位移、温度状态、流量情况等，能通过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算法实现阀芯位置的闭环控制。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 descr="http://sklofp.zju.edu.cn/_upload/site/01/ec/492/logo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4" r="77580"/>
          <a:stretch>
            <a:fillRect/>
          </a:stretch>
        </p:blipFill>
        <p:spPr bwMode="auto">
          <a:xfrm>
            <a:off x="2198114" y="2308975"/>
            <a:ext cx="1790265" cy="7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566385" y="1434568"/>
            <a:ext cx="394089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数字控制器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替代模拟控制器成为主流的阀控制器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，给物联网技术的引入提供了天然的土壤。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901956" y="1319516"/>
            <a:ext cx="4382583" cy="1710012"/>
          </a:xfrm>
          <a:prstGeom prst="roundRect">
            <a:avLst/>
          </a:prstGeom>
          <a:noFill/>
          <a:ln w="53975">
            <a:solidFill>
              <a:srgbClr val="3C8B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6300027" y="1319515"/>
            <a:ext cx="4382583" cy="1710012"/>
          </a:xfrm>
          <a:prstGeom prst="roundRect">
            <a:avLst/>
          </a:prstGeom>
          <a:noFill/>
          <a:ln w="53975">
            <a:solidFill>
              <a:srgbClr val="5BAD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868800" y="3890285"/>
            <a:ext cx="3813810" cy="1830659"/>
            <a:chOff x="6868800" y="4029653"/>
            <a:chExt cx="3813810" cy="1830659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8800" y="4029653"/>
              <a:ext cx="3813810" cy="1260475"/>
            </a:xfrm>
            <a:prstGeom prst="rect">
              <a:avLst/>
            </a:prstGeom>
          </p:spPr>
        </p:pic>
        <p:sp>
          <p:nvSpPr>
            <p:cNvPr id="17" name="Title 2"/>
            <p:cNvSpPr txBox="1"/>
            <p:nvPr/>
          </p:nvSpPr>
          <p:spPr>
            <a:xfrm>
              <a:off x="8034198" y="5423432"/>
              <a:ext cx="1797050" cy="43688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闭环控制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725065" y="1759771"/>
            <a:ext cx="9144000" cy="127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9900" dirty="0">
                <a:solidFill>
                  <a:schemeClr val="bg1"/>
                </a:solidFill>
                <a:latin typeface="310-CAI978" panose="04030905020B02020C03" pitchFamily="82" charset="0"/>
                <a:ea typeface="HIU Golden Ratio H-Bold" pitchFamily="2" charset="-122"/>
                <a:cs typeface="HIU Golden Ratio H-Bold" pitchFamily="2" charset="-122"/>
              </a:rPr>
              <a:t>04</a:t>
            </a:r>
            <a:endParaRPr lang="zh-CN" altLang="en-US" sz="19900" dirty="0">
              <a:solidFill>
                <a:schemeClr val="bg1"/>
              </a:solidFill>
              <a:latin typeface="310-CAI978" panose="04030905020B02020C03" pitchFamily="82" charset="0"/>
              <a:ea typeface="HIU Golden Ratio H-Bold" pitchFamily="2" charset="-122"/>
              <a:cs typeface="HIU Golden Ratio H-Bold" pitchFamily="2" charset="-122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5272959" y="3286823"/>
            <a:ext cx="3578612" cy="773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4000"/>
              </a:lnSpc>
              <a:buFont typeface="Arial" panose="020B0604020202090204" pitchFamily="34" charset="0"/>
              <a:buNone/>
              <a:defRPr/>
            </a:pPr>
            <a:r>
              <a:rPr lang="zh-CN" altLang="en-US" sz="6600" b="1" dirty="0">
                <a:solidFill>
                  <a:schemeClr val="bg1"/>
                </a:solidFill>
                <a:cs typeface="Calibri" panose="020F0502020204030204"/>
              </a:rPr>
              <a:t>预期成果</a:t>
            </a:r>
            <a:endParaRPr lang="zh-CN" altLang="id-ID" sz="66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9757" y="126016"/>
            <a:ext cx="2029227" cy="602266"/>
            <a:chOff x="1390854" y="1507940"/>
            <a:chExt cx="2029227" cy="60226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04309" y="158698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预期成果</a:t>
              </a:r>
              <a:endParaRPr lang="zh-CN" altLang="en-US" sz="2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804931" y="4217687"/>
            <a:ext cx="8171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填补国内比例伺服阀故障诊断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数字化解决方案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的相关空白。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1955" y="5242903"/>
            <a:ext cx="10920589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项目将与第十五届“蒲公英”大学生创业大赛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和浙江省第十三届“挑战杯”大学生创业计划竞赛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相结合，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探究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研究成果的市场价值。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04930" y="1566860"/>
            <a:ext cx="7936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形成数字化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云平台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，涵盖液压阀全生命周期监测控制与故障预警。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50476" y="2735904"/>
            <a:ext cx="978508" cy="979302"/>
            <a:chOff x="1450476" y="1494734"/>
            <a:chExt cx="978508" cy="979302"/>
          </a:xfrm>
        </p:grpSpPr>
        <p:sp>
          <p:nvSpPr>
            <p:cNvPr id="18" name="Oval 36"/>
            <p:cNvSpPr/>
            <p:nvPr>
              <p:custDataLst>
                <p:tags r:id="rId2"/>
              </p:custDataLst>
            </p:nvPr>
          </p:nvSpPr>
          <p:spPr bwMode="auto">
            <a:xfrm>
              <a:off x="1450476" y="1494734"/>
              <a:ext cx="978508" cy="979302"/>
            </a:xfrm>
            <a:prstGeom prst="ellipse">
              <a:avLst/>
            </a:prstGeom>
            <a:solidFill>
              <a:srgbClr val="5BADF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70">
                <a:gradFill flip="none" rotWithShape="1">
                  <a:gsLst>
                    <a:gs pos="0">
                      <a:srgbClr val="FFFFFF"/>
                    </a:gs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27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679" y="1643308"/>
              <a:ext cx="678102" cy="678102"/>
            </a:xfrm>
            <a:prstGeom prst="rect">
              <a:avLst/>
            </a:prstGeom>
          </p:spPr>
        </p:pic>
      </p:grpSp>
      <p:sp>
        <p:nvSpPr>
          <p:cNvPr id="23" name="矩形 22"/>
          <p:cNvSpPr/>
          <p:nvPr/>
        </p:nvSpPr>
        <p:spPr>
          <a:xfrm>
            <a:off x="2804930" y="300045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提高阀的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数字化程度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智能化程度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450476" y="1494734"/>
            <a:ext cx="978508" cy="979302"/>
            <a:chOff x="1450476" y="1494734"/>
            <a:chExt cx="978508" cy="979302"/>
          </a:xfrm>
        </p:grpSpPr>
        <p:sp>
          <p:nvSpPr>
            <p:cNvPr id="9" name="Oval 36"/>
            <p:cNvSpPr/>
            <p:nvPr>
              <p:custDataLst>
                <p:tags r:id="rId4"/>
              </p:custDataLst>
            </p:nvPr>
          </p:nvSpPr>
          <p:spPr bwMode="auto">
            <a:xfrm>
              <a:off x="1450476" y="1494734"/>
              <a:ext cx="978508" cy="979302"/>
            </a:xfrm>
            <a:prstGeom prst="ellipse">
              <a:avLst/>
            </a:prstGeom>
            <a:solidFill>
              <a:srgbClr val="5BADF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70">
                <a:gradFill flip="none" rotWithShape="1">
                  <a:gsLst>
                    <a:gs pos="0">
                      <a:srgbClr val="FFFFFF"/>
                    </a:gs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27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804" y="1661854"/>
              <a:ext cx="678102" cy="678102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450476" y="3977074"/>
            <a:ext cx="978508" cy="979302"/>
            <a:chOff x="1450476" y="3977074"/>
            <a:chExt cx="978508" cy="979302"/>
          </a:xfrm>
        </p:grpSpPr>
        <p:sp>
          <p:nvSpPr>
            <p:cNvPr id="21" name="Oval 36"/>
            <p:cNvSpPr/>
            <p:nvPr>
              <p:custDataLst>
                <p:tags r:id="rId6"/>
              </p:custDataLst>
            </p:nvPr>
          </p:nvSpPr>
          <p:spPr bwMode="auto">
            <a:xfrm>
              <a:off x="1450476" y="3977074"/>
              <a:ext cx="978508" cy="979302"/>
            </a:xfrm>
            <a:prstGeom prst="ellipse">
              <a:avLst/>
            </a:prstGeom>
            <a:solidFill>
              <a:srgbClr val="5BADF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70">
                <a:gradFill flip="none" rotWithShape="1">
                  <a:gsLst>
                    <a:gs pos="0">
                      <a:srgbClr val="FFFFFF"/>
                    </a:gs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27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6" name="稻壳儿小白白(http://dwz.cn/Wu2UP)"/>
            <p:cNvSpPr>
              <a:spLocks noEditPoints="1"/>
            </p:cNvSpPr>
            <p:nvPr/>
          </p:nvSpPr>
          <p:spPr bwMode="auto">
            <a:xfrm>
              <a:off x="1647343" y="4174338"/>
              <a:ext cx="584774" cy="584774"/>
            </a:xfrm>
            <a:custGeom>
              <a:avLst/>
              <a:gdLst>
                <a:gd name="T0" fmla="*/ 1263468770 w 55"/>
                <a:gd name="T1" fmla="*/ 2147483646 h 55"/>
                <a:gd name="T2" fmla="*/ 0 w 55"/>
                <a:gd name="T3" fmla="*/ 1263468770 h 55"/>
                <a:gd name="T4" fmla="*/ 1263468770 w 55"/>
                <a:gd name="T5" fmla="*/ 0 h 55"/>
                <a:gd name="T6" fmla="*/ 2147483646 w 55"/>
                <a:gd name="T7" fmla="*/ 1263468770 h 55"/>
                <a:gd name="T8" fmla="*/ 1263468770 w 55"/>
                <a:gd name="T9" fmla="*/ 2147483646 h 55"/>
                <a:gd name="T10" fmla="*/ 2105776723 w 55"/>
                <a:gd name="T11" fmla="*/ 935902286 h 55"/>
                <a:gd name="T12" fmla="*/ 1965392064 w 55"/>
                <a:gd name="T13" fmla="*/ 795517627 h 55"/>
                <a:gd name="T14" fmla="*/ 1871804572 w 55"/>
                <a:gd name="T15" fmla="*/ 748720461 h 55"/>
                <a:gd name="T16" fmla="*/ 1778210239 w 55"/>
                <a:gd name="T17" fmla="*/ 795517627 h 55"/>
                <a:gd name="T18" fmla="*/ 1123084111 w 55"/>
                <a:gd name="T19" fmla="*/ 1450643755 h 55"/>
                <a:gd name="T20" fmla="*/ 748720461 w 55"/>
                <a:gd name="T21" fmla="*/ 1076286945 h 55"/>
                <a:gd name="T22" fmla="*/ 655132968 w 55"/>
                <a:gd name="T23" fmla="*/ 1029489778 h 55"/>
                <a:gd name="T24" fmla="*/ 608335802 w 55"/>
                <a:gd name="T25" fmla="*/ 1076286945 h 55"/>
                <a:gd name="T26" fmla="*/ 421153977 w 55"/>
                <a:gd name="T27" fmla="*/ 1216671604 h 55"/>
                <a:gd name="T28" fmla="*/ 421153977 w 55"/>
                <a:gd name="T29" fmla="*/ 1310259096 h 55"/>
                <a:gd name="T30" fmla="*/ 421153977 w 55"/>
                <a:gd name="T31" fmla="*/ 1403853429 h 55"/>
                <a:gd name="T32" fmla="*/ 1029489778 w 55"/>
                <a:gd name="T33" fmla="*/ 2012189231 h 55"/>
                <a:gd name="T34" fmla="*/ 1123084111 w 55"/>
                <a:gd name="T35" fmla="*/ 2012189231 h 55"/>
                <a:gd name="T36" fmla="*/ 1216671604 w 55"/>
                <a:gd name="T37" fmla="*/ 2012189231 h 55"/>
                <a:gd name="T38" fmla="*/ 2105776723 w 55"/>
                <a:gd name="T39" fmla="*/ 1076286945 h 55"/>
                <a:gd name="T40" fmla="*/ 2147483646 w 55"/>
                <a:gd name="T41" fmla="*/ 1029489778 h 55"/>
                <a:gd name="T42" fmla="*/ 2105776723 w 55"/>
                <a:gd name="T43" fmla="*/ 935902286 h 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013212" y="2050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b="1" dirty="0">
              <a:solidFill>
                <a:srgbClr val="3C8B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889" y="1537654"/>
            <a:ext cx="10516694" cy="3059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[1]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仇智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苏琦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方梓帆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李海宾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陈冬冬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.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一种基于状态反馈的比例伺服阀控制方法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[J].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飞控与探测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,2022,5(1):39-47.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[2]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赵树立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基于物联网的智能泵阀控制平台设计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无线互联科技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,2018,15(18):25-28.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90204" pitchFamily="34" charset="0"/>
                <a:ea typeface="仿宋" panose="02010609060101010101" pitchFamily="49" charset="-122"/>
                <a:cs typeface="Arial" panose="020B0604020202090204" pitchFamily="34" charset="0"/>
              </a:rPr>
              <a:t>[3]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陈丐荣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周思聪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徐林娟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智慧泵阀物联网终端与云服务系统的发展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开封大学学报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,2021,35(03):90-93.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[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4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]</a:t>
            </a:r>
            <a:r>
              <a:rPr lang="en-US" altLang="zh-CN" dirty="0"/>
              <a:t>Xu B, Shen J, Liu S, et al. Research and development of electro-hydraulic control valves oriented to industry 4.0: a review[J]. Chinese Journal of Mechanical Engineering, 2020, 33(1): 1-20.</a:t>
            </a:r>
            <a:endParaRPr lang="en-US" altLang="zh-CN" dirty="0">
              <a:latin typeface="Arial" panose="020B0604020202090204" pitchFamily="34" charset="0"/>
              <a:ea typeface="仿宋" panose="02010609060101010101" pitchFamily="49" charset="-122"/>
              <a:cs typeface="Arial" panose="020B0604020202090204" pitchFamily="34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90204" pitchFamily="34" charset="0"/>
                <a:ea typeface="仿宋" panose="02010609060101010101" pitchFamily="49" charset="-122"/>
                <a:cs typeface="Arial" panose="020B0604020202090204" pitchFamily="34" charset="0"/>
              </a:rPr>
              <a:t>[5]</a:t>
            </a:r>
            <a:r>
              <a:rPr lang="en-US" altLang="zh-CN" dirty="0"/>
              <a:t> Zhang J, Lu Z, Xu B, et al. Investigation on the dynamic characteristics and control accuracy of a novel proportional directional valve with independently controlled pilot stage[J]. ISA transactions, 2019, 93: 218-230.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1327" y="136070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endParaRPr lang="zh-CN" altLang="zh-CN" sz="20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0" y="4743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6241" y="1806465"/>
            <a:ext cx="4976296" cy="1106457"/>
          </a:xfrm>
          <a:prstGeom prst="rect">
            <a:avLst/>
          </a:prstGeom>
          <a:effectLst>
            <a:outerShdw blurRad="76200" dist="38100" algn="l" rotWithShape="0">
              <a:prstClr val="black">
                <a:alpha val="25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6000" dirty="0">
                <a:solidFill>
                  <a:srgbClr val="5BAD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恳请批评指正</a:t>
            </a:r>
            <a:endParaRPr lang="zh-CN" altLang="zh-CN" sz="6000" dirty="0">
              <a:solidFill>
                <a:srgbClr val="5BAD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7080" y="3437247"/>
            <a:ext cx="3999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小组成员：郭佳淼 徐嘉骏 王子玮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指导教师：张军辉 研究员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09164" y="2675500"/>
            <a:ext cx="54494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6600" b="1" kern="100" dirty="0">
                <a:solidFill>
                  <a:schemeClr val="bg1"/>
                </a:solidFill>
                <a:latin typeface="Impact" panose="020B080603090205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zh-CN" sz="6600" b="1" kern="100" dirty="0">
              <a:solidFill>
                <a:schemeClr val="bg1"/>
              </a:solidFill>
              <a:latin typeface="Impact" panose="020B080603090205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390854" y="1507940"/>
            <a:ext cx="2615003" cy="681312"/>
            <a:chOff x="1390854" y="1507940"/>
            <a:chExt cx="2615003" cy="681312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0854" y="1507940"/>
              <a:ext cx="651689" cy="68131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528930" y="1542921"/>
              <a:ext cx="390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84900" y="158698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28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90854" y="2409370"/>
            <a:ext cx="2615003" cy="681312"/>
            <a:chOff x="1390854" y="1507940"/>
            <a:chExt cx="2615003" cy="681312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0854" y="1507940"/>
              <a:ext cx="651689" cy="681312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1528930" y="1542921"/>
              <a:ext cx="390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384900" y="158698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研究方案</a:t>
              </a:r>
              <a:endParaRPr lang="zh-CN" altLang="en-US" sz="28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390854" y="3385693"/>
            <a:ext cx="2615003" cy="681312"/>
            <a:chOff x="1390854" y="1507940"/>
            <a:chExt cx="2615003" cy="681312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0854" y="1507940"/>
              <a:ext cx="651689" cy="681312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1528930" y="1542921"/>
              <a:ext cx="390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384900" y="158698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研究条件</a:t>
              </a:r>
              <a:endParaRPr lang="zh-CN" altLang="en-US" sz="28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90854" y="4362016"/>
            <a:ext cx="2615003" cy="681312"/>
            <a:chOff x="1390854" y="1507940"/>
            <a:chExt cx="2615003" cy="681312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0854" y="1507940"/>
              <a:ext cx="651689" cy="681312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528930" y="1542921"/>
              <a:ext cx="390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384900" y="158698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预期成果</a:t>
              </a:r>
              <a:endParaRPr lang="zh-CN" altLang="en-US" sz="28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725065" y="1759771"/>
            <a:ext cx="9144000" cy="127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9900" dirty="0">
                <a:solidFill>
                  <a:schemeClr val="bg1"/>
                </a:solidFill>
                <a:latin typeface="310-CAI978" panose="04030905020B02020C03" pitchFamily="82" charset="0"/>
                <a:ea typeface="HIU Golden Ratio H-Bold" pitchFamily="2" charset="-122"/>
                <a:cs typeface="HIU Golden Ratio H-Bold" pitchFamily="2" charset="-122"/>
              </a:rPr>
              <a:t>01</a:t>
            </a:r>
            <a:endParaRPr lang="zh-CN" altLang="en-US" sz="19900" dirty="0">
              <a:solidFill>
                <a:schemeClr val="bg1"/>
              </a:solidFill>
              <a:latin typeface="310-CAI978" panose="04030905020B02020C03" pitchFamily="82" charset="0"/>
              <a:ea typeface="HIU Golden Ratio H-Bold" pitchFamily="2" charset="-122"/>
              <a:cs typeface="HIU Golden Ratio H-Bold" pitchFamily="2" charset="-122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5272959" y="3286823"/>
            <a:ext cx="3578612" cy="773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4000"/>
              </a:lnSpc>
              <a:buFont typeface="Arial" panose="020B0604020202090204" pitchFamily="34" charset="0"/>
              <a:buNone/>
              <a:defRPr/>
            </a:pPr>
            <a:r>
              <a:rPr lang="zh-CN" altLang="en-US" sz="6600" b="1" dirty="0">
                <a:solidFill>
                  <a:schemeClr val="bg1"/>
                </a:solidFill>
                <a:cs typeface="Calibri" panose="020F0502020204030204"/>
              </a:rPr>
              <a:t>项目背景</a:t>
            </a:r>
            <a:endParaRPr lang="id-ID" sz="66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4370" y="1334721"/>
            <a:ext cx="3048000" cy="2200275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399757" y="126016"/>
            <a:ext cx="3923977" cy="602266"/>
            <a:chOff x="1390854" y="1507940"/>
            <a:chExt cx="3923977" cy="602266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004309" y="1586985"/>
              <a:ext cx="3310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r>
                <a:rPr lang="en-US" altLang="zh-CN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研究现状</a:t>
              </a:r>
              <a:endParaRPr lang="zh-CN" altLang="en-US" sz="2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28437" y="1568012"/>
            <a:ext cx="6950092" cy="72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spc="3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国外</a:t>
            </a:r>
            <a:r>
              <a:rPr kumimoji="1" lang="en-US" altLang="zh-CN" b="1" spc="3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——</a:t>
            </a:r>
            <a:r>
              <a:rPr kumimoji="1" lang="zh-CN" altLang="en-US" b="1" spc="3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起步较早   </a:t>
            </a:r>
            <a:r>
              <a:rPr kumimoji="1" lang="zh-CN" altLang="zh-CN" spc="150" dirty="0">
                <a:latin typeface="Arial" panose="020B0604020202090204" pitchFamily="34" charset="0"/>
                <a:ea typeface="微软雅黑" panose="020B0503020204020204" pitchFamily="34" charset="-122"/>
              </a:rPr>
              <a:t>国外龙头企业在液压智能化领域起步较早，</a:t>
            </a:r>
            <a:r>
              <a:rPr kumimoji="1" lang="zh-CN" altLang="zh-CN" b="1" spc="150" dirty="0">
                <a:latin typeface="Arial" panose="020B0604020202090204" pitchFamily="34" charset="0"/>
                <a:ea typeface="微软雅黑" panose="020B0503020204020204" pitchFamily="34" charset="-122"/>
              </a:rPr>
              <a:t>开发了多种远程在线状态监测系统</a:t>
            </a:r>
            <a:r>
              <a:rPr kumimoji="1" lang="zh-CN" altLang="en-US" spc="150" dirty="0">
                <a:latin typeface="Arial" panose="020B0604020202090204" pitchFamily="34" charset="0"/>
                <a:ea typeface="微软雅黑" panose="020B0503020204020204" pitchFamily="34" charset="-122"/>
              </a:rPr>
              <a:t>。</a:t>
            </a:r>
            <a:endParaRPr kumimoji="1" lang="zh-CN" altLang="en-US" spc="15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3212" y="2434859"/>
            <a:ext cx="7602764" cy="953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博世力士乐公司的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spc="150" dirty="0" err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ODiN</a:t>
            </a:r>
            <a:r>
              <a:rPr kumimoji="1" lang="en-US" altLang="zh-CN" sz="1600" spc="150" dirty="0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工业物联网系统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Eaton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Brightlayer</a:t>
            </a:r>
            <a:r>
              <a:rPr lang="en-US" altLang="zh-CN" sz="1600" dirty="0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数字平台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HYDAC</a:t>
            </a:r>
            <a:r>
              <a:rPr lang="zh-CN" altLang="zh-CN" sz="1600" dirty="0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公司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HMG3010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数据诊断仪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8436" y="3642911"/>
            <a:ext cx="7145563" cy="106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spc="3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kumimoji="1" lang="en-US" altLang="zh-CN" b="1" spc="3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b="1" spc="3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技术空白   </a:t>
            </a:r>
            <a:r>
              <a:rPr kumimoji="1" lang="zh-CN" altLang="en-US" spc="150" dirty="0">
                <a:latin typeface="Arial" panose="020B0604020202090204" pitchFamily="34" charset="0"/>
                <a:ea typeface="微软雅黑" panose="020B0503020204020204" pitchFamily="34" charset="-122"/>
              </a:rPr>
              <a:t>国内</a:t>
            </a:r>
            <a:r>
              <a:rPr kumimoji="1" lang="zh-CN" altLang="zh-CN" spc="150" dirty="0">
                <a:latin typeface="Arial" panose="020B0604020202090204" pitchFamily="34" charset="0"/>
                <a:ea typeface="微软雅黑" panose="020B0503020204020204" pitchFamily="34" charset="-122"/>
              </a:rPr>
              <a:t>该技术方面仍存在大量空白</a:t>
            </a:r>
            <a:r>
              <a:rPr kumimoji="1" lang="zh-CN" altLang="en-US" spc="150" dirty="0">
                <a:latin typeface="Arial" panose="020B0604020202090204" pitchFamily="34" charset="0"/>
                <a:ea typeface="微软雅黑" panose="020B0503020204020204" pitchFamily="34" charset="-122"/>
              </a:rPr>
              <a:t>，</a:t>
            </a:r>
            <a:r>
              <a:rPr kumimoji="1" lang="zh-CN" altLang="zh-CN" spc="150" dirty="0">
                <a:latin typeface="Arial" panose="020B0604020202090204" pitchFamily="34" charset="0"/>
                <a:ea typeface="微软雅黑" panose="020B0503020204020204" pitchFamily="34" charset="-122"/>
              </a:rPr>
              <a:t>处于跟踪外国技术的阶段</a:t>
            </a:r>
            <a:r>
              <a:rPr kumimoji="1" lang="zh-CN" altLang="en-US" spc="150" dirty="0">
                <a:latin typeface="Arial" panose="020B0604020202090204" pitchFamily="34" charset="0"/>
                <a:ea typeface="微软雅黑" panose="020B0503020204020204" pitchFamily="34" charset="-122"/>
              </a:rPr>
              <a:t>，</a:t>
            </a:r>
            <a:r>
              <a:rPr kumimoji="1" lang="zh-CN" altLang="zh-CN" b="1" spc="150" dirty="0">
                <a:latin typeface="Arial" panose="020B0604020202090204" pitchFamily="34" charset="0"/>
                <a:ea typeface="微软雅黑" panose="020B0503020204020204" pitchFamily="34" charset="-122"/>
              </a:rPr>
              <a:t>制约了我国液压工业、军事装备等关键产业的技术发展及国防安全</a:t>
            </a:r>
            <a:r>
              <a:rPr kumimoji="1" lang="zh-CN" altLang="zh-CN" spc="150" dirty="0">
                <a:latin typeface="Arial" panose="020B0604020202090204" pitchFamily="34" charset="0"/>
                <a:ea typeface="微软雅黑" panose="020B0503020204020204" pitchFamily="34" charset="-122"/>
              </a:rPr>
              <a:t>。</a:t>
            </a:r>
            <a:endParaRPr kumimoji="1" lang="zh-CN" altLang="en-US" spc="15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9106" y="4842156"/>
            <a:ext cx="6950091" cy="65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中航重机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年液压元件维修成本占其总成本的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7.7%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，其维修成本高、智能化程度低的问题严重。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www.ihydrostatics.com/wp-content/uploads/2020/10/6-1602247082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047" y="3852501"/>
            <a:ext cx="1643585" cy="1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8239938" y="5471218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我国的比例伺服阀智能化程度落后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99757" y="126016"/>
            <a:ext cx="3923977" cy="602266"/>
            <a:chOff x="1390854" y="1507940"/>
            <a:chExt cx="3923977" cy="60226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04309" y="1586985"/>
              <a:ext cx="3310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r>
                <a:rPr lang="en-US" altLang="zh-CN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研究意义</a:t>
              </a:r>
              <a:endParaRPr lang="zh-CN" altLang="en-US" sz="2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901956" y="1349886"/>
            <a:ext cx="10799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latin typeface="Arial" panose="020B060402020209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物联网技术</a:t>
            </a:r>
            <a:r>
              <a:rPr lang="zh-CN" altLang="zh-CN" spc="300" dirty="0">
                <a:latin typeface="Arial" panose="020B060402020209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是当下制造业的重中之重，学界对将物联网技术引入</a:t>
            </a:r>
            <a:r>
              <a:rPr lang="zh-CN" altLang="zh-CN" b="1" spc="300" dirty="0">
                <a:latin typeface="Arial" panose="020B060402020209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液压行业</a:t>
            </a:r>
            <a:r>
              <a:rPr lang="zh-CN" altLang="zh-CN" spc="300" dirty="0">
                <a:latin typeface="Arial" panose="020B060402020209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关注甚久。</a:t>
            </a:r>
            <a:endParaRPr lang="zh-CN" altLang="en-US" spc="300" dirty="0">
              <a:latin typeface="Arial" panose="020B060402020209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611856" y="3395773"/>
            <a:ext cx="6356372" cy="1161184"/>
            <a:chOff x="5295090" y="1929783"/>
            <a:chExt cx="6356372" cy="1161184"/>
          </a:xfrm>
        </p:grpSpPr>
        <p:sp>
          <p:nvSpPr>
            <p:cNvPr id="41" name="矩形 40"/>
            <p:cNvSpPr/>
            <p:nvPr/>
          </p:nvSpPr>
          <p:spPr>
            <a:xfrm>
              <a:off x="5421549" y="2181247"/>
              <a:ext cx="5011053" cy="65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利用</a:t>
              </a:r>
              <a:r>
                <a:rPr lang="zh-CN" altLang="zh-CN" sz="16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通信模块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16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串口通信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zh-CN" altLang="zh-CN" sz="16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物联网协议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可将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比例伺服阀接入物联网系统，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从而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实现远程监控和控制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: 圆角 42"/>
            <p:cNvSpPr/>
            <p:nvPr/>
          </p:nvSpPr>
          <p:spPr>
            <a:xfrm>
              <a:off x="5295090" y="2047406"/>
              <a:ext cx="5992104" cy="925939"/>
            </a:xfrm>
            <a:prstGeom prst="roundRect">
              <a:avLst/>
            </a:prstGeom>
            <a:noFill/>
            <a:ln w="15875">
              <a:solidFill>
                <a:srgbClr val="468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0492661" y="1929783"/>
              <a:ext cx="1158801" cy="1161184"/>
              <a:chOff x="10492661" y="1929783"/>
              <a:chExt cx="1158801" cy="1161184"/>
            </a:xfrm>
          </p:grpSpPr>
          <p:sp>
            <p:nvSpPr>
              <p:cNvPr id="45" name="Oval 11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0492661" y="1929783"/>
                <a:ext cx="1158801" cy="1161184"/>
              </a:xfrm>
              <a:prstGeom prst="ellipse">
                <a:avLst/>
              </a:prstGeom>
              <a:solidFill>
                <a:srgbClr val="BEE7FE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rtlCol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270">
                  <a:gradFill flip="none" rotWithShape="1">
                    <a:gsLst>
                      <a:gs pos="0">
                        <a:srgbClr val="FFFFFF"/>
                      </a:gs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2700000" scaled="0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46" name="Oval 36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0582805" y="2020723"/>
                <a:ext cx="978508" cy="979302"/>
              </a:xfrm>
              <a:prstGeom prst="ellipse">
                <a:avLst/>
              </a:prstGeom>
              <a:solidFill>
                <a:srgbClr val="5BADF4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rtlCol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270">
                  <a:gradFill flip="none" rotWithShape="1">
                    <a:gsLst>
                      <a:gs pos="0">
                        <a:srgbClr val="FFFFFF"/>
                      </a:gs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2700000" scaled="0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3008" y="2169297"/>
                <a:ext cx="678102" cy="678102"/>
              </a:xfrm>
              <a:prstGeom prst="rect">
                <a:avLst/>
              </a:prstGeom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5611856" y="2021737"/>
            <a:ext cx="6356372" cy="1161184"/>
            <a:chOff x="5295090" y="1929783"/>
            <a:chExt cx="6356372" cy="1161184"/>
          </a:xfrm>
        </p:grpSpPr>
        <p:sp>
          <p:nvSpPr>
            <p:cNvPr id="49" name="矩形 48"/>
            <p:cNvSpPr/>
            <p:nvPr/>
          </p:nvSpPr>
          <p:spPr>
            <a:xfrm>
              <a:off x="5421549" y="2181247"/>
              <a:ext cx="5011053" cy="65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数字控制器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引入替代模拟控制器成为主流的阀控制器，</a:t>
              </a:r>
              <a:r>
                <a:rPr lang="zh-CN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给予了物联网技术引入天然的土壤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/>
            <p:cNvSpPr/>
            <p:nvPr/>
          </p:nvSpPr>
          <p:spPr>
            <a:xfrm>
              <a:off x="5295090" y="2047406"/>
              <a:ext cx="5992104" cy="925939"/>
            </a:xfrm>
            <a:prstGeom prst="roundRect">
              <a:avLst/>
            </a:prstGeom>
            <a:noFill/>
            <a:ln w="15875">
              <a:solidFill>
                <a:srgbClr val="468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0492661" y="1929783"/>
              <a:ext cx="1158801" cy="1161184"/>
              <a:chOff x="10492661" y="1929783"/>
              <a:chExt cx="1158801" cy="1161184"/>
            </a:xfrm>
          </p:grpSpPr>
          <p:sp>
            <p:nvSpPr>
              <p:cNvPr id="52" name="Oval 11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0492661" y="1929783"/>
                <a:ext cx="1158801" cy="1161184"/>
              </a:xfrm>
              <a:prstGeom prst="ellipse">
                <a:avLst/>
              </a:prstGeom>
              <a:solidFill>
                <a:srgbClr val="BEE7FE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rtlCol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270">
                  <a:gradFill flip="none" rotWithShape="1">
                    <a:gsLst>
                      <a:gs pos="0">
                        <a:srgbClr val="FFFFFF"/>
                      </a:gs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2700000" scaled="0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53" name="Oval 36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0582805" y="2020723"/>
                <a:ext cx="978508" cy="979302"/>
              </a:xfrm>
              <a:prstGeom prst="ellipse">
                <a:avLst/>
              </a:prstGeom>
              <a:solidFill>
                <a:srgbClr val="5BADF4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rtlCol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270">
                  <a:gradFill flip="none" rotWithShape="1">
                    <a:gsLst>
                      <a:gs pos="0">
                        <a:srgbClr val="FFFFFF"/>
                      </a:gs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2700000" scaled="0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3008" y="2169297"/>
                <a:ext cx="678102" cy="678102"/>
              </a:xfrm>
              <a:prstGeom prst="rect">
                <a:avLst/>
              </a:prstGeom>
            </p:spPr>
          </p:pic>
        </p:grpSp>
      </p:grpSp>
      <p:grpSp>
        <p:nvGrpSpPr>
          <p:cNvPr id="55" name="组合 54"/>
          <p:cNvGrpSpPr/>
          <p:nvPr/>
        </p:nvGrpSpPr>
        <p:grpSpPr>
          <a:xfrm>
            <a:off x="5611856" y="4819201"/>
            <a:ext cx="6356372" cy="1161184"/>
            <a:chOff x="5295090" y="1929783"/>
            <a:chExt cx="6356372" cy="1161184"/>
          </a:xfrm>
        </p:grpSpPr>
        <p:sp>
          <p:nvSpPr>
            <p:cNvPr id="56" name="矩形 55"/>
            <p:cNvSpPr/>
            <p:nvPr/>
          </p:nvSpPr>
          <p:spPr>
            <a:xfrm>
              <a:off x="5357692" y="2031486"/>
              <a:ext cx="5225113" cy="953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lang="zh-CN" altLang="zh-CN" sz="16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物联网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zh-CN" altLang="zh-CN" sz="16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云计算技术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快速发展的背景下，将具备一定智能控制功能的设备接入一个统一的云服务平台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，可以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提高系统平台扩展、集成、数据共享能力。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5295090" y="1977464"/>
              <a:ext cx="5992104" cy="1096925"/>
            </a:xfrm>
            <a:prstGeom prst="roundRect">
              <a:avLst/>
            </a:prstGeom>
            <a:noFill/>
            <a:ln w="15875">
              <a:solidFill>
                <a:srgbClr val="468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0492661" y="1929783"/>
              <a:ext cx="1158801" cy="1161184"/>
              <a:chOff x="10492661" y="1929783"/>
              <a:chExt cx="1158801" cy="1161184"/>
            </a:xfrm>
          </p:grpSpPr>
          <p:sp>
            <p:nvSpPr>
              <p:cNvPr id="59" name="Oval 11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10492661" y="1929783"/>
                <a:ext cx="1158801" cy="1161184"/>
              </a:xfrm>
              <a:prstGeom prst="ellipse">
                <a:avLst/>
              </a:prstGeom>
              <a:solidFill>
                <a:srgbClr val="BEE7FE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rtlCol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270">
                  <a:gradFill flip="none" rotWithShape="1">
                    <a:gsLst>
                      <a:gs pos="0">
                        <a:srgbClr val="FFFFFF"/>
                      </a:gs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2700000" scaled="0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60" name="Oval 36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10582805" y="2020723"/>
                <a:ext cx="978508" cy="979302"/>
              </a:xfrm>
              <a:prstGeom prst="ellipse">
                <a:avLst/>
              </a:prstGeom>
              <a:solidFill>
                <a:srgbClr val="5BADF4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rtlCol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270">
                  <a:gradFill flip="none" rotWithShape="1">
                    <a:gsLst>
                      <a:gs pos="0">
                        <a:srgbClr val="FFFFFF"/>
                      </a:gs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2700000" scaled="0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3008" y="2169297"/>
                <a:ext cx="678102" cy="678102"/>
              </a:xfrm>
              <a:prstGeom prst="rect">
                <a:avLst/>
              </a:prstGeom>
            </p:spPr>
          </p:pic>
        </p:grpSp>
      </p:grpSp>
      <p:grpSp>
        <p:nvGrpSpPr>
          <p:cNvPr id="2" name="组合 1"/>
          <p:cNvGrpSpPr/>
          <p:nvPr/>
        </p:nvGrpSpPr>
        <p:grpSpPr>
          <a:xfrm>
            <a:off x="491442" y="1924060"/>
            <a:ext cx="2109039" cy="981046"/>
            <a:chOff x="1614552" y="4129125"/>
            <a:chExt cx="2109039" cy="981046"/>
          </a:xfrm>
        </p:grpSpPr>
        <p:sp>
          <p:nvSpPr>
            <p:cNvPr id="66" name="圆角矩形 65"/>
            <p:cNvSpPr/>
            <p:nvPr>
              <p:custDataLst>
                <p:tags r:id="rId11"/>
              </p:custDataLst>
            </p:nvPr>
          </p:nvSpPr>
          <p:spPr>
            <a:xfrm rot="16200000">
              <a:off x="2178550" y="3565129"/>
              <a:ext cx="981046" cy="210903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  <p:sp>
          <p:nvSpPr>
            <p:cNvPr id="67" name="矩形 66"/>
            <p:cNvSpPr/>
            <p:nvPr>
              <p:custDataLst>
                <p:tags r:id="rId12"/>
              </p:custDataLst>
            </p:nvPr>
          </p:nvSpPr>
          <p:spPr>
            <a:xfrm>
              <a:off x="2538977" y="4275678"/>
              <a:ext cx="1156897" cy="70134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实时状态难以监测</a:t>
              </a:r>
              <a:endParaRPr kumimoji="0" lang="zh-CN" altLang="en-US" sz="1600" i="0" u="none" strike="noStrike" kern="1200" cap="none" spc="15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8" name="椭圆 67"/>
            <p:cNvSpPr/>
            <p:nvPr>
              <p:custDataLst>
                <p:tags r:id="rId13"/>
              </p:custDataLst>
            </p:nvPr>
          </p:nvSpPr>
          <p:spPr>
            <a:xfrm rot="16200000">
              <a:off x="1614552" y="4129125"/>
              <a:ext cx="965726" cy="965726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" lastClr="FFFFFF"/>
              </a:solidFill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91442" y="3460857"/>
            <a:ext cx="2109039" cy="981046"/>
            <a:chOff x="1614552" y="4129125"/>
            <a:chExt cx="2109039" cy="981046"/>
          </a:xfrm>
        </p:grpSpPr>
        <p:sp>
          <p:nvSpPr>
            <p:cNvPr id="70" name="圆角矩形 65"/>
            <p:cNvSpPr/>
            <p:nvPr>
              <p:custDataLst>
                <p:tags r:id="rId14"/>
              </p:custDataLst>
            </p:nvPr>
          </p:nvSpPr>
          <p:spPr>
            <a:xfrm rot="16200000">
              <a:off x="2178550" y="3565129"/>
              <a:ext cx="981046" cy="210903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  <p:sp>
          <p:nvSpPr>
            <p:cNvPr id="71" name="矩形 70"/>
            <p:cNvSpPr/>
            <p:nvPr>
              <p:custDataLst>
                <p:tags r:id="rId15"/>
              </p:custDataLst>
            </p:nvPr>
          </p:nvSpPr>
          <p:spPr>
            <a:xfrm>
              <a:off x="2557150" y="4280392"/>
              <a:ext cx="1042339" cy="70134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控制线缆复杂</a:t>
              </a:r>
              <a:endParaRPr kumimoji="0" lang="zh-CN" altLang="en-US" sz="1600" i="0" u="none" strike="noStrike" kern="1200" cap="none" spc="15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>
              <p:custDataLst>
                <p:tags r:id="rId16"/>
              </p:custDataLst>
            </p:nvPr>
          </p:nvSpPr>
          <p:spPr>
            <a:xfrm rot="16200000">
              <a:off x="1614552" y="4129125"/>
              <a:ext cx="965726" cy="965726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" lastClr="FFFFFF"/>
              </a:solidFill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91442" y="4987706"/>
            <a:ext cx="2169099" cy="981046"/>
            <a:chOff x="1614552" y="4129125"/>
            <a:chExt cx="2169099" cy="981046"/>
          </a:xfrm>
        </p:grpSpPr>
        <p:sp>
          <p:nvSpPr>
            <p:cNvPr id="74" name="圆角矩形 65"/>
            <p:cNvSpPr/>
            <p:nvPr>
              <p:custDataLst>
                <p:tags r:id="rId17"/>
              </p:custDataLst>
            </p:nvPr>
          </p:nvSpPr>
          <p:spPr>
            <a:xfrm rot="16200000">
              <a:off x="2178550" y="3565129"/>
              <a:ext cx="981046" cy="210903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  <p:sp>
          <p:nvSpPr>
            <p:cNvPr id="75" name="矩形 74"/>
            <p:cNvSpPr/>
            <p:nvPr>
              <p:custDataLst>
                <p:tags r:id="rId18"/>
              </p:custDataLst>
            </p:nvPr>
          </p:nvSpPr>
          <p:spPr>
            <a:xfrm>
              <a:off x="2451202" y="4254273"/>
              <a:ext cx="1332449" cy="70134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维修、停机成本高</a:t>
              </a:r>
              <a:endParaRPr kumimoji="0" lang="zh-CN" altLang="en-US" sz="1600" i="0" u="none" strike="noStrike" kern="1200" cap="none" spc="15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6" name="椭圆 75"/>
            <p:cNvSpPr/>
            <p:nvPr>
              <p:custDataLst>
                <p:tags r:id="rId19"/>
              </p:custDataLst>
            </p:nvPr>
          </p:nvSpPr>
          <p:spPr>
            <a:xfrm rot="16200000">
              <a:off x="1614552" y="4129125"/>
              <a:ext cx="965726" cy="965726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" lastClr="FFFFFF"/>
              </a:solidFill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536830" y="4286855"/>
            <a:ext cx="2216757" cy="981047"/>
            <a:chOff x="1506834" y="4129124"/>
            <a:chExt cx="2216757" cy="981047"/>
          </a:xfrm>
        </p:grpSpPr>
        <p:sp>
          <p:nvSpPr>
            <p:cNvPr id="78" name="圆角矩形 65"/>
            <p:cNvSpPr/>
            <p:nvPr>
              <p:custDataLst>
                <p:tags r:id="rId20"/>
              </p:custDataLst>
            </p:nvPr>
          </p:nvSpPr>
          <p:spPr>
            <a:xfrm rot="16200000">
              <a:off x="2178550" y="3565129"/>
              <a:ext cx="981046" cy="210903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  <p:sp>
          <p:nvSpPr>
            <p:cNvPr id="79" name="矩形 78"/>
            <p:cNvSpPr/>
            <p:nvPr>
              <p:custDataLst>
                <p:tags r:id="rId21"/>
              </p:custDataLst>
            </p:nvPr>
          </p:nvSpPr>
          <p:spPr>
            <a:xfrm>
              <a:off x="1506834" y="4261764"/>
              <a:ext cx="1332449" cy="70134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监控难以深入机器内部</a:t>
              </a:r>
              <a:endParaRPr kumimoji="0" lang="zh-CN" altLang="en-US" sz="1600" i="0" u="none" strike="noStrike" kern="1200" cap="none" spc="15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/>
            <p:nvPr>
              <p:custDataLst>
                <p:tags r:id="rId22"/>
              </p:custDataLst>
            </p:nvPr>
          </p:nvSpPr>
          <p:spPr>
            <a:xfrm rot="16200000">
              <a:off x="2722512" y="4129124"/>
              <a:ext cx="965726" cy="965726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" lastClr="FFFFFF"/>
              </a:solidFill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588865" y="2896733"/>
            <a:ext cx="2169511" cy="981047"/>
            <a:chOff x="1554080" y="4129124"/>
            <a:chExt cx="2169511" cy="981047"/>
          </a:xfrm>
        </p:grpSpPr>
        <p:sp>
          <p:nvSpPr>
            <p:cNvPr id="82" name="圆角矩形 65"/>
            <p:cNvSpPr/>
            <p:nvPr>
              <p:custDataLst>
                <p:tags r:id="rId23"/>
              </p:custDataLst>
            </p:nvPr>
          </p:nvSpPr>
          <p:spPr>
            <a:xfrm rot="16200000">
              <a:off x="2178550" y="3565129"/>
              <a:ext cx="981046" cy="210903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  <p:sp>
          <p:nvSpPr>
            <p:cNvPr id="83" name="矩形 82"/>
            <p:cNvSpPr/>
            <p:nvPr>
              <p:custDataLst>
                <p:tags r:id="rId24"/>
              </p:custDataLst>
            </p:nvPr>
          </p:nvSpPr>
          <p:spPr>
            <a:xfrm>
              <a:off x="1554080" y="4262167"/>
              <a:ext cx="1163643" cy="70134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150" normalizeH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无法不间断监控</a:t>
              </a:r>
              <a:endParaRPr kumimoji="0" lang="zh-CN" altLang="en-US" sz="1600" i="0" u="none" strike="noStrike" kern="1200" cap="none" spc="15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25"/>
              </p:custDataLst>
            </p:nvPr>
          </p:nvSpPr>
          <p:spPr>
            <a:xfrm rot="16200000">
              <a:off x="2722512" y="4129124"/>
              <a:ext cx="965726" cy="965726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" lastClr="FFFFFF"/>
              </a:solidFill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</p:grpSp>
      <p:pic>
        <p:nvPicPr>
          <p:cNvPr id="65" name="图片 64" descr="C:\Users\Steven\Desktop\04.png04"/>
          <p:cNvPicPr/>
          <p:nvPr>
            <p:custDataLst>
              <p:tags r:id="rId26"/>
            </p:custDataLst>
          </p:nvPr>
        </p:nvPicPr>
        <p:blipFill rotWithShape="1">
          <a:blip r:embed="rId27"/>
          <a:srcRect/>
          <a:stretch>
            <a:fillRect/>
          </a:stretch>
        </p:blipFill>
        <p:spPr>
          <a:xfrm>
            <a:off x="-484031" y="3822386"/>
            <a:ext cx="6713787" cy="2259021"/>
          </a:xfrm>
          <a:prstGeom prst="ellipse">
            <a:avLst/>
          </a:prstGeom>
        </p:spPr>
      </p:pic>
      <p:pic>
        <p:nvPicPr>
          <p:cNvPr id="85" name="图片 84" descr="C:\Users\Steven\Desktop\06.png06"/>
          <p:cNvPicPr/>
          <p:nvPr>
            <p:custDataLst>
              <p:tags r:id="rId28"/>
            </p:custDataLst>
          </p:nvPr>
        </p:nvPicPr>
        <p:blipFill rotWithShape="1">
          <a:blip r:embed="rId29"/>
          <a:srcRect/>
          <a:stretch>
            <a:fillRect/>
          </a:stretch>
        </p:blipFill>
        <p:spPr>
          <a:xfrm>
            <a:off x="-4927358" y="4529640"/>
            <a:ext cx="6708939" cy="2242867"/>
          </a:xfrm>
          <a:prstGeom prst="ellipse">
            <a:avLst/>
          </a:prstGeom>
        </p:spPr>
      </p:pic>
      <p:pic>
        <p:nvPicPr>
          <p:cNvPr id="86" name="图片 85" descr="C:\Users\Steven\Desktop\01.png01"/>
          <p:cNvPicPr/>
          <p:nvPr>
            <p:custDataLst>
              <p:tags r:id="rId30"/>
            </p:custDataLst>
          </p:nvPr>
        </p:nvPicPr>
        <p:blipFill rotWithShape="1">
          <a:blip r:embed="rId31"/>
          <a:srcRect/>
          <a:stretch>
            <a:fillRect/>
          </a:stretch>
        </p:blipFill>
        <p:spPr>
          <a:xfrm>
            <a:off x="-296641" y="1441172"/>
            <a:ext cx="6891436" cy="2303812"/>
          </a:xfrm>
          <a:prstGeom prst="ellipse">
            <a:avLst/>
          </a:prstGeom>
        </p:spPr>
      </p:pic>
      <p:pic>
        <p:nvPicPr>
          <p:cNvPr id="87" name="图片 86" descr="C:\Users\Steven\Desktop\03.png03"/>
          <p:cNvPicPr/>
          <p:nvPr>
            <p:custDataLst>
              <p:tags r:id="rId32"/>
            </p:custDataLst>
          </p:nvPr>
        </p:nvPicPr>
        <p:blipFill rotWithShape="1">
          <a:blip r:embed="rId33"/>
          <a:srcRect/>
          <a:stretch>
            <a:fillRect/>
          </a:stretch>
        </p:blipFill>
        <p:spPr>
          <a:xfrm>
            <a:off x="-2671562" y="2970572"/>
            <a:ext cx="6891236" cy="2303811"/>
          </a:xfrm>
          <a:prstGeom prst="ellipse">
            <a:avLst/>
          </a:prstGeom>
        </p:spPr>
      </p:pic>
      <p:pic>
        <p:nvPicPr>
          <p:cNvPr id="88" name="图片 87" descr="C:\Users\Steven\Desktop\02.png02"/>
          <p:cNvPicPr/>
          <p:nvPr>
            <p:custDataLst>
              <p:tags r:id="rId34"/>
            </p:custDataLst>
          </p:nvPr>
        </p:nvPicPr>
        <p:blipFill rotWithShape="1">
          <a:blip r:embed="rId35"/>
          <a:srcRect/>
          <a:stretch>
            <a:fillRect/>
          </a:stretch>
        </p:blipFill>
        <p:spPr>
          <a:xfrm>
            <a:off x="1808818" y="2395006"/>
            <a:ext cx="6883561" cy="2301245"/>
          </a:xfrm>
          <a:prstGeom prst="ellipse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5161280" y="2021737"/>
            <a:ext cx="0" cy="4062268"/>
          </a:xfrm>
          <a:prstGeom prst="line">
            <a:avLst/>
          </a:prstGeom>
          <a:ln w="34925">
            <a:solidFill>
              <a:srgbClr val="3C8B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725065" y="1759771"/>
            <a:ext cx="9144000" cy="127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9900" dirty="0">
                <a:solidFill>
                  <a:schemeClr val="bg1"/>
                </a:solidFill>
                <a:latin typeface="310-CAI978" panose="04030905020B02020C03" pitchFamily="82" charset="0"/>
                <a:ea typeface="HIU Golden Ratio H-Bold" pitchFamily="2" charset="-122"/>
                <a:cs typeface="HIU Golden Ratio H-Bold" pitchFamily="2" charset="-122"/>
              </a:rPr>
              <a:t>02</a:t>
            </a:r>
            <a:endParaRPr lang="zh-CN" altLang="en-US" sz="19900" dirty="0">
              <a:solidFill>
                <a:schemeClr val="bg1"/>
              </a:solidFill>
              <a:latin typeface="310-CAI978" panose="04030905020B02020C03" pitchFamily="82" charset="0"/>
              <a:ea typeface="HIU Golden Ratio H-Bold" pitchFamily="2" charset="-122"/>
              <a:cs typeface="HIU Golden Ratio H-Bold" pitchFamily="2" charset="-122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5272959" y="3286823"/>
            <a:ext cx="3578612" cy="773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4000"/>
              </a:lnSpc>
              <a:buFont typeface="Arial" panose="020B0604020202090204" pitchFamily="34" charset="0"/>
              <a:buNone/>
              <a:defRPr/>
            </a:pPr>
            <a:r>
              <a:rPr lang="zh-CN" altLang="en-US" sz="6600" b="1" dirty="0">
                <a:solidFill>
                  <a:schemeClr val="bg1"/>
                </a:solidFill>
                <a:cs typeface="Calibri" panose="020F0502020204030204"/>
              </a:rPr>
              <a:t>研究方案</a:t>
            </a:r>
            <a:endParaRPr lang="zh-CN" altLang="id-ID" sz="66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"/>
          <p:cNvSpPr txBox="1"/>
          <p:nvPr>
            <p:custDataLst>
              <p:tags r:id="rId1"/>
            </p:custDataLst>
          </p:nvPr>
        </p:nvSpPr>
        <p:spPr>
          <a:xfrm flipH="1">
            <a:off x="766923" y="1576039"/>
            <a:ext cx="2822948" cy="52322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 dirty="0">
                <a:ln>
                  <a:noFill/>
                </a:ln>
                <a:solidFill>
                  <a:srgbClr val="3C8B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计划目标</a:t>
            </a:r>
            <a:endParaRPr kumimoji="0" lang="zh-CN" altLang="en-US" sz="2000" b="1" i="0" u="none" strike="noStrike" kern="1200" cap="none" spc="300" normalizeH="0" noProof="0" dirty="0">
              <a:ln>
                <a:noFill/>
              </a:ln>
              <a:solidFill>
                <a:srgbClr val="3C8BC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99757" y="126016"/>
            <a:ext cx="3923977" cy="602266"/>
            <a:chOff x="1390854" y="1507940"/>
            <a:chExt cx="3923977" cy="60226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04309" y="1586985"/>
              <a:ext cx="3310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研究方案</a:t>
              </a:r>
              <a:r>
                <a:rPr lang="en-US" altLang="zh-CN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计划目标</a:t>
              </a:r>
              <a:endParaRPr lang="zh-CN" altLang="en-US" sz="2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89871" y="1455981"/>
            <a:ext cx="7307040" cy="1080972"/>
            <a:chOff x="3276468" y="1297163"/>
            <a:chExt cx="7307040" cy="1080972"/>
          </a:xfrm>
        </p:grpSpPr>
        <p:grpSp>
          <p:nvGrpSpPr>
            <p:cNvPr id="45" name="组合 44"/>
            <p:cNvGrpSpPr/>
            <p:nvPr/>
          </p:nvGrpSpPr>
          <p:grpSpPr>
            <a:xfrm>
              <a:off x="3276468" y="1297164"/>
              <a:ext cx="1144256" cy="1080971"/>
              <a:chOff x="2358" y="4238"/>
              <a:chExt cx="2459" cy="2323"/>
            </a:xfrm>
          </p:grpSpPr>
          <p:sp>
            <p:nvSpPr>
              <p:cNvPr id="46" name="Shape 47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358" y="4238"/>
                <a:ext cx="2324" cy="2323"/>
              </a:xfrm>
              <a:prstGeom prst="roundRect">
                <a:avLst>
                  <a:gd name="adj" fmla="val 5258"/>
                </a:avLst>
              </a:prstGeom>
              <a:solidFill>
                <a:srgbClr val="FFFFFF"/>
              </a:solidFill>
              <a:ln w="25400">
                <a:solidFill>
                  <a:srgbClr val="2196F3"/>
                </a:solidFill>
                <a:miter lim="400000"/>
              </a:ln>
            </p:spPr>
            <p:txBody>
              <a:bodyPr lIns="19050" tIns="19050" rIns="19050" bIns="1905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kumimoji="0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47" name="文本框 4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19" y="4973"/>
                <a:ext cx="2398" cy="1148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2196F3"/>
                    </a:solidFill>
                    <a:latin typeface="微软雅黑" panose="020B0503020204020204" pitchFamily="34" charset="-122"/>
                  </a:defRPr>
                </a:lvl1pPr>
              </a:lstStyle>
              <a:p>
                <a:pPr lvl="0" defTabSz="457200">
                  <a:lnSpc>
                    <a:spcPct val="120000"/>
                  </a:lnSpc>
                  <a:defRPr/>
                </a:pPr>
                <a:r>
                  <a:rPr lang="zh-CN" altLang="en-US" sz="1600" spc="300" dirty="0">
                    <a:solidFill>
                      <a:srgbClr val="2196F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90204" pitchFamily="34" charset="0"/>
                  </a:rPr>
                  <a:t>物联网</a:t>
                </a:r>
                <a:endParaRPr lang="zh-CN" altLang="en-US" sz="1600" spc="300" dirty="0">
                  <a:solidFill>
                    <a:srgbClr val="2196F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54" name="十字形 53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 rot="2700000">
              <a:off x="5139433" y="1600329"/>
              <a:ext cx="474641" cy="474641"/>
            </a:xfrm>
            <a:prstGeom prst="plus">
              <a:avLst>
                <a:gd name="adj" fmla="val 42565"/>
              </a:avLst>
            </a:prstGeom>
            <a:ln>
              <a:noFill/>
            </a:ln>
          </p:spPr>
          <p:style>
            <a:lnRef idx="2">
              <a:srgbClr val="FFFFFF">
                <a:hueOff val="0"/>
                <a:satOff val="0"/>
                <a:lumOff val="0"/>
                <a:alphaOff val="0"/>
              </a:srgbClr>
            </a:lnRef>
            <a:fillRef idx="1">
              <a:srgbClr val="2196F3">
                <a:hueOff val="0"/>
                <a:satOff val="0"/>
                <a:lumOff val="0"/>
                <a:alphaOff val="0"/>
              </a:srgbClr>
            </a:fillRef>
            <a:effectRef idx="0">
              <a:srgbClr val="2196F3">
                <a:hueOff val="0"/>
                <a:satOff val="0"/>
                <a:lumOff val="0"/>
                <a:alphaOff val="0"/>
              </a:srgbClr>
            </a:effectRef>
            <a:fontRef idx="minor">
              <a:srgbClr val="FFFFFF"/>
            </a:fontRef>
          </p:style>
          <p:txBody>
            <a:bodyPr spcFirstLastPara="0" vert="horz" wrap="square" lIns="316122" tIns="316122" rIns="316122" bIns="316122" numCol="1" spcCol="1270" anchor="ctr" anchorCtr="0">
              <a:noAutofit/>
            </a:bodyPr>
            <a:lstStyle/>
            <a:p>
              <a:pPr marL="0" marR="0" lvl="0" indent="0" algn="ctr" defTabSz="1778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6361296" y="1297164"/>
              <a:ext cx="1081436" cy="1080971"/>
              <a:chOff x="10463" y="4236"/>
              <a:chExt cx="2324" cy="2323"/>
            </a:xfrm>
          </p:grpSpPr>
          <p:sp>
            <p:nvSpPr>
              <p:cNvPr id="56" name="Shape 4710"/>
              <p:cNvSpPr/>
              <p:nvPr>
                <p:custDataLst>
                  <p:tags r:id="rId6"/>
                </p:custDataLst>
              </p:nvPr>
            </p:nvSpPr>
            <p:spPr>
              <a:xfrm>
                <a:off x="10463" y="4236"/>
                <a:ext cx="2324" cy="2323"/>
              </a:xfrm>
              <a:prstGeom prst="roundRect">
                <a:avLst>
                  <a:gd name="adj" fmla="val 5258"/>
                </a:avLst>
              </a:prstGeom>
              <a:solidFill>
                <a:srgbClr val="FFFFFF"/>
              </a:solidFill>
              <a:ln w="25400">
                <a:solidFill>
                  <a:srgbClr val="2196F3"/>
                </a:solidFill>
                <a:miter lim="400000"/>
              </a:ln>
            </p:spPr>
            <p:txBody>
              <a:bodyPr lIns="19050" tIns="19050" rIns="19050" bIns="1905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kumimoji="0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57" name="文本框 5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0730" y="5042"/>
                <a:ext cx="2054" cy="1149"/>
              </a:xfrm>
              <a:prstGeom prst="rect">
                <a:avLst/>
              </a:prstGeom>
              <a:noFill/>
            </p:spPr>
            <p:txBody>
              <a:bodyPr wrap="square" rtlCol="0"/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2196F3"/>
                    </a:solidFill>
                    <a:latin typeface="微软雅黑" panose="020B0503020204020204" pitchFamily="34" charset="-122"/>
                  </a:defRPr>
                </a:lvl1pPr>
              </a:lstStyle>
              <a:p>
                <a:pPr lvl="0" defTabSz="457200">
                  <a:lnSpc>
                    <a:spcPct val="120000"/>
                  </a:lnSpc>
                  <a:defRPr/>
                </a:pPr>
                <a:r>
                  <a:rPr lang="zh-CN" altLang="en-US" sz="1600" spc="300" dirty="0">
                    <a:solidFill>
                      <a:srgbClr val="2196F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90204" pitchFamily="34" charset="0"/>
                  </a:rPr>
                  <a:t>机器学习</a:t>
                </a:r>
                <a:endParaRPr lang="zh-CN" altLang="en-US" sz="1600" spc="300" dirty="0">
                  <a:solidFill>
                    <a:srgbClr val="2196F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9" name="等于 14"/>
            <p:cNvSpPr/>
            <p:nvPr>
              <p:custDataLst>
                <p:tags r:id="rId8"/>
              </p:custDataLst>
            </p:nvPr>
          </p:nvSpPr>
          <p:spPr>
            <a:xfrm>
              <a:off x="8091652" y="1468694"/>
              <a:ext cx="713473" cy="737911"/>
            </a:xfrm>
            <a:prstGeom prst="mathEqual">
              <a:avLst>
                <a:gd name="adj1" fmla="val 11438"/>
                <a:gd name="adj2" fmla="val 23842"/>
              </a:avLst>
            </a:prstGeom>
            <a:ln>
              <a:noFill/>
            </a:ln>
          </p:spPr>
          <p:style>
            <a:lnRef idx="2">
              <a:srgbClr val="FFFFFF">
                <a:hueOff val="0"/>
                <a:satOff val="0"/>
                <a:lumOff val="0"/>
                <a:alphaOff val="0"/>
              </a:srgbClr>
            </a:lnRef>
            <a:fillRef idx="1">
              <a:srgbClr val="2196F3">
                <a:hueOff val="0"/>
                <a:satOff val="0"/>
                <a:lumOff val="0"/>
                <a:alphaOff val="0"/>
              </a:srgbClr>
            </a:fillRef>
            <a:effectRef idx="0">
              <a:srgbClr val="2196F3">
                <a:hueOff val="0"/>
                <a:satOff val="0"/>
                <a:lumOff val="0"/>
                <a:alphaOff val="0"/>
              </a:srgbClr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316122" tIns="316122" rIns="316122" bIns="316122" numCol="1" spcCol="1270" rtlCol="0" fromWordArt="0" anchor="ctr" anchorCtr="0" forceAA="0" compatLnSpc="1">
              <a:noAutofit/>
            </a:bodyPr>
            <a:lstStyle/>
            <a:p>
              <a:pPr marL="0" marR="0" lvl="0" indent="0" algn="ctr" defTabSz="1778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9502072" y="1297163"/>
              <a:ext cx="1081436" cy="1080972"/>
              <a:chOff x="14326" y="7778"/>
              <a:chExt cx="2324" cy="2323"/>
            </a:xfrm>
          </p:grpSpPr>
          <p:sp>
            <p:nvSpPr>
              <p:cNvPr id="21" name="Shape 4710"/>
              <p:cNvSpPr/>
              <p:nvPr>
                <p:custDataLst>
                  <p:tags r:id="rId9"/>
                </p:custDataLst>
              </p:nvPr>
            </p:nvSpPr>
            <p:spPr>
              <a:xfrm>
                <a:off x="14326" y="7778"/>
                <a:ext cx="2324" cy="2323"/>
              </a:xfrm>
              <a:prstGeom prst="roundRect">
                <a:avLst>
                  <a:gd name="adj" fmla="val 5258"/>
                </a:avLst>
              </a:prstGeom>
              <a:solidFill>
                <a:srgbClr val="2196F3"/>
              </a:solidFill>
              <a:ln w="25400">
                <a:noFill/>
                <a:miter lim="400000"/>
              </a:ln>
            </p:spPr>
            <p:txBody>
              <a:bodyPr lIns="19050" tIns="19050" rIns="19050" bIns="1905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kumimoji="0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4497" y="8198"/>
                <a:ext cx="2153" cy="114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2196F3"/>
                    </a:solidFill>
                    <a:latin typeface="微软雅黑" panose="020B0503020204020204" pitchFamily="34" charset="-122"/>
                  </a:defRPr>
                </a:lvl1pPr>
              </a:lstStyle>
              <a:p>
                <a:pPr marL="0" marR="0" lvl="0" indent="0" algn="ctr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90204" pitchFamily="34" charset="0"/>
                  </a:rPr>
                  <a:t>智能化系统</a:t>
                </a:r>
                <a:endParaRPr kumimoji="1" lang="en-US" altLang="zh-CN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877429" y="3544210"/>
            <a:ext cx="2646762" cy="1921397"/>
            <a:chOff x="2877429" y="3544210"/>
            <a:chExt cx="2646762" cy="1921397"/>
          </a:xfrm>
        </p:grpSpPr>
        <p:sp>
          <p:nvSpPr>
            <p:cNvPr id="3" name="文本框 2"/>
            <p:cNvSpPr txBox="1"/>
            <p:nvPr/>
          </p:nvSpPr>
          <p:spPr>
            <a:xfrm>
              <a:off x="2877429" y="3766245"/>
              <a:ext cx="26467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模块间通讯</a:t>
              </a: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网络的无线通信</a:t>
              </a: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应用层数据交互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2877430" y="3544210"/>
              <a:ext cx="2646761" cy="1921397"/>
            </a:xfrm>
            <a:prstGeom prst="roundRect">
              <a:avLst/>
            </a:prstGeom>
            <a:noFill/>
            <a:ln w="53975">
              <a:solidFill>
                <a:srgbClr val="66B9F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12396" y="3531879"/>
            <a:ext cx="2836291" cy="1921397"/>
            <a:chOff x="5912396" y="3531879"/>
            <a:chExt cx="2836291" cy="1921397"/>
          </a:xfrm>
        </p:grpSpPr>
        <p:sp>
          <p:nvSpPr>
            <p:cNvPr id="58" name="文本框 57"/>
            <p:cNvSpPr txBox="1"/>
            <p:nvPr/>
          </p:nvSpPr>
          <p:spPr>
            <a:xfrm>
              <a:off x="5912396" y="3771325"/>
              <a:ext cx="2836291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模型训练</a:t>
              </a: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数据管理系统构建</a:t>
              </a: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故障自诊断模型建立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6096000" y="3531879"/>
              <a:ext cx="2646761" cy="1921397"/>
            </a:xfrm>
            <a:prstGeom prst="roundRect">
              <a:avLst/>
            </a:prstGeom>
            <a:noFill/>
            <a:ln w="53975">
              <a:solidFill>
                <a:srgbClr val="468FE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右箭头 114"/>
          <p:cNvSpPr/>
          <p:nvPr/>
        </p:nvSpPr>
        <p:spPr>
          <a:xfrm rot="5400000">
            <a:off x="3847279" y="2838665"/>
            <a:ext cx="566620" cy="434976"/>
          </a:xfrm>
          <a:prstGeom prst="rightArrow">
            <a:avLst/>
          </a:prstGeom>
          <a:solidFill>
            <a:srgbClr val="BEE7FE"/>
          </a:solidFill>
          <a:ln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右箭头 114"/>
          <p:cNvSpPr/>
          <p:nvPr/>
        </p:nvSpPr>
        <p:spPr>
          <a:xfrm rot="5400000">
            <a:off x="6977011" y="2842221"/>
            <a:ext cx="566620" cy="434976"/>
          </a:xfrm>
          <a:prstGeom prst="rightArrow">
            <a:avLst/>
          </a:prstGeom>
          <a:solidFill>
            <a:srgbClr val="BEE7FE"/>
          </a:solidFill>
          <a:ln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TextBox 5"/>
          <p:cNvSpPr txBox="1"/>
          <p:nvPr>
            <p:custDataLst>
              <p:tags r:id="rId11"/>
            </p:custDataLst>
          </p:nvPr>
        </p:nvSpPr>
        <p:spPr>
          <a:xfrm flipH="1">
            <a:off x="766923" y="3858897"/>
            <a:ext cx="2822948" cy="52322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 dirty="0">
                <a:ln>
                  <a:noFill/>
                </a:ln>
                <a:solidFill>
                  <a:srgbClr val="3C8B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拟解决问题</a:t>
            </a:r>
            <a:endParaRPr kumimoji="0" lang="zh-CN" altLang="en-US" sz="2000" b="1" i="0" u="none" strike="noStrike" kern="1200" cap="none" spc="300" normalizeH="0" noProof="0" dirty="0">
              <a:ln>
                <a:noFill/>
              </a:ln>
              <a:solidFill>
                <a:srgbClr val="3C8BC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14" descr="keil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28" y="1651483"/>
            <a:ext cx="347526" cy="34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9147376" y="1204270"/>
            <a:ext cx="1135986" cy="1376532"/>
            <a:chOff x="8901517" y="1321588"/>
            <a:chExt cx="1135986" cy="1376532"/>
          </a:xfrm>
        </p:grpSpPr>
        <p:pic>
          <p:nvPicPr>
            <p:cNvPr id="6152" name="Picture 8" descr="http://t12.baidu.com/it/u=750244795,2093335156&amp;fm=199&amp;app=68&amp;f=JPEG?w=500&amp;h=500&amp;s=35B67D320F1756CA5DFD15C7020080A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0" t="16970" r="19293" b="15787"/>
            <a:stretch>
              <a:fillRect/>
            </a:stretch>
          </p:blipFill>
          <p:spPr bwMode="auto">
            <a:xfrm>
              <a:off x="8901517" y="1321588"/>
              <a:ext cx="1135986" cy="121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9018105" y="239034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通信模块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99757" y="126016"/>
            <a:ext cx="3923977" cy="602266"/>
            <a:chOff x="1390854" y="1507940"/>
            <a:chExt cx="3923977" cy="60226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04309" y="1586985"/>
              <a:ext cx="3310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研究方案</a:t>
              </a:r>
              <a:r>
                <a:rPr lang="en-US" altLang="zh-CN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思路方法</a:t>
              </a:r>
              <a:endParaRPr lang="zh-CN" altLang="en-US" sz="2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5189" y="1039540"/>
            <a:ext cx="1336680" cy="1582478"/>
            <a:chOff x="974958" y="1219293"/>
            <a:chExt cx="1441450" cy="1706514"/>
          </a:xfrm>
        </p:grpSpPr>
        <p:graphicFrame>
          <p:nvGraphicFramePr>
            <p:cNvPr id="24" name="对象 23"/>
            <p:cNvGraphicFramePr/>
            <p:nvPr/>
          </p:nvGraphicFramePr>
          <p:xfrm>
            <a:off x="974958" y="1219293"/>
            <a:ext cx="1441450" cy="115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8" name="BMP 图像" r:id="rId4" imgW="2647950" imgH="2362200" progId="Paint.Picture">
                    <p:embed/>
                  </p:oleObj>
                </mc:Choice>
                <mc:Fallback>
                  <p:oleObj name="BMP 图像" r:id="rId4" imgW="2647950" imgH="2362200" progId="Paint.Picture">
                    <p:embed/>
                    <p:pic>
                      <p:nvPicPr>
                        <p:cNvPr id="0" name="对象 3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74958" y="1219293"/>
                          <a:ext cx="1441450" cy="1152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本框 24"/>
            <p:cNvSpPr txBox="1"/>
            <p:nvPr/>
          </p:nvSpPr>
          <p:spPr>
            <a:xfrm>
              <a:off x="1128643" y="2593906"/>
              <a:ext cx="1167183" cy="331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比例伺服阀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箭头: 右 14"/>
          <p:cNvSpPr/>
          <p:nvPr/>
        </p:nvSpPr>
        <p:spPr>
          <a:xfrm>
            <a:off x="2179871" y="1476552"/>
            <a:ext cx="2615973" cy="225210"/>
          </a:xfrm>
          <a:prstGeom prst="rightArrow">
            <a:avLst>
              <a:gd name="adj1" fmla="val 32465"/>
              <a:gd name="adj2" fmla="val 68006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90570" y="1735751"/>
            <a:ext cx="291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数字控制器、</a:t>
            </a:r>
            <a:r>
              <a:rPr lang="en-US" altLang="zh-CN" sz="16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LVDT</a:t>
            </a:r>
            <a:r>
              <a:rPr lang="zh-CN" altLang="en-US" sz="16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传感器等</a:t>
            </a:r>
            <a:endParaRPr lang="zh-CN" altLang="en-US" sz="1600" dirty="0">
              <a:solidFill>
                <a:srgbClr val="3C8B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17570" y="1012369"/>
            <a:ext cx="25405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，如阀芯位移、温度状态、流量情况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箭头: 右 27"/>
          <p:cNvSpPr/>
          <p:nvPr/>
        </p:nvSpPr>
        <p:spPr>
          <a:xfrm>
            <a:off x="6828133" y="1367243"/>
            <a:ext cx="2004551" cy="263828"/>
          </a:xfrm>
          <a:prstGeom prst="rightArrow">
            <a:avLst>
              <a:gd name="adj1" fmla="val 26926"/>
              <a:gd name="adj2" fmla="val 50000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178946" y="1177588"/>
            <a:ext cx="1227349" cy="1356444"/>
            <a:chOff x="4225191" y="1311065"/>
            <a:chExt cx="1227349" cy="1356444"/>
          </a:xfrm>
        </p:grpSpPr>
        <p:pic>
          <p:nvPicPr>
            <p:cNvPr id="6161" name="Picture 17" descr="https://gimg2.baidu.com/image_search/src=http%3A%2F%2Fwww.szthks.com%2Flocalimg%2F687474703a2f2f6777332e616c6963646e2e636f6d2f62616f2f75706c6f616465642f69332f544232505533306e5658585858585a5858585858585858585858585f212133383034333935372e706e67.jpg&amp;refer=http%3A%2F%2Fwww.szthks.com&amp;app=2002&amp;size=f9999,10000&amp;q=a80&amp;n=0&amp;g=0n&amp;fmt=auto?sec=1650703992&amp;t=2d9789a91472c78ba8eca1d3f4b7c3c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4380" y="1311065"/>
              <a:ext cx="1218160" cy="121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/>
            <p:cNvSpPr txBox="1"/>
            <p:nvPr/>
          </p:nvSpPr>
          <p:spPr>
            <a:xfrm>
              <a:off x="4225191" y="2359732"/>
              <a:ext cx="1191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STM32F103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7081403" y="1686533"/>
            <a:ext cx="109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</a:t>
            </a:r>
            <a:endParaRPr lang="zh-CN" altLang="en-US" sz="1600" dirty="0">
              <a:solidFill>
                <a:srgbClr val="3C8B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箭头: 右 30"/>
          <p:cNvSpPr/>
          <p:nvPr/>
        </p:nvSpPr>
        <p:spPr>
          <a:xfrm rot="10800000">
            <a:off x="2152506" y="2108295"/>
            <a:ext cx="2615973" cy="182439"/>
          </a:xfrm>
          <a:prstGeom prst="rightArrow">
            <a:avLst>
              <a:gd name="adj1" fmla="val 42615"/>
              <a:gd name="adj2" fmla="val 68006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430367" y="2247800"/>
            <a:ext cx="22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输送信号控制工作状态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99859" y="1107997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数据流信息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箭头: 右 34"/>
          <p:cNvSpPr/>
          <p:nvPr/>
        </p:nvSpPr>
        <p:spPr>
          <a:xfrm rot="10800000">
            <a:off x="6791961" y="2026907"/>
            <a:ext cx="2004551" cy="263828"/>
          </a:xfrm>
          <a:prstGeom prst="rightArrow">
            <a:avLst>
              <a:gd name="adj1" fmla="val 28851"/>
              <a:gd name="adj2" fmla="val 50000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77568" y="2296479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控制信号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箭头: 右 37"/>
          <p:cNvSpPr/>
          <p:nvPr/>
        </p:nvSpPr>
        <p:spPr>
          <a:xfrm rot="15106081">
            <a:off x="9847042" y="3313414"/>
            <a:ext cx="1231418" cy="173375"/>
          </a:xfrm>
          <a:prstGeom prst="rightArrow">
            <a:avLst>
              <a:gd name="adj1" fmla="val 37736"/>
              <a:gd name="adj2" fmla="val 50000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箭头: 右 38"/>
          <p:cNvSpPr/>
          <p:nvPr/>
        </p:nvSpPr>
        <p:spPr>
          <a:xfrm rot="6333744">
            <a:off x="8722803" y="3297058"/>
            <a:ext cx="1204762" cy="214568"/>
          </a:xfrm>
          <a:prstGeom prst="rightArrow">
            <a:avLst>
              <a:gd name="adj1" fmla="val 32702"/>
              <a:gd name="adj2" fmla="val 50000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370100" y="4164859"/>
            <a:ext cx="1124984" cy="1509829"/>
            <a:chOff x="10370100" y="4164859"/>
            <a:chExt cx="1124984" cy="1509829"/>
          </a:xfrm>
        </p:grpSpPr>
        <p:pic>
          <p:nvPicPr>
            <p:cNvPr id="6200" name="Picture 56" descr="https://bkimg.cdn.bcebos.com/pic/4afbfbedab64034f5c453f5ea6c379310b551dd9?x-bce-process=image/watermark,image_d2F0ZXIvYmFpa2UxNTA=,g_7,xp_5,yp_5/format,f_aut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0100" y="4164859"/>
              <a:ext cx="1043768" cy="104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10412736" y="5121331"/>
              <a:ext cx="1082348" cy="553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物联网平台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</a:t>
              </a:r>
              <a:r>
                <a:rPr lang="en-US" altLang="zh-CN" sz="1200" dirty="0" err="1">
                  <a:latin typeface="Arial" panose="020B0604020202090204" pitchFamily="34" charset="0"/>
                  <a:cs typeface="Arial" panose="020B0604020202090204" pitchFamily="34" charset="0"/>
                </a:rPr>
                <a:t>OneNET</a:t>
              </a:r>
              <a:endParaRPr lang="zh-CN" altLang="en-US" sz="12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583456" y="4478558"/>
            <a:ext cx="1327445" cy="1140509"/>
            <a:chOff x="8583456" y="4478558"/>
            <a:chExt cx="1327445" cy="1140509"/>
          </a:xfrm>
        </p:grpSpPr>
        <p:pic>
          <p:nvPicPr>
            <p:cNvPr id="6225" name="Picture 81" descr="https://gimg2.baidu.com/image_search/src=http%3A%2F%2Fc12.eoemarket.net%2Fapp0%2F452%2F452847%2Fscreen%2F2353100.jpg&amp;refer=http%3A%2F%2Fc12.eoemarket.net&amp;app=2002&amp;size=f9999,10000&amp;q=a80&amp;n=0&amp;g=0n&amp;fmt=auto?sec=1650711230&amp;t=2d13251e5de57317bd8899ae6956f1ec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3456" y="4478558"/>
              <a:ext cx="1092371" cy="74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文本框 40"/>
            <p:cNvSpPr txBox="1"/>
            <p:nvPr/>
          </p:nvSpPr>
          <p:spPr>
            <a:xfrm>
              <a:off x="8583456" y="5311290"/>
              <a:ext cx="1327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自建服务器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: 圆角 2"/>
          <p:cNvSpPr/>
          <p:nvPr/>
        </p:nvSpPr>
        <p:spPr>
          <a:xfrm>
            <a:off x="8224632" y="4266135"/>
            <a:ext cx="3525318" cy="1489272"/>
          </a:xfrm>
          <a:prstGeom prst="roundRect">
            <a:avLst>
              <a:gd name="adj" fmla="val 11892"/>
            </a:avLst>
          </a:prstGeom>
          <a:noFill/>
          <a:ln w="28575">
            <a:solidFill>
              <a:srgbClr val="3C8B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584104" y="582943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33888" y="3372416"/>
            <a:ext cx="1554480" cy="1360498"/>
            <a:chOff x="4322564" y="4134828"/>
            <a:chExt cx="1554480" cy="13604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056" y="4134828"/>
              <a:ext cx="683543" cy="683543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4322564" y="4924461"/>
              <a:ext cx="1554480" cy="57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前端应用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自己开发图形化界面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6498410" y="4455530"/>
            <a:ext cx="149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应用层协议</a:t>
            </a:r>
            <a:endParaRPr lang="zh-CN" altLang="en-US" sz="1600" dirty="0">
              <a:solidFill>
                <a:srgbClr val="3C8B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7370" y="4929134"/>
            <a:ext cx="1772525" cy="1072088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7991752" y="3009541"/>
            <a:ext cx="1306801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数据流信息、命令执行反馈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462751" y="3157888"/>
            <a:ext cx="1306801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控制信号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590098" y="4015494"/>
            <a:ext cx="149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左右 7"/>
          <p:cNvSpPr/>
          <p:nvPr/>
        </p:nvSpPr>
        <p:spPr>
          <a:xfrm>
            <a:off x="6149969" y="4296656"/>
            <a:ext cx="1801256" cy="197856"/>
          </a:xfrm>
          <a:prstGeom prst="leftRightArrow">
            <a:avLst/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766804" y="4044072"/>
            <a:ext cx="1093063" cy="1"/>
          </a:xfrm>
          <a:prstGeom prst="straightConnector1">
            <a:avLst/>
          </a:prstGeom>
          <a:ln w="50800">
            <a:solidFill>
              <a:srgbClr val="3C8BC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04469" y="4666645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实时监控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数据、下发</a:t>
            </a:r>
            <a:r>
              <a:rPr lang="zh-CN" altLang="en-US" sz="1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3766804" y="5525398"/>
            <a:ext cx="1200172" cy="0"/>
          </a:xfrm>
          <a:prstGeom prst="straightConnector1">
            <a:avLst/>
          </a:prstGeom>
          <a:ln w="50800">
            <a:solidFill>
              <a:srgbClr val="3C8BC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79431" y="5715484"/>
            <a:ext cx="352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通过云平台计算，实现</a:t>
            </a:r>
            <a:r>
              <a:rPr lang="zh-CN" altLang="en-US" sz="1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故障自诊断</a:t>
            </a:r>
            <a:endParaRPr lang="zh-CN" altLang="en-US" sz="1400" b="1" dirty="0">
              <a:solidFill>
                <a:srgbClr val="3C8B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842" y="5004792"/>
            <a:ext cx="675016" cy="675016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4867357" y="5755407"/>
            <a:ext cx="1441420" cy="553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故障自诊断模型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/>
          <p:cNvSpPr/>
          <p:nvPr/>
        </p:nvSpPr>
        <p:spPr>
          <a:xfrm>
            <a:off x="396934" y="3372416"/>
            <a:ext cx="3570435" cy="2664742"/>
          </a:xfrm>
          <a:prstGeom prst="roundRect">
            <a:avLst>
              <a:gd name="adj" fmla="val 8397"/>
            </a:avLst>
          </a:prstGeom>
          <a:noFill/>
          <a:ln w="28575">
            <a:solidFill>
              <a:srgbClr val="3C8B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箭头: 右 70"/>
          <p:cNvSpPr/>
          <p:nvPr/>
        </p:nvSpPr>
        <p:spPr>
          <a:xfrm rot="10800000">
            <a:off x="6211584" y="5397383"/>
            <a:ext cx="1739640" cy="246138"/>
          </a:xfrm>
          <a:prstGeom prst="rightArrow">
            <a:avLst>
              <a:gd name="adj1" fmla="val 37150"/>
              <a:gd name="adj2" fmla="val 50000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6616430" y="5126624"/>
            <a:ext cx="149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任意多边形: 形状 78"/>
          <p:cNvSpPr/>
          <p:nvPr/>
        </p:nvSpPr>
        <p:spPr>
          <a:xfrm rot="1380527">
            <a:off x="219072" y="2429675"/>
            <a:ext cx="284694" cy="792480"/>
          </a:xfrm>
          <a:custGeom>
            <a:avLst/>
            <a:gdLst>
              <a:gd name="connsiteX0" fmla="*/ 71334 w 284694"/>
              <a:gd name="connsiteY0" fmla="*/ 0 h 792480"/>
              <a:gd name="connsiteX1" fmla="*/ 214 w 284694"/>
              <a:gd name="connsiteY1" fmla="*/ 365760 h 792480"/>
              <a:gd name="connsiteX2" fmla="*/ 91654 w 284694"/>
              <a:gd name="connsiteY2" fmla="*/ 599440 h 792480"/>
              <a:gd name="connsiteX3" fmla="*/ 284694 w 284694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94" h="792480">
                <a:moveTo>
                  <a:pt x="71334" y="0"/>
                </a:moveTo>
                <a:cubicBezTo>
                  <a:pt x="34080" y="132926"/>
                  <a:pt x="-3173" y="265853"/>
                  <a:pt x="214" y="365760"/>
                </a:cubicBezTo>
                <a:cubicBezTo>
                  <a:pt x="3601" y="465667"/>
                  <a:pt x="44241" y="528320"/>
                  <a:pt x="91654" y="599440"/>
                </a:cubicBezTo>
                <a:cubicBezTo>
                  <a:pt x="139067" y="670560"/>
                  <a:pt x="211880" y="731520"/>
                  <a:pt x="284694" y="792480"/>
                </a:cubicBezTo>
              </a:path>
            </a:pathLst>
          </a:custGeom>
          <a:noFill/>
          <a:ln w="57150">
            <a:solidFill>
              <a:srgbClr val="3C8BC6"/>
            </a:solidFill>
            <a:prstDash val="sysDash"/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318586" y="2615524"/>
            <a:ext cx="279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实现实时监测、远程控制、故障诊断等智能化过程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61" y="3452635"/>
            <a:ext cx="556914" cy="12066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72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3452634"/>
            <a:ext cx="556914" cy="12066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72000"/>
              </a:prst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59" y="3455932"/>
            <a:ext cx="556914" cy="1206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72000"/>
              </a:prstClr>
            </a:outerShdw>
          </a:effectLst>
        </p:spPr>
      </p:pic>
      <p:grpSp>
        <p:nvGrpSpPr>
          <p:cNvPr id="12" name="组合 11"/>
          <p:cNvGrpSpPr/>
          <p:nvPr/>
        </p:nvGrpSpPr>
        <p:grpSpPr>
          <a:xfrm>
            <a:off x="9408388" y="2831617"/>
            <a:ext cx="1558786" cy="1256824"/>
            <a:chOff x="9440869" y="2831684"/>
            <a:chExt cx="1558786" cy="1256824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430" y="3193977"/>
              <a:ext cx="430475" cy="430475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9440869" y="3749954"/>
              <a:ext cx="1327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无线通信</a:t>
              </a:r>
              <a:endParaRPr lang="zh-CN" altLang="en-US" sz="14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42037" y="2831684"/>
              <a:ext cx="1457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3C8BC6"/>
                  </a:solidFill>
                </a:rPr>
                <a:t>MQTT</a:t>
              </a:r>
              <a:endParaRPr lang="zh-CN" altLang="en-US" dirty="0">
                <a:solidFill>
                  <a:srgbClr val="3C8BC6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9757" y="126016"/>
            <a:ext cx="3923977" cy="602266"/>
            <a:chOff x="1390854" y="1507940"/>
            <a:chExt cx="3923977" cy="60226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04309" y="1586985"/>
              <a:ext cx="3310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研究方案</a:t>
              </a:r>
              <a:r>
                <a:rPr lang="en-US" altLang="zh-CN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</a:t>
              </a:r>
              <a:endParaRPr lang="zh-CN" altLang="en-US" sz="2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稻壳儿小白白(http://dwz.cn/Wu2UP)"/>
          <p:cNvSpPr/>
          <p:nvPr/>
        </p:nvSpPr>
        <p:spPr bwMode="auto">
          <a:xfrm>
            <a:off x="1381667" y="2420875"/>
            <a:ext cx="9065725" cy="3510961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5BADF4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6010" y="3508831"/>
            <a:ext cx="376382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，搭建服务器和数据库，建立故障诊断模型，通过云计算实现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自我故障诊断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0633" y="1313482"/>
            <a:ext cx="480779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将通过无线通信模块连接物联网，实现对数据流的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实时监测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远程控制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Rectangle 292"/>
          <p:cNvSpPr/>
          <p:nvPr/>
        </p:nvSpPr>
        <p:spPr>
          <a:xfrm flipH="1">
            <a:off x="7754785" y="3429000"/>
            <a:ext cx="4437215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，结合第一二阶段研究成果进行系统整合，打造完整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数字化云平台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，开发出完整的基于无线通信与云平台计算的比例伺服阀控制系统。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97060" y="1037953"/>
            <a:ext cx="1121060" cy="1780718"/>
            <a:chOff x="1013212" y="1192192"/>
            <a:chExt cx="1121060" cy="1780718"/>
          </a:xfrm>
        </p:grpSpPr>
        <p:pic>
          <p:nvPicPr>
            <p:cNvPr id="18" name="稻壳儿小白白(http://dwz.cn/Wu2UP)"/>
            <p:cNvPicPr>
              <a:picLocks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Diffused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212" y="1192192"/>
              <a:ext cx="1121060" cy="1780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稻壳儿小白白(http://dwz.cn/Wu2UP)"/>
            <p:cNvSpPr>
              <a:spLocks noEditPoints="1"/>
            </p:cNvSpPr>
            <p:nvPr/>
          </p:nvSpPr>
          <p:spPr bwMode="auto">
            <a:xfrm>
              <a:off x="1445215" y="1362903"/>
              <a:ext cx="419100" cy="411163"/>
            </a:xfrm>
            <a:custGeom>
              <a:avLst/>
              <a:gdLst>
                <a:gd name="T0" fmla="*/ 2147483646 w 64"/>
                <a:gd name="T1" fmla="*/ 2147483646 h 63"/>
                <a:gd name="T2" fmla="*/ 2147483646 w 64"/>
                <a:gd name="T3" fmla="*/ 2147483646 h 63"/>
                <a:gd name="T4" fmla="*/ 1801042959 w 64"/>
                <a:gd name="T5" fmla="*/ 2044504754 h 63"/>
                <a:gd name="T6" fmla="*/ 1157816138 w 64"/>
                <a:gd name="T7" fmla="*/ 2147483646 h 63"/>
                <a:gd name="T8" fmla="*/ 0 w 64"/>
                <a:gd name="T9" fmla="*/ 1107438172 h 63"/>
                <a:gd name="T10" fmla="*/ 1157816138 w 64"/>
                <a:gd name="T11" fmla="*/ 0 h 63"/>
                <a:gd name="T12" fmla="*/ 2147483646 w 64"/>
                <a:gd name="T13" fmla="*/ 1107438172 h 63"/>
                <a:gd name="T14" fmla="*/ 2101216786 w 64"/>
                <a:gd name="T15" fmla="*/ 1746346315 h 63"/>
                <a:gd name="T16" fmla="*/ 2147483646 w 64"/>
                <a:gd name="T17" fmla="*/ 2147483646 h 63"/>
                <a:gd name="T18" fmla="*/ 2147483646 w 64"/>
                <a:gd name="T19" fmla="*/ 2147483646 h 63"/>
                <a:gd name="T20" fmla="*/ 2147483646 w 64"/>
                <a:gd name="T21" fmla="*/ 2147483646 h 63"/>
                <a:gd name="T22" fmla="*/ 1157816138 w 64"/>
                <a:gd name="T23" fmla="*/ 383347497 h 63"/>
                <a:gd name="T24" fmla="*/ 428817881 w 64"/>
                <a:gd name="T25" fmla="*/ 1107438172 h 63"/>
                <a:gd name="T26" fmla="*/ 1157816138 w 64"/>
                <a:gd name="T27" fmla="*/ 1831535373 h 63"/>
                <a:gd name="T28" fmla="*/ 1886807845 w 64"/>
                <a:gd name="T29" fmla="*/ 1107438172 h 63"/>
                <a:gd name="T30" fmla="*/ 1157816138 w 64"/>
                <a:gd name="T31" fmla="*/ 383347497 h 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78603" y="3018018"/>
            <a:ext cx="1121060" cy="1780718"/>
            <a:chOff x="4771414" y="4114489"/>
            <a:chExt cx="1121060" cy="1780718"/>
          </a:xfrm>
        </p:grpSpPr>
        <p:pic>
          <p:nvPicPr>
            <p:cNvPr id="14" name="稻壳儿小白白(http://dwz.cn/Wu2UP)"/>
            <p:cNvPicPr>
              <a:picLocks noChangeArrowheads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Diffused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414" y="4114489"/>
              <a:ext cx="1121060" cy="1780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稻壳儿小白白(http://dwz.cn/Wu2UP)"/>
            <p:cNvSpPr>
              <a:spLocks noEditPoints="1"/>
            </p:cNvSpPr>
            <p:nvPr/>
          </p:nvSpPr>
          <p:spPr bwMode="auto">
            <a:xfrm>
              <a:off x="5146970" y="4314781"/>
              <a:ext cx="498475" cy="374650"/>
            </a:xfrm>
            <a:custGeom>
              <a:avLst/>
              <a:gdLst>
                <a:gd name="T0" fmla="*/ 1572641301 w 158"/>
                <a:gd name="T1" fmla="*/ 1179517836 h 119"/>
                <a:gd name="T2" fmla="*/ 0 w 158"/>
                <a:gd name="T3" fmla="*/ 1179517836 h 119"/>
                <a:gd name="T4" fmla="*/ 0 w 158"/>
                <a:gd name="T5" fmla="*/ 0 h 119"/>
                <a:gd name="T6" fmla="*/ 89580374 w 158"/>
                <a:gd name="T7" fmla="*/ 0 h 119"/>
                <a:gd name="T8" fmla="*/ 89580374 w 158"/>
                <a:gd name="T9" fmla="*/ 1070485241 h 119"/>
                <a:gd name="T10" fmla="*/ 1572641301 w 158"/>
                <a:gd name="T11" fmla="*/ 1070485241 h 119"/>
                <a:gd name="T12" fmla="*/ 1572641301 w 158"/>
                <a:gd name="T13" fmla="*/ 1179517836 h 119"/>
                <a:gd name="T14" fmla="*/ 497670499 w 158"/>
                <a:gd name="T15" fmla="*/ 981280761 h 119"/>
                <a:gd name="T16" fmla="*/ 288648574 w 158"/>
                <a:gd name="T17" fmla="*/ 981280761 h 119"/>
                <a:gd name="T18" fmla="*/ 288648574 w 158"/>
                <a:gd name="T19" fmla="*/ 594714373 h 119"/>
                <a:gd name="T20" fmla="*/ 497670499 w 158"/>
                <a:gd name="T21" fmla="*/ 594714373 h 119"/>
                <a:gd name="T22" fmla="*/ 497670499 w 158"/>
                <a:gd name="T23" fmla="*/ 981280761 h 119"/>
                <a:gd name="T24" fmla="*/ 776368503 w 158"/>
                <a:gd name="T25" fmla="*/ 981280761 h 119"/>
                <a:gd name="T26" fmla="*/ 587250874 w 158"/>
                <a:gd name="T27" fmla="*/ 981280761 h 119"/>
                <a:gd name="T28" fmla="*/ 587250874 w 158"/>
                <a:gd name="T29" fmla="*/ 188326166 h 119"/>
                <a:gd name="T30" fmla="*/ 776368503 w 158"/>
                <a:gd name="T31" fmla="*/ 188326166 h 119"/>
                <a:gd name="T32" fmla="*/ 776368503 w 158"/>
                <a:gd name="T33" fmla="*/ 981280761 h 119"/>
                <a:gd name="T34" fmla="*/ 1084924528 w 158"/>
                <a:gd name="T35" fmla="*/ 981280761 h 119"/>
                <a:gd name="T36" fmla="*/ 885856328 w 158"/>
                <a:gd name="T37" fmla="*/ 981280761 h 119"/>
                <a:gd name="T38" fmla="*/ 885856328 w 158"/>
                <a:gd name="T39" fmla="*/ 386563240 h 119"/>
                <a:gd name="T40" fmla="*/ 1084924528 w 158"/>
                <a:gd name="T41" fmla="*/ 386563240 h 119"/>
                <a:gd name="T42" fmla="*/ 1084924528 w 158"/>
                <a:gd name="T43" fmla="*/ 981280761 h 119"/>
                <a:gd name="T44" fmla="*/ 1383526827 w 158"/>
                <a:gd name="T45" fmla="*/ 981280761 h 119"/>
                <a:gd name="T46" fmla="*/ 1184458628 w 158"/>
                <a:gd name="T47" fmla="*/ 981280761 h 119"/>
                <a:gd name="T48" fmla="*/ 1184458628 w 158"/>
                <a:gd name="T49" fmla="*/ 109032595 h 119"/>
                <a:gd name="T50" fmla="*/ 1383526827 w 158"/>
                <a:gd name="T51" fmla="*/ 109032595 h 119"/>
                <a:gd name="T52" fmla="*/ 1383526827 w 158"/>
                <a:gd name="T53" fmla="*/ 981280761 h 11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31809" y="4151118"/>
            <a:ext cx="1121060" cy="1780718"/>
            <a:chOff x="6531809" y="4151118"/>
            <a:chExt cx="1121060" cy="1780718"/>
          </a:xfrm>
        </p:grpSpPr>
        <p:pic>
          <p:nvPicPr>
            <p:cNvPr id="23" name="稻壳儿小白白(http://dwz.cn/Wu2UP)"/>
            <p:cNvPicPr>
              <a:picLocks noChangeArrowheads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Diffused/>
                      </a14:imgEffect>
                      <a14:imgEffect>
                        <a14:colorTemperature colorTemp="53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809" y="4151118"/>
              <a:ext cx="1121060" cy="1780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稻壳儿小白白(http://dwz.cn/Wu2UP)"/>
            <p:cNvSpPr>
              <a:spLocks noEditPoints="1"/>
            </p:cNvSpPr>
            <p:nvPr/>
          </p:nvSpPr>
          <p:spPr bwMode="auto">
            <a:xfrm>
              <a:off x="6961166" y="4324373"/>
              <a:ext cx="376238" cy="376238"/>
            </a:xfrm>
            <a:custGeom>
              <a:avLst/>
              <a:gdLst>
                <a:gd name="T0" fmla="*/ 1263468770 w 55"/>
                <a:gd name="T1" fmla="*/ 2147483646 h 55"/>
                <a:gd name="T2" fmla="*/ 0 w 55"/>
                <a:gd name="T3" fmla="*/ 1263468770 h 55"/>
                <a:gd name="T4" fmla="*/ 1263468770 w 55"/>
                <a:gd name="T5" fmla="*/ 0 h 55"/>
                <a:gd name="T6" fmla="*/ 2147483646 w 55"/>
                <a:gd name="T7" fmla="*/ 1263468770 h 55"/>
                <a:gd name="T8" fmla="*/ 1263468770 w 55"/>
                <a:gd name="T9" fmla="*/ 2147483646 h 55"/>
                <a:gd name="T10" fmla="*/ 2105776723 w 55"/>
                <a:gd name="T11" fmla="*/ 935902286 h 55"/>
                <a:gd name="T12" fmla="*/ 1965392064 w 55"/>
                <a:gd name="T13" fmla="*/ 795517627 h 55"/>
                <a:gd name="T14" fmla="*/ 1871804572 w 55"/>
                <a:gd name="T15" fmla="*/ 748720461 h 55"/>
                <a:gd name="T16" fmla="*/ 1778210239 w 55"/>
                <a:gd name="T17" fmla="*/ 795517627 h 55"/>
                <a:gd name="T18" fmla="*/ 1123084111 w 55"/>
                <a:gd name="T19" fmla="*/ 1450643755 h 55"/>
                <a:gd name="T20" fmla="*/ 748720461 w 55"/>
                <a:gd name="T21" fmla="*/ 1076286945 h 55"/>
                <a:gd name="T22" fmla="*/ 655132968 w 55"/>
                <a:gd name="T23" fmla="*/ 1029489778 h 55"/>
                <a:gd name="T24" fmla="*/ 608335802 w 55"/>
                <a:gd name="T25" fmla="*/ 1076286945 h 55"/>
                <a:gd name="T26" fmla="*/ 421153977 w 55"/>
                <a:gd name="T27" fmla="*/ 1216671604 h 55"/>
                <a:gd name="T28" fmla="*/ 421153977 w 55"/>
                <a:gd name="T29" fmla="*/ 1310259096 h 55"/>
                <a:gd name="T30" fmla="*/ 421153977 w 55"/>
                <a:gd name="T31" fmla="*/ 1403853429 h 55"/>
                <a:gd name="T32" fmla="*/ 1029489778 w 55"/>
                <a:gd name="T33" fmla="*/ 2012189231 h 55"/>
                <a:gd name="T34" fmla="*/ 1123084111 w 55"/>
                <a:gd name="T35" fmla="*/ 2012189231 h 55"/>
                <a:gd name="T36" fmla="*/ 1216671604 w 55"/>
                <a:gd name="T37" fmla="*/ 2012189231 h 55"/>
                <a:gd name="T38" fmla="*/ 2105776723 w 55"/>
                <a:gd name="T39" fmla="*/ 1076286945 h 55"/>
                <a:gd name="T40" fmla="*/ 2147483646 w 55"/>
                <a:gd name="T41" fmla="*/ 1029489778 h 55"/>
                <a:gd name="T42" fmla="*/ 2105776723 w 55"/>
                <a:gd name="T43" fmla="*/ 935902286 h 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69775_3*m_h_i*1_1_5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1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2"/>
  <p:tag name="KSO_WM_UNIT_ID" val="diagram20198831_4*l_h_i*1_4_2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6"/>
  <p:tag name="KSO_WM_UNIT_FILL_TYPE" val="1"/>
</p:tagLst>
</file>

<file path=ppt/tags/tag11.xml><?xml version="1.0" encoding="utf-8"?>
<p:tagLst xmlns:p="http://schemas.openxmlformats.org/presentationml/2006/main">
  <p:tag name="KSO_WM_UNIT_DIAGRAM_MODELTYPE" val="stripeEnum"/>
  <p:tag name="KSO_WM_UNIT_ISCONTENTSTITLE" val="0"/>
  <p:tag name="KSO_WM_UNIT_PRESET_TEXT" val="名字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8831_4*l_h_a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4_1"/>
  <p:tag name="KSO_WM_UNIT_ID" val="diagram20198831_4*l_h_i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1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2"/>
  <p:tag name="KSO_WM_UNIT_ID" val="diagram20198831_4*l_h_i*1_4_2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6"/>
  <p:tag name="KSO_WM_UNIT_FILL_TYPE" val="1"/>
</p:tagLst>
</file>

<file path=ppt/tags/tag14.xml><?xml version="1.0" encoding="utf-8"?>
<p:tagLst xmlns:p="http://schemas.openxmlformats.org/presentationml/2006/main">
  <p:tag name="KSO_WM_UNIT_DIAGRAM_MODELTYPE" val="stripeEnum"/>
  <p:tag name="KSO_WM_UNIT_ISCONTENTSTITLE" val="0"/>
  <p:tag name="KSO_WM_UNIT_PRESET_TEXT" val="名字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8831_4*l_h_a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4_1"/>
  <p:tag name="KSO_WM_UNIT_ID" val="diagram20198831_4*l_h_i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1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2"/>
  <p:tag name="KSO_WM_UNIT_ID" val="diagram20198831_4*l_h_i*1_4_2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6"/>
  <p:tag name="KSO_WM_UNIT_FILL_TYPE" val="1"/>
</p:tagLst>
</file>

<file path=ppt/tags/tag17.xml><?xml version="1.0" encoding="utf-8"?>
<p:tagLst xmlns:p="http://schemas.openxmlformats.org/presentationml/2006/main">
  <p:tag name="KSO_WM_UNIT_DIAGRAM_MODELTYPE" val="stripeEnum"/>
  <p:tag name="KSO_WM_UNIT_ISCONTENTSTITLE" val="0"/>
  <p:tag name="KSO_WM_UNIT_PRESET_TEXT" val="名字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8831_4*l_h_a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4_1"/>
  <p:tag name="KSO_WM_UNIT_ID" val="diagram20198831_4*l_h_i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1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2"/>
  <p:tag name="KSO_WM_UNIT_ID" val="diagram20198831_4*l_h_i*1_4_2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6"/>
  <p:tag name="KSO_WM_UNI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69775_3*m_h_i*1_1_6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20.xml><?xml version="1.0" encoding="utf-8"?>
<p:tagLst xmlns:p="http://schemas.openxmlformats.org/presentationml/2006/main">
  <p:tag name="KSO_WM_UNIT_DIAGRAM_MODELTYPE" val="stripeEnum"/>
  <p:tag name="KSO_WM_UNIT_ISCONTENTSTITLE" val="0"/>
  <p:tag name="KSO_WM_UNIT_PRESET_TEXT" val="名字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8831_4*l_h_a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4_1"/>
  <p:tag name="KSO_WM_UNIT_ID" val="diagram20198831_4*l_h_i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22.xml><?xml version="1.0" encoding="utf-8"?>
<p:tagLst xmlns:p="http://schemas.openxmlformats.org/presentationml/2006/main">
  <p:tag name="KSO_WM_UNIT_DIAGRAM_MODELTYPE" val="stripeEnum"/>
  <p:tag name="KSO_WM_UNIT_VALUE" val="500*5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4_1"/>
  <p:tag name="KSO_WM_UNIT_ID" val="diagram20198831_4*l_h_d*1_4_1"/>
  <p:tag name="KSO_WM_TEMPLATE_CATEGORY" val="diagram"/>
  <p:tag name="KSO_WM_TEMPLATE_INDEX" val="20198831"/>
  <p:tag name="KSO_WM_UNIT_SUPPORT_UNIT_TYPE" val="[]"/>
  <p:tag name="KSO_WM_UNIT_LAYERLEVEL" val="1_1_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DIAGRAM_MODELTYPE" val="stripeEnum"/>
  <p:tag name="KSO_WM_UNIT_VALUE" val="500*5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5_1"/>
  <p:tag name="KSO_WM_UNIT_ID" val="diagram20198831_4*l_h_d*1_5_1"/>
  <p:tag name="KSO_WM_TEMPLATE_CATEGORY" val="diagram"/>
  <p:tag name="KSO_WM_TEMPLATE_INDEX" val="20198831"/>
  <p:tag name="KSO_WM_UNIT_SUPPORT_UNIT_TYPE" val="[]"/>
  <p:tag name="KSO_WM_UNIT_LAYERLEVEL" val="1_1_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DIAGRAM_MODELTYPE" val="stripeEnum"/>
  <p:tag name="KSO_WM_UNIT_VALUE" val="500*5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198831_4*l_h_d*1_1_1"/>
  <p:tag name="KSO_WM_TEMPLATE_CATEGORY" val="diagram"/>
  <p:tag name="KSO_WM_TEMPLATE_INDEX" val="20198831"/>
  <p:tag name="KSO_WM_UNIT_SUPPORT_UNIT_TYPE" val="[]"/>
  <p:tag name="KSO_WM_UNIT_LAYERLEVEL" val="1_1_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DIAGRAM_MODELTYPE" val="stripeEnum"/>
  <p:tag name="KSO_WM_UNIT_VALUE" val="500*5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198831_4*l_h_d*1_3_1"/>
  <p:tag name="KSO_WM_TEMPLATE_CATEGORY" val="diagram"/>
  <p:tag name="KSO_WM_TEMPLATE_INDEX" val="20198831"/>
  <p:tag name="KSO_WM_UNIT_SUPPORT_UNIT_TYPE" val="[]"/>
  <p:tag name="KSO_WM_UNIT_LAYERLEVEL" val="1_1_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DIAGRAM_MODELTYPE" val="stripeEnum"/>
  <p:tag name="KSO_WM_UNIT_VALUE" val="500*5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198831_4*l_h_d*1_2_1"/>
  <p:tag name="KSO_WM_TEMPLATE_CATEGORY" val="diagram"/>
  <p:tag name="KSO_WM_TEMPLATE_INDEX" val="20198831"/>
  <p:tag name="KSO_WM_UNIT_SUPPORT_UNIT_TYPE" val="[]"/>
  <p:tag name="KSO_WM_UNIT_LAYERLEVEL" val="1_1_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a*1"/>
  <p:tag name="KSO_WM_TEMPLATE_CATEGORY" val="diagram"/>
  <p:tag name="KSO_WM_TEMPLATE_INDEX" val="2020145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6"/>
  <p:tag name="KSO_WM_DIAGRAM_GROUP_CODE" val="l1-1"/>
  <p:tag name="KSO_WM_UNIT_TYPE" val="a"/>
  <p:tag name="KSO_WM_UNIT_INDEX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h_i*1_1_1"/>
  <p:tag name="KSO_WM_TEMPLATE_CATEGORY" val="diagram"/>
  <p:tag name="KSO_WM_TEMPLATE_INDEX" val="2020145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14"/>
  <p:tag name="KSO_WM_UNIT_FILL_TYPE" val="1"/>
  <p:tag name="KSO_WM_UNIT_LINE_FORE_SCHEMECOLOR_INDEX" val="5"/>
  <p:tag name="KSO_WM_UNIT_LINE_FILL_TYPE" val="2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h_a*1_1_1"/>
  <p:tag name="KSO_WM_TEMPLATE_CATEGORY" val="diagram"/>
  <p:tag name="KSO_WM_TEMPLATE_INDEX" val="20201458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8"/>
  <p:tag name="KSO_WM_DIAGRAM_GROUP_CODE" val="l1-1"/>
  <p:tag name="KSO_WM_UNIT_TYPE" val="l_h_a"/>
  <p:tag name="KSO_WM_UNIT_INDEX" val="1_1_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69775_3*m_h_i*1_1_5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i*1_2"/>
  <p:tag name="KSO_WM_TEMPLATE_CATEGORY" val="diagram"/>
  <p:tag name="KSO_WM_TEMPLATE_INDEX" val="2020145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2"/>
  <p:tag name="KSO_WM_UNIT_FILL_FORE_SCHEMECOLOR_INDEX" val="5"/>
  <p:tag name="KSO_WM_UNI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h_i*1_3_1"/>
  <p:tag name="KSO_WM_TEMPLATE_CATEGORY" val="diagram"/>
  <p:tag name="KSO_WM_TEMPLATE_INDEX" val="2020145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14"/>
  <p:tag name="KSO_WM_UNIT_FILL_TYPE" val="1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h_a*1_3_1"/>
  <p:tag name="KSO_WM_TEMPLATE_CATEGORY" val="diagram"/>
  <p:tag name="KSO_WM_TEMPLATE_INDEX" val="20201458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8"/>
  <p:tag name="KSO_WM_DIAGRAM_GROUP_CODE" val="l1-1"/>
  <p:tag name="KSO_WM_UNIT_TYPE" val="l_h_a"/>
  <p:tag name="KSO_WM_UNIT_INDEX" val="1_3_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i*1_3"/>
  <p:tag name="KSO_WM_TEMPLATE_CATEGORY" val="diagram"/>
  <p:tag name="KSO_WM_TEMPLATE_INDEX" val="2020145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h_i*1_4_1"/>
  <p:tag name="KSO_WM_TEMPLATE_CATEGORY" val="diagram"/>
  <p:tag name="KSO_WM_TEMPLATE_INDEX" val="2020145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5"/>
  <p:tag name="KSO_WM_UNI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h_a*1_4_1"/>
  <p:tag name="KSO_WM_TEMPLATE_CATEGORY" val="diagram"/>
  <p:tag name="KSO_WM_TEMPLATE_INDEX" val="20201458"/>
  <p:tag name="KSO_WM_UNIT_LAYERLEVEL" val="1_1_1"/>
  <p:tag name="KSO_WM_TAG_VERSION" val="1.0"/>
  <p:tag name="KSO_WM_UNIT_ISCONTENTSTITLE" val="0"/>
  <p:tag name="KSO_WM_UNIT_PRESET_TEXT" val="添加标题"/>
  <p:tag name="KSO_WM_UNIT_NOCLEAR" val="0"/>
  <p:tag name="KSO_WM_UNIT_VALUE" val="8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a*1"/>
  <p:tag name="KSO_WM_TEMPLATE_CATEGORY" val="diagram"/>
  <p:tag name="KSO_WM_TEMPLATE_INDEX" val="2020145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6"/>
  <p:tag name="KSO_WM_DIAGRAM_GROUP_CODE" val="l1-1"/>
  <p:tag name="KSO_WM_UNIT_TYPE" val="a"/>
  <p:tag name="KSO_WM_UNIT_INDEX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69775_3*m_h_i*1_1_6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69775_3*m_h_i*1_1_6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69775_3*m_h_i*1_1_6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69775_3*m_h_i*1_1_6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69775_3*m_h_i*1_1_5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69775_3*m_h_i*1_1_6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2"/>
  <p:tag name="KSO_WM_UNIT_ID" val="diagram20198831_4*l_h_i*1_4_2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6"/>
  <p:tag name="KSO_WM_UNIT_FILL_TYPE" val="1"/>
</p:tagLst>
</file>

<file path=ppt/tags/tag8.xml><?xml version="1.0" encoding="utf-8"?>
<p:tagLst xmlns:p="http://schemas.openxmlformats.org/presentationml/2006/main">
  <p:tag name="KSO_WM_UNIT_DIAGRAM_MODELTYPE" val="stripeEnum"/>
  <p:tag name="KSO_WM_UNIT_ISCONTENTSTITLE" val="0"/>
  <p:tag name="KSO_WM_UNIT_PRESET_TEXT" val="名字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8831_4*l_h_a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4_1"/>
  <p:tag name="KSO_WM_UNIT_ID" val="diagram20198831_4*l_h_i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1985</Words>
  <Application>WPS 文字</Application>
  <PresentationFormat>宽屏</PresentationFormat>
  <Paragraphs>202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0" baseType="lpstr">
      <vt:lpstr>Arial</vt:lpstr>
      <vt:lpstr>方正书宋_GBK</vt:lpstr>
      <vt:lpstr>Wingdings</vt:lpstr>
      <vt:lpstr>微软雅黑</vt:lpstr>
      <vt:lpstr>汉仪旗黑</vt:lpstr>
      <vt:lpstr>Impact</vt:lpstr>
      <vt:lpstr>等线</vt:lpstr>
      <vt:lpstr>汉仪中等线KW</vt:lpstr>
      <vt:lpstr>Times New Roman</vt:lpstr>
      <vt:lpstr>310-CAI978</vt:lpstr>
      <vt:lpstr>苹方-简</vt:lpstr>
      <vt:lpstr>HIU Golden Ratio H-Bold</vt:lpstr>
      <vt:lpstr>Calibri</vt:lpstr>
      <vt:lpstr>Helvetica Light</vt:lpstr>
      <vt:lpstr>仿宋</vt:lpstr>
      <vt:lpstr>宋体</vt:lpstr>
      <vt:lpstr>Arial Unicode MS</vt:lpstr>
      <vt:lpstr>Helvetica Neue</vt:lpstr>
      <vt:lpstr>汉仪书宋二KW</vt:lpstr>
      <vt:lpstr>方正仿宋_GBK</vt:lpstr>
      <vt:lpstr>Calibri Light</vt:lpstr>
      <vt:lpstr>等线 Light</vt:lpstr>
      <vt:lpstr>Office 主题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楚 小凝</dc:creator>
  <cp:lastModifiedBy>wangziwei</cp:lastModifiedBy>
  <cp:revision>533</cp:revision>
  <dcterms:created xsi:type="dcterms:W3CDTF">2022-04-01T06:51:36Z</dcterms:created>
  <dcterms:modified xsi:type="dcterms:W3CDTF">2022-04-01T06:51:36Z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