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2" autoAdjust="0"/>
    <p:restoredTop sz="82267" autoAdjust="0"/>
  </p:normalViewPr>
  <p:slideViewPr>
    <p:cSldViewPr snapToGrid="0">
      <p:cViewPr varScale="1">
        <p:scale>
          <a:sx n="56" d="100"/>
          <a:sy n="5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2019年5月14日2时11分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任务一：层次数据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265" y="915992"/>
            <a:ext cx="11990717" cy="452431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zh-CN" altLang="en-US" sz="2800" dirty="0" smtClean="0">
                <a:solidFill>
                  <a:srgbClr val="6600CC"/>
                </a:solidFill>
                <a:latin typeface="+mn-ea"/>
              </a:rPr>
              <a:t>对于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一些非关系型的数据结构</a:t>
            </a:r>
            <a:r>
              <a:rPr kumimoji="0" lang="zh-CN" altLang="en-US" sz="2800" dirty="0" smtClean="0">
                <a:solidFill>
                  <a:srgbClr val="6600CC"/>
                </a:solidFill>
                <a:latin typeface="+mn-ea"/>
              </a:rPr>
              <a:t>，如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树、图等，可以将</a:t>
            </a:r>
            <a:r>
              <a:rPr kumimoji="0" lang="zh-CN" altLang="en-US" sz="2800" dirty="0" smtClean="0">
                <a:solidFill>
                  <a:srgbClr val="6600CC"/>
                </a:solidFill>
                <a:latin typeface="+mn-ea"/>
              </a:rPr>
              <a:t>其存储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在关系中，而数据处理则可以通过</a:t>
            </a:r>
            <a:r>
              <a:rPr kumimoji="0" lang="zh-CN" altLang="en-US" sz="2800" dirty="0" smtClean="0">
                <a:solidFill>
                  <a:srgbClr val="6600CC"/>
                </a:solidFill>
                <a:latin typeface="+mn-ea"/>
              </a:rPr>
              <a:t>递归查询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来完成，本次实习就是要进行这方面</a:t>
            </a:r>
            <a:r>
              <a:rPr kumimoji="0" lang="zh-CN" altLang="en-US" sz="2800" dirty="0" smtClean="0">
                <a:solidFill>
                  <a:srgbClr val="6600CC"/>
                </a:solidFill>
                <a:latin typeface="+mn-ea"/>
              </a:rPr>
              <a:t>的操作</a:t>
            </a:r>
            <a:endParaRPr kumimoji="0" lang="zh-CN" altLang="en-US" sz="2800" dirty="0">
              <a:solidFill>
                <a:srgbClr val="6600CC"/>
              </a:solidFill>
              <a:latin typeface="+mn-ea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我们的实习采用的数据集是中国的姓氏起源，已经放到一个“姓氏起源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.txt”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文件中了，可以很方便地导入到数据库中。其格式是（父姓，子姓），记录了直接的父子关系</a:t>
            </a:r>
            <a:r>
              <a:rPr kumimoji="0" lang="zh-CN" altLang="en-US" sz="2800" dirty="0" smtClean="0">
                <a:solidFill>
                  <a:srgbClr val="6600CC"/>
                </a:solidFill>
                <a:latin typeface="+mn-ea"/>
              </a:rPr>
              <a:t>。</a:t>
            </a:r>
            <a:endParaRPr kumimoji="0" lang="en-US" altLang="zh-CN" sz="2800" dirty="0" smtClean="0">
              <a:solidFill>
                <a:srgbClr val="6600CC"/>
              </a:solidFill>
              <a:latin typeface="+mn-ea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为了方便同学们完成实习，我把</a:t>
            </a:r>
            <a:r>
              <a:rPr lang="en-US" altLang="zh-CN" sz="2800" dirty="0">
                <a:solidFill>
                  <a:srgbClr val="6600CC"/>
                </a:solidFill>
                <a:latin typeface="+mn-ea"/>
              </a:rPr>
              <a:t>TSQL</a:t>
            </a: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一书中关于树结构查询的</a:t>
            </a:r>
            <a:r>
              <a:rPr lang="en-US" altLang="zh-CN" sz="2800" dirty="0" err="1">
                <a:solidFill>
                  <a:srgbClr val="6600CC"/>
                </a:solidFill>
                <a:latin typeface="+mn-ea"/>
              </a:rPr>
              <a:t>sql</a:t>
            </a: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脚本也放上来了，供参考</a:t>
            </a:r>
            <a:r>
              <a:rPr lang="zh-CN" altLang="en-US" sz="2800" dirty="0" smtClean="0">
                <a:solidFill>
                  <a:srgbClr val="6600CC"/>
                </a:solidFill>
                <a:latin typeface="+mn-ea"/>
              </a:rPr>
              <a:t>。</a:t>
            </a:r>
            <a:endParaRPr kumimoji="0" lang="zh-CN" altLang="en-US" sz="2800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15443"/>
            <a:ext cx="128240" cy="43088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inherit"/>
              </a:rPr>
              <a:t>。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193" y="5485080"/>
            <a:ext cx="1024243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6600CC"/>
                </a:solidFill>
                <a:latin typeface="+mn-ea"/>
              </a:rPr>
              <a:t>实习任务：</a:t>
            </a: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编写函数，输入一个姓氏，给出其所有的父节点；输入一个姓氏，给出其所有子节点，需要标记出所处的层数</a:t>
            </a:r>
            <a:r>
              <a:rPr lang="zh-CN" altLang="en-US" sz="2800" dirty="0" smtClean="0">
                <a:solidFill>
                  <a:srgbClr val="6600CC"/>
                </a:solidFill>
                <a:latin typeface="+mn-ea"/>
              </a:rPr>
              <a:t>。</a:t>
            </a:r>
            <a:endParaRPr lang="zh-CN" altLang="en-US" sz="2800" dirty="0">
              <a:solidFill>
                <a:srgbClr val="66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41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任务二：图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782600"/>
            <a:ext cx="8735888" cy="630177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实现冲突可串行化判定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351584" y="1566824"/>
          <a:ext cx="7056784" cy="17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12">
                  <a:extLst>
                    <a:ext uri="{9D8B030D-6E8A-4147-A177-3AD203B41FA5}">
                      <a16:colId xmlns:a16="http://schemas.microsoft.com/office/drawing/2014/main" val="2070912172"/>
                    </a:ext>
                  </a:extLst>
                </a:gridCol>
                <a:gridCol w="1307077">
                  <a:extLst>
                    <a:ext uri="{9D8B030D-6E8A-4147-A177-3AD203B41FA5}">
                      <a16:colId xmlns:a16="http://schemas.microsoft.com/office/drawing/2014/main" val="1379725025"/>
                    </a:ext>
                  </a:extLst>
                </a:gridCol>
                <a:gridCol w="2146056">
                  <a:extLst>
                    <a:ext uri="{9D8B030D-6E8A-4147-A177-3AD203B41FA5}">
                      <a16:colId xmlns:a16="http://schemas.microsoft.com/office/drawing/2014/main" val="2053346666"/>
                    </a:ext>
                  </a:extLst>
                </a:gridCol>
                <a:gridCol w="1968639">
                  <a:extLst>
                    <a:ext uri="{9D8B030D-6E8A-4147-A177-3AD203B41FA5}">
                      <a16:colId xmlns:a16="http://schemas.microsoft.com/office/drawing/2014/main" val="2684079417"/>
                    </a:ext>
                  </a:extLst>
                </a:gridCol>
              </a:tblGrid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Order_num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Trans_id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Operation_type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Data_item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33564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read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029991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write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049293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write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0374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215680" y="4725144"/>
          <a:ext cx="5254586" cy="12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12">
                  <a:extLst>
                    <a:ext uri="{9D8B030D-6E8A-4147-A177-3AD203B41FA5}">
                      <a16:colId xmlns:a16="http://schemas.microsoft.com/office/drawing/2014/main" val="2070912172"/>
                    </a:ext>
                  </a:extLst>
                </a:gridCol>
                <a:gridCol w="1473518">
                  <a:extLst>
                    <a:ext uri="{9D8B030D-6E8A-4147-A177-3AD203B41FA5}">
                      <a16:colId xmlns:a16="http://schemas.microsoft.com/office/drawing/2014/main" val="1379725025"/>
                    </a:ext>
                  </a:extLst>
                </a:gridCol>
                <a:gridCol w="2146056">
                  <a:extLst>
                    <a:ext uri="{9D8B030D-6E8A-4147-A177-3AD203B41FA5}">
                      <a16:colId xmlns:a16="http://schemas.microsoft.com/office/drawing/2014/main" val="2053346666"/>
                    </a:ext>
                  </a:extLst>
                </a:gridCol>
              </a:tblGrid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Edge_num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Prior_Tran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Posterior_Tran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33564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029991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049293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5591944" y="3667900"/>
            <a:ext cx="576064" cy="91322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730086" y="6145772"/>
            <a:ext cx="8735888" cy="63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CC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80008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r>
              <a:rPr lang="zh-CN" altLang="en-US" sz="2800" kern="0" dirty="0"/>
              <a:t>判断是否有环路，请参考递归查询的</a:t>
            </a:r>
            <a:r>
              <a:rPr lang="en-US" altLang="zh-CN" sz="2800" kern="0" dirty="0"/>
              <a:t>TSQL</a:t>
            </a:r>
            <a:r>
              <a:rPr lang="zh-CN" altLang="en-US" sz="2800" kern="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7546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任务二：图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782600"/>
            <a:ext cx="8735888" cy="630177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实现视图可串行化判定算法</a:t>
            </a:r>
            <a:r>
              <a:rPr lang="en-US" altLang="zh-CN" dirty="0" smtClean="0"/>
              <a:t>(100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351584" y="1412776"/>
          <a:ext cx="7056784" cy="25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12">
                  <a:extLst>
                    <a:ext uri="{9D8B030D-6E8A-4147-A177-3AD203B41FA5}">
                      <a16:colId xmlns:a16="http://schemas.microsoft.com/office/drawing/2014/main" val="2070912172"/>
                    </a:ext>
                  </a:extLst>
                </a:gridCol>
                <a:gridCol w="1307077">
                  <a:extLst>
                    <a:ext uri="{9D8B030D-6E8A-4147-A177-3AD203B41FA5}">
                      <a16:colId xmlns:a16="http://schemas.microsoft.com/office/drawing/2014/main" val="1379725025"/>
                    </a:ext>
                  </a:extLst>
                </a:gridCol>
                <a:gridCol w="2146056">
                  <a:extLst>
                    <a:ext uri="{9D8B030D-6E8A-4147-A177-3AD203B41FA5}">
                      <a16:colId xmlns:a16="http://schemas.microsoft.com/office/drawing/2014/main" val="2053346666"/>
                    </a:ext>
                  </a:extLst>
                </a:gridCol>
                <a:gridCol w="1968639">
                  <a:extLst>
                    <a:ext uri="{9D8B030D-6E8A-4147-A177-3AD203B41FA5}">
                      <a16:colId xmlns:a16="http://schemas.microsoft.com/office/drawing/2014/main" val="2684079417"/>
                    </a:ext>
                  </a:extLst>
                </a:gridCol>
              </a:tblGrid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Order_num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Trans_id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Operation_type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Data_item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33564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read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029991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write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049293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read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037474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write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116010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write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3104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541494" y="5085184"/>
          <a:ext cx="5109012" cy="150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864">
                  <a:extLst>
                    <a:ext uri="{9D8B030D-6E8A-4147-A177-3AD203B41FA5}">
                      <a16:colId xmlns:a16="http://schemas.microsoft.com/office/drawing/2014/main" val="1379725025"/>
                    </a:ext>
                  </a:extLst>
                </a:gridCol>
                <a:gridCol w="3029148">
                  <a:extLst>
                    <a:ext uri="{9D8B030D-6E8A-4147-A177-3AD203B41FA5}">
                      <a16:colId xmlns:a16="http://schemas.microsoft.com/office/drawing/2014/main" val="2053346666"/>
                    </a:ext>
                  </a:extLst>
                </a:gridCol>
              </a:tblGrid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From_Tran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Read_Tran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33564"/>
                  </a:ext>
                </a:extLst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Tb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029991"/>
                  </a:ext>
                </a:extLst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049293"/>
                  </a:ext>
                </a:extLst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702149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5783425" y="4149081"/>
            <a:ext cx="576064" cy="85105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75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任务二：图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2351585" y="1772816"/>
          <a:ext cx="7327999" cy="34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12">
                  <a:extLst>
                    <a:ext uri="{9D8B030D-6E8A-4147-A177-3AD203B41FA5}">
                      <a16:colId xmlns:a16="http://schemas.microsoft.com/office/drawing/2014/main" val="2070912172"/>
                    </a:ext>
                  </a:extLst>
                </a:gridCol>
                <a:gridCol w="1578292">
                  <a:extLst>
                    <a:ext uri="{9D8B030D-6E8A-4147-A177-3AD203B41FA5}">
                      <a16:colId xmlns:a16="http://schemas.microsoft.com/office/drawing/2014/main" val="1379725025"/>
                    </a:ext>
                  </a:extLst>
                </a:gridCol>
                <a:gridCol w="2146056">
                  <a:extLst>
                    <a:ext uri="{9D8B030D-6E8A-4147-A177-3AD203B41FA5}">
                      <a16:colId xmlns:a16="http://schemas.microsoft.com/office/drawing/2014/main" val="2053346666"/>
                    </a:ext>
                  </a:extLst>
                </a:gridCol>
                <a:gridCol w="1968639">
                  <a:extLst>
                    <a:ext uri="{9D8B030D-6E8A-4147-A177-3AD203B41FA5}">
                      <a16:colId xmlns:a16="http://schemas.microsoft.com/office/drawing/2014/main" val="2684079417"/>
                    </a:ext>
                  </a:extLst>
                </a:gridCol>
              </a:tblGrid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Edge_num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Edge_Label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Prior_Tran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Posterior_Tran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33564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Tb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029991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049293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037474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116010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310420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241067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67461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071664" y="5517232"/>
            <a:ext cx="669674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CC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80008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r>
              <a:rPr lang="zh-CN" altLang="en-US" sz="2800" kern="0" dirty="0"/>
              <a:t>注意：每一步都要用</a:t>
            </a:r>
            <a:r>
              <a:rPr lang="en-US" altLang="zh-CN" sz="2800" kern="0" dirty="0"/>
              <a:t>SQL</a:t>
            </a:r>
            <a:r>
              <a:rPr lang="zh-CN" altLang="en-US" sz="2800" kern="0" dirty="0"/>
              <a:t>实现！</a:t>
            </a:r>
            <a:endParaRPr lang="en-US" altLang="zh-CN" sz="2800" kern="0" dirty="0"/>
          </a:p>
          <a:p>
            <a:r>
              <a:rPr lang="zh-CN" altLang="en-US" sz="2800" kern="0" dirty="0"/>
              <a:t>如何在带标记的优先图中检测环路？</a:t>
            </a:r>
          </a:p>
        </p:txBody>
      </p:sp>
      <p:sp>
        <p:nvSpPr>
          <p:cNvPr id="21" name="下箭头 20"/>
          <p:cNvSpPr/>
          <p:nvPr/>
        </p:nvSpPr>
        <p:spPr bwMode="auto">
          <a:xfrm>
            <a:off x="5870098" y="833203"/>
            <a:ext cx="576064" cy="85105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6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任务三：</a:t>
            </a:r>
            <a:r>
              <a:rPr lang="zh-CN" altLang="en-US" dirty="0" smtClean="0"/>
              <a:t>序列数据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847" y="1281336"/>
            <a:ext cx="11179834" cy="49641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我们的任务是谈</a:t>
            </a:r>
            <a:r>
              <a:rPr lang="zh-CN" altLang="en-US" dirty="0"/>
              <a:t>股论</a:t>
            </a:r>
            <a:r>
              <a:rPr lang="zh-CN" altLang="en-US" dirty="0" smtClean="0"/>
              <a:t>金，实现</a:t>
            </a:r>
            <a:r>
              <a:rPr lang="zh-CN" altLang="en-US" dirty="0"/>
              <a:t>内容包括：一个指标计算 </a:t>
            </a:r>
            <a:r>
              <a:rPr lang="en-US" altLang="zh-CN" dirty="0"/>
              <a:t>+ </a:t>
            </a:r>
            <a:r>
              <a:rPr lang="zh-CN" altLang="en-US" dirty="0"/>
              <a:t>一个</a:t>
            </a:r>
            <a:r>
              <a:rPr lang="en-US" altLang="zh-CN" dirty="0"/>
              <a:t>K</a:t>
            </a:r>
            <a:r>
              <a:rPr lang="zh-CN" altLang="en-US" dirty="0"/>
              <a:t>线识别，要求用窗口函数实现。将代码封装为一个函数，它接受股票代码作为参数。</a:t>
            </a:r>
          </a:p>
          <a:p>
            <a:pPr marL="0" indent="0">
              <a:buNone/>
            </a:pPr>
            <a:r>
              <a:rPr lang="zh-CN" altLang="en-US" dirty="0"/>
              <a:t>给出一个报告，包括解释指标定义和</a:t>
            </a:r>
            <a:r>
              <a:rPr lang="en-US" altLang="zh-CN" dirty="0"/>
              <a:t>K</a:t>
            </a:r>
            <a:r>
              <a:rPr lang="zh-CN" altLang="en-US" dirty="0"/>
              <a:t>线含义，并能给出实际</a:t>
            </a:r>
            <a:r>
              <a:rPr lang="zh-CN" altLang="en-US" dirty="0" smtClean="0"/>
              <a:t>应用</a:t>
            </a:r>
            <a:r>
              <a:rPr lang="zh-CN" altLang="en-US" dirty="0"/>
              <a:t>的例子。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关于股票指标，大家可以从网上来搜索，我给出一个参考链接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sz="2400" dirty="0" smtClean="0"/>
              <a:t>http</a:t>
            </a:r>
            <a:r>
              <a:rPr lang="en-US" altLang="zh-CN" sz="2400" dirty="0"/>
              <a:t>://</a:t>
            </a:r>
            <a:r>
              <a:rPr lang="en-US" altLang="zh-CN" sz="2400" dirty="0" smtClean="0"/>
              <a:t>www.360doc.com/content/15/0226/21/15638077_451066396.shtml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29018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350</Words>
  <Application>Microsoft Office PowerPoint</Application>
  <PresentationFormat>宽屏</PresentationFormat>
  <Paragraphs>109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inherit</vt:lpstr>
      <vt:lpstr>Lucida Grande</vt:lpstr>
      <vt:lpstr>华文新魏</vt:lpstr>
      <vt:lpstr>隶书</vt:lpstr>
      <vt:lpstr>宋体</vt:lpstr>
      <vt:lpstr>Arial</vt:lpstr>
      <vt:lpstr>Tahoma</vt:lpstr>
      <vt:lpstr>Wingdings</vt:lpstr>
      <vt:lpstr>Blends</vt:lpstr>
      <vt:lpstr>任务一：层次数据</vt:lpstr>
      <vt:lpstr>任务二：图</vt:lpstr>
      <vt:lpstr>任务二：图</vt:lpstr>
      <vt:lpstr>任务二：图</vt:lpstr>
      <vt:lpstr>任务三：序列数据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CHEN lijun</cp:lastModifiedBy>
  <cp:revision>40</cp:revision>
  <dcterms:created xsi:type="dcterms:W3CDTF">2019-02-26T02:32:22Z</dcterms:created>
  <dcterms:modified xsi:type="dcterms:W3CDTF">2019-05-14T06:17:21Z</dcterms:modified>
</cp:coreProperties>
</file>