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82267" autoAdjust="0"/>
  </p:normalViewPr>
  <p:slideViewPr>
    <p:cSldViewPr snapToGrid="0">
      <p:cViewPr varScale="1">
        <p:scale>
          <a:sx n="56" d="100"/>
          <a:sy n="5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F7415-2691-433A-8BD3-179930C3E6C8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EA8E-F239-4DB8-BA6D-008E88123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0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2019年5月14日2时3分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.pku.edu.cn/bbcswebdav/pid-410427-dt-content-rid-2592472_2/xid-2592472_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是个强大的统计分析软件，有不计其数的统计包，几乎可以满足所有的数据分析需求。当然其不足是缺乏大数据的支持能力，因此</a:t>
            </a:r>
            <a:r>
              <a:rPr lang="en-US" altLang="zh-CN" dirty="0"/>
              <a:t>R</a:t>
            </a:r>
            <a:r>
              <a:rPr lang="zh-CN" altLang="en-US" dirty="0"/>
              <a:t>与数据管理引擎的结合就变得非常</a:t>
            </a:r>
            <a:r>
              <a:rPr lang="zh-CN" altLang="en-US" dirty="0" smtClean="0"/>
              <a:t>必要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RODBC</a:t>
            </a:r>
            <a:r>
              <a:rPr lang="zh-CN" altLang="en-US" dirty="0"/>
              <a:t>建立</a:t>
            </a:r>
            <a:r>
              <a:rPr lang="en-US" altLang="zh-CN" dirty="0"/>
              <a:t>R</a:t>
            </a:r>
            <a:r>
              <a:rPr lang="zh-CN" altLang="en-US" dirty="0"/>
              <a:t>与数据库的连接。在数据库上执行简单</a:t>
            </a:r>
            <a:r>
              <a:rPr lang="zh-CN" altLang="en-US" dirty="0" smtClean="0"/>
              <a:t>的过滤分组聚合等任务</a:t>
            </a:r>
            <a:r>
              <a:rPr lang="zh-CN" altLang="en-US" dirty="0"/>
              <a:t>，将结果传给</a:t>
            </a:r>
            <a:r>
              <a:rPr lang="en-US" altLang="zh-CN" dirty="0"/>
              <a:t>R</a:t>
            </a:r>
            <a:r>
              <a:rPr lang="zh-CN" altLang="en-US" dirty="0"/>
              <a:t>，由</a:t>
            </a:r>
            <a:r>
              <a:rPr lang="en-US" altLang="zh-CN" dirty="0"/>
              <a:t>R</a:t>
            </a:r>
            <a:r>
              <a:rPr lang="zh-CN" altLang="en-US" dirty="0"/>
              <a:t>再执行复杂的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实习达到两个目标：一个是熟悉一个流行的数据分析工具，一个是掌握数据库接口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/>
              <a:t>关于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SQL Server</a:t>
            </a:r>
            <a:r>
              <a:rPr lang="zh-CN" altLang="en-US" dirty="0"/>
              <a:t>的连接，助教写了一个帮助文档，供</a:t>
            </a:r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zh-CN" altLang="en-US" dirty="0" smtClean="0"/>
              <a:t>如果有同学想用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，也可以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任务一：</a:t>
            </a:r>
            <a:r>
              <a:rPr lang="zh-CN" altLang="en-US" dirty="0"/>
              <a:t>篮球</a:t>
            </a:r>
            <a:r>
              <a:rPr lang="zh-CN" altLang="en-US" dirty="0" smtClean="0"/>
              <a:t>运动员数据集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实习</a:t>
            </a:r>
            <a:r>
              <a:rPr lang="zh-CN" altLang="en-US" dirty="0"/>
              <a:t>任务如下：提供一个</a:t>
            </a:r>
            <a:r>
              <a:rPr lang="en-US" altLang="zh-CN" dirty="0"/>
              <a:t>excel</a:t>
            </a:r>
            <a:r>
              <a:rPr lang="zh-CN" altLang="en-US" dirty="0"/>
              <a:t>格式的篮球运动员的数据</a:t>
            </a:r>
            <a:r>
              <a:rPr lang="zh-CN" altLang="en-US" dirty="0" smtClean="0"/>
              <a:t>集</a:t>
            </a:r>
            <a:r>
              <a:rPr lang="en-US" altLang="zh-CN" dirty="0" smtClean="0"/>
              <a:t>(</a:t>
            </a:r>
            <a:r>
              <a:rPr lang="en-US" altLang="zh-CN" dirty="0">
                <a:hlinkClick r:id="rId2"/>
              </a:rPr>
              <a:t>databasebasketball_2009_v1.zip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将其导入数据库中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具体</a:t>
            </a:r>
            <a:r>
              <a:rPr lang="zh-CN" altLang="en-US" dirty="0"/>
              <a:t>的分析任务同学们可以发挥想像，基于数据集，自己来构想，要求包括两个独立的分析任务。我抛砖引玉几个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线性回归</a:t>
            </a:r>
            <a:r>
              <a:rPr lang="zh-CN" altLang="en-US" dirty="0"/>
              <a:t>：看球员的得分和投篮次数、命中率、罚球次数、罚球命中率、上场时间等因素的关系；或者看球队成绩和得分、失分、篮板等的关系</a:t>
            </a:r>
          </a:p>
          <a:p>
            <a:r>
              <a:rPr lang="zh-CN" altLang="en-US" dirty="0"/>
              <a:t>主成分分析</a:t>
            </a:r>
            <a:r>
              <a:rPr lang="en-US" altLang="zh-CN" dirty="0"/>
              <a:t>(PCA)</a:t>
            </a:r>
            <a:r>
              <a:rPr lang="zh-CN" altLang="en-US" dirty="0"/>
              <a:t>：球员统计数据很多，利用</a:t>
            </a:r>
            <a:r>
              <a:rPr lang="en-US" altLang="zh-CN" dirty="0"/>
              <a:t>PCA</a:t>
            </a:r>
            <a:r>
              <a:rPr lang="zh-CN" altLang="en-US" dirty="0"/>
              <a:t>可以汇集成少量几个独立指标，可能是得分能力，防守能力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r>
              <a:rPr lang="zh-CN" altLang="en-US" dirty="0"/>
              <a:t>聚类：把相似的球员归为</a:t>
            </a:r>
            <a:r>
              <a:rPr lang="zh-CN" altLang="en-US" dirty="0" smtClean="0"/>
              <a:t>一类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5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任务二：</a:t>
            </a:r>
            <a:r>
              <a:rPr lang="en-US" altLang="zh-CN" dirty="0" err="1" smtClean="0"/>
              <a:t>MovieLen</a:t>
            </a:r>
            <a:r>
              <a:rPr lang="zh-CN" altLang="en-US" dirty="0" smtClean="0"/>
              <a:t>推荐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492946" y="1052736"/>
          <a:ext cx="70675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1991534118"/>
                    </a:ext>
                  </a:extLst>
                </a:gridCol>
                <a:gridCol w="4489450">
                  <a:extLst>
                    <a:ext uri="{9D8B030D-6E8A-4147-A177-3AD203B41FA5}">
                      <a16:colId xmlns:a16="http://schemas.microsoft.com/office/drawing/2014/main" val="14666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genres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Toy Story (1995)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Adventure|Animation|Children|Comedy|Fantasy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Jumanji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(1995)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Adventure|Children|Fantasy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478856" y="2783180"/>
          <a:ext cx="6649593" cy="15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63">
                  <a:extLst>
                    <a:ext uri="{9D8B030D-6E8A-4147-A177-3AD203B41FA5}">
                      <a16:colId xmlns:a16="http://schemas.microsoft.com/office/drawing/2014/main" val="2322433198"/>
                    </a:ext>
                  </a:extLst>
                </a:gridCol>
                <a:gridCol w="1072449">
                  <a:extLst>
                    <a:ext uri="{9D8B030D-6E8A-4147-A177-3AD203B41FA5}">
                      <a16:colId xmlns:a16="http://schemas.microsoft.com/office/drawing/2014/main" val="3869975805"/>
                    </a:ext>
                  </a:extLst>
                </a:gridCol>
                <a:gridCol w="3168227">
                  <a:extLst>
                    <a:ext uri="{9D8B030D-6E8A-4147-A177-3AD203B41FA5}">
                      <a16:colId xmlns:a16="http://schemas.microsoft.com/office/drawing/2014/main" val="2953157291"/>
                    </a:ext>
                  </a:extLst>
                </a:gridCol>
                <a:gridCol w="1467454">
                  <a:extLst>
                    <a:ext uri="{9D8B030D-6E8A-4147-A177-3AD203B41FA5}">
                      <a16:colId xmlns:a16="http://schemas.microsoft.com/office/drawing/2014/main" val="3645841533"/>
                    </a:ext>
                  </a:extLst>
                </a:gridCol>
              </a:tblGrid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userId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736861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sandra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'boring' bullock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1138537770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9366273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dentist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1193435061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2331740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Cambodia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1170560997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7018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492476" y="465382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14412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3980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3946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287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2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73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703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4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93722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7528" y="13407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movies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7528" y="333782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tags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7528" y="535405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ratings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</a:t>
            </a:r>
            <a:r>
              <a:rPr lang="en-US" altLang="zh-CN" dirty="0" err="1"/>
              <a:t>MovieLen</a:t>
            </a:r>
            <a:r>
              <a:rPr lang="zh-CN" altLang="en-US" dirty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314" y="1052736"/>
            <a:ext cx="8574087" cy="72008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第一步：将</a:t>
            </a:r>
            <a:r>
              <a:rPr lang="en-US" altLang="zh-CN" dirty="0" smtClean="0">
                <a:solidFill>
                  <a:schemeClr val="tx2"/>
                </a:solidFill>
              </a:rPr>
              <a:t>movies</a:t>
            </a:r>
            <a:r>
              <a:rPr lang="zh-CN" altLang="en-US" dirty="0" smtClean="0">
                <a:solidFill>
                  <a:schemeClr val="tx2"/>
                </a:solidFill>
              </a:rPr>
              <a:t>表转成如下格式的表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855640" y="1772816"/>
          <a:ext cx="70675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1991534118"/>
                    </a:ext>
                  </a:extLst>
                </a:gridCol>
                <a:gridCol w="4489450">
                  <a:extLst>
                    <a:ext uri="{9D8B030D-6E8A-4147-A177-3AD203B41FA5}">
                      <a16:colId xmlns:a16="http://schemas.microsoft.com/office/drawing/2014/main" val="14666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genres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Toy Story (1995)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Adventure|Animation|Children|Comedy|Fantasy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Jumanji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(1995)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Adventure|Children|Fantasy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919536" y="4066898"/>
          <a:ext cx="3672408" cy="111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03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438427">
                  <a:extLst>
                    <a:ext uri="{9D8B030D-6E8A-4147-A177-3AD203B41FA5}">
                      <a16:colId xmlns:a16="http://schemas.microsoft.com/office/drawing/2014/main" val="1991534118"/>
                    </a:ext>
                  </a:extLst>
                </a:gridCol>
                <a:gridCol w="1181278">
                  <a:extLst>
                    <a:ext uri="{9D8B030D-6E8A-4147-A177-3AD203B41FA5}">
                      <a16:colId xmlns:a16="http://schemas.microsoft.com/office/drawing/2014/main" val="1466681916"/>
                    </a:ext>
                  </a:extLst>
                </a:gridCol>
              </a:tblGrid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pub_date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Toy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Story)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1995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Jumanji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1995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672065" y="3861048"/>
          <a:ext cx="3569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59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979092">
                  <a:extLst>
                    <a:ext uri="{9D8B030D-6E8A-4147-A177-3AD203B41FA5}">
                      <a16:colId xmlns:a16="http://schemas.microsoft.com/office/drawing/2014/main" val="14666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genres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Adventure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Animation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Children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7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Adventure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9106039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 bwMode="auto">
          <a:xfrm>
            <a:off x="5807969" y="3140968"/>
            <a:ext cx="581447" cy="95411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524001" y="6001469"/>
            <a:ext cx="9139229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CC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80008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800" kern="0" dirty="0" smtClean="0">
                <a:solidFill>
                  <a:srgbClr val="FF0000"/>
                </a:solidFill>
              </a:rPr>
              <a:t>将</a:t>
            </a:r>
            <a:r>
              <a:rPr lang="en-US" altLang="zh-CN" sz="2800" kern="0" dirty="0">
                <a:solidFill>
                  <a:srgbClr val="FF0000"/>
                </a:solidFill>
              </a:rPr>
              <a:t>tags</a:t>
            </a:r>
            <a:r>
              <a:rPr lang="zh-CN" altLang="en-US" sz="2800" kern="0" dirty="0">
                <a:solidFill>
                  <a:srgbClr val="FF0000"/>
                </a:solidFill>
              </a:rPr>
              <a:t>和</a:t>
            </a:r>
            <a:r>
              <a:rPr lang="en-US" altLang="zh-CN" sz="2800" kern="0" dirty="0">
                <a:solidFill>
                  <a:srgbClr val="FF0000"/>
                </a:solidFill>
              </a:rPr>
              <a:t>ratings</a:t>
            </a:r>
            <a:r>
              <a:rPr lang="zh-CN" altLang="en-US" sz="2800" kern="0" dirty="0">
                <a:solidFill>
                  <a:srgbClr val="FF0000"/>
                </a:solidFill>
              </a:rPr>
              <a:t>中的</a:t>
            </a:r>
            <a:r>
              <a:rPr lang="en-US" altLang="zh-CN" sz="2800" kern="0" dirty="0">
                <a:solidFill>
                  <a:srgbClr val="FF0000"/>
                </a:solidFill>
              </a:rPr>
              <a:t>timestamp</a:t>
            </a:r>
            <a:r>
              <a:rPr lang="zh-CN" altLang="en-US" sz="2800" kern="0" dirty="0">
                <a:solidFill>
                  <a:srgbClr val="FF0000"/>
                </a:solidFill>
              </a:rPr>
              <a:t>转成数据库里面的日期</a:t>
            </a:r>
            <a:endParaRPr lang="zh-CN" altLang="en-US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2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</a:t>
            </a:r>
            <a:r>
              <a:rPr lang="en-US" altLang="zh-CN" dirty="0" err="1"/>
              <a:t>MovieLen</a:t>
            </a:r>
            <a:r>
              <a:rPr lang="zh-CN" altLang="en-US" dirty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第二步：基于</a:t>
            </a:r>
            <a:r>
              <a:rPr lang="zh-CN" altLang="en-US" sz="2800" dirty="0"/>
              <a:t>用户兴趣</a:t>
            </a:r>
            <a:r>
              <a:rPr lang="zh-CN" altLang="en-US" sz="2800" dirty="0" smtClean="0"/>
              <a:t>度进行推荐。可以</a:t>
            </a:r>
            <a:r>
              <a:rPr lang="zh-CN" altLang="en-US" sz="2800" dirty="0"/>
              <a:t>统计一下用户对哪种类型的电影评分比较高，然后向他推荐他还没看过的这种类型的高分</a:t>
            </a:r>
            <a:r>
              <a:rPr lang="zh-CN" altLang="en-US" sz="2800" dirty="0" smtClean="0"/>
              <a:t>电影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第三步：借助</a:t>
            </a:r>
            <a:r>
              <a:rPr lang="en-US" altLang="zh-CN" sz="2800" dirty="0"/>
              <a:t>R</a:t>
            </a:r>
            <a:r>
              <a:rPr lang="zh-CN" altLang="en-US" sz="2800" dirty="0"/>
              <a:t>的推荐算法包</a:t>
            </a:r>
            <a:r>
              <a:rPr lang="en-US" altLang="zh-CN" sz="2800" dirty="0" err="1"/>
              <a:t>recommenderlab</a:t>
            </a:r>
            <a:r>
              <a:rPr lang="zh-CN" altLang="en-US" sz="2800" dirty="0"/>
              <a:t>，完成一些推荐任务</a:t>
            </a:r>
            <a:r>
              <a:rPr lang="zh-CN" altLang="en-US" sz="2800" dirty="0" smtClean="0"/>
              <a:t>，需要</a:t>
            </a:r>
            <a:r>
              <a:rPr lang="zh-CN" altLang="en-US" sz="2800" dirty="0"/>
              <a:t>借助</a:t>
            </a:r>
            <a:r>
              <a:rPr lang="en-US" altLang="zh-CN" sz="2800" dirty="0"/>
              <a:t>RODBC</a:t>
            </a:r>
            <a:r>
              <a:rPr lang="zh-CN" altLang="en-US" sz="2800" dirty="0"/>
              <a:t>从数据库中读取数据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3276555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470</Words>
  <Application>Microsoft Office PowerPoint</Application>
  <PresentationFormat>宽屏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华文新魏</vt:lpstr>
      <vt:lpstr>隶书</vt:lpstr>
      <vt:lpstr>宋体</vt:lpstr>
      <vt:lpstr>Tahoma</vt:lpstr>
      <vt:lpstr>Wingdings</vt:lpstr>
      <vt:lpstr>Blends</vt:lpstr>
      <vt:lpstr>基于R的数据分析</vt:lpstr>
      <vt:lpstr>任务一：篮球运动员数据集分析</vt:lpstr>
      <vt:lpstr>任务二：MovieLen推荐</vt:lpstr>
      <vt:lpstr>任务二：MovieLen推荐</vt:lpstr>
      <vt:lpstr>任务二：MovieLen推荐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43</cp:revision>
  <dcterms:created xsi:type="dcterms:W3CDTF">2019-02-26T02:32:22Z</dcterms:created>
  <dcterms:modified xsi:type="dcterms:W3CDTF">2019-05-14T06:32:21Z</dcterms:modified>
</cp:coreProperties>
</file>