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49"/>
  </p:notesMasterIdLst>
  <p:sldIdLst>
    <p:sldId id="256" r:id="rId2"/>
    <p:sldId id="528" r:id="rId3"/>
    <p:sldId id="531" r:id="rId4"/>
    <p:sldId id="530" r:id="rId5"/>
    <p:sldId id="529" r:id="rId6"/>
    <p:sldId id="537" r:id="rId7"/>
    <p:sldId id="553" r:id="rId8"/>
    <p:sldId id="554" r:id="rId9"/>
    <p:sldId id="532" r:id="rId10"/>
    <p:sldId id="491" r:id="rId11"/>
    <p:sldId id="496" r:id="rId12"/>
    <p:sldId id="497" r:id="rId13"/>
    <p:sldId id="498" r:id="rId14"/>
    <p:sldId id="505" r:id="rId15"/>
    <p:sldId id="506" r:id="rId16"/>
    <p:sldId id="555" r:id="rId17"/>
    <p:sldId id="509" r:id="rId18"/>
    <p:sldId id="510" r:id="rId19"/>
    <p:sldId id="538" r:id="rId20"/>
    <p:sldId id="501" r:id="rId21"/>
    <p:sldId id="523" r:id="rId22"/>
    <p:sldId id="546" r:id="rId23"/>
    <p:sldId id="549" r:id="rId24"/>
    <p:sldId id="552" r:id="rId25"/>
    <p:sldId id="547" r:id="rId26"/>
    <p:sldId id="536" r:id="rId27"/>
    <p:sldId id="540" r:id="rId28"/>
    <p:sldId id="541" r:id="rId29"/>
    <p:sldId id="539" r:id="rId30"/>
    <p:sldId id="542" r:id="rId31"/>
    <p:sldId id="545" r:id="rId32"/>
    <p:sldId id="544" r:id="rId33"/>
    <p:sldId id="527" r:id="rId34"/>
    <p:sldId id="543" r:id="rId35"/>
    <p:sldId id="551" r:id="rId36"/>
    <p:sldId id="512" r:id="rId37"/>
    <p:sldId id="513" r:id="rId38"/>
    <p:sldId id="550" r:id="rId39"/>
    <p:sldId id="514" r:id="rId40"/>
    <p:sldId id="515" r:id="rId41"/>
    <p:sldId id="516" r:id="rId42"/>
    <p:sldId id="518" r:id="rId43"/>
    <p:sldId id="517" r:id="rId44"/>
    <p:sldId id="519" r:id="rId45"/>
    <p:sldId id="520" r:id="rId46"/>
    <p:sldId id="521" r:id="rId47"/>
    <p:sldId id="522" r:id="rId48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95">
          <p15:clr>
            <a:srgbClr val="A4A3A4"/>
          </p15:clr>
        </p15:guide>
        <p15:guide id="2" pos="161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FF99FF"/>
    <a:srgbClr val="006600"/>
    <a:srgbClr val="008000"/>
    <a:srgbClr val="960000"/>
    <a:srgbClr val="F8F8F8"/>
    <a:srgbClr val="6600FF"/>
    <a:srgbClr val="9933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00" autoAdjust="0"/>
    <p:restoredTop sz="98558" autoAdjust="0"/>
  </p:normalViewPr>
  <p:slideViewPr>
    <p:cSldViewPr>
      <p:cViewPr varScale="1">
        <p:scale>
          <a:sx n="92" d="100"/>
          <a:sy n="92" d="100"/>
        </p:scale>
        <p:origin x="302" y="77"/>
      </p:cViewPr>
      <p:guideLst>
        <p:guide orient="horz" pos="2795"/>
        <p:guide pos="161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92"/>
    </p:cViewPr>
  </p:sorterViewPr>
  <p:gridSpacing cx="180000" cy="180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0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9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329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29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9FB4328B-1A96-43A5-9185-2783A89ED2F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40614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914584E2-497E-40A3-8704-6D55C13B1AA5}" type="slidenum">
              <a:rPr lang="en-US" altLang="zh-TW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zh-TW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ea typeface="新細明體" charset="-12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32000" y="2709000"/>
            <a:ext cx="8280000" cy="144018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80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970" y="260978"/>
            <a:ext cx="8640000" cy="1008000"/>
          </a:xfrm>
        </p:spPr>
        <p:txBody>
          <a:bodyPr>
            <a:normAutofit/>
          </a:bodyPr>
          <a:lstStyle>
            <a:lvl1pPr>
              <a:defRPr sz="3600">
                <a:latin typeface="+mn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5517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068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971" y="404978"/>
            <a:ext cx="8352058" cy="604804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latin typeface="+mn-lt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89771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2000" y="549000"/>
            <a:ext cx="8640000" cy="5760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latin typeface="+mn-lt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26009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lt"/>
              </a:defRPr>
            </a:lvl1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815344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2000" y="1449000"/>
            <a:ext cx="3780000" cy="342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xfrm>
            <a:off x="4932000" y="1449389"/>
            <a:ext cx="3780200" cy="341961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70872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2000" y="2169000"/>
            <a:ext cx="5760000" cy="414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lt"/>
              </a:defRPr>
            </a:lvl1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80133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970" y="260978"/>
            <a:ext cx="8352059" cy="720005"/>
          </a:xfrm>
        </p:spPr>
        <p:txBody>
          <a:bodyPr>
            <a:normAutofit/>
          </a:bodyPr>
          <a:lstStyle>
            <a:lvl1pPr>
              <a:defRPr sz="2800">
                <a:latin typeface="+mn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395970" y="2996997"/>
            <a:ext cx="5904042" cy="33120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lt"/>
              </a:defRPr>
            </a:lvl1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266489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970" y="260978"/>
            <a:ext cx="8640060" cy="1008022"/>
          </a:xfrm>
        </p:spPr>
        <p:txBody>
          <a:bodyPr>
            <a:normAutofit/>
          </a:bodyPr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395971" y="1412985"/>
            <a:ext cx="8352058" cy="4896035"/>
          </a:xfrm>
        </p:spPr>
        <p:txBody>
          <a:bodyPr>
            <a:normAutofit/>
          </a:bodyPr>
          <a:lstStyle>
            <a:lvl1pPr marL="457200" indent="-457200">
              <a:buFont typeface="+mj-lt"/>
              <a:buAutoNum type="arabicPeriod"/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12466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596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32000" y="189000"/>
            <a:ext cx="8280000" cy="108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32000" y="1449000"/>
            <a:ext cx="8280000" cy="48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868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700" r:id="rId3"/>
    <p:sldLayoutId id="2147483696" r:id="rId4"/>
    <p:sldLayoutId id="2147483704" r:id="rId5"/>
    <p:sldLayoutId id="2147483701" r:id="rId6"/>
    <p:sldLayoutId id="2147483703" r:id="rId7"/>
    <p:sldLayoutId id="2147483699" r:id="rId8"/>
    <p:sldLayoutId id="2147483698" r:id="rId9"/>
    <p:sldLayoutId id="2147483702" r:id="rId10"/>
    <p:sldLayoutId id="2147483697" r:id="rId11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00FF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z="4800" smtClean="0"/>
              <a:t>Homework </a:t>
            </a:r>
            <a:r>
              <a:rPr lang="en-US" altLang="zh-TW" sz="4800" dirty="0"/>
              <a:t>Assignment </a:t>
            </a:r>
            <a:r>
              <a:rPr lang="en-US" altLang="zh-TW" sz="4800" dirty="0" smtClean="0"/>
              <a:t>#3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 empty red-black tree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*left;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*parent;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*right;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color;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isNil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ea typeface="細明體" panose="02020509000000000000" pitchFamily="49" charset="-120"/>
              </a:rPr>
              <a:t>set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numKeys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++i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data1.insert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keys[ i ] );</a:t>
            </a: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714188"/>
              </p:ext>
            </p:extLst>
          </p:nvPr>
        </p:nvGraphicFramePr>
        <p:xfrm>
          <a:off x="5112000" y="41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0" name="直線單箭頭接點 59"/>
          <p:cNvCxnSpPr/>
          <p:nvPr/>
        </p:nvCxnSpPr>
        <p:spPr>
          <a:xfrm>
            <a:off x="6012000" y="3789000"/>
            <a:ext cx="36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>
            <a:off x="6372000" y="3789000"/>
            <a:ext cx="0" cy="36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6372000" y="4869000"/>
            <a:ext cx="1080000" cy="360000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MyHead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12000" y="486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單箭頭接點 33"/>
          <p:cNvCxnSpPr>
            <a:endCxn id="29" idx="2"/>
          </p:cNvCxnSpPr>
          <p:nvPr/>
        </p:nvCxnSpPr>
        <p:spPr>
          <a:xfrm flipV="1">
            <a:off x="6192000" y="4509000"/>
            <a:ext cx="0" cy="54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665709"/>
              </p:ext>
            </p:extLst>
          </p:nvPr>
        </p:nvGraphicFramePr>
        <p:xfrm>
          <a:off x="432000" y="1449000"/>
          <a:ext cx="45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cs typeface="Calibri" panose="020F0502020204030204" pitchFamily="34" charset="0"/>
                        </a:rPr>
                        <a:t>left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+mn-lt"/>
                          <a:cs typeface="Calibri" panose="020F0502020204030204" pitchFamily="34" charset="0"/>
                        </a:rPr>
                        <a:t>myval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cs typeface="Calibri" panose="020F0502020204030204" pitchFamily="34" charset="0"/>
                        </a:rPr>
                        <a:t>parent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color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+mn-lt"/>
                          <a:cs typeface="Calibri" panose="020F0502020204030204" pitchFamily="34" charset="0"/>
                        </a:rPr>
                        <a:t>isNil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cs typeface="Calibri" panose="020F0502020204030204" pitchFamily="34" charset="0"/>
                        </a:rPr>
                        <a:t>right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4" name="直線單箭頭接點 43"/>
          <p:cNvCxnSpPr/>
          <p:nvPr/>
        </p:nvCxnSpPr>
        <p:spPr>
          <a:xfrm flipV="1">
            <a:off x="6012000" y="378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H="1">
            <a:off x="6732000" y="3789000"/>
            <a:ext cx="360000" cy="0"/>
          </a:xfrm>
          <a:prstGeom prst="straightConnector1">
            <a:avLst/>
          </a:prstGeom>
          <a:ln w="19050"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6732000" y="3789000"/>
            <a:ext cx="0" cy="36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 flipV="1">
            <a:off x="7092000" y="3789000"/>
            <a:ext cx="0" cy="540000"/>
          </a:xfrm>
          <a:prstGeom prst="straightConnector1">
            <a:avLst/>
          </a:prstGeom>
          <a:ln w="19050"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>
            <a:off x="5292000" y="3789000"/>
            <a:ext cx="360000" cy="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>
            <a:off x="5652000" y="3789000"/>
            <a:ext cx="0" cy="36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V="1">
            <a:off x="5292000" y="3789000"/>
            <a:ext cx="0" cy="54000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29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red-black tree with one node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*left;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*parent;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*right;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color;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isNil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ea typeface="細明體" panose="02020509000000000000" pitchFamily="49" charset="-120"/>
              </a:rPr>
              <a:t>set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numKeys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++i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data1.insert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keys[ i ] );</a:t>
            </a: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652950"/>
              </p:ext>
            </p:extLst>
          </p:nvPr>
        </p:nvGraphicFramePr>
        <p:xfrm>
          <a:off x="432000" y="1449000"/>
          <a:ext cx="45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cs typeface="Calibri" panose="020F0502020204030204" pitchFamily="34" charset="0"/>
                        </a:rPr>
                        <a:t>left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+mn-lt"/>
                          <a:cs typeface="Calibri" panose="020F0502020204030204" pitchFamily="34" charset="0"/>
                        </a:rPr>
                        <a:t>myval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cs typeface="Calibri" panose="020F0502020204030204" pitchFamily="34" charset="0"/>
                        </a:rPr>
                        <a:t>parent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color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+mn-lt"/>
                          <a:cs typeface="Calibri" panose="020F0502020204030204" pitchFamily="34" charset="0"/>
                        </a:rPr>
                        <a:t>isNil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cs typeface="Calibri" panose="020F0502020204030204" pitchFamily="34" charset="0"/>
                        </a:rPr>
                        <a:t>right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直線單箭頭接點 17"/>
          <p:cNvCxnSpPr/>
          <p:nvPr/>
        </p:nvCxnSpPr>
        <p:spPr>
          <a:xfrm flipV="1">
            <a:off x="5292000" y="3609000"/>
            <a:ext cx="0" cy="72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 flipV="1">
            <a:off x="6732000" y="3609000"/>
            <a:ext cx="360000" cy="72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304496"/>
              </p:ext>
            </p:extLst>
          </p:nvPr>
        </p:nvGraphicFramePr>
        <p:xfrm>
          <a:off x="5112000" y="32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bg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424549"/>
              </p:ext>
            </p:extLst>
          </p:nvPr>
        </p:nvGraphicFramePr>
        <p:xfrm>
          <a:off x="5112000" y="41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bg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0" marR="0" marT="46800" marB="46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直線單箭頭接點 21"/>
          <p:cNvCxnSpPr>
            <a:endCxn id="20" idx="2"/>
          </p:cNvCxnSpPr>
          <p:nvPr/>
        </p:nvCxnSpPr>
        <p:spPr>
          <a:xfrm flipV="1">
            <a:off x="6012000" y="3609000"/>
            <a:ext cx="180000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>
            <a:off x="6732000" y="3429000"/>
            <a:ext cx="360000" cy="72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H="1">
            <a:off x="4752000" y="3429000"/>
            <a:ext cx="540000" cy="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6372000" y="4869000"/>
            <a:ext cx="1080000" cy="360000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MyHead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012000" y="486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單箭頭接點 26"/>
          <p:cNvCxnSpPr>
            <a:endCxn id="21" idx="2"/>
          </p:cNvCxnSpPr>
          <p:nvPr/>
        </p:nvCxnSpPr>
        <p:spPr>
          <a:xfrm flipV="1">
            <a:off x="6192000" y="4509000"/>
            <a:ext cx="0" cy="54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6012000" y="288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6012000" y="2889000"/>
            <a:ext cx="162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7632000" y="2889000"/>
            <a:ext cx="0" cy="14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H="1">
            <a:off x="7272000" y="4329000"/>
            <a:ext cx="36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4752000" y="3429000"/>
            <a:ext cx="0" cy="90000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endCxn id="21" idx="1"/>
          </p:cNvCxnSpPr>
          <p:nvPr/>
        </p:nvCxnSpPr>
        <p:spPr>
          <a:xfrm>
            <a:off x="4752000" y="4329000"/>
            <a:ext cx="36000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/>
          <p:cNvSpPr/>
          <p:nvPr/>
        </p:nvSpPr>
        <p:spPr>
          <a:xfrm>
            <a:off x="3024003" y="4292996"/>
            <a:ext cx="287338" cy="287337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779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red-black tree with </a:t>
            </a:r>
            <a:r>
              <a:rPr lang="en-US" altLang="zh-TW" dirty="0" smtClean="0"/>
              <a:t>two nodes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*left;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*parent;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*right;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color;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isNil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ea typeface="細明體" panose="02020509000000000000" pitchFamily="49" charset="-120"/>
              </a:rPr>
              <a:t>set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numKeys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++i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data1.insert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keys[ i ] );</a:t>
            </a:r>
          </a:p>
        </p:txBody>
      </p:sp>
      <p:cxnSp>
        <p:nvCxnSpPr>
          <p:cNvPr id="57" name="直線單箭頭接點 56"/>
          <p:cNvCxnSpPr>
            <a:endCxn id="61" idx="0"/>
          </p:cNvCxnSpPr>
          <p:nvPr/>
        </p:nvCxnSpPr>
        <p:spPr>
          <a:xfrm flipH="1">
            <a:off x="4752000" y="2169000"/>
            <a:ext cx="360000" cy="90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endCxn id="68" idx="0"/>
          </p:cNvCxnSpPr>
          <p:nvPr/>
        </p:nvCxnSpPr>
        <p:spPr>
          <a:xfrm flipH="1">
            <a:off x="6192000" y="2169000"/>
            <a:ext cx="720000" cy="198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3852000" y="3249000"/>
            <a:ext cx="0" cy="108000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>
            <a:off x="5652000" y="3249000"/>
            <a:ext cx="180000" cy="90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表格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24804"/>
              </p:ext>
            </p:extLst>
          </p:nvPr>
        </p:nvGraphicFramePr>
        <p:xfrm>
          <a:off x="3672000" y="306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46800" marB="46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" name="表格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571071"/>
              </p:ext>
            </p:extLst>
          </p:nvPr>
        </p:nvGraphicFramePr>
        <p:xfrm>
          <a:off x="4932000" y="198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46800" marB="46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3" name="直線單箭頭接點 62"/>
          <p:cNvCxnSpPr/>
          <p:nvPr/>
        </p:nvCxnSpPr>
        <p:spPr>
          <a:xfrm flipV="1">
            <a:off x="5832000" y="162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flipV="1">
            <a:off x="4572000" y="2349000"/>
            <a:ext cx="1260000" cy="90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6012000" y="486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文字方塊 65"/>
          <p:cNvSpPr txBox="1"/>
          <p:nvPr/>
        </p:nvSpPr>
        <p:spPr>
          <a:xfrm>
            <a:off x="6372000" y="4869000"/>
            <a:ext cx="1080000" cy="360000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MyHead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cxnSp>
        <p:nvCxnSpPr>
          <p:cNvPr id="67" name="直線單箭頭接點 66"/>
          <p:cNvCxnSpPr>
            <a:endCxn id="68" idx="2"/>
          </p:cNvCxnSpPr>
          <p:nvPr/>
        </p:nvCxnSpPr>
        <p:spPr>
          <a:xfrm flipV="1">
            <a:off x="6192000" y="4509000"/>
            <a:ext cx="0" cy="54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表格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893325"/>
              </p:ext>
            </p:extLst>
          </p:nvPr>
        </p:nvGraphicFramePr>
        <p:xfrm>
          <a:off x="5112000" y="41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9" name="直線單箭頭接點 68"/>
          <p:cNvCxnSpPr>
            <a:endCxn id="61" idx="2"/>
          </p:cNvCxnSpPr>
          <p:nvPr/>
        </p:nvCxnSpPr>
        <p:spPr>
          <a:xfrm flipH="1" flipV="1">
            <a:off x="4752000" y="3429000"/>
            <a:ext cx="540000" cy="90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endCxn id="62" idx="2"/>
          </p:cNvCxnSpPr>
          <p:nvPr/>
        </p:nvCxnSpPr>
        <p:spPr>
          <a:xfrm flipV="1">
            <a:off x="6012000" y="2349000"/>
            <a:ext cx="0" cy="198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 flipH="1" flipV="1">
            <a:off x="6192000" y="2349000"/>
            <a:ext cx="900000" cy="198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>
            <a:off x="5832000" y="1629000"/>
            <a:ext cx="180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>
            <a:off x="7632000" y="1629000"/>
            <a:ext cx="0" cy="270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/>
          <p:nvPr/>
        </p:nvCxnSpPr>
        <p:spPr>
          <a:xfrm flipH="1">
            <a:off x="7272000" y="4329000"/>
            <a:ext cx="36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endCxn id="68" idx="1"/>
          </p:cNvCxnSpPr>
          <p:nvPr/>
        </p:nvCxnSpPr>
        <p:spPr>
          <a:xfrm>
            <a:off x="3852000" y="4329000"/>
            <a:ext cx="126000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H="1">
            <a:off x="2736001" y="4437458"/>
            <a:ext cx="431893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5" name="橢圓 24"/>
          <p:cNvSpPr/>
          <p:nvPr/>
        </p:nvSpPr>
        <p:spPr>
          <a:xfrm>
            <a:off x="3024003" y="4292996"/>
            <a:ext cx="287338" cy="287337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6" name="橢圓 25"/>
          <p:cNvSpPr/>
          <p:nvPr/>
        </p:nvSpPr>
        <p:spPr>
          <a:xfrm>
            <a:off x="2592000" y="4869000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803611"/>
              </p:ext>
            </p:extLst>
          </p:nvPr>
        </p:nvGraphicFramePr>
        <p:xfrm>
          <a:off x="432000" y="1449000"/>
          <a:ext cx="45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cs typeface="Calibri" panose="020F0502020204030204" pitchFamily="34" charset="0"/>
                        </a:rPr>
                        <a:t>left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+mn-lt"/>
                          <a:cs typeface="Calibri" panose="020F0502020204030204" pitchFamily="34" charset="0"/>
                        </a:rPr>
                        <a:t>myval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cs typeface="Calibri" panose="020F0502020204030204" pitchFamily="34" charset="0"/>
                        </a:rPr>
                        <a:t>parent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color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+mn-lt"/>
                          <a:cs typeface="Calibri" panose="020F0502020204030204" pitchFamily="34" charset="0"/>
                        </a:rPr>
                        <a:t>isNil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cs typeface="Calibri" panose="020F0502020204030204" pitchFamily="34" charset="0"/>
                        </a:rPr>
                        <a:t>right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68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red-black tree with </a:t>
            </a:r>
            <a:r>
              <a:rPr lang="en-US" altLang="zh-TW" dirty="0" smtClean="0"/>
              <a:t>three nodes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*left;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*parent;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*right;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color;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isNil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ea typeface="細明體" panose="02020509000000000000" pitchFamily="49" charset="-120"/>
              </a:rPr>
              <a:t>set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data1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numKeys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++i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data1.insert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keys[ i ] );</a:t>
            </a:r>
          </a:p>
        </p:txBody>
      </p:sp>
      <p:cxnSp>
        <p:nvCxnSpPr>
          <p:cNvPr id="28" name="直線單箭頭接點 27"/>
          <p:cNvCxnSpPr>
            <a:endCxn id="59" idx="0"/>
          </p:cNvCxnSpPr>
          <p:nvPr/>
        </p:nvCxnSpPr>
        <p:spPr>
          <a:xfrm flipH="1">
            <a:off x="4752000" y="2169000"/>
            <a:ext cx="360000" cy="90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endCxn id="58" idx="0"/>
          </p:cNvCxnSpPr>
          <p:nvPr/>
        </p:nvCxnSpPr>
        <p:spPr>
          <a:xfrm>
            <a:off x="6912000" y="2169000"/>
            <a:ext cx="360000" cy="90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3852000" y="3249000"/>
            <a:ext cx="0" cy="108000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>
            <a:off x="5652000" y="3249000"/>
            <a:ext cx="180000" cy="90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endCxn id="67" idx="0"/>
          </p:cNvCxnSpPr>
          <p:nvPr/>
        </p:nvCxnSpPr>
        <p:spPr>
          <a:xfrm flipH="1">
            <a:off x="6192000" y="3249000"/>
            <a:ext cx="180000" cy="90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8172000" y="3249000"/>
            <a:ext cx="0" cy="720000"/>
          </a:xfrm>
          <a:prstGeom prst="straightConnector1">
            <a:avLst/>
          </a:prstGeom>
          <a:ln w="19050"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475758"/>
              </p:ext>
            </p:extLst>
          </p:nvPr>
        </p:nvGraphicFramePr>
        <p:xfrm>
          <a:off x="6192000" y="306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46800" marB="46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052498"/>
              </p:ext>
            </p:extLst>
          </p:nvPr>
        </p:nvGraphicFramePr>
        <p:xfrm>
          <a:off x="3672000" y="306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46800" marB="46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020892"/>
              </p:ext>
            </p:extLst>
          </p:nvPr>
        </p:nvGraphicFramePr>
        <p:xfrm>
          <a:off x="4932000" y="198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46800" marB="46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1" name="直線單箭頭接點 60"/>
          <p:cNvCxnSpPr/>
          <p:nvPr/>
        </p:nvCxnSpPr>
        <p:spPr>
          <a:xfrm flipV="1">
            <a:off x="5832000" y="162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flipH="1" flipV="1">
            <a:off x="6192000" y="2349000"/>
            <a:ext cx="900000" cy="90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flipV="1">
            <a:off x="4572000" y="2349000"/>
            <a:ext cx="1260000" cy="90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6012000" y="486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/>
          <p:cNvSpPr txBox="1"/>
          <p:nvPr/>
        </p:nvSpPr>
        <p:spPr>
          <a:xfrm>
            <a:off x="6372000" y="4869000"/>
            <a:ext cx="1080000" cy="360000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MyHead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cxnSp>
        <p:nvCxnSpPr>
          <p:cNvPr id="66" name="直線單箭頭接點 65"/>
          <p:cNvCxnSpPr>
            <a:endCxn id="67" idx="2"/>
          </p:cNvCxnSpPr>
          <p:nvPr/>
        </p:nvCxnSpPr>
        <p:spPr>
          <a:xfrm flipH="1" flipV="1">
            <a:off x="6192000" y="4509000"/>
            <a:ext cx="466" cy="540066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871928"/>
              </p:ext>
            </p:extLst>
          </p:nvPr>
        </p:nvGraphicFramePr>
        <p:xfrm>
          <a:off x="5112000" y="41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8" name="直線單箭頭接點 67"/>
          <p:cNvCxnSpPr>
            <a:endCxn id="59" idx="2"/>
          </p:cNvCxnSpPr>
          <p:nvPr/>
        </p:nvCxnSpPr>
        <p:spPr>
          <a:xfrm flipH="1" flipV="1">
            <a:off x="4752000" y="3429000"/>
            <a:ext cx="540000" cy="90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endCxn id="60" idx="2"/>
          </p:cNvCxnSpPr>
          <p:nvPr/>
        </p:nvCxnSpPr>
        <p:spPr>
          <a:xfrm flipV="1">
            <a:off x="6012000" y="2349000"/>
            <a:ext cx="0" cy="198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endCxn id="58" idx="2"/>
          </p:cNvCxnSpPr>
          <p:nvPr/>
        </p:nvCxnSpPr>
        <p:spPr>
          <a:xfrm flipV="1">
            <a:off x="7092000" y="3429000"/>
            <a:ext cx="180000" cy="90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>
            <a:off x="5832000" y="1629000"/>
            <a:ext cx="288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>
            <a:off x="8712000" y="1629000"/>
            <a:ext cx="0" cy="270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 flipH="1">
            <a:off x="7272000" y="4329000"/>
            <a:ext cx="144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/>
          <p:nvPr/>
        </p:nvCxnSpPr>
        <p:spPr>
          <a:xfrm flipH="1">
            <a:off x="7272000" y="3969000"/>
            <a:ext cx="900000" cy="18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endCxn id="67" idx="1"/>
          </p:cNvCxnSpPr>
          <p:nvPr/>
        </p:nvCxnSpPr>
        <p:spPr>
          <a:xfrm>
            <a:off x="3852000" y="4329000"/>
            <a:ext cx="126000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flipH="1">
            <a:off x="2736001" y="4437458"/>
            <a:ext cx="431893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3" name="直線接點 32"/>
          <p:cNvCxnSpPr/>
          <p:nvPr/>
        </p:nvCxnSpPr>
        <p:spPr>
          <a:xfrm>
            <a:off x="3168466" y="4437458"/>
            <a:ext cx="431541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4" name="橢圓 33"/>
          <p:cNvSpPr/>
          <p:nvPr/>
        </p:nvSpPr>
        <p:spPr>
          <a:xfrm>
            <a:off x="3024003" y="4292996"/>
            <a:ext cx="287338" cy="287337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5" name="橢圓 34"/>
          <p:cNvSpPr/>
          <p:nvPr/>
        </p:nvSpPr>
        <p:spPr>
          <a:xfrm>
            <a:off x="2592000" y="4869000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6" name="橢圓 35"/>
          <p:cNvSpPr/>
          <p:nvPr/>
        </p:nvSpPr>
        <p:spPr>
          <a:xfrm>
            <a:off x="3456006" y="4869000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3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403472"/>
              </p:ext>
            </p:extLst>
          </p:nvPr>
        </p:nvGraphicFramePr>
        <p:xfrm>
          <a:off x="432000" y="1449000"/>
          <a:ext cx="45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cs typeface="Calibri" panose="020F0502020204030204" pitchFamily="34" charset="0"/>
                        </a:rPr>
                        <a:t>left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+mn-lt"/>
                          <a:cs typeface="Calibri" panose="020F0502020204030204" pitchFamily="34" charset="0"/>
                        </a:rPr>
                        <a:t>myval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cs typeface="Calibri" panose="020F0502020204030204" pitchFamily="34" charset="0"/>
                        </a:rPr>
                        <a:t>parent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color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+mn-lt"/>
                          <a:cs typeface="Calibri" panose="020F0502020204030204" pitchFamily="34" charset="0"/>
                        </a:rPr>
                        <a:t>isNil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cs typeface="Calibri" panose="020F0502020204030204" pitchFamily="34" charset="0"/>
                        </a:rPr>
                        <a:t>right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33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red-black tree with </a:t>
            </a:r>
            <a:r>
              <a:rPr lang="en-US" altLang="zh-TW" dirty="0" smtClean="0"/>
              <a:t>four nodes</a:t>
            </a:r>
            <a:endParaRPr lang="zh-TW" altLang="en-US" dirty="0"/>
          </a:p>
        </p:txBody>
      </p:sp>
      <p:cxnSp>
        <p:nvCxnSpPr>
          <p:cNvPr id="28" name="直線單箭頭接點 27"/>
          <p:cNvCxnSpPr>
            <a:endCxn id="59" idx="0"/>
          </p:cNvCxnSpPr>
          <p:nvPr/>
        </p:nvCxnSpPr>
        <p:spPr>
          <a:xfrm flipH="1">
            <a:off x="3312000" y="2169000"/>
            <a:ext cx="360000" cy="90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endCxn id="58" idx="0"/>
          </p:cNvCxnSpPr>
          <p:nvPr/>
        </p:nvCxnSpPr>
        <p:spPr>
          <a:xfrm>
            <a:off x="5472000" y="2169000"/>
            <a:ext cx="360000" cy="90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2412000" y="3249000"/>
            <a:ext cx="0" cy="216000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>
            <a:off x="4212000" y="3249000"/>
            <a:ext cx="180000" cy="198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endCxn id="67" idx="0"/>
          </p:cNvCxnSpPr>
          <p:nvPr/>
        </p:nvCxnSpPr>
        <p:spPr>
          <a:xfrm flipH="1">
            <a:off x="4752000" y="3249000"/>
            <a:ext cx="180000" cy="198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7992000" y="4329000"/>
            <a:ext cx="0" cy="720000"/>
          </a:xfrm>
          <a:prstGeom prst="straightConnector1">
            <a:avLst/>
          </a:prstGeom>
          <a:ln w="19050"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697279"/>
              </p:ext>
            </p:extLst>
          </p:nvPr>
        </p:nvGraphicFramePr>
        <p:xfrm>
          <a:off x="4752000" y="306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46800" marB="46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643118"/>
              </p:ext>
            </p:extLst>
          </p:nvPr>
        </p:nvGraphicFramePr>
        <p:xfrm>
          <a:off x="2232000" y="306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46800" marB="46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939067"/>
              </p:ext>
            </p:extLst>
          </p:nvPr>
        </p:nvGraphicFramePr>
        <p:xfrm>
          <a:off x="3492000" y="198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46800" marB="46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1" name="直線單箭頭接點 60"/>
          <p:cNvCxnSpPr/>
          <p:nvPr/>
        </p:nvCxnSpPr>
        <p:spPr>
          <a:xfrm flipV="1">
            <a:off x="4392000" y="162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flipH="1" flipV="1">
            <a:off x="4752000" y="2349000"/>
            <a:ext cx="900000" cy="90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flipV="1">
            <a:off x="3132000" y="2349000"/>
            <a:ext cx="1260000" cy="90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4752000" y="594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/>
          <p:cNvSpPr txBox="1"/>
          <p:nvPr/>
        </p:nvSpPr>
        <p:spPr>
          <a:xfrm>
            <a:off x="5112000" y="5949000"/>
            <a:ext cx="1080000" cy="360000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MyHead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cxnSp>
        <p:nvCxnSpPr>
          <p:cNvPr id="66" name="直線單箭頭接點 65"/>
          <p:cNvCxnSpPr>
            <a:endCxn id="67" idx="2"/>
          </p:cNvCxnSpPr>
          <p:nvPr/>
        </p:nvCxnSpPr>
        <p:spPr>
          <a:xfrm flipH="1" flipV="1">
            <a:off x="4752000" y="5589000"/>
            <a:ext cx="180000" cy="54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316820"/>
              </p:ext>
            </p:extLst>
          </p:nvPr>
        </p:nvGraphicFramePr>
        <p:xfrm>
          <a:off x="3672000" y="522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8" name="直線單箭頭接點 67"/>
          <p:cNvCxnSpPr>
            <a:endCxn id="59" idx="2"/>
          </p:cNvCxnSpPr>
          <p:nvPr/>
        </p:nvCxnSpPr>
        <p:spPr>
          <a:xfrm flipH="1" flipV="1">
            <a:off x="3312000" y="3429000"/>
            <a:ext cx="540000" cy="198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endCxn id="60" idx="2"/>
          </p:cNvCxnSpPr>
          <p:nvPr/>
        </p:nvCxnSpPr>
        <p:spPr>
          <a:xfrm flipV="1">
            <a:off x="4572000" y="2349000"/>
            <a:ext cx="0" cy="306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endCxn id="29" idx="2"/>
          </p:cNvCxnSpPr>
          <p:nvPr/>
        </p:nvCxnSpPr>
        <p:spPr>
          <a:xfrm flipV="1">
            <a:off x="5652000" y="4509000"/>
            <a:ext cx="1440000" cy="90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>
            <a:off x="4392000" y="1629000"/>
            <a:ext cx="41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>
            <a:off x="8532000" y="1629000"/>
            <a:ext cx="0" cy="396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 flipH="1">
            <a:off x="5832000" y="5589000"/>
            <a:ext cx="270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endCxn id="67" idx="3"/>
          </p:cNvCxnSpPr>
          <p:nvPr/>
        </p:nvCxnSpPr>
        <p:spPr>
          <a:xfrm flipH="1">
            <a:off x="5832000" y="5049000"/>
            <a:ext cx="2160000" cy="36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endCxn id="67" idx="1"/>
          </p:cNvCxnSpPr>
          <p:nvPr/>
        </p:nvCxnSpPr>
        <p:spPr>
          <a:xfrm>
            <a:off x="2412000" y="5409000"/>
            <a:ext cx="126000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039222"/>
              </p:ext>
            </p:extLst>
          </p:nvPr>
        </p:nvGraphicFramePr>
        <p:xfrm>
          <a:off x="6012000" y="41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46800" marB="46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2" name="直線單箭頭接點 41"/>
          <p:cNvCxnSpPr/>
          <p:nvPr/>
        </p:nvCxnSpPr>
        <p:spPr>
          <a:xfrm>
            <a:off x="6732000" y="3249000"/>
            <a:ext cx="360000" cy="90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H="1" flipV="1">
            <a:off x="6012010" y="3429000"/>
            <a:ext cx="900000" cy="90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flipH="1">
            <a:off x="5292000" y="4329000"/>
            <a:ext cx="900000" cy="90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>
            <a:off x="1691980" y="1988990"/>
            <a:ext cx="432003" cy="57600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5" name="橢圓 44"/>
          <p:cNvSpPr/>
          <p:nvPr/>
        </p:nvSpPr>
        <p:spPr>
          <a:xfrm>
            <a:off x="1979982" y="2420993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4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46" name="直線接點 45"/>
          <p:cNvCxnSpPr/>
          <p:nvPr/>
        </p:nvCxnSpPr>
        <p:spPr>
          <a:xfrm flipH="1">
            <a:off x="827512" y="1412986"/>
            <a:ext cx="431895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7" name="直線接點 46"/>
          <p:cNvCxnSpPr/>
          <p:nvPr/>
        </p:nvCxnSpPr>
        <p:spPr>
          <a:xfrm>
            <a:off x="1259977" y="1412986"/>
            <a:ext cx="431541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8" name="橢圓 47"/>
          <p:cNvSpPr/>
          <p:nvPr/>
        </p:nvSpPr>
        <p:spPr>
          <a:xfrm>
            <a:off x="1115514" y="1268524"/>
            <a:ext cx="287338" cy="287337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9" name="橢圓 48"/>
          <p:cNvSpPr/>
          <p:nvPr/>
        </p:nvSpPr>
        <p:spPr>
          <a:xfrm>
            <a:off x="683511" y="1844528"/>
            <a:ext cx="287338" cy="288925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50" name="橢圓 49"/>
          <p:cNvSpPr/>
          <p:nvPr/>
        </p:nvSpPr>
        <p:spPr>
          <a:xfrm>
            <a:off x="1547517" y="1844989"/>
            <a:ext cx="287338" cy="288925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3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920142"/>
              </p:ext>
            </p:extLst>
          </p:nvPr>
        </p:nvGraphicFramePr>
        <p:xfrm>
          <a:off x="60331" y="5949000"/>
          <a:ext cx="45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cs typeface="Calibri" panose="020F0502020204030204" pitchFamily="34" charset="0"/>
                        </a:rPr>
                        <a:t>left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+mn-lt"/>
                          <a:cs typeface="Calibri" panose="020F0502020204030204" pitchFamily="34" charset="0"/>
                        </a:rPr>
                        <a:t>myval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cs typeface="Calibri" panose="020F0502020204030204" pitchFamily="34" charset="0"/>
                        </a:rPr>
                        <a:t>parent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color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+mn-lt"/>
                          <a:cs typeface="Calibri" panose="020F0502020204030204" pitchFamily="34" charset="0"/>
                        </a:rPr>
                        <a:t>isNil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cs typeface="Calibri" panose="020F0502020204030204" pitchFamily="34" charset="0"/>
                        </a:rPr>
                        <a:t>right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11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red-black tree with </a:t>
            </a:r>
            <a:r>
              <a:rPr lang="en-US" altLang="zh-TW" dirty="0" smtClean="0"/>
              <a:t>five nodes</a:t>
            </a:r>
            <a:endParaRPr lang="zh-TW" altLang="en-US" dirty="0"/>
          </a:p>
        </p:txBody>
      </p:sp>
      <p:cxnSp>
        <p:nvCxnSpPr>
          <p:cNvPr id="28" name="直線單箭頭接點 27"/>
          <p:cNvCxnSpPr>
            <a:endCxn id="59" idx="0"/>
          </p:cNvCxnSpPr>
          <p:nvPr/>
        </p:nvCxnSpPr>
        <p:spPr>
          <a:xfrm flipH="1">
            <a:off x="1872000" y="2169000"/>
            <a:ext cx="360000" cy="90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endCxn id="58" idx="0"/>
          </p:cNvCxnSpPr>
          <p:nvPr/>
        </p:nvCxnSpPr>
        <p:spPr>
          <a:xfrm>
            <a:off x="4032000" y="2169000"/>
            <a:ext cx="1620000" cy="90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972000" y="3249000"/>
            <a:ext cx="0" cy="216000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>
            <a:off x="2772000" y="3249000"/>
            <a:ext cx="180000" cy="198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endCxn id="33" idx="0"/>
          </p:cNvCxnSpPr>
          <p:nvPr/>
        </p:nvCxnSpPr>
        <p:spPr>
          <a:xfrm flipH="1">
            <a:off x="4392000" y="3249000"/>
            <a:ext cx="360000" cy="90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7812000" y="4329000"/>
            <a:ext cx="0" cy="720000"/>
          </a:xfrm>
          <a:prstGeom prst="straightConnector1">
            <a:avLst/>
          </a:prstGeom>
          <a:ln w="19050"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995337"/>
              </p:ext>
            </p:extLst>
          </p:nvPr>
        </p:nvGraphicFramePr>
        <p:xfrm>
          <a:off x="4572000" y="306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46800" marB="46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563104"/>
              </p:ext>
            </p:extLst>
          </p:nvPr>
        </p:nvGraphicFramePr>
        <p:xfrm>
          <a:off x="792000" y="306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46800" marB="46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423697"/>
              </p:ext>
            </p:extLst>
          </p:nvPr>
        </p:nvGraphicFramePr>
        <p:xfrm>
          <a:off x="2052000" y="198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46800" marB="46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1" name="直線單箭頭接點 60"/>
          <p:cNvCxnSpPr/>
          <p:nvPr/>
        </p:nvCxnSpPr>
        <p:spPr>
          <a:xfrm flipV="1">
            <a:off x="2952000" y="162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>
            <a:endCxn id="60" idx="2"/>
          </p:cNvCxnSpPr>
          <p:nvPr/>
        </p:nvCxnSpPr>
        <p:spPr>
          <a:xfrm flipH="1" flipV="1">
            <a:off x="3132000" y="2349000"/>
            <a:ext cx="2340000" cy="90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>
            <a:endCxn id="60" idx="2"/>
          </p:cNvCxnSpPr>
          <p:nvPr/>
        </p:nvCxnSpPr>
        <p:spPr>
          <a:xfrm flipV="1">
            <a:off x="1692000" y="2349000"/>
            <a:ext cx="1440000" cy="90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3132000" y="594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/>
          <p:cNvSpPr txBox="1"/>
          <p:nvPr/>
        </p:nvSpPr>
        <p:spPr>
          <a:xfrm>
            <a:off x="3492000" y="5949000"/>
            <a:ext cx="1080000" cy="360000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MyHead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cxnSp>
        <p:nvCxnSpPr>
          <p:cNvPr id="66" name="直線單箭頭接點 65"/>
          <p:cNvCxnSpPr>
            <a:endCxn id="67" idx="2"/>
          </p:cNvCxnSpPr>
          <p:nvPr/>
        </p:nvCxnSpPr>
        <p:spPr>
          <a:xfrm flipH="1" flipV="1">
            <a:off x="3312000" y="5589000"/>
            <a:ext cx="466" cy="540066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569710"/>
              </p:ext>
            </p:extLst>
          </p:nvPr>
        </p:nvGraphicFramePr>
        <p:xfrm>
          <a:off x="2232000" y="522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8" name="直線單箭頭接點 67"/>
          <p:cNvCxnSpPr>
            <a:endCxn id="59" idx="2"/>
          </p:cNvCxnSpPr>
          <p:nvPr/>
        </p:nvCxnSpPr>
        <p:spPr>
          <a:xfrm flipH="1" flipV="1">
            <a:off x="1872000" y="3429000"/>
            <a:ext cx="540000" cy="198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endCxn id="60" idx="2"/>
          </p:cNvCxnSpPr>
          <p:nvPr/>
        </p:nvCxnSpPr>
        <p:spPr>
          <a:xfrm flipV="1">
            <a:off x="3132000" y="2349000"/>
            <a:ext cx="0" cy="306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 flipV="1">
            <a:off x="4212000" y="4509000"/>
            <a:ext cx="2520000" cy="90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>
            <a:off x="2952000" y="1629000"/>
            <a:ext cx="540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>
            <a:off x="8352000" y="1629000"/>
            <a:ext cx="0" cy="396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 flipH="1">
            <a:off x="4392000" y="5589000"/>
            <a:ext cx="396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endCxn id="67" idx="3"/>
          </p:cNvCxnSpPr>
          <p:nvPr/>
        </p:nvCxnSpPr>
        <p:spPr>
          <a:xfrm flipH="1">
            <a:off x="4392000" y="5049000"/>
            <a:ext cx="3420000" cy="36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endCxn id="67" idx="1"/>
          </p:cNvCxnSpPr>
          <p:nvPr/>
        </p:nvCxnSpPr>
        <p:spPr>
          <a:xfrm>
            <a:off x="972000" y="5409000"/>
            <a:ext cx="126000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518205"/>
              </p:ext>
            </p:extLst>
          </p:nvPr>
        </p:nvGraphicFramePr>
        <p:xfrm>
          <a:off x="5832000" y="41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46800" marB="46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2" name="直線單箭頭接點 41"/>
          <p:cNvCxnSpPr/>
          <p:nvPr/>
        </p:nvCxnSpPr>
        <p:spPr>
          <a:xfrm>
            <a:off x="6552000" y="3249000"/>
            <a:ext cx="360000" cy="90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562815"/>
              </p:ext>
            </p:extLst>
          </p:nvPr>
        </p:nvGraphicFramePr>
        <p:xfrm>
          <a:off x="3312000" y="414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46800" marB="46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5" name="直線單箭頭接點 34"/>
          <p:cNvCxnSpPr/>
          <p:nvPr/>
        </p:nvCxnSpPr>
        <p:spPr>
          <a:xfrm>
            <a:off x="3492000" y="4329000"/>
            <a:ext cx="0" cy="90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H="1">
            <a:off x="3672000" y="4329000"/>
            <a:ext cx="2340000" cy="90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flipH="1" flipV="1">
            <a:off x="5832000" y="3429000"/>
            <a:ext cx="900000" cy="90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H="1">
            <a:off x="4212000" y="4329000"/>
            <a:ext cx="1080000" cy="90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 flipH="1">
            <a:off x="971975" y="1989451"/>
            <a:ext cx="287893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9" name="直線接點 38"/>
          <p:cNvCxnSpPr/>
          <p:nvPr/>
        </p:nvCxnSpPr>
        <p:spPr>
          <a:xfrm>
            <a:off x="1260439" y="1989451"/>
            <a:ext cx="287540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0" name="橢圓 39"/>
          <p:cNvSpPr/>
          <p:nvPr/>
        </p:nvSpPr>
        <p:spPr>
          <a:xfrm>
            <a:off x="827974" y="2420993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3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1403978" y="2420993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5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46" name="直線接點 45"/>
          <p:cNvCxnSpPr/>
          <p:nvPr/>
        </p:nvCxnSpPr>
        <p:spPr>
          <a:xfrm flipH="1">
            <a:off x="395971" y="1413447"/>
            <a:ext cx="431895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7" name="直線接點 46"/>
          <p:cNvCxnSpPr/>
          <p:nvPr/>
        </p:nvCxnSpPr>
        <p:spPr>
          <a:xfrm>
            <a:off x="828436" y="1413447"/>
            <a:ext cx="431541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8" name="橢圓 47"/>
          <p:cNvSpPr/>
          <p:nvPr/>
        </p:nvSpPr>
        <p:spPr>
          <a:xfrm>
            <a:off x="683973" y="1268985"/>
            <a:ext cx="287338" cy="287337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9" name="橢圓 48"/>
          <p:cNvSpPr/>
          <p:nvPr/>
        </p:nvSpPr>
        <p:spPr>
          <a:xfrm>
            <a:off x="251970" y="1844989"/>
            <a:ext cx="287338" cy="288925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50" name="橢圓 49"/>
          <p:cNvSpPr/>
          <p:nvPr/>
        </p:nvSpPr>
        <p:spPr>
          <a:xfrm>
            <a:off x="1115976" y="1845450"/>
            <a:ext cx="287338" cy="288925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4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581959"/>
              </p:ext>
            </p:extLst>
          </p:nvPr>
        </p:nvGraphicFramePr>
        <p:xfrm>
          <a:off x="4572000" y="5949000"/>
          <a:ext cx="45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cs typeface="Calibri" panose="020F0502020204030204" pitchFamily="34" charset="0"/>
                        </a:rPr>
                        <a:t>left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+mn-lt"/>
                          <a:cs typeface="Calibri" panose="020F0502020204030204" pitchFamily="34" charset="0"/>
                        </a:rPr>
                        <a:t>myval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cs typeface="Calibri" panose="020F0502020204030204" pitchFamily="34" charset="0"/>
                        </a:rPr>
                        <a:t>parent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color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+mn-lt"/>
                          <a:cs typeface="Calibri" panose="020F0502020204030204" pitchFamily="34" charset="0"/>
                        </a:rPr>
                        <a:t>isNil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cs typeface="Calibri" panose="020F0502020204030204" pitchFamily="34" charset="0"/>
                        </a:rPr>
                        <a:t>right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4" name="直線單箭頭接點 43"/>
          <p:cNvCxnSpPr/>
          <p:nvPr/>
        </p:nvCxnSpPr>
        <p:spPr>
          <a:xfrm flipV="1">
            <a:off x="4212000" y="3429000"/>
            <a:ext cx="360000" cy="90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22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線接點 50"/>
          <p:cNvCxnSpPr/>
          <p:nvPr/>
        </p:nvCxnSpPr>
        <p:spPr>
          <a:xfrm>
            <a:off x="1691980" y="5589015"/>
            <a:ext cx="287540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red-black tree with </a:t>
            </a:r>
            <a:r>
              <a:rPr lang="en-US" altLang="zh-TW" dirty="0" smtClean="0"/>
              <a:t>five nodes</a:t>
            </a:r>
            <a:endParaRPr lang="zh-TW" altLang="en-US" dirty="0"/>
          </a:p>
        </p:txBody>
      </p:sp>
      <p:cxnSp>
        <p:nvCxnSpPr>
          <p:cNvPr id="28" name="直線單箭頭接點 27"/>
          <p:cNvCxnSpPr>
            <a:endCxn id="59" idx="0"/>
          </p:cNvCxnSpPr>
          <p:nvPr/>
        </p:nvCxnSpPr>
        <p:spPr>
          <a:xfrm flipH="1">
            <a:off x="1872000" y="1809000"/>
            <a:ext cx="360000" cy="90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endCxn id="58" idx="0"/>
          </p:cNvCxnSpPr>
          <p:nvPr/>
        </p:nvCxnSpPr>
        <p:spPr>
          <a:xfrm>
            <a:off x="4032000" y="1809000"/>
            <a:ext cx="1620000" cy="90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>
            <a:off x="2772000" y="2889000"/>
            <a:ext cx="180000" cy="252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endCxn id="33" idx="0"/>
          </p:cNvCxnSpPr>
          <p:nvPr/>
        </p:nvCxnSpPr>
        <p:spPr>
          <a:xfrm flipH="1">
            <a:off x="4392000" y="2889000"/>
            <a:ext cx="360000" cy="90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7812000" y="5049000"/>
            <a:ext cx="0" cy="540000"/>
          </a:xfrm>
          <a:prstGeom prst="straightConnector1">
            <a:avLst/>
          </a:prstGeom>
          <a:ln w="19050"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808316"/>
              </p:ext>
            </p:extLst>
          </p:nvPr>
        </p:nvGraphicFramePr>
        <p:xfrm>
          <a:off x="4572000" y="270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46800" marB="46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947781"/>
              </p:ext>
            </p:extLst>
          </p:nvPr>
        </p:nvGraphicFramePr>
        <p:xfrm>
          <a:off x="792000" y="270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46800" marB="46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411102"/>
              </p:ext>
            </p:extLst>
          </p:nvPr>
        </p:nvGraphicFramePr>
        <p:xfrm>
          <a:off x="2052000" y="162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46800" marB="46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1" name="直線單箭頭接點 60"/>
          <p:cNvCxnSpPr/>
          <p:nvPr/>
        </p:nvCxnSpPr>
        <p:spPr>
          <a:xfrm flipV="1">
            <a:off x="2952000" y="126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flipH="1" flipV="1">
            <a:off x="3312000" y="1989000"/>
            <a:ext cx="2160000" cy="90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flipV="1">
            <a:off x="1692000" y="1989000"/>
            <a:ext cx="360000" cy="90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3132000" y="612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/>
          <p:cNvSpPr txBox="1"/>
          <p:nvPr/>
        </p:nvSpPr>
        <p:spPr>
          <a:xfrm>
            <a:off x="3492000" y="6129000"/>
            <a:ext cx="1080000" cy="360000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MyHead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cxnSp>
        <p:nvCxnSpPr>
          <p:cNvPr id="66" name="直線單箭頭接點 65"/>
          <p:cNvCxnSpPr>
            <a:endCxn id="67" idx="2"/>
          </p:cNvCxnSpPr>
          <p:nvPr/>
        </p:nvCxnSpPr>
        <p:spPr>
          <a:xfrm flipH="1" flipV="1">
            <a:off x="3312000" y="5769000"/>
            <a:ext cx="466" cy="540066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053696"/>
              </p:ext>
            </p:extLst>
          </p:nvPr>
        </p:nvGraphicFramePr>
        <p:xfrm>
          <a:off x="2232000" y="540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8" name="直線單箭頭接點 67"/>
          <p:cNvCxnSpPr>
            <a:endCxn id="59" idx="2"/>
          </p:cNvCxnSpPr>
          <p:nvPr/>
        </p:nvCxnSpPr>
        <p:spPr>
          <a:xfrm flipH="1" flipV="1">
            <a:off x="1872000" y="3069000"/>
            <a:ext cx="540000" cy="252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endCxn id="60" idx="2"/>
          </p:cNvCxnSpPr>
          <p:nvPr/>
        </p:nvCxnSpPr>
        <p:spPr>
          <a:xfrm flipV="1">
            <a:off x="3132000" y="1989000"/>
            <a:ext cx="0" cy="360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endCxn id="44" idx="1"/>
          </p:cNvCxnSpPr>
          <p:nvPr/>
        </p:nvCxnSpPr>
        <p:spPr>
          <a:xfrm>
            <a:off x="4752000" y="5049000"/>
            <a:ext cx="1080000" cy="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>
            <a:off x="2952000" y="1269000"/>
            <a:ext cx="540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>
            <a:off x="8352000" y="1269000"/>
            <a:ext cx="0" cy="450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 flipH="1">
            <a:off x="4392000" y="5769000"/>
            <a:ext cx="396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endCxn id="44" idx="0"/>
          </p:cNvCxnSpPr>
          <p:nvPr/>
        </p:nvCxnSpPr>
        <p:spPr>
          <a:xfrm flipH="1">
            <a:off x="6912000" y="3969000"/>
            <a:ext cx="900000" cy="90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>
            <a:off x="972000" y="2889000"/>
            <a:ext cx="1260000" cy="252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545737"/>
              </p:ext>
            </p:extLst>
          </p:nvPr>
        </p:nvGraphicFramePr>
        <p:xfrm>
          <a:off x="5832000" y="378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46800" marB="46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2" name="直線單箭頭接點 41"/>
          <p:cNvCxnSpPr/>
          <p:nvPr/>
        </p:nvCxnSpPr>
        <p:spPr>
          <a:xfrm>
            <a:off x="6552000" y="2889000"/>
            <a:ext cx="360000" cy="90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313795"/>
              </p:ext>
            </p:extLst>
          </p:nvPr>
        </p:nvGraphicFramePr>
        <p:xfrm>
          <a:off x="3312000" y="378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46800" marB="46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5" name="直線單箭頭接點 34"/>
          <p:cNvCxnSpPr/>
          <p:nvPr/>
        </p:nvCxnSpPr>
        <p:spPr>
          <a:xfrm>
            <a:off x="3492000" y="3969000"/>
            <a:ext cx="0" cy="144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H="1">
            <a:off x="3852000" y="3969000"/>
            <a:ext cx="2160000" cy="144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flipH="1" flipV="1">
            <a:off x="5832000" y="3069000"/>
            <a:ext cx="900000" cy="90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H="1">
            <a:off x="3672000" y="3969000"/>
            <a:ext cx="1620000" cy="144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 flipH="1">
            <a:off x="1115976" y="5013472"/>
            <a:ext cx="287893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9" name="直線接點 38"/>
          <p:cNvCxnSpPr/>
          <p:nvPr/>
        </p:nvCxnSpPr>
        <p:spPr>
          <a:xfrm>
            <a:off x="1404440" y="5013472"/>
            <a:ext cx="287540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0" name="橢圓 39"/>
          <p:cNvSpPr/>
          <p:nvPr/>
        </p:nvSpPr>
        <p:spPr>
          <a:xfrm>
            <a:off x="971975" y="5445014"/>
            <a:ext cx="287338" cy="288925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3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1547979" y="5445014"/>
            <a:ext cx="287338" cy="288925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5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46" name="直線接點 45"/>
          <p:cNvCxnSpPr/>
          <p:nvPr/>
        </p:nvCxnSpPr>
        <p:spPr>
          <a:xfrm flipH="1">
            <a:off x="539972" y="4437468"/>
            <a:ext cx="431895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7" name="直線接點 46"/>
          <p:cNvCxnSpPr/>
          <p:nvPr/>
        </p:nvCxnSpPr>
        <p:spPr>
          <a:xfrm>
            <a:off x="972437" y="4437468"/>
            <a:ext cx="431541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8" name="橢圓 47"/>
          <p:cNvSpPr/>
          <p:nvPr/>
        </p:nvSpPr>
        <p:spPr>
          <a:xfrm>
            <a:off x="827974" y="4293006"/>
            <a:ext cx="287338" cy="287337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9" name="橢圓 48"/>
          <p:cNvSpPr/>
          <p:nvPr/>
        </p:nvSpPr>
        <p:spPr>
          <a:xfrm>
            <a:off x="395971" y="4869010"/>
            <a:ext cx="287338" cy="288925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50" name="橢圓 49"/>
          <p:cNvSpPr/>
          <p:nvPr/>
        </p:nvSpPr>
        <p:spPr>
          <a:xfrm>
            <a:off x="1259977" y="4869471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4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104843"/>
              </p:ext>
            </p:extLst>
          </p:nvPr>
        </p:nvGraphicFramePr>
        <p:xfrm>
          <a:off x="5832000" y="4869000"/>
          <a:ext cx="21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46800" marB="46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橢圓 51"/>
          <p:cNvSpPr/>
          <p:nvPr/>
        </p:nvSpPr>
        <p:spPr>
          <a:xfrm>
            <a:off x="1835519" y="6020557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6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55" name="直線單箭頭接點 54"/>
          <p:cNvCxnSpPr>
            <a:endCxn id="67" idx="3"/>
          </p:cNvCxnSpPr>
          <p:nvPr/>
        </p:nvCxnSpPr>
        <p:spPr>
          <a:xfrm flipH="1">
            <a:off x="4392000" y="5589000"/>
            <a:ext cx="3400422" cy="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/>
          <p:nvPr/>
        </p:nvCxnSpPr>
        <p:spPr>
          <a:xfrm flipV="1">
            <a:off x="6732000" y="4149000"/>
            <a:ext cx="0" cy="90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/>
          <p:nvPr/>
        </p:nvCxnSpPr>
        <p:spPr>
          <a:xfrm flipV="1">
            <a:off x="4212000" y="3069000"/>
            <a:ext cx="360000" cy="90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>
            <a:endCxn id="67" idx="3"/>
          </p:cNvCxnSpPr>
          <p:nvPr/>
        </p:nvCxnSpPr>
        <p:spPr>
          <a:xfrm flipH="1">
            <a:off x="4392000" y="5049000"/>
            <a:ext cx="1620000" cy="54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/>
          <p:nvPr/>
        </p:nvCxnSpPr>
        <p:spPr>
          <a:xfrm flipV="1">
            <a:off x="4212000" y="5049000"/>
            <a:ext cx="540000" cy="540000"/>
          </a:xfrm>
          <a:prstGeom prst="straightConnector1">
            <a:avLst/>
          </a:prstGeom>
          <a:ln w="19050"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46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直線接點 85"/>
          <p:cNvCxnSpPr/>
          <p:nvPr/>
        </p:nvCxnSpPr>
        <p:spPr>
          <a:xfrm>
            <a:off x="2663983" y="1268985"/>
            <a:ext cx="287540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87" name="橢圓 86"/>
          <p:cNvSpPr/>
          <p:nvPr/>
        </p:nvSpPr>
        <p:spPr>
          <a:xfrm>
            <a:off x="2807522" y="1700527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7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8" name="直線單箭頭接點 27"/>
          <p:cNvCxnSpPr>
            <a:endCxn id="41" idx="0"/>
          </p:cNvCxnSpPr>
          <p:nvPr/>
        </p:nvCxnSpPr>
        <p:spPr>
          <a:xfrm flipH="1">
            <a:off x="3672000" y="1449000"/>
            <a:ext cx="1080000" cy="90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endCxn id="43" idx="0"/>
          </p:cNvCxnSpPr>
          <p:nvPr/>
        </p:nvCxnSpPr>
        <p:spPr>
          <a:xfrm>
            <a:off x="5472000" y="1449000"/>
            <a:ext cx="1080000" cy="90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2592000" y="4149000"/>
            <a:ext cx="0" cy="90000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>
            <a:off x="4032000" y="2889000"/>
            <a:ext cx="360000" cy="72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H="1">
            <a:off x="5832000" y="2889000"/>
            <a:ext cx="360000" cy="72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7632000" y="4149000"/>
            <a:ext cx="0" cy="900000"/>
          </a:xfrm>
          <a:prstGeom prst="straightConnector1">
            <a:avLst/>
          </a:prstGeom>
          <a:ln w="19050"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flipV="1">
            <a:off x="5112000" y="5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flipH="1" flipV="1">
            <a:off x="5292000" y="1629000"/>
            <a:ext cx="1260000" cy="90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flipV="1">
            <a:off x="3672000" y="1629000"/>
            <a:ext cx="1260000" cy="90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4932000" y="594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/>
          <p:cNvSpPr txBox="1"/>
          <p:nvPr/>
        </p:nvSpPr>
        <p:spPr>
          <a:xfrm>
            <a:off x="5472000" y="5949000"/>
            <a:ext cx="1080000" cy="360000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MyHead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cxnSp>
        <p:nvCxnSpPr>
          <p:cNvPr id="66" name="直線單箭頭接點 65"/>
          <p:cNvCxnSpPr/>
          <p:nvPr/>
        </p:nvCxnSpPr>
        <p:spPr>
          <a:xfrm flipH="1" flipV="1">
            <a:off x="5112000" y="5589000"/>
            <a:ext cx="466" cy="540066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flipV="1">
            <a:off x="2952000" y="4329000"/>
            <a:ext cx="0" cy="108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endCxn id="40" idx="2"/>
          </p:cNvCxnSpPr>
          <p:nvPr/>
        </p:nvCxnSpPr>
        <p:spPr>
          <a:xfrm flipV="1">
            <a:off x="5112000" y="1629000"/>
            <a:ext cx="0" cy="34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endCxn id="39" idx="2"/>
          </p:cNvCxnSpPr>
          <p:nvPr/>
        </p:nvCxnSpPr>
        <p:spPr>
          <a:xfrm flipV="1">
            <a:off x="7272000" y="4329000"/>
            <a:ext cx="0" cy="108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>
            <a:off x="5112000" y="549000"/>
            <a:ext cx="306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>
            <a:off x="8172000" y="549000"/>
            <a:ext cx="0" cy="468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 flipH="1">
            <a:off x="5652000" y="5229000"/>
            <a:ext cx="252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/>
          <p:nvPr/>
        </p:nvCxnSpPr>
        <p:spPr>
          <a:xfrm flipH="1">
            <a:off x="5652000" y="5049000"/>
            <a:ext cx="1980000" cy="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>
            <a:off x="2592000" y="5049000"/>
            <a:ext cx="198000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4752000" y="4149000"/>
            <a:ext cx="180000" cy="72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H="1">
            <a:off x="2952000" y="2889000"/>
            <a:ext cx="360000" cy="72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/>
          <p:nvPr/>
        </p:nvCxnSpPr>
        <p:spPr>
          <a:xfrm flipH="1">
            <a:off x="5472000" y="4149000"/>
            <a:ext cx="720000" cy="72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/>
          <p:nvPr/>
        </p:nvCxnSpPr>
        <p:spPr>
          <a:xfrm>
            <a:off x="4032000" y="4149000"/>
            <a:ext cx="720000" cy="72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/>
          <p:nvPr/>
        </p:nvCxnSpPr>
        <p:spPr>
          <a:xfrm flipV="1">
            <a:off x="5472000" y="5409000"/>
            <a:ext cx="1800000" cy="2"/>
          </a:xfrm>
          <a:prstGeom prst="straightConnector1">
            <a:avLst/>
          </a:prstGeom>
          <a:ln w="19050"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/>
          <p:nvPr/>
        </p:nvCxnSpPr>
        <p:spPr>
          <a:xfrm>
            <a:off x="3312000" y="4149000"/>
            <a:ext cx="1260000" cy="72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/>
          <p:nvPr/>
        </p:nvCxnSpPr>
        <p:spPr>
          <a:xfrm flipH="1">
            <a:off x="5292000" y="4149000"/>
            <a:ext cx="180000" cy="72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endCxn id="41" idx="2"/>
          </p:cNvCxnSpPr>
          <p:nvPr/>
        </p:nvCxnSpPr>
        <p:spPr>
          <a:xfrm flipV="1">
            <a:off x="2952000" y="3069000"/>
            <a:ext cx="720000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>
            <a:endCxn id="41" idx="2"/>
          </p:cNvCxnSpPr>
          <p:nvPr/>
        </p:nvCxnSpPr>
        <p:spPr>
          <a:xfrm flipH="1" flipV="1">
            <a:off x="3672000" y="3069000"/>
            <a:ext cx="720000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>
            <a:endCxn id="43" idx="2"/>
          </p:cNvCxnSpPr>
          <p:nvPr/>
        </p:nvCxnSpPr>
        <p:spPr>
          <a:xfrm flipV="1">
            <a:off x="5832000" y="3069000"/>
            <a:ext cx="720000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829934"/>
              </p:ext>
            </p:extLst>
          </p:nvPr>
        </p:nvGraphicFramePr>
        <p:xfrm>
          <a:off x="4572000" y="90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592139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837393"/>
              </p:ext>
            </p:extLst>
          </p:nvPr>
        </p:nvGraphicFramePr>
        <p:xfrm>
          <a:off x="3132000" y="234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592139"/>
                  </a:ext>
                </a:extLst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940792"/>
              </p:ext>
            </p:extLst>
          </p:nvPr>
        </p:nvGraphicFramePr>
        <p:xfrm>
          <a:off x="6012000" y="234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592139"/>
                  </a:ext>
                </a:extLst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189490"/>
              </p:ext>
            </p:extLst>
          </p:nvPr>
        </p:nvGraphicFramePr>
        <p:xfrm>
          <a:off x="2412000" y="360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592139"/>
                  </a:ext>
                </a:extLst>
              </a:tr>
            </a:tbl>
          </a:graphicData>
        </a:graphic>
      </p:graphicFrame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643039"/>
              </p:ext>
            </p:extLst>
          </p:nvPr>
        </p:nvGraphicFramePr>
        <p:xfrm>
          <a:off x="3852000" y="360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592139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453600"/>
              </p:ext>
            </p:extLst>
          </p:nvPr>
        </p:nvGraphicFramePr>
        <p:xfrm>
          <a:off x="5292000" y="360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592139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204086"/>
              </p:ext>
            </p:extLst>
          </p:nvPr>
        </p:nvGraphicFramePr>
        <p:xfrm>
          <a:off x="4572000" y="486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592139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379154"/>
              </p:ext>
            </p:extLst>
          </p:nvPr>
        </p:nvGraphicFramePr>
        <p:xfrm>
          <a:off x="6732000" y="360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91398" marR="91398" marT="45741" marB="4574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592139"/>
                  </a:ext>
                </a:extLst>
              </a:tr>
            </a:tbl>
          </a:graphicData>
        </a:graphic>
      </p:graphicFrame>
      <p:cxnSp>
        <p:nvCxnSpPr>
          <p:cNvPr id="50" name="直線單箭頭接點 49"/>
          <p:cNvCxnSpPr/>
          <p:nvPr/>
        </p:nvCxnSpPr>
        <p:spPr>
          <a:xfrm flipH="1">
            <a:off x="5652000" y="4149000"/>
            <a:ext cx="1260000" cy="72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>
            <a:off x="6912000" y="2889000"/>
            <a:ext cx="360000" cy="72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 flipH="1" flipV="1">
            <a:off x="6552000" y="3069000"/>
            <a:ext cx="720000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 flipH="1">
            <a:off x="2952000" y="5409000"/>
            <a:ext cx="1800000" cy="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 flipH="1">
            <a:off x="1223973" y="1269446"/>
            <a:ext cx="287893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5" name="直線接點 44"/>
          <p:cNvCxnSpPr/>
          <p:nvPr/>
        </p:nvCxnSpPr>
        <p:spPr>
          <a:xfrm>
            <a:off x="1512437" y="1269446"/>
            <a:ext cx="287540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1" name="橢圓 50"/>
          <p:cNvSpPr/>
          <p:nvPr/>
        </p:nvSpPr>
        <p:spPr>
          <a:xfrm>
            <a:off x="1079972" y="1700988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54" name="橢圓 53"/>
          <p:cNvSpPr/>
          <p:nvPr/>
        </p:nvSpPr>
        <p:spPr>
          <a:xfrm>
            <a:off x="1655976" y="1700988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3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55" name="直線接點 54"/>
          <p:cNvCxnSpPr/>
          <p:nvPr/>
        </p:nvCxnSpPr>
        <p:spPr>
          <a:xfrm flipH="1">
            <a:off x="2375981" y="1269446"/>
            <a:ext cx="287893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6" name="橢圓 55"/>
          <p:cNvSpPr/>
          <p:nvPr/>
        </p:nvSpPr>
        <p:spPr>
          <a:xfrm>
            <a:off x="2231980" y="1700988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5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58" name="直線接點 57"/>
          <p:cNvCxnSpPr/>
          <p:nvPr/>
        </p:nvCxnSpPr>
        <p:spPr>
          <a:xfrm flipH="1">
            <a:off x="1511975" y="693442"/>
            <a:ext cx="575895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9" name="直線接點 58"/>
          <p:cNvCxnSpPr/>
          <p:nvPr/>
        </p:nvCxnSpPr>
        <p:spPr>
          <a:xfrm>
            <a:off x="2088441" y="693442"/>
            <a:ext cx="575542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60" name="橢圓 59"/>
          <p:cNvSpPr/>
          <p:nvPr/>
        </p:nvSpPr>
        <p:spPr>
          <a:xfrm>
            <a:off x="1943978" y="548980"/>
            <a:ext cx="287338" cy="287337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4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84" name="橢圓 83"/>
          <p:cNvSpPr/>
          <p:nvPr/>
        </p:nvSpPr>
        <p:spPr>
          <a:xfrm>
            <a:off x="1367974" y="1124984"/>
            <a:ext cx="287338" cy="288925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85" name="橢圓 84"/>
          <p:cNvSpPr/>
          <p:nvPr/>
        </p:nvSpPr>
        <p:spPr>
          <a:xfrm>
            <a:off x="2519982" y="1125445"/>
            <a:ext cx="287338" cy="288925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6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graphicFrame>
        <p:nvGraphicFramePr>
          <p:cNvPr id="89" name="表格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481343"/>
              </p:ext>
            </p:extLst>
          </p:nvPr>
        </p:nvGraphicFramePr>
        <p:xfrm>
          <a:off x="252000" y="5589000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color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cs typeface="Calibri" panose="020F0502020204030204" pitchFamily="34" charset="0"/>
                        </a:rPr>
                        <a:t>parent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+mn-lt"/>
                          <a:cs typeface="Calibri" panose="020F0502020204030204" pitchFamily="34" charset="0"/>
                        </a:rPr>
                        <a:t>isNil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cs typeface="Calibri" panose="020F0502020204030204" pitchFamily="34" charset="0"/>
                        </a:rPr>
                        <a:t>left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+mn-lt"/>
                          <a:cs typeface="Calibri" panose="020F0502020204030204" pitchFamily="34" charset="0"/>
                        </a:rPr>
                        <a:t>myval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  <a:cs typeface="Calibri" panose="020F0502020204030204" pitchFamily="34" charset="0"/>
                        </a:rPr>
                        <a:t>right</a:t>
                      </a:r>
                      <a:endParaRPr lang="zh-TW" altLang="en-US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646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167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52000" y="4689000"/>
            <a:ext cx="3240000" cy="180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392000" y="486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032000" y="6129000"/>
            <a:ext cx="1080000" cy="360000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altLang="zh-TW" sz="1600" dirty="0" err="1">
                <a:latin typeface="Lucida Console" panose="020B0609040504020204" pitchFamily="49" charset="0"/>
                <a:ea typeface="新細明體" pitchFamily="18" charset="-120"/>
              </a:rPr>
              <a:t>m</a:t>
            </a: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yval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72000" y="576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3132000" y="6129000"/>
            <a:ext cx="72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left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92000" y="576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032000" y="5229000"/>
            <a:ext cx="1080000" cy="360000"/>
          </a:xfrm>
          <a:prstGeom prst="rect">
            <a:avLst/>
          </a:prstGeom>
          <a:noFill/>
        </p:spPr>
        <p:txBody>
          <a:bodyPr lIns="90000" tIns="0" rIns="90000" bIns="0" anchor="ctr" anchorCtr="0"/>
          <a:lstStyle/>
          <a:p>
            <a:pPr algn="ctr">
              <a:defRPr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parent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112000" y="6129000"/>
            <a:ext cx="108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right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32000" y="4869000"/>
            <a:ext cx="72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1600" dirty="0" smtClean="0">
                <a:solidFill>
                  <a:schemeClr val="bg1"/>
                </a:solidFill>
              </a:rPr>
              <a:t>1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952000" y="5229000"/>
            <a:ext cx="108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color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12000" y="576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112000" y="5229000"/>
            <a:ext cx="108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isNil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152000" y="2529000"/>
            <a:ext cx="3240000" cy="180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/>
          <p:cNvSpPr/>
          <p:nvPr/>
        </p:nvSpPr>
        <p:spPr>
          <a:xfrm>
            <a:off x="2592000" y="270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2232000" y="3969000"/>
            <a:ext cx="1080000" cy="360000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altLang="zh-TW" sz="1600" dirty="0" err="1">
                <a:latin typeface="Lucida Console" panose="020B0609040504020204" pitchFamily="49" charset="0"/>
                <a:ea typeface="新細明體" pitchFamily="18" charset="-120"/>
              </a:rPr>
              <a:t>m</a:t>
            </a: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yval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672000" y="360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1332000" y="3969000"/>
            <a:ext cx="72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left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592000" y="360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2232000" y="3069000"/>
            <a:ext cx="1080000" cy="360000"/>
          </a:xfrm>
          <a:prstGeom prst="rect">
            <a:avLst/>
          </a:prstGeom>
          <a:noFill/>
        </p:spPr>
        <p:txBody>
          <a:bodyPr lIns="90000" tIns="0" rIns="90000" bIns="0" anchor="ctr" anchorCtr="0"/>
          <a:lstStyle/>
          <a:p>
            <a:pPr algn="ctr">
              <a:defRPr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parent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3312000" y="3969000"/>
            <a:ext cx="108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right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1152000" y="3069000"/>
            <a:ext cx="108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color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512000" y="360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3312000" y="3069000"/>
            <a:ext cx="108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isNil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752000" y="2529000"/>
            <a:ext cx="3240000" cy="180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6192000" y="270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5832000" y="3969000"/>
            <a:ext cx="1080000" cy="360000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altLang="zh-TW" sz="1600" dirty="0" err="1">
                <a:latin typeface="Lucida Console" panose="020B0609040504020204" pitchFamily="49" charset="0"/>
                <a:ea typeface="新細明體" pitchFamily="18" charset="-120"/>
              </a:rPr>
              <a:t>m</a:t>
            </a: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yval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7272000" y="360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4932000" y="3969000"/>
            <a:ext cx="72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left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192000" y="360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5832000" y="3069000"/>
            <a:ext cx="1080000" cy="360000"/>
          </a:xfrm>
          <a:prstGeom prst="rect">
            <a:avLst/>
          </a:prstGeom>
          <a:noFill/>
        </p:spPr>
        <p:txBody>
          <a:bodyPr lIns="90000" tIns="0" rIns="90000" bIns="0" anchor="ctr" anchorCtr="0"/>
          <a:lstStyle/>
          <a:p>
            <a:pPr algn="ctr">
              <a:defRPr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parent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7092000" y="2709000"/>
            <a:ext cx="72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1600" dirty="0" smtClean="0"/>
              <a:t>false</a:t>
            </a:r>
            <a:endParaRPr lang="zh-TW" altLang="en-US" sz="16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6912000" y="3969000"/>
            <a:ext cx="108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right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4752000" y="3069000"/>
            <a:ext cx="108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color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112000" y="360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6912000" y="3069000"/>
            <a:ext cx="108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isNil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2952000" y="369000"/>
            <a:ext cx="3240000" cy="180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/>
          <p:cNvSpPr/>
          <p:nvPr/>
        </p:nvSpPr>
        <p:spPr>
          <a:xfrm>
            <a:off x="4392000" y="54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4032000" y="1809000"/>
            <a:ext cx="1080000" cy="360000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altLang="zh-TW" sz="1600" dirty="0" err="1">
                <a:latin typeface="Lucida Console" panose="020B0609040504020204" pitchFamily="49" charset="0"/>
                <a:ea typeface="新細明體" pitchFamily="18" charset="-120"/>
              </a:rPr>
              <a:t>m</a:t>
            </a: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yval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5472000" y="144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3132000" y="1809000"/>
            <a:ext cx="72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left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4392000" y="144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</a:t>
            </a:r>
            <a:endParaRPr lang="zh-TW" altLang="en-US" sz="1600" dirty="0"/>
          </a:p>
        </p:txBody>
      </p:sp>
      <p:sp>
        <p:nvSpPr>
          <p:cNvPr id="88" name="文字方塊 87"/>
          <p:cNvSpPr txBox="1"/>
          <p:nvPr/>
        </p:nvSpPr>
        <p:spPr>
          <a:xfrm>
            <a:off x="4032000" y="909000"/>
            <a:ext cx="1080000" cy="360000"/>
          </a:xfrm>
          <a:prstGeom prst="rect">
            <a:avLst/>
          </a:prstGeom>
          <a:noFill/>
        </p:spPr>
        <p:txBody>
          <a:bodyPr lIns="90000" tIns="0" rIns="90000" bIns="0" anchor="ctr" anchorCtr="0"/>
          <a:lstStyle/>
          <a:p>
            <a:pPr algn="ctr">
              <a:defRPr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parent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5112000" y="1809000"/>
            <a:ext cx="108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right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2952000" y="909000"/>
            <a:ext cx="108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color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312000" y="144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5112000" y="909000"/>
            <a:ext cx="108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isNil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92000" y="4869000"/>
            <a:ext cx="1620000" cy="12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文字方塊 95"/>
          <p:cNvSpPr txBox="1"/>
          <p:nvPr/>
        </p:nvSpPr>
        <p:spPr>
          <a:xfrm>
            <a:off x="612000" y="6129000"/>
            <a:ext cx="1980000" cy="540000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data1.scaryVal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872000" y="558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8" name="矩形 97"/>
          <p:cNvSpPr/>
          <p:nvPr/>
        </p:nvSpPr>
        <p:spPr>
          <a:xfrm>
            <a:off x="1872000" y="504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792000" y="5589000"/>
            <a:ext cx="1080000" cy="360000"/>
          </a:xfrm>
          <a:prstGeom prst="rect">
            <a:avLst/>
          </a:prstGeom>
          <a:noFill/>
        </p:spPr>
        <p:txBody>
          <a:bodyPr lIns="0" tIns="0" rIns="90000" bIns="0" anchor="ctr" anchorCtr="0"/>
          <a:lstStyle/>
          <a:p>
            <a:pPr algn="r">
              <a:defRPr/>
            </a:pPr>
            <a:r>
              <a:rPr lang="en-US" altLang="zh-TW" sz="1600" dirty="0" err="1">
                <a:latin typeface="Lucida Console" panose="020B0609040504020204" pitchFamily="49" charset="0"/>
                <a:ea typeface="新細明體" pitchFamily="18" charset="-120"/>
              </a:rPr>
              <a:t>myHead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792000" y="5049000"/>
            <a:ext cx="1080000" cy="360000"/>
          </a:xfrm>
          <a:prstGeom prst="rect">
            <a:avLst/>
          </a:prstGeom>
          <a:noFill/>
        </p:spPr>
        <p:txBody>
          <a:bodyPr lIns="0" tIns="0" rIns="90000" bIns="0" anchor="ctr" anchorCtr="0"/>
          <a:lstStyle/>
          <a:p>
            <a:pPr algn="r">
              <a:defRPr/>
            </a:pPr>
            <a:r>
              <a:rPr lang="en-US" altLang="zh-TW" sz="1600" dirty="0" err="1">
                <a:latin typeface="Lucida Console" panose="020B0609040504020204" pitchFamily="49" charset="0"/>
                <a:ea typeface="新細明體" pitchFamily="18" charset="-120"/>
              </a:rPr>
              <a:t>mySize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cxnSp>
        <p:nvCxnSpPr>
          <p:cNvPr id="101" name="直線單箭頭接點 100"/>
          <p:cNvCxnSpPr/>
          <p:nvPr/>
        </p:nvCxnSpPr>
        <p:spPr>
          <a:xfrm flipV="1">
            <a:off x="2052000" y="5589000"/>
            <a:ext cx="900000" cy="18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/>
          <p:nvPr/>
        </p:nvCxnSpPr>
        <p:spPr>
          <a:xfrm flipH="1" flipV="1">
            <a:off x="2052000" y="4329000"/>
            <a:ext cx="1440000" cy="162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>
            <a:endCxn id="92" idx="2"/>
          </p:cNvCxnSpPr>
          <p:nvPr/>
        </p:nvCxnSpPr>
        <p:spPr>
          <a:xfrm flipV="1">
            <a:off x="4572000" y="2169000"/>
            <a:ext cx="0" cy="288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/>
          <p:nvPr/>
        </p:nvCxnSpPr>
        <p:spPr>
          <a:xfrm flipV="1">
            <a:off x="5652000" y="4329000"/>
            <a:ext cx="1440000" cy="162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/>
          <p:nvPr/>
        </p:nvCxnSpPr>
        <p:spPr>
          <a:xfrm flipV="1">
            <a:off x="2772000" y="2169000"/>
            <a:ext cx="1620000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/>
          <p:nvPr/>
        </p:nvCxnSpPr>
        <p:spPr>
          <a:xfrm flipH="1" flipV="1">
            <a:off x="4752000" y="2169000"/>
            <a:ext cx="1620000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endCxn id="56" idx="0"/>
          </p:cNvCxnSpPr>
          <p:nvPr/>
        </p:nvCxnSpPr>
        <p:spPr>
          <a:xfrm flipH="1">
            <a:off x="2772000" y="1629000"/>
            <a:ext cx="720001" cy="90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112"/>
          <p:cNvCxnSpPr>
            <a:endCxn id="69" idx="0"/>
          </p:cNvCxnSpPr>
          <p:nvPr/>
        </p:nvCxnSpPr>
        <p:spPr>
          <a:xfrm>
            <a:off x="5652000" y="1629000"/>
            <a:ext cx="720000" cy="90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/>
          <p:cNvCxnSpPr/>
          <p:nvPr/>
        </p:nvCxnSpPr>
        <p:spPr>
          <a:xfrm>
            <a:off x="1692000" y="3789000"/>
            <a:ext cx="1260000" cy="90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單箭頭接點 116"/>
          <p:cNvCxnSpPr/>
          <p:nvPr/>
        </p:nvCxnSpPr>
        <p:spPr>
          <a:xfrm>
            <a:off x="3852000" y="3789000"/>
            <a:ext cx="540000" cy="90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/>
          <p:cNvCxnSpPr/>
          <p:nvPr/>
        </p:nvCxnSpPr>
        <p:spPr>
          <a:xfrm flipH="1">
            <a:off x="4752000" y="3789000"/>
            <a:ext cx="540000" cy="900000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/>
          <p:cNvCxnSpPr/>
          <p:nvPr/>
        </p:nvCxnSpPr>
        <p:spPr>
          <a:xfrm flipH="1">
            <a:off x="6192000" y="3789000"/>
            <a:ext cx="1260000" cy="900000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單箭頭接點 127"/>
          <p:cNvCxnSpPr/>
          <p:nvPr/>
        </p:nvCxnSpPr>
        <p:spPr>
          <a:xfrm>
            <a:off x="4572000" y="729000"/>
            <a:ext cx="3780000" cy="162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單箭頭接點 129"/>
          <p:cNvCxnSpPr/>
          <p:nvPr/>
        </p:nvCxnSpPr>
        <p:spPr>
          <a:xfrm>
            <a:off x="8352000" y="2349000"/>
            <a:ext cx="0" cy="32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3132000" y="549000"/>
            <a:ext cx="72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1600" dirty="0" smtClean="0">
                <a:solidFill>
                  <a:schemeClr val="bg1"/>
                </a:solidFill>
              </a:rPr>
              <a:t>1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332000" y="2709000"/>
            <a:ext cx="72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bg1"/>
                </a:solidFill>
              </a:rPr>
              <a:t>0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4932000" y="2709000"/>
            <a:ext cx="72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bg1"/>
                </a:solidFill>
              </a:rPr>
              <a:t>0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292000" y="549000"/>
            <a:ext cx="72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1600" dirty="0" smtClean="0"/>
              <a:t>false</a:t>
            </a:r>
            <a:endParaRPr lang="zh-TW" altLang="en-US" sz="1600" dirty="0"/>
          </a:p>
        </p:txBody>
      </p:sp>
      <p:sp>
        <p:nvSpPr>
          <p:cNvPr id="91" name="矩形 90"/>
          <p:cNvSpPr/>
          <p:nvPr/>
        </p:nvSpPr>
        <p:spPr>
          <a:xfrm>
            <a:off x="3492000" y="2709000"/>
            <a:ext cx="72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1600" dirty="0" smtClean="0"/>
              <a:t>false</a:t>
            </a:r>
            <a:endParaRPr lang="zh-TW" altLang="en-US" sz="1600" dirty="0"/>
          </a:p>
        </p:txBody>
      </p:sp>
      <p:sp>
        <p:nvSpPr>
          <p:cNvPr id="105" name="矩形 104"/>
          <p:cNvSpPr/>
          <p:nvPr/>
        </p:nvSpPr>
        <p:spPr>
          <a:xfrm>
            <a:off x="5292000" y="4869000"/>
            <a:ext cx="72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  <p:cxnSp>
        <p:nvCxnSpPr>
          <p:cNvPr id="106" name="直線單箭頭接點 105"/>
          <p:cNvCxnSpPr/>
          <p:nvPr/>
        </p:nvCxnSpPr>
        <p:spPr>
          <a:xfrm flipH="1">
            <a:off x="6192000" y="5589000"/>
            <a:ext cx="216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626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矩形 143"/>
          <p:cNvSpPr/>
          <p:nvPr/>
        </p:nvSpPr>
        <p:spPr>
          <a:xfrm>
            <a:off x="3275991" y="4869010"/>
            <a:ext cx="2592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400"/>
          </a:p>
        </p:txBody>
      </p:sp>
      <p:sp>
        <p:nvSpPr>
          <p:cNvPr id="145" name="矩形 144"/>
          <p:cNvSpPr/>
          <p:nvPr/>
        </p:nvSpPr>
        <p:spPr>
          <a:xfrm>
            <a:off x="4427999" y="5013011"/>
            <a:ext cx="288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146" name="文字方塊 145"/>
          <p:cNvSpPr txBox="1"/>
          <p:nvPr/>
        </p:nvSpPr>
        <p:spPr>
          <a:xfrm>
            <a:off x="4139997" y="6021018"/>
            <a:ext cx="864000" cy="288000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altLang="zh-TW" sz="1400" dirty="0" err="1">
                <a:latin typeface="Lucida Console" panose="020B0609040504020204" pitchFamily="49" charset="0"/>
                <a:ea typeface="新細明體" pitchFamily="18" charset="-120"/>
              </a:rPr>
              <a:t>m</a:t>
            </a:r>
            <a:r>
              <a:rPr lang="en-US" altLang="zh-TW" sz="1400" dirty="0" err="1" smtClean="0">
                <a:latin typeface="Lucida Console" panose="020B0609040504020204" pitchFamily="49" charset="0"/>
                <a:ea typeface="新細明體" pitchFamily="18" charset="-120"/>
              </a:rPr>
              <a:t>yval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5292005" y="5733016"/>
            <a:ext cx="288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148" name="文字方塊 147"/>
          <p:cNvSpPr txBox="1"/>
          <p:nvPr/>
        </p:nvSpPr>
        <p:spPr>
          <a:xfrm>
            <a:off x="3419992" y="6021018"/>
            <a:ext cx="576000" cy="288000"/>
          </a:xfrm>
          <a:prstGeom prst="rect">
            <a:avLst/>
          </a:prstGeom>
          <a:noFill/>
        </p:spPr>
        <p:txBody>
          <a:bodyPr lIns="72000" tIns="0" rIns="72000" bIns="0" anchor="ctr" anchorCtr="0"/>
          <a:lstStyle/>
          <a:p>
            <a:pPr algn="ctr">
              <a:defRPr/>
            </a:pPr>
            <a:r>
              <a:rPr lang="en-US" altLang="zh-TW" sz="1400" dirty="0" smtClean="0">
                <a:latin typeface="Lucida Console" panose="020B0609040504020204" pitchFamily="49" charset="0"/>
                <a:ea typeface="新細明體" pitchFamily="18" charset="-120"/>
              </a:rPr>
              <a:t>left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4427999" y="5733016"/>
            <a:ext cx="288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150" name="文字方塊 149"/>
          <p:cNvSpPr txBox="1"/>
          <p:nvPr/>
        </p:nvSpPr>
        <p:spPr>
          <a:xfrm>
            <a:off x="4139997" y="5301013"/>
            <a:ext cx="864000" cy="288000"/>
          </a:xfrm>
          <a:prstGeom prst="rect">
            <a:avLst/>
          </a:prstGeom>
          <a:noFill/>
        </p:spPr>
        <p:txBody>
          <a:bodyPr lIns="90000" tIns="0" rIns="90000" bIns="0" anchor="ctr" anchorCtr="0"/>
          <a:lstStyle/>
          <a:p>
            <a:pPr algn="ctr">
              <a:defRPr/>
            </a:pPr>
            <a:r>
              <a:rPr lang="en-US" altLang="zh-TW" sz="1400" dirty="0" smtClean="0">
                <a:latin typeface="Lucida Console" panose="020B0609040504020204" pitchFamily="49" charset="0"/>
                <a:ea typeface="新細明體" pitchFamily="18" charset="-120"/>
              </a:rPr>
              <a:t>parent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51" name="文字方塊 150"/>
          <p:cNvSpPr txBox="1"/>
          <p:nvPr/>
        </p:nvSpPr>
        <p:spPr>
          <a:xfrm>
            <a:off x="5004003" y="6021018"/>
            <a:ext cx="864000" cy="288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400" dirty="0" smtClean="0">
                <a:latin typeface="Lucida Console" panose="020B0609040504020204" pitchFamily="49" charset="0"/>
                <a:ea typeface="新細明體" pitchFamily="18" charset="-120"/>
              </a:rPr>
              <a:t>right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52" name="文字方塊 151"/>
          <p:cNvSpPr txBox="1"/>
          <p:nvPr/>
        </p:nvSpPr>
        <p:spPr>
          <a:xfrm>
            <a:off x="3275991" y="5301013"/>
            <a:ext cx="864000" cy="288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400" dirty="0" smtClean="0">
                <a:latin typeface="Lucida Console" panose="020B0609040504020204" pitchFamily="49" charset="0"/>
                <a:ea typeface="新細明體" pitchFamily="18" charset="-120"/>
              </a:rPr>
              <a:t>color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3563993" y="5733016"/>
            <a:ext cx="288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154" name="文字方塊 153"/>
          <p:cNvSpPr txBox="1"/>
          <p:nvPr/>
        </p:nvSpPr>
        <p:spPr>
          <a:xfrm>
            <a:off x="5004003" y="5301013"/>
            <a:ext cx="864000" cy="288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400" dirty="0" err="1" smtClean="0">
                <a:latin typeface="Lucida Console" panose="020B0609040504020204" pitchFamily="49" charset="0"/>
                <a:ea typeface="新細明體" pitchFamily="18" charset="-120"/>
              </a:rPr>
              <a:t>isNil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3563993" y="5013011"/>
            <a:ext cx="288000" cy="28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bg1"/>
                </a:solidFill>
              </a:rPr>
              <a:t>1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5292005" y="5013011"/>
            <a:ext cx="288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algn="ctr"/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sp>
        <p:nvSpPr>
          <p:cNvPr id="127" name="矩形 126"/>
          <p:cNvSpPr/>
          <p:nvPr/>
        </p:nvSpPr>
        <p:spPr>
          <a:xfrm>
            <a:off x="3275991" y="548980"/>
            <a:ext cx="2592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400"/>
          </a:p>
        </p:txBody>
      </p:sp>
      <p:sp>
        <p:nvSpPr>
          <p:cNvPr id="129" name="矩形 128"/>
          <p:cNvSpPr/>
          <p:nvPr/>
        </p:nvSpPr>
        <p:spPr>
          <a:xfrm>
            <a:off x="4427999" y="692981"/>
            <a:ext cx="288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131" name="文字方塊 130"/>
          <p:cNvSpPr txBox="1"/>
          <p:nvPr/>
        </p:nvSpPr>
        <p:spPr>
          <a:xfrm>
            <a:off x="4139997" y="1700988"/>
            <a:ext cx="864000" cy="288000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altLang="zh-TW" sz="1400" dirty="0" err="1">
                <a:latin typeface="Lucida Console" panose="020B0609040504020204" pitchFamily="49" charset="0"/>
                <a:ea typeface="新細明體" pitchFamily="18" charset="-120"/>
              </a:rPr>
              <a:t>m</a:t>
            </a:r>
            <a:r>
              <a:rPr lang="en-US" altLang="zh-TW" sz="1400" dirty="0" err="1" smtClean="0">
                <a:latin typeface="Lucida Console" panose="020B0609040504020204" pitchFamily="49" charset="0"/>
                <a:ea typeface="新細明體" pitchFamily="18" charset="-120"/>
              </a:rPr>
              <a:t>yval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5292005" y="1412986"/>
            <a:ext cx="288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133" name="文字方塊 132"/>
          <p:cNvSpPr txBox="1"/>
          <p:nvPr/>
        </p:nvSpPr>
        <p:spPr>
          <a:xfrm>
            <a:off x="3419992" y="1700988"/>
            <a:ext cx="576000" cy="288000"/>
          </a:xfrm>
          <a:prstGeom prst="rect">
            <a:avLst/>
          </a:prstGeom>
          <a:noFill/>
        </p:spPr>
        <p:txBody>
          <a:bodyPr lIns="72000" tIns="0" rIns="72000" bIns="0" anchor="ctr" anchorCtr="0"/>
          <a:lstStyle/>
          <a:p>
            <a:pPr algn="ctr">
              <a:defRPr/>
            </a:pPr>
            <a:r>
              <a:rPr lang="en-US" altLang="zh-TW" sz="1400" dirty="0" smtClean="0">
                <a:latin typeface="Lucida Console" panose="020B0609040504020204" pitchFamily="49" charset="0"/>
                <a:ea typeface="新細明體" pitchFamily="18" charset="-120"/>
              </a:rPr>
              <a:t>left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4427999" y="1412986"/>
            <a:ext cx="288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2</a:t>
            </a:r>
            <a:endParaRPr lang="zh-TW" altLang="en-US" sz="1400" dirty="0"/>
          </a:p>
        </p:txBody>
      </p:sp>
      <p:sp>
        <p:nvSpPr>
          <p:cNvPr id="135" name="文字方塊 134"/>
          <p:cNvSpPr txBox="1"/>
          <p:nvPr/>
        </p:nvSpPr>
        <p:spPr>
          <a:xfrm>
            <a:off x="4139997" y="980983"/>
            <a:ext cx="864000" cy="288000"/>
          </a:xfrm>
          <a:prstGeom prst="rect">
            <a:avLst/>
          </a:prstGeom>
          <a:noFill/>
        </p:spPr>
        <p:txBody>
          <a:bodyPr lIns="90000" tIns="0" rIns="90000" bIns="0" anchor="ctr" anchorCtr="0"/>
          <a:lstStyle/>
          <a:p>
            <a:pPr algn="ctr">
              <a:defRPr/>
            </a:pPr>
            <a:r>
              <a:rPr lang="en-US" altLang="zh-TW" sz="1400" dirty="0" smtClean="0">
                <a:latin typeface="Lucida Console" panose="020B0609040504020204" pitchFamily="49" charset="0"/>
                <a:ea typeface="新細明體" pitchFamily="18" charset="-120"/>
              </a:rPr>
              <a:t>parent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36" name="文字方塊 135"/>
          <p:cNvSpPr txBox="1"/>
          <p:nvPr/>
        </p:nvSpPr>
        <p:spPr>
          <a:xfrm>
            <a:off x="5004003" y="1700988"/>
            <a:ext cx="864000" cy="288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400" dirty="0" smtClean="0">
                <a:latin typeface="Lucida Console" panose="020B0609040504020204" pitchFamily="49" charset="0"/>
                <a:ea typeface="新細明體" pitchFamily="18" charset="-120"/>
              </a:rPr>
              <a:t>right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38" name="文字方塊 137"/>
          <p:cNvSpPr txBox="1"/>
          <p:nvPr/>
        </p:nvSpPr>
        <p:spPr>
          <a:xfrm>
            <a:off x="3275991" y="980983"/>
            <a:ext cx="864000" cy="288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400" dirty="0" smtClean="0">
                <a:latin typeface="Lucida Console" panose="020B0609040504020204" pitchFamily="49" charset="0"/>
                <a:ea typeface="新細明體" pitchFamily="18" charset="-120"/>
              </a:rPr>
              <a:t>color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3563993" y="1412986"/>
            <a:ext cx="288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141" name="文字方塊 140"/>
          <p:cNvSpPr txBox="1"/>
          <p:nvPr/>
        </p:nvSpPr>
        <p:spPr>
          <a:xfrm>
            <a:off x="5004003" y="980983"/>
            <a:ext cx="864000" cy="288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400" dirty="0" err="1" smtClean="0">
                <a:latin typeface="Lucida Console" panose="020B0609040504020204" pitchFamily="49" charset="0"/>
                <a:ea typeface="新細明體" pitchFamily="18" charset="-120"/>
              </a:rPr>
              <a:t>isNil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3563993" y="692981"/>
            <a:ext cx="288000" cy="28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bg1"/>
                </a:solidFill>
              </a:rPr>
              <a:t>1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5292005" y="692981"/>
            <a:ext cx="288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algn="ctr"/>
            <a:r>
              <a:rPr lang="en-US" altLang="zh-TW" sz="1400" dirty="0" smtClean="0"/>
              <a:t>0</a:t>
            </a:r>
            <a:endParaRPr lang="zh-TW" altLang="en-US" sz="1400" dirty="0"/>
          </a:p>
        </p:txBody>
      </p:sp>
      <p:sp>
        <p:nvSpPr>
          <p:cNvPr id="89" name="矩形 88"/>
          <p:cNvSpPr/>
          <p:nvPr/>
        </p:nvSpPr>
        <p:spPr>
          <a:xfrm>
            <a:off x="5292005" y="2708995"/>
            <a:ext cx="2592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400"/>
          </a:p>
        </p:txBody>
      </p:sp>
      <p:sp>
        <p:nvSpPr>
          <p:cNvPr id="108" name="矩形 107"/>
          <p:cNvSpPr/>
          <p:nvPr/>
        </p:nvSpPr>
        <p:spPr>
          <a:xfrm>
            <a:off x="6444013" y="2852996"/>
            <a:ext cx="288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110" name="文字方塊 109"/>
          <p:cNvSpPr txBox="1"/>
          <p:nvPr/>
        </p:nvSpPr>
        <p:spPr>
          <a:xfrm>
            <a:off x="6156011" y="3861003"/>
            <a:ext cx="864000" cy="288000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altLang="zh-TW" sz="1400" dirty="0" err="1">
                <a:latin typeface="Lucida Console" panose="020B0609040504020204" pitchFamily="49" charset="0"/>
                <a:ea typeface="新細明體" pitchFamily="18" charset="-120"/>
              </a:rPr>
              <a:t>m</a:t>
            </a:r>
            <a:r>
              <a:rPr lang="en-US" altLang="zh-TW" sz="1400" dirty="0" err="1" smtClean="0">
                <a:latin typeface="Lucida Console" panose="020B0609040504020204" pitchFamily="49" charset="0"/>
                <a:ea typeface="新細明體" pitchFamily="18" charset="-120"/>
              </a:rPr>
              <a:t>yval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7308019" y="3573001"/>
            <a:ext cx="288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114" name="文字方塊 113"/>
          <p:cNvSpPr txBox="1"/>
          <p:nvPr/>
        </p:nvSpPr>
        <p:spPr>
          <a:xfrm>
            <a:off x="5436006" y="3861003"/>
            <a:ext cx="576000" cy="288000"/>
          </a:xfrm>
          <a:prstGeom prst="rect">
            <a:avLst/>
          </a:prstGeom>
          <a:noFill/>
        </p:spPr>
        <p:txBody>
          <a:bodyPr lIns="72000" tIns="0" rIns="72000" bIns="0" anchor="ctr" anchorCtr="0"/>
          <a:lstStyle/>
          <a:p>
            <a:pPr algn="ctr">
              <a:defRPr/>
            </a:pPr>
            <a:r>
              <a:rPr lang="en-US" altLang="zh-TW" sz="1400" dirty="0" smtClean="0">
                <a:latin typeface="Lucida Console" panose="020B0609040504020204" pitchFamily="49" charset="0"/>
                <a:ea typeface="新細明體" pitchFamily="18" charset="-120"/>
              </a:rPr>
              <a:t>left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6444013" y="3573001"/>
            <a:ext cx="288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3</a:t>
            </a:r>
            <a:endParaRPr lang="zh-TW" altLang="en-US" sz="1400" dirty="0"/>
          </a:p>
        </p:txBody>
      </p:sp>
      <p:sp>
        <p:nvSpPr>
          <p:cNvPr id="118" name="文字方塊 117"/>
          <p:cNvSpPr txBox="1"/>
          <p:nvPr/>
        </p:nvSpPr>
        <p:spPr>
          <a:xfrm>
            <a:off x="6156011" y="3140998"/>
            <a:ext cx="864000" cy="288000"/>
          </a:xfrm>
          <a:prstGeom prst="rect">
            <a:avLst/>
          </a:prstGeom>
          <a:noFill/>
        </p:spPr>
        <p:txBody>
          <a:bodyPr lIns="90000" tIns="0" rIns="90000" bIns="0" anchor="ctr" anchorCtr="0"/>
          <a:lstStyle/>
          <a:p>
            <a:pPr algn="ctr">
              <a:defRPr/>
            </a:pPr>
            <a:r>
              <a:rPr lang="en-US" altLang="zh-TW" sz="1400" dirty="0" smtClean="0">
                <a:latin typeface="Lucida Console" panose="020B0609040504020204" pitchFamily="49" charset="0"/>
                <a:ea typeface="新細明體" pitchFamily="18" charset="-120"/>
              </a:rPr>
              <a:t>parent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20" name="文字方塊 119"/>
          <p:cNvSpPr txBox="1"/>
          <p:nvPr/>
        </p:nvSpPr>
        <p:spPr>
          <a:xfrm>
            <a:off x="7020017" y="3861003"/>
            <a:ext cx="864000" cy="288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400" dirty="0" smtClean="0">
                <a:latin typeface="Lucida Console" panose="020B0609040504020204" pitchFamily="49" charset="0"/>
                <a:ea typeface="新細明體" pitchFamily="18" charset="-120"/>
              </a:rPr>
              <a:t>right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22" name="文字方塊 121"/>
          <p:cNvSpPr txBox="1"/>
          <p:nvPr/>
        </p:nvSpPr>
        <p:spPr>
          <a:xfrm>
            <a:off x="5292005" y="3140998"/>
            <a:ext cx="864000" cy="288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400" dirty="0" smtClean="0">
                <a:latin typeface="Lucida Console" panose="020B0609040504020204" pitchFamily="49" charset="0"/>
                <a:ea typeface="新細明體" pitchFamily="18" charset="-120"/>
              </a:rPr>
              <a:t>color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5580007" y="3573001"/>
            <a:ext cx="288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124" name="文字方塊 123"/>
          <p:cNvSpPr txBox="1"/>
          <p:nvPr/>
        </p:nvSpPr>
        <p:spPr>
          <a:xfrm>
            <a:off x="7020017" y="3140998"/>
            <a:ext cx="864000" cy="288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400" dirty="0" err="1" smtClean="0">
                <a:latin typeface="Lucida Console" panose="020B0609040504020204" pitchFamily="49" charset="0"/>
                <a:ea typeface="新細明體" pitchFamily="18" charset="-120"/>
              </a:rPr>
              <a:t>isNil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5580007" y="2852996"/>
            <a:ext cx="288000" cy="28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bg1"/>
                </a:solidFill>
              </a:rPr>
              <a:t>0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7308019" y="2852996"/>
            <a:ext cx="288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algn="ctr"/>
            <a:r>
              <a:rPr lang="en-US" altLang="zh-TW" sz="1400" dirty="0" smtClean="0"/>
              <a:t>0</a:t>
            </a:r>
            <a:endParaRPr lang="zh-TW" altLang="en-US" sz="1400" dirty="0"/>
          </a:p>
        </p:txBody>
      </p:sp>
      <p:sp>
        <p:nvSpPr>
          <p:cNvPr id="56" name="矩形 55"/>
          <p:cNvSpPr/>
          <p:nvPr/>
        </p:nvSpPr>
        <p:spPr>
          <a:xfrm>
            <a:off x="1259977" y="2708995"/>
            <a:ext cx="2592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400"/>
          </a:p>
        </p:txBody>
      </p:sp>
      <p:sp>
        <p:nvSpPr>
          <p:cNvPr id="57" name="矩形 56"/>
          <p:cNvSpPr/>
          <p:nvPr/>
        </p:nvSpPr>
        <p:spPr>
          <a:xfrm>
            <a:off x="2411985" y="2852996"/>
            <a:ext cx="288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2123983" y="3861003"/>
            <a:ext cx="864000" cy="288000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altLang="zh-TW" sz="1400" dirty="0" err="1">
                <a:latin typeface="Lucida Console" panose="020B0609040504020204" pitchFamily="49" charset="0"/>
                <a:ea typeface="新細明體" pitchFamily="18" charset="-120"/>
              </a:rPr>
              <a:t>m</a:t>
            </a:r>
            <a:r>
              <a:rPr lang="en-US" altLang="zh-TW" sz="1400" dirty="0" err="1" smtClean="0">
                <a:latin typeface="Lucida Console" panose="020B0609040504020204" pitchFamily="49" charset="0"/>
                <a:ea typeface="新細明體" pitchFamily="18" charset="-120"/>
              </a:rPr>
              <a:t>yval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275991" y="3573001"/>
            <a:ext cx="288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1403978" y="3861003"/>
            <a:ext cx="576000" cy="288000"/>
          </a:xfrm>
          <a:prstGeom prst="rect">
            <a:avLst/>
          </a:prstGeom>
          <a:noFill/>
        </p:spPr>
        <p:txBody>
          <a:bodyPr lIns="72000" tIns="0" rIns="72000" bIns="0" anchor="ctr" anchorCtr="0"/>
          <a:lstStyle/>
          <a:p>
            <a:pPr algn="ctr">
              <a:defRPr/>
            </a:pPr>
            <a:r>
              <a:rPr lang="en-US" altLang="zh-TW" sz="1400" dirty="0" smtClean="0">
                <a:latin typeface="Lucida Console" panose="020B0609040504020204" pitchFamily="49" charset="0"/>
                <a:ea typeface="新細明體" pitchFamily="18" charset="-120"/>
              </a:rPr>
              <a:t>left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411985" y="3573001"/>
            <a:ext cx="288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2123983" y="3140998"/>
            <a:ext cx="864000" cy="288000"/>
          </a:xfrm>
          <a:prstGeom prst="rect">
            <a:avLst/>
          </a:prstGeom>
          <a:noFill/>
        </p:spPr>
        <p:txBody>
          <a:bodyPr lIns="90000" tIns="0" rIns="90000" bIns="0" anchor="ctr" anchorCtr="0"/>
          <a:lstStyle/>
          <a:p>
            <a:pPr algn="ctr">
              <a:defRPr/>
            </a:pPr>
            <a:r>
              <a:rPr lang="en-US" altLang="zh-TW" sz="1400" dirty="0" smtClean="0">
                <a:latin typeface="Lucida Console" panose="020B0609040504020204" pitchFamily="49" charset="0"/>
                <a:ea typeface="新細明體" pitchFamily="18" charset="-120"/>
              </a:rPr>
              <a:t>parent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2987989" y="3861003"/>
            <a:ext cx="864000" cy="288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400" dirty="0" smtClean="0">
                <a:latin typeface="Lucida Console" panose="020B0609040504020204" pitchFamily="49" charset="0"/>
                <a:ea typeface="新細明體" pitchFamily="18" charset="-120"/>
              </a:rPr>
              <a:t>right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1259977" y="3140998"/>
            <a:ext cx="864000" cy="288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400" dirty="0" smtClean="0">
                <a:latin typeface="Lucida Console" panose="020B0609040504020204" pitchFamily="49" charset="0"/>
                <a:ea typeface="新細明體" pitchFamily="18" charset="-120"/>
              </a:rPr>
              <a:t>color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547979" y="3573001"/>
            <a:ext cx="288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2987989" y="3140998"/>
            <a:ext cx="864000" cy="288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400" dirty="0" err="1" smtClean="0">
                <a:latin typeface="Lucida Console" panose="020B0609040504020204" pitchFamily="49" charset="0"/>
                <a:ea typeface="新細明體" pitchFamily="18" charset="-120"/>
              </a:rPr>
              <a:t>isNil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1259977" y="5013011"/>
            <a:ext cx="1296000" cy="100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96" name="文字方塊 95"/>
          <p:cNvSpPr txBox="1"/>
          <p:nvPr/>
        </p:nvSpPr>
        <p:spPr>
          <a:xfrm>
            <a:off x="971975" y="6021018"/>
            <a:ext cx="1872000" cy="288000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altLang="zh-TW" sz="1400" dirty="0" err="1" smtClean="0">
                <a:latin typeface="Lucida Console" panose="020B0609040504020204" pitchFamily="49" charset="0"/>
                <a:ea typeface="新細明體" pitchFamily="18" charset="-120"/>
              </a:rPr>
              <a:t>data1.scaryVal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2123983" y="5589015"/>
            <a:ext cx="288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98" name="矩形 97"/>
          <p:cNvSpPr/>
          <p:nvPr/>
        </p:nvSpPr>
        <p:spPr>
          <a:xfrm>
            <a:off x="2123983" y="5157012"/>
            <a:ext cx="288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3</a:t>
            </a:r>
            <a:endParaRPr lang="zh-TW" altLang="en-US" sz="14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1259977" y="5589015"/>
            <a:ext cx="864000" cy="288000"/>
          </a:xfrm>
          <a:prstGeom prst="rect">
            <a:avLst/>
          </a:prstGeom>
          <a:noFill/>
        </p:spPr>
        <p:txBody>
          <a:bodyPr lIns="0" tIns="0" rIns="90000" bIns="0" anchor="ctr" anchorCtr="0"/>
          <a:lstStyle/>
          <a:p>
            <a:pPr algn="r">
              <a:defRPr/>
            </a:pPr>
            <a:r>
              <a:rPr lang="en-US" altLang="zh-TW" sz="1400" dirty="0" err="1">
                <a:latin typeface="Lucida Console" panose="020B0609040504020204" pitchFamily="49" charset="0"/>
                <a:ea typeface="新細明體" pitchFamily="18" charset="-120"/>
              </a:rPr>
              <a:t>myHead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1259977" y="5157012"/>
            <a:ext cx="864000" cy="288000"/>
          </a:xfrm>
          <a:prstGeom prst="rect">
            <a:avLst/>
          </a:prstGeom>
          <a:noFill/>
        </p:spPr>
        <p:txBody>
          <a:bodyPr lIns="0" tIns="0" rIns="90000" bIns="0" anchor="ctr" anchorCtr="0"/>
          <a:lstStyle/>
          <a:p>
            <a:pPr algn="r">
              <a:defRPr/>
            </a:pPr>
            <a:r>
              <a:rPr lang="en-US" altLang="zh-TW" sz="1400" dirty="0" err="1">
                <a:latin typeface="Lucida Console" panose="020B0609040504020204" pitchFamily="49" charset="0"/>
                <a:ea typeface="新細明體" pitchFamily="18" charset="-120"/>
              </a:rPr>
              <a:t>mySize</a:t>
            </a:r>
            <a:endParaRPr lang="zh-TW" altLang="en-US" sz="14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cxnSp>
        <p:nvCxnSpPr>
          <p:cNvPr id="101" name="直線單箭頭接點 100"/>
          <p:cNvCxnSpPr>
            <a:endCxn id="144" idx="1"/>
          </p:cNvCxnSpPr>
          <p:nvPr/>
        </p:nvCxnSpPr>
        <p:spPr>
          <a:xfrm flipV="1">
            <a:off x="2267984" y="5589010"/>
            <a:ext cx="1008007" cy="14400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/>
          <p:nvPr/>
        </p:nvCxnSpPr>
        <p:spPr>
          <a:xfrm flipH="1" flipV="1">
            <a:off x="1979982" y="4149005"/>
            <a:ext cx="1728012" cy="1728013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>
            <a:endCxn id="131" idx="2"/>
          </p:cNvCxnSpPr>
          <p:nvPr/>
        </p:nvCxnSpPr>
        <p:spPr>
          <a:xfrm flipH="1" flipV="1">
            <a:off x="4571997" y="1988988"/>
            <a:ext cx="3" cy="3168004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/>
          <p:nvPr/>
        </p:nvCxnSpPr>
        <p:spPr>
          <a:xfrm flipV="1">
            <a:off x="5436006" y="4149005"/>
            <a:ext cx="1728012" cy="1728013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/>
          <p:nvPr/>
        </p:nvCxnSpPr>
        <p:spPr>
          <a:xfrm flipV="1">
            <a:off x="2555986" y="1988990"/>
            <a:ext cx="1872013" cy="1008008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/>
          <p:nvPr/>
        </p:nvCxnSpPr>
        <p:spPr>
          <a:xfrm flipH="1" flipV="1">
            <a:off x="4716002" y="1988990"/>
            <a:ext cx="1872012" cy="1008007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endCxn id="56" idx="0"/>
          </p:cNvCxnSpPr>
          <p:nvPr/>
        </p:nvCxnSpPr>
        <p:spPr>
          <a:xfrm flipH="1">
            <a:off x="2555977" y="1556987"/>
            <a:ext cx="1152017" cy="1152008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112"/>
          <p:cNvCxnSpPr>
            <a:endCxn id="89" idx="0"/>
          </p:cNvCxnSpPr>
          <p:nvPr/>
        </p:nvCxnSpPr>
        <p:spPr>
          <a:xfrm>
            <a:off x="5436006" y="1556987"/>
            <a:ext cx="1151999" cy="1152008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/>
          <p:cNvCxnSpPr/>
          <p:nvPr/>
        </p:nvCxnSpPr>
        <p:spPr>
          <a:xfrm>
            <a:off x="1691980" y="3717002"/>
            <a:ext cx="1584011" cy="1152008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單箭頭接點 116"/>
          <p:cNvCxnSpPr/>
          <p:nvPr/>
        </p:nvCxnSpPr>
        <p:spPr>
          <a:xfrm>
            <a:off x="3419992" y="3717002"/>
            <a:ext cx="1008007" cy="1152008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/>
          <p:cNvCxnSpPr/>
          <p:nvPr/>
        </p:nvCxnSpPr>
        <p:spPr>
          <a:xfrm flipH="1">
            <a:off x="4716001" y="3717002"/>
            <a:ext cx="1008008" cy="1152008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/>
          <p:cNvCxnSpPr/>
          <p:nvPr/>
        </p:nvCxnSpPr>
        <p:spPr>
          <a:xfrm flipH="1">
            <a:off x="5868009" y="3717002"/>
            <a:ext cx="1584012" cy="1152008"/>
          </a:xfrm>
          <a:prstGeom prst="straightConnector1">
            <a:avLst/>
          </a:prstGeom>
          <a:ln w="19050">
            <a:solidFill>
              <a:srgbClr val="0066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單箭頭接點 127"/>
          <p:cNvCxnSpPr/>
          <p:nvPr/>
        </p:nvCxnSpPr>
        <p:spPr>
          <a:xfrm>
            <a:off x="4572000" y="836982"/>
            <a:ext cx="3600025" cy="158401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單箭頭接點 129"/>
          <p:cNvCxnSpPr/>
          <p:nvPr/>
        </p:nvCxnSpPr>
        <p:spPr>
          <a:xfrm>
            <a:off x="8172025" y="2420993"/>
            <a:ext cx="0" cy="316802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1547979" y="2852996"/>
            <a:ext cx="288000" cy="28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bg1"/>
                </a:solidFill>
              </a:rPr>
              <a:t>0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275991" y="2852996"/>
            <a:ext cx="288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algn="ctr"/>
            <a:r>
              <a:rPr lang="en-US" altLang="zh-TW" sz="1400" dirty="0" smtClean="0"/>
              <a:t>0</a:t>
            </a:r>
            <a:endParaRPr lang="zh-TW" altLang="en-US" sz="1400" dirty="0"/>
          </a:p>
        </p:txBody>
      </p:sp>
      <p:cxnSp>
        <p:nvCxnSpPr>
          <p:cNvPr id="106" name="直線單箭頭接點 105"/>
          <p:cNvCxnSpPr/>
          <p:nvPr/>
        </p:nvCxnSpPr>
        <p:spPr>
          <a:xfrm flipH="1">
            <a:off x="5868010" y="5589015"/>
            <a:ext cx="2304015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文字方塊 156"/>
          <p:cNvSpPr txBox="1"/>
          <p:nvPr/>
        </p:nvSpPr>
        <p:spPr>
          <a:xfrm>
            <a:off x="3851995" y="6309020"/>
            <a:ext cx="1440010" cy="288000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altLang="zh-TW" sz="1400" dirty="0" smtClean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header node</a:t>
            </a:r>
            <a:endParaRPr lang="zh-TW" altLang="en-US" sz="1400" dirty="0">
              <a:solidFill>
                <a:srgbClr val="0000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58" name="文字方塊 157"/>
          <p:cNvSpPr txBox="1"/>
          <p:nvPr/>
        </p:nvSpPr>
        <p:spPr>
          <a:xfrm>
            <a:off x="4139997" y="260978"/>
            <a:ext cx="864006" cy="288000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altLang="zh-TW" sz="1400" dirty="0" smtClean="0">
                <a:solidFill>
                  <a:srgbClr val="0000FF"/>
                </a:solidFill>
                <a:latin typeface="Lucida Console" panose="020B0609040504020204" pitchFamily="49" charset="0"/>
                <a:ea typeface="新細明體" pitchFamily="18" charset="-120"/>
              </a:rPr>
              <a:t>root</a:t>
            </a:r>
            <a:endParaRPr lang="zh-TW" altLang="en-US" sz="1400" dirty="0">
              <a:solidFill>
                <a:srgbClr val="0000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22172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2000" y="549000"/>
            <a:ext cx="8640000" cy="504000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Kty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key/value type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comparator predicate type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TsetTraits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traits required to make Tree behave like a set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key_type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Kty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Kty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key_compare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value_compare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key_compare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Kty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less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Kty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&gt;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set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Tree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TsetTraits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Kty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&gt;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ordered red-black tree of key values, unique keys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set()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: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Tree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TsetTraits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Kty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&gt;(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key_compare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57079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Internal Implementation of STL::set in Visual C++ </a:t>
            </a:r>
            <a:r>
              <a:rPr lang="en-US" altLang="zh-TW" dirty="0" smtClean="0"/>
              <a:t>2022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1444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95970" y="549000"/>
            <a:ext cx="8496059" cy="306000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Voidptr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Tree_node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Nodeptr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Tree_node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Nodeptr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_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Left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left subtree, or smallest element if head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Nodeptr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_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Parent;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parent, or root of tree if head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Nodeptr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_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right subtree, or largest element if head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char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_Color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0: Red, 1: Black, _Black if head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char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Isnil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1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only if head (also nil) 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node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_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Myval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the stored value, unused if head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en-US" altLang="zh-TW" dirty="0"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45990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500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   set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&gt; data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 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 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3 );</a:t>
            </a:r>
          </a:p>
          <a:p>
            <a:endParaRPr lang="zh-TW" altLang="en-US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size = *(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 &gt;( &amp;data ) + 2 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cout &lt;&lt; 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"size:  "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&lt;&lt; size &lt;&lt; 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"\n\n"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*head = *(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** &gt;( &amp;data ) + 1 );</a:t>
            </a:r>
          </a:p>
          <a:p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cout &lt;&lt; *( head + 3 ) % 256 &lt;&lt; 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"\n"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cout &lt;&lt; *( head + 3 ) / 256 % 256 &lt;&lt; 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"\n\n"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leftLeaf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= *(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** &gt;( head ) );</a:t>
            </a:r>
          </a:p>
          <a:p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cout &lt;&lt; *(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leftLeaf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+ 4 ) &lt;&lt; endl;</a:t>
            </a:r>
          </a:p>
          <a:p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cout &lt;&lt; *(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leftLeaf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+ 3 ) % 256 &lt;&lt; 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"\n"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pt-BR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cout &lt;&lt; *( leftLeaf + 3 ) / 256 % 256 &lt;&lt; </a:t>
            </a:r>
            <a:r>
              <a:rPr lang="pt-BR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"\n\n"</a:t>
            </a:r>
            <a:r>
              <a:rPr lang="pt-BR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*root = *(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** &gt;( head + 1 ) );</a:t>
            </a:r>
          </a:p>
          <a:p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cout &lt;&lt; *( root + 4 ) &lt;&lt; endl;</a:t>
            </a:r>
          </a:p>
          <a:p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cout &lt;&lt; *( root + 3 ) % 256 &lt;&lt; 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"\n"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pt-BR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cout &lt;&lt; *( root + 3 ) / 256 % 256 &lt;&lt; </a:t>
            </a:r>
            <a:r>
              <a:rPr lang="pt-BR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"\n\n"</a:t>
            </a:r>
            <a:r>
              <a:rPr lang="pt-BR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rightLeaf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= *(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** &gt;( head + 2 ) );</a:t>
            </a:r>
          </a:p>
          <a:p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cout &lt;&lt; *(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rightLeaf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+ 4 ) &lt;&lt; endl;</a:t>
            </a:r>
          </a:p>
          <a:p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cout &lt;&lt; *(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rightLeaf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+ 3 ) % 256 &lt;&lt; 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"\n"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cout &lt;&lt; *(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rightLeaf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+ 3 ) / 256 % 256 &lt;&lt; 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"\n\n</a:t>
            </a:r>
            <a:r>
              <a:rPr lang="en-US" altLang="zh-TW" sz="1500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24007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83973" y="5157012"/>
            <a:ext cx="7776000" cy="1296000"/>
          </a:xfrm>
        </p:spPr>
        <p:txBody>
          <a:bodyPr/>
          <a:lstStyle/>
          <a:p>
            <a:pPr lvl="0"/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size = *(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 &gt;( &amp;data ) + 2 );</a:t>
            </a:r>
          </a:p>
          <a:p>
            <a:pPr lvl="0"/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*head = *(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** &gt;( &amp;data ) + 1 );</a:t>
            </a:r>
          </a:p>
          <a:p>
            <a:pPr lvl="0"/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leftLeaf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= *(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** &gt;( head ) );</a:t>
            </a:r>
          </a:p>
          <a:p>
            <a:pPr lvl="0"/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*root = *(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** &gt;( head + 1 ) );</a:t>
            </a:r>
          </a:p>
          <a:p>
            <a:pPr lvl="0"/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rightLeaf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= *(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** &gt;( head + 2 ) );</a:t>
            </a: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00626"/>
              </p:ext>
            </p:extLst>
          </p:nvPr>
        </p:nvGraphicFramePr>
        <p:xfrm>
          <a:off x="539972" y="3861003"/>
          <a:ext cx="1872000" cy="864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Myproxy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Myhead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836134" y="3572967"/>
            <a:ext cx="576000" cy="288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  <a:ea typeface="新細明體"/>
              </a:rPr>
              <a:t>data</a:t>
            </a:r>
            <a:endParaRPr kumimoji="0" lang="zh-TW" altLang="en-US" sz="1600" dirty="0">
              <a:solidFill>
                <a:srgbClr val="FF0000"/>
              </a:solidFill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" name="Line 43"/>
          <p:cNvSpPr>
            <a:spLocks noChangeShapeType="1"/>
          </p:cNvSpPr>
          <p:nvPr/>
        </p:nvSpPr>
        <p:spPr bwMode="auto">
          <a:xfrm flipV="1">
            <a:off x="2123983" y="3429001"/>
            <a:ext cx="2736054" cy="86400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8" name="Line 43"/>
          <p:cNvSpPr>
            <a:spLocks noChangeShapeType="1"/>
          </p:cNvSpPr>
          <p:nvPr/>
        </p:nvSpPr>
        <p:spPr bwMode="auto">
          <a:xfrm>
            <a:off x="5436006" y="1124984"/>
            <a:ext cx="2304389" cy="863836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10" name="Line 43"/>
          <p:cNvSpPr>
            <a:spLocks noChangeShapeType="1"/>
          </p:cNvSpPr>
          <p:nvPr/>
        </p:nvSpPr>
        <p:spPr bwMode="auto">
          <a:xfrm flipV="1">
            <a:off x="2843988" y="1844986"/>
            <a:ext cx="2016014" cy="43200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11" name="Line 43"/>
          <p:cNvSpPr>
            <a:spLocks noChangeShapeType="1"/>
          </p:cNvSpPr>
          <p:nvPr/>
        </p:nvSpPr>
        <p:spPr bwMode="auto">
          <a:xfrm flipH="1" flipV="1">
            <a:off x="3419856" y="1988820"/>
            <a:ext cx="1872149" cy="144018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13" name="Line 43"/>
          <p:cNvSpPr>
            <a:spLocks noChangeShapeType="1"/>
          </p:cNvSpPr>
          <p:nvPr/>
        </p:nvSpPr>
        <p:spPr bwMode="auto">
          <a:xfrm>
            <a:off x="2843784" y="1988820"/>
            <a:ext cx="2016252" cy="1296162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14" name="Line 43"/>
          <p:cNvSpPr>
            <a:spLocks noChangeShapeType="1"/>
          </p:cNvSpPr>
          <p:nvPr/>
        </p:nvSpPr>
        <p:spPr bwMode="auto">
          <a:xfrm>
            <a:off x="2843784" y="2564892"/>
            <a:ext cx="2016252" cy="864108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15" name="Line 43"/>
          <p:cNvSpPr>
            <a:spLocks noChangeShapeType="1"/>
          </p:cNvSpPr>
          <p:nvPr/>
        </p:nvSpPr>
        <p:spPr bwMode="auto">
          <a:xfrm flipH="1">
            <a:off x="6012180" y="1988821"/>
            <a:ext cx="2304288" cy="1296161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16" name="Line 43"/>
          <p:cNvSpPr>
            <a:spLocks noChangeShapeType="1"/>
          </p:cNvSpPr>
          <p:nvPr/>
        </p:nvSpPr>
        <p:spPr bwMode="auto">
          <a:xfrm flipH="1">
            <a:off x="6012180" y="2564893"/>
            <a:ext cx="2304288" cy="864107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81108"/>
              </p:ext>
            </p:extLst>
          </p:nvPr>
        </p:nvGraphicFramePr>
        <p:xfrm>
          <a:off x="8028432" y="1124712"/>
          <a:ext cx="576000" cy="288000"/>
        </p:xfrm>
        <a:graphic>
          <a:graphicData uri="http://schemas.openxmlformats.org/drawingml/2006/table">
            <a:tbl>
              <a:tblPr/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Line 43"/>
          <p:cNvSpPr>
            <a:spLocks noChangeShapeType="1"/>
          </p:cNvSpPr>
          <p:nvPr/>
        </p:nvSpPr>
        <p:spPr bwMode="auto">
          <a:xfrm>
            <a:off x="8316468" y="1268730"/>
            <a:ext cx="0" cy="5760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7596021" y="692981"/>
            <a:ext cx="1440180" cy="432001"/>
          </a:xfrm>
          <a:prstGeom prst="rect">
            <a:avLst/>
          </a:prstGeom>
          <a:noFill/>
        </p:spPr>
        <p:txBody>
          <a:bodyPr wrap="square" lIns="0" tIns="0" rIns="0" bIns="72000" rtlCol="0" anchor="b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16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  <a:ea typeface="新細明體"/>
              </a:rPr>
              <a:t>rightLeaf</a:t>
            </a:r>
            <a:endParaRPr kumimoji="0" lang="zh-TW" altLang="en-US" sz="1600" dirty="0">
              <a:solidFill>
                <a:srgbClr val="FF0000"/>
              </a:solidFill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9" name="Line 43"/>
          <p:cNvSpPr>
            <a:spLocks noChangeShapeType="1"/>
          </p:cNvSpPr>
          <p:nvPr/>
        </p:nvSpPr>
        <p:spPr bwMode="auto">
          <a:xfrm flipV="1">
            <a:off x="5436005" y="1844988"/>
            <a:ext cx="1" cy="187201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30" name="Line 43"/>
          <p:cNvSpPr>
            <a:spLocks noChangeShapeType="1"/>
          </p:cNvSpPr>
          <p:nvPr/>
        </p:nvSpPr>
        <p:spPr bwMode="auto">
          <a:xfrm flipV="1">
            <a:off x="5436006" y="3284998"/>
            <a:ext cx="2304016" cy="720107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248548"/>
              </p:ext>
            </p:extLst>
          </p:nvPr>
        </p:nvGraphicFramePr>
        <p:xfrm>
          <a:off x="827974" y="1124984"/>
          <a:ext cx="576000" cy="288000"/>
        </p:xfrm>
        <a:graphic>
          <a:graphicData uri="http://schemas.openxmlformats.org/drawingml/2006/table">
            <a:tbl>
              <a:tblPr/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Line 43"/>
          <p:cNvSpPr>
            <a:spLocks noChangeShapeType="1"/>
          </p:cNvSpPr>
          <p:nvPr/>
        </p:nvSpPr>
        <p:spPr bwMode="auto">
          <a:xfrm>
            <a:off x="1115976" y="1268985"/>
            <a:ext cx="1151736" cy="57581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7740022" y="3861003"/>
            <a:ext cx="720175" cy="288000"/>
          </a:xfrm>
          <a:prstGeom prst="rect">
            <a:avLst/>
          </a:prstGeom>
          <a:noFill/>
        </p:spPr>
        <p:txBody>
          <a:bodyPr wrap="square" lIns="90000" tIns="36000" rIns="90000" bIns="0" rtlCol="0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  <a:ea typeface="新細明體"/>
              </a:rPr>
              <a:t>head</a:t>
            </a:r>
            <a:endParaRPr kumimoji="0" lang="zh-TW" altLang="en-US" sz="1600" dirty="0">
              <a:solidFill>
                <a:srgbClr val="FF0000"/>
              </a:solidFill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869947"/>
              </p:ext>
            </p:extLst>
          </p:nvPr>
        </p:nvGraphicFramePr>
        <p:xfrm>
          <a:off x="7164018" y="3861003"/>
          <a:ext cx="576000" cy="288000"/>
        </p:xfrm>
        <a:graphic>
          <a:graphicData uri="http://schemas.openxmlformats.org/drawingml/2006/table">
            <a:tbl>
              <a:tblPr/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Line 43"/>
          <p:cNvSpPr>
            <a:spLocks noChangeShapeType="1"/>
          </p:cNvSpPr>
          <p:nvPr/>
        </p:nvSpPr>
        <p:spPr bwMode="auto">
          <a:xfrm flipH="1" flipV="1">
            <a:off x="6012180" y="3429000"/>
            <a:ext cx="1439840" cy="5760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7740022" y="4437007"/>
            <a:ext cx="720175" cy="288000"/>
          </a:xfrm>
          <a:prstGeom prst="rect">
            <a:avLst/>
          </a:prstGeom>
          <a:noFill/>
        </p:spPr>
        <p:txBody>
          <a:bodyPr wrap="square" lIns="90000" tIns="36000" rIns="90000" bIns="0" rtlCol="0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  <a:ea typeface="新細明體"/>
              </a:rPr>
              <a:t>size</a:t>
            </a:r>
            <a:endParaRPr kumimoji="0" lang="zh-TW" altLang="en-US" sz="1600" dirty="0">
              <a:solidFill>
                <a:srgbClr val="FF0000"/>
              </a:solidFill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358435"/>
              </p:ext>
            </p:extLst>
          </p:nvPr>
        </p:nvGraphicFramePr>
        <p:xfrm>
          <a:off x="7164018" y="4437007"/>
          <a:ext cx="576000" cy="288000"/>
        </p:xfrm>
        <a:graphic>
          <a:graphicData uri="http://schemas.openxmlformats.org/drawingml/2006/table">
            <a:tbl>
              <a:tblPr/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文字方塊 36"/>
          <p:cNvSpPr txBox="1"/>
          <p:nvPr/>
        </p:nvSpPr>
        <p:spPr>
          <a:xfrm>
            <a:off x="1979982" y="836982"/>
            <a:ext cx="720175" cy="288000"/>
          </a:xfrm>
          <a:prstGeom prst="rect">
            <a:avLst/>
          </a:prstGeom>
          <a:noFill/>
        </p:spPr>
        <p:txBody>
          <a:bodyPr wrap="square" lIns="90000" tIns="36000" rIns="90000" bIns="0" rtlCol="0" anchor="t" anchorCtr="0">
            <a:no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  <a:ea typeface="新細明體"/>
              </a:rPr>
              <a:t>root</a:t>
            </a:r>
            <a:endParaRPr kumimoji="0" lang="zh-TW" altLang="en-US" sz="1600" dirty="0">
              <a:solidFill>
                <a:srgbClr val="FF0000"/>
              </a:solidFill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391881"/>
              </p:ext>
            </p:extLst>
          </p:nvPr>
        </p:nvGraphicFramePr>
        <p:xfrm>
          <a:off x="2699987" y="836982"/>
          <a:ext cx="576000" cy="288000"/>
        </p:xfrm>
        <a:graphic>
          <a:graphicData uri="http://schemas.openxmlformats.org/drawingml/2006/table">
            <a:tbl>
              <a:tblPr/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Line 43"/>
          <p:cNvSpPr>
            <a:spLocks noChangeShapeType="1"/>
          </p:cNvSpPr>
          <p:nvPr/>
        </p:nvSpPr>
        <p:spPr bwMode="auto">
          <a:xfrm flipV="1">
            <a:off x="2987989" y="548997"/>
            <a:ext cx="1872251" cy="4319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3" name="Line 43"/>
          <p:cNvSpPr>
            <a:spLocks noChangeShapeType="1"/>
          </p:cNvSpPr>
          <p:nvPr/>
        </p:nvSpPr>
        <p:spPr bwMode="auto">
          <a:xfrm flipH="1" flipV="1">
            <a:off x="6012010" y="548980"/>
            <a:ext cx="2304456" cy="1727874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12" name="Line 43"/>
          <p:cNvSpPr>
            <a:spLocks noChangeShapeType="1"/>
          </p:cNvSpPr>
          <p:nvPr/>
        </p:nvSpPr>
        <p:spPr bwMode="auto">
          <a:xfrm flipH="1">
            <a:off x="3419991" y="548999"/>
            <a:ext cx="2016320" cy="1439991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395971" y="692981"/>
            <a:ext cx="1440180" cy="432001"/>
          </a:xfrm>
          <a:prstGeom prst="rect">
            <a:avLst/>
          </a:prstGeom>
          <a:noFill/>
        </p:spPr>
        <p:txBody>
          <a:bodyPr wrap="square" lIns="0" tIns="0" rIns="0" bIns="72000" rtlCol="0" anchor="b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16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  <a:ea typeface="新細明體"/>
              </a:rPr>
              <a:t>leftLeaf</a:t>
            </a:r>
            <a:endParaRPr kumimoji="0" lang="zh-TW" altLang="en-US" sz="1600" dirty="0">
              <a:solidFill>
                <a:srgbClr val="FF0000"/>
              </a:solidFill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40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293912"/>
              </p:ext>
            </p:extLst>
          </p:nvPr>
        </p:nvGraphicFramePr>
        <p:xfrm>
          <a:off x="251970" y="1844989"/>
          <a:ext cx="3168000" cy="1440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0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_Left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_Parent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_Right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新細明體" pitchFamily="18" charset="-120"/>
                          <a:cs typeface="Courier New" panose="02070309020205020404" pitchFamily="49" charset="0"/>
                        </a:rPr>
                        <a:t>Isnil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新細明體" pitchFamily="18" charset="-120"/>
                          <a:cs typeface="Courier New" panose="02070309020205020404" pitchFamily="49" charset="0"/>
                        </a:rPr>
                        <a:t>Color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 gridSpan="2"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Myval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373748"/>
              </p:ext>
            </p:extLst>
          </p:nvPr>
        </p:nvGraphicFramePr>
        <p:xfrm>
          <a:off x="2843988" y="404979"/>
          <a:ext cx="3168000" cy="1440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0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_Left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_Parent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_Right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新細明體" pitchFamily="18" charset="-120"/>
                          <a:cs typeface="Courier New" panose="02070309020205020404" pitchFamily="49" charset="0"/>
                        </a:rPr>
                        <a:t>Isnil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新細明體" pitchFamily="18" charset="-120"/>
                          <a:cs typeface="Courier New" panose="02070309020205020404" pitchFamily="49" charset="0"/>
                        </a:rPr>
                        <a:t>Color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 gridSpan="2"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Myval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929037"/>
              </p:ext>
            </p:extLst>
          </p:nvPr>
        </p:nvGraphicFramePr>
        <p:xfrm>
          <a:off x="2843988" y="3284999"/>
          <a:ext cx="3168000" cy="1440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0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_Left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_Parent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_Right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新細明體" pitchFamily="18" charset="-120"/>
                          <a:cs typeface="Courier New" panose="02070309020205020404" pitchFamily="49" charset="0"/>
                        </a:rPr>
                        <a:t>Isnil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新細明體" pitchFamily="18" charset="-120"/>
                          <a:cs typeface="Courier New" panose="02070309020205020404" pitchFamily="49" charset="0"/>
                        </a:rPr>
                        <a:t>Color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 gridSpan="2"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Myval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293633"/>
              </p:ext>
            </p:extLst>
          </p:nvPr>
        </p:nvGraphicFramePr>
        <p:xfrm>
          <a:off x="5724008" y="1844989"/>
          <a:ext cx="3168000" cy="1440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0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_Left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_Parent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_Right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新細明體" pitchFamily="18" charset="-120"/>
                          <a:cs typeface="Courier New" panose="02070309020205020404" pitchFamily="49" charset="0"/>
                        </a:rPr>
                        <a:t>Isnil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新細明體" pitchFamily="18" charset="-120"/>
                          <a:cs typeface="Courier New" panose="02070309020205020404" pitchFamily="49" charset="0"/>
                        </a:rPr>
                        <a:t>Color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 gridSpan="2"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Myval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3646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527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>
                <a:solidFill>
                  <a:srgbClr val="2B91AF"/>
                </a:solidFill>
                <a:ea typeface="細明體" panose="02020509000000000000" pitchFamily="49" charset="-120"/>
              </a:rPr>
              <a:t>set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&gt; data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( 5 );</a:t>
            </a:r>
          </a:p>
          <a:p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( 9 );</a:t>
            </a:r>
          </a:p>
          <a:p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data.insert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( 7 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endParaRPr lang="zh-TW" altLang="en-US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size = *(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 &gt;( &amp;data ) + 2 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cout &lt;&lt; 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"size:  "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&lt;&lt; size &lt;&lt; endl &lt;&lt; endl;</a:t>
            </a:r>
          </a:p>
          <a:p>
            <a:endParaRPr lang="zh-TW" altLang="en-US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*head = *(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** &gt;( &amp;data ) + 1 );</a:t>
            </a:r>
          </a:p>
          <a:p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cout &lt;&lt; *( head + 3 ) % 256 &lt;&lt; endl;</a:t>
            </a:r>
          </a:p>
          <a:p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cout &lt;&lt; *( head + 3 ) / 256 % 256 &lt;&lt; endl &lt;&lt; endl;</a:t>
            </a:r>
          </a:p>
          <a:p>
            <a:endParaRPr lang="zh-TW" altLang="en-US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leftLeaf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= *(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** &gt;( head ) );</a:t>
            </a:r>
          </a:p>
          <a:p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cout &lt;&lt; *(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leftLeaf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+ 3 ) /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twoTo32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&lt;&lt; endl;</a:t>
            </a:r>
          </a:p>
          <a:p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cout &lt;&lt; *(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leftLeaf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+ 3 ) % 256 &lt;&lt; endl;</a:t>
            </a:r>
          </a:p>
          <a:p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cout &lt;&lt; *(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leftLeaf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+ 3 ) / 256 % 256 &lt;&lt; endl &lt;&lt; endl;</a:t>
            </a:r>
          </a:p>
          <a:p>
            <a:endParaRPr lang="zh-TW" altLang="en-US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*root = *(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** &gt;( head + 1 ) );</a:t>
            </a:r>
          </a:p>
          <a:p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cout &lt;&lt; *( root + 3 ) /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twoTo32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&lt;&lt; endl;</a:t>
            </a:r>
          </a:p>
          <a:p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cout &lt;&lt; *( root + 3 ) % 256 &lt;&lt; endl;</a:t>
            </a:r>
          </a:p>
          <a:p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cout &lt;&lt; *( root + 3 ) / 256 % 256 &lt;&lt; endl &lt;&lt; endl;</a:t>
            </a:r>
          </a:p>
          <a:p>
            <a:endParaRPr lang="zh-TW" altLang="en-US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rightLeaf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= *(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** &gt;( head + 2 ) );</a:t>
            </a:r>
          </a:p>
          <a:p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cout &lt;&lt; *(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rightLeaf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+ 3 ) /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twoTo32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&lt;&lt; endl;</a:t>
            </a:r>
          </a:p>
          <a:p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cout &lt;&lt; *(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rightLeaf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+ 3 ) % 256 &lt;&lt; endl;</a:t>
            </a:r>
          </a:p>
          <a:p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cout &lt;&lt; *(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rightLeaf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+ 3 ) / 256 % 256 &lt;&lt; endl &lt;&lt; endl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1486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83973" y="5157012"/>
            <a:ext cx="7776000" cy="1296000"/>
          </a:xfrm>
        </p:spPr>
        <p:txBody>
          <a:bodyPr/>
          <a:lstStyle/>
          <a:p>
            <a:pPr lvl="0"/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size = *(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 &gt;( &amp;data ) + 2 );</a:t>
            </a:r>
          </a:p>
          <a:p>
            <a:pPr lvl="0"/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*head = *(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** &gt;( &amp;data ) + 1 );</a:t>
            </a:r>
          </a:p>
          <a:p>
            <a:pPr lvl="0"/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leftLeaf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= *(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** &gt;( head ) );</a:t>
            </a:r>
          </a:p>
          <a:p>
            <a:pPr lvl="0"/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*root = *(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** &gt;( head + 1 ) );</a:t>
            </a:r>
          </a:p>
          <a:p>
            <a:pPr lvl="0"/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rightLeaf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= *(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** &gt;( head + 2 ) );</a:t>
            </a:r>
          </a:p>
        </p:txBody>
      </p:sp>
      <p:sp>
        <p:nvSpPr>
          <p:cNvPr id="3" name="Line 43"/>
          <p:cNvSpPr>
            <a:spLocks noChangeShapeType="1"/>
          </p:cNvSpPr>
          <p:nvPr/>
        </p:nvSpPr>
        <p:spPr bwMode="auto">
          <a:xfrm flipH="1" flipV="1">
            <a:off x="5724006" y="548979"/>
            <a:ext cx="1728013" cy="17280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243483"/>
              </p:ext>
            </p:extLst>
          </p:nvPr>
        </p:nvGraphicFramePr>
        <p:xfrm>
          <a:off x="539972" y="3861003"/>
          <a:ext cx="1872000" cy="864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Myproxy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Myhead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835981" y="3573001"/>
            <a:ext cx="576000" cy="288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  <a:ea typeface="新細明體"/>
              </a:rPr>
              <a:t>data</a:t>
            </a:r>
            <a:endParaRPr kumimoji="0" lang="zh-TW" altLang="en-US" sz="1600" dirty="0">
              <a:solidFill>
                <a:srgbClr val="FF0000"/>
              </a:solidFill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" name="Line 43"/>
          <p:cNvSpPr>
            <a:spLocks noChangeShapeType="1"/>
          </p:cNvSpPr>
          <p:nvPr/>
        </p:nvSpPr>
        <p:spPr bwMode="auto">
          <a:xfrm flipV="1">
            <a:off x="2123983" y="3428998"/>
            <a:ext cx="1296009" cy="86400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8" name="Line 43"/>
          <p:cNvSpPr>
            <a:spLocks noChangeShapeType="1"/>
          </p:cNvSpPr>
          <p:nvPr/>
        </p:nvSpPr>
        <p:spPr bwMode="auto">
          <a:xfrm>
            <a:off x="5292005" y="1124984"/>
            <a:ext cx="1008008" cy="864006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10" name="Line 43"/>
          <p:cNvSpPr>
            <a:spLocks noChangeShapeType="1"/>
          </p:cNvSpPr>
          <p:nvPr/>
        </p:nvSpPr>
        <p:spPr bwMode="auto">
          <a:xfrm flipV="1">
            <a:off x="1691981" y="548980"/>
            <a:ext cx="1728011" cy="172801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11" name="Line 43"/>
          <p:cNvSpPr>
            <a:spLocks noChangeShapeType="1"/>
          </p:cNvSpPr>
          <p:nvPr/>
        </p:nvSpPr>
        <p:spPr bwMode="auto">
          <a:xfrm flipH="1" flipV="1">
            <a:off x="2843988" y="1988990"/>
            <a:ext cx="1152008" cy="144001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12" name="Line 43"/>
          <p:cNvSpPr>
            <a:spLocks noChangeShapeType="1"/>
          </p:cNvSpPr>
          <p:nvPr/>
        </p:nvSpPr>
        <p:spPr bwMode="auto">
          <a:xfrm flipH="1">
            <a:off x="2843987" y="548980"/>
            <a:ext cx="1008008" cy="144001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13" name="Line 43"/>
          <p:cNvSpPr>
            <a:spLocks noChangeShapeType="1"/>
          </p:cNvSpPr>
          <p:nvPr/>
        </p:nvSpPr>
        <p:spPr bwMode="auto">
          <a:xfrm>
            <a:off x="2412000" y="1989000"/>
            <a:ext cx="1007992" cy="1295998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14" name="Line 43"/>
          <p:cNvSpPr>
            <a:spLocks noChangeShapeType="1"/>
          </p:cNvSpPr>
          <p:nvPr/>
        </p:nvSpPr>
        <p:spPr bwMode="auto">
          <a:xfrm>
            <a:off x="2412000" y="2529000"/>
            <a:ext cx="1007992" cy="90000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15" name="Line 43"/>
          <p:cNvSpPr>
            <a:spLocks noChangeShapeType="1"/>
          </p:cNvSpPr>
          <p:nvPr/>
        </p:nvSpPr>
        <p:spPr bwMode="auto">
          <a:xfrm flipH="1">
            <a:off x="5724178" y="1989000"/>
            <a:ext cx="1007822" cy="1295982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16" name="Line 43"/>
          <p:cNvSpPr>
            <a:spLocks noChangeShapeType="1"/>
          </p:cNvSpPr>
          <p:nvPr/>
        </p:nvSpPr>
        <p:spPr bwMode="auto">
          <a:xfrm flipH="1">
            <a:off x="5724178" y="2529000"/>
            <a:ext cx="1367822" cy="90000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836433"/>
              </p:ext>
            </p:extLst>
          </p:nvPr>
        </p:nvGraphicFramePr>
        <p:xfrm>
          <a:off x="7164426" y="1124712"/>
          <a:ext cx="576000" cy="288000"/>
        </p:xfrm>
        <a:graphic>
          <a:graphicData uri="http://schemas.openxmlformats.org/drawingml/2006/table">
            <a:tbl>
              <a:tblPr/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Line 43"/>
          <p:cNvSpPr>
            <a:spLocks noChangeShapeType="1"/>
          </p:cNvSpPr>
          <p:nvPr/>
        </p:nvSpPr>
        <p:spPr bwMode="auto">
          <a:xfrm>
            <a:off x="7452462" y="1268730"/>
            <a:ext cx="0" cy="5760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732015" y="692981"/>
            <a:ext cx="1440180" cy="432001"/>
          </a:xfrm>
          <a:prstGeom prst="rect">
            <a:avLst/>
          </a:prstGeom>
          <a:noFill/>
        </p:spPr>
        <p:txBody>
          <a:bodyPr wrap="square" lIns="0" tIns="0" rIns="0" bIns="72000" rtlCol="0" anchor="b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16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  <a:ea typeface="新細明體"/>
              </a:rPr>
              <a:t>rightLeaf</a:t>
            </a:r>
            <a:endParaRPr kumimoji="0" lang="zh-TW" altLang="en-US" sz="1600" dirty="0">
              <a:solidFill>
                <a:srgbClr val="FF0000"/>
              </a:solidFill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9" name="Line 43"/>
          <p:cNvSpPr>
            <a:spLocks noChangeShapeType="1"/>
          </p:cNvSpPr>
          <p:nvPr/>
        </p:nvSpPr>
        <p:spPr bwMode="auto">
          <a:xfrm flipV="1">
            <a:off x="4571999" y="1556987"/>
            <a:ext cx="1" cy="21600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30" name="Line 43"/>
          <p:cNvSpPr>
            <a:spLocks noChangeShapeType="1"/>
          </p:cNvSpPr>
          <p:nvPr/>
        </p:nvSpPr>
        <p:spPr bwMode="auto">
          <a:xfrm flipV="1">
            <a:off x="4572000" y="1988989"/>
            <a:ext cx="1728012" cy="2016115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09901"/>
              </p:ext>
            </p:extLst>
          </p:nvPr>
        </p:nvGraphicFramePr>
        <p:xfrm>
          <a:off x="827974" y="1124984"/>
          <a:ext cx="576000" cy="288000"/>
        </p:xfrm>
        <a:graphic>
          <a:graphicData uri="http://schemas.openxmlformats.org/drawingml/2006/table">
            <a:tbl>
              <a:tblPr/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Line 43"/>
          <p:cNvSpPr>
            <a:spLocks noChangeShapeType="1"/>
          </p:cNvSpPr>
          <p:nvPr/>
        </p:nvSpPr>
        <p:spPr bwMode="auto">
          <a:xfrm>
            <a:off x="1115976" y="1268985"/>
            <a:ext cx="576004" cy="5760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7308019" y="3573001"/>
            <a:ext cx="720175" cy="288000"/>
          </a:xfrm>
          <a:prstGeom prst="rect">
            <a:avLst/>
          </a:prstGeom>
          <a:noFill/>
        </p:spPr>
        <p:txBody>
          <a:bodyPr wrap="square" lIns="90000" tIns="36000" rIns="90000" bIns="0" rtlCol="0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  <a:ea typeface="新細明體"/>
              </a:rPr>
              <a:t>head</a:t>
            </a:r>
            <a:endParaRPr kumimoji="0" lang="zh-TW" altLang="en-US" sz="1600" dirty="0">
              <a:solidFill>
                <a:srgbClr val="FF0000"/>
              </a:solidFill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955307"/>
              </p:ext>
            </p:extLst>
          </p:nvPr>
        </p:nvGraphicFramePr>
        <p:xfrm>
          <a:off x="6732015" y="3573001"/>
          <a:ext cx="576000" cy="288000"/>
        </p:xfrm>
        <a:graphic>
          <a:graphicData uri="http://schemas.openxmlformats.org/drawingml/2006/table">
            <a:tbl>
              <a:tblPr/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Line 43"/>
          <p:cNvSpPr>
            <a:spLocks noChangeShapeType="1"/>
          </p:cNvSpPr>
          <p:nvPr/>
        </p:nvSpPr>
        <p:spPr bwMode="auto">
          <a:xfrm flipH="1" flipV="1">
            <a:off x="5724007" y="3429000"/>
            <a:ext cx="1296009" cy="28800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7308019" y="4149005"/>
            <a:ext cx="720175" cy="288000"/>
          </a:xfrm>
          <a:prstGeom prst="rect">
            <a:avLst/>
          </a:prstGeom>
          <a:noFill/>
        </p:spPr>
        <p:txBody>
          <a:bodyPr wrap="square" lIns="90000" tIns="36000" rIns="90000" bIns="0" rtlCol="0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  <a:ea typeface="新細明體"/>
              </a:rPr>
              <a:t>size</a:t>
            </a:r>
            <a:endParaRPr kumimoji="0" lang="zh-TW" altLang="en-US" sz="1600" dirty="0">
              <a:solidFill>
                <a:srgbClr val="FF0000"/>
              </a:solidFill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636158"/>
              </p:ext>
            </p:extLst>
          </p:nvPr>
        </p:nvGraphicFramePr>
        <p:xfrm>
          <a:off x="6732015" y="4149005"/>
          <a:ext cx="576000" cy="288000"/>
        </p:xfrm>
        <a:graphic>
          <a:graphicData uri="http://schemas.openxmlformats.org/drawingml/2006/table">
            <a:tbl>
              <a:tblPr/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文字方塊 36"/>
          <p:cNvSpPr txBox="1"/>
          <p:nvPr/>
        </p:nvSpPr>
        <p:spPr>
          <a:xfrm>
            <a:off x="1403978" y="404979"/>
            <a:ext cx="720175" cy="288000"/>
          </a:xfrm>
          <a:prstGeom prst="rect">
            <a:avLst/>
          </a:prstGeom>
          <a:noFill/>
        </p:spPr>
        <p:txBody>
          <a:bodyPr wrap="square" lIns="90000" tIns="36000" rIns="90000" bIns="0" rtlCol="0" anchor="t" anchorCtr="0">
            <a:no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  <a:ea typeface="新細明體"/>
              </a:rPr>
              <a:t>root</a:t>
            </a:r>
            <a:endParaRPr kumimoji="0" lang="zh-TW" altLang="en-US" sz="1600" dirty="0">
              <a:solidFill>
                <a:srgbClr val="FF0000"/>
              </a:solidFill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810494"/>
              </p:ext>
            </p:extLst>
          </p:nvPr>
        </p:nvGraphicFramePr>
        <p:xfrm>
          <a:off x="2123983" y="404979"/>
          <a:ext cx="576000" cy="288000"/>
        </p:xfrm>
        <a:graphic>
          <a:graphicData uri="http://schemas.openxmlformats.org/drawingml/2006/table">
            <a:tbl>
              <a:tblPr/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Line 43"/>
          <p:cNvSpPr>
            <a:spLocks noChangeShapeType="1"/>
          </p:cNvSpPr>
          <p:nvPr/>
        </p:nvSpPr>
        <p:spPr bwMode="auto">
          <a:xfrm flipV="1">
            <a:off x="2411985" y="548979"/>
            <a:ext cx="1008007" cy="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395971" y="692981"/>
            <a:ext cx="1440180" cy="432001"/>
          </a:xfrm>
          <a:prstGeom prst="rect">
            <a:avLst/>
          </a:prstGeom>
          <a:noFill/>
        </p:spPr>
        <p:txBody>
          <a:bodyPr wrap="square" lIns="0" tIns="0" rIns="0" bIns="72000" rtlCol="0" anchor="b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16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ucida Console"/>
                <a:ea typeface="新細明體"/>
              </a:rPr>
              <a:t>leftLeaf</a:t>
            </a:r>
            <a:endParaRPr kumimoji="0" lang="zh-TW" altLang="en-US" sz="1600" dirty="0">
              <a:solidFill>
                <a:srgbClr val="FF0000"/>
              </a:solidFill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40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621306"/>
              </p:ext>
            </p:extLst>
          </p:nvPr>
        </p:nvGraphicFramePr>
        <p:xfrm>
          <a:off x="3419992" y="404979"/>
          <a:ext cx="2304000" cy="1152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7924497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1613953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344762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66028398"/>
                    </a:ext>
                  </a:extLst>
                </a:gridCol>
              </a:tblGrid>
              <a:tr h="288000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476156"/>
              </p:ext>
            </p:extLst>
          </p:nvPr>
        </p:nvGraphicFramePr>
        <p:xfrm>
          <a:off x="539972" y="1844989"/>
          <a:ext cx="2304000" cy="1152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7924497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1613953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344762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66028398"/>
                    </a:ext>
                  </a:extLst>
                </a:gridCol>
              </a:tblGrid>
              <a:tr h="288000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669961"/>
              </p:ext>
            </p:extLst>
          </p:nvPr>
        </p:nvGraphicFramePr>
        <p:xfrm>
          <a:off x="3419992" y="3284999"/>
          <a:ext cx="2304000" cy="1152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7924497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1613953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344762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66028398"/>
                    </a:ext>
                  </a:extLst>
                </a:gridCol>
              </a:tblGrid>
              <a:tr h="288000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654550"/>
              </p:ext>
            </p:extLst>
          </p:nvPr>
        </p:nvGraphicFramePr>
        <p:xfrm>
          <a:off x="6300012" y="1844989"/>
          <a:ext cx="2304000" cy="1152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7924497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1613953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344762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66028398"/>
                    </a:ext>
                  </a:extLst>
                </a:gridCol>
              </a:tblGrid>
              <a:tr h="288000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55801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Tree_node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ea typeface="細明體" panose="02020509000000000000" pitchFamily="49" charset="-120"/>
              </a:rPr>
              <a:t>char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&gt;</a:t>
            </a:r>
            <a:r>
              <a:rPr lang="en-US" altLang="zh-TW" dirty="0" smtClean="0">
                <a:latin typeface="+mn-lt"/>
              </a:rPr>
              <a:t> on </a:t>
            </a:r>
            <a:r>
              <a:rPr lang="en-US" altLang="zh-TW" dirty="0" err="1" smtClean="0">
                <a:latin typeface="+mn-lt"/>
              </a:rPr>
              <a:t>x86</a:t>
            </a:r>
            <a:endParaRPr lang="zh-TW" altLang="en-US" dirty="0">
              <a:latin typeface="+mn-lt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struct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Tree_node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Tree_node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*_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Left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Tree_node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Parent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Tree_node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_Color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_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Isnil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Myval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node</a:t>
            </a:r>
            <a:endParaRPr lang="en-US" altLang="zh-TW" dirty="0">
              <a:solidFill>
                <a:prstClr val="black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_Color == *( node + 3 ) % 256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Isnil</a:t>
            </a:r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== *( node + 3 ) / 256 % 256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新細明體" pitchFamily="18" charset="-120"/>
                <a:cs typeface="Courier New" panose="02070309020205020404" pitchFamily="49" charset="0"/>
              </a:rPr>
              <a:t>_</a:t>
            </a:r>
            <a:r>
              <a:rPr lang="en-US" altLang="zh-TW" dirty="0" err="1">
                <a:solidFill>
                  <a:prstClr val="black"/>
                </a:solidFill>
                <a:ea typeface="新細明體" pitchFamily="18" charset="-120"/>
                <a:cs typeface="Courier New" panose="02070309020205020404" pitchFamily="49" charset="0"/>
              </a:rPr>
              <a:t>Myval</a:t>
            </a:r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== *( node + 3 ) / </a:t>
            </a:r>
            <a:r>
              <a:rPr lang="en-US" altLang="zh-TW" dirty="0" smtClean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65536</a:t>
            </a:r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% 256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269818"/>
              </p:ext>
            </p:extLst>
          </p:nvPr>
        </p:nvGraphicFramePr>
        <p:xfrm>
          <a:off x="7020017" y="1556987"/>
          <a:ext cx="1296000" cy="23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35744172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854474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973677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⸽</a:t>
                      </a:r>
                      <a:endParaRPr lang="zh-TW" altLang="en-US" sz="2800" dirty="0">
                        <a:latin typeface="+mn-lt"/>
                      </a:endParaRPr>
                    </a:p>
                  </a:txBody>
                  <a:tcPr marT="0" marB="72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35304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61493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9129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_Color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72228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Isnil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79837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Myval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726987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7499462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6588014" y="1556987"/>
            <a:ext cx="720175" cy="288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1600" dirty="0" smtClean="0">
                <a:highlight>
                  <a:srgbClr val="FFFFFF"/>
                </a:highlight>
                <a:latin typeface="Lucida Console"/>
                <a:ea typeface="新細明體"/>
              </a:rPr>
              <a:t>node</a:t>
            </a:r>
            <a:endParaRPr kumimoji="0" lang="zh-TW" altLang="en-US" sz="1600" dirty="0"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08019" y="1556987"/>
            <a:ext cx="288000" cy="288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10" name="Line 43"/>
          <p:cNvSpPr>
            <a:spLocks noChangeShapeType="1"/>
          </p:cNvSpPr>
          <p:nvPr/>
        </p:nvSpPr>
        <p:spPr bwMode="auto">
          <a:xfrm flipV="1">
            <a:off x="7452020" y="1700988"/>
            <a:ext cx="576004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graphicFrame>
        <p:nvGraphicFramePr>
          <p:cNvPr id="1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51743"/>
              </p:ext>
            </p:extLst>
          </p:nvPr>
        </p:nvGraphicFramePr>
        <p:xfrm>
          <a:off x="1835981" y="1412986"/>
          <a:ext cx="4176000" cy="1152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407758553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4455884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00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_Left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_Parent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_Right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新細明體" pitchFamily="18" charset="-120"/>
                          <a:cs typeface="Courier New" panose="02070309020205020404" pitchFamily="49" charset="0"/>
                        </a:rPr>
                        <a:t>Myval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Isnil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新細明體" pitchFamily="18" charset="-120"/>
                          <a:cs typeface="Courier New" panose="02070309020205020404" pitchFamily="49" charset="0"/>
                        </a:rPr>
                        <a:t>Color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42243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Tree_node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ea typeface="細明體" panose="02020509000000000000" pitchFamily="49" charset="-120"/>
              </a:rPr>
              <a:t>short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&gt;</a:t>
            </a:r>
            <a:r>
              <a:rPr lang="en-US" altLang="zh-TW" dirty="0" smtClean="0">
                <a:latin typeface="+mn-lt"/>
              </a:rPr>
              <a:t> on </a:t>
            </a:r>
            <a:r>
              <a:rPr lang="en-US" altLang="zh-TW" dirty="0" err="1" smtClean="0">
                <a:latin typeface="+mn-lt"/>
              </a:rPr>
              <a:t>x86</a:t>
            </a:r>
            <a:endParaRPr lang="zh-TW" altLang="en-US" dirty="0">
              <a:latin typeface="+mn-lt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struct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Tree_node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Tree_node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*_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Left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Tree_node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Parent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Tree_node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_Color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_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Isnil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short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Myval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node</a:t>
            </a:r>
            <a:endParaRPr lang="en-US" altLang="zh-TW" dirty="0">
              <a:solidFill>
                <a:prstClr val="black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_Color == *( node + 3 ) % 256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Isnil</a:t>
            </a:r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== *( node + 3 ) / 256 % 256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新細明體" pitchFamily="18" charset="-120"/>
                <a:cs typeface="Courier New" panose="02070309020205020404" pitchFamily="49" charset="0"/>
              </a:rPr>
              <a:t>_</a:t>
            </a:r>
            <a:r>
              <a:rPr lang="en-US" altLang="zh-TW" dirty="0" err="1">
                <a:solidFill>
                  <a:prstClr val="black"/>
                </a:solidFill>
                <a:ea typeface="新細明體" pitchFamily="18" charset="-120"/>
                <a:cs typeface="Courier New" panose="02070309020205020404" pitchFamily="49" charset="0"/>
              </a:rPr>
              <a:t>Myval</a:t>
            </a:r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== *( node + 3 ) / 65536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709901"/>
              </p:ext>
            </p:extLst>
          </p:nvPr>
        </p:nvGraphicFramePr>
        <p:xfrm>
          <a:off x="7020017" y="1556987"/>
          <a:ext cx="1296000" cy="23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35744172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854474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973677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⸽</a:t>
                      </a:r>
                      <a:endParaRPr lang="zh-TW" altLang="en-US" sz="2800" dirty="0">
                        <a:latin typeface="+mn-lt"/>
                      </a:endParaRPr>
                    </a:p>
                  </a:txBody>
                  <a:tcPr marT="0" marB="72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35304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61493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9129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_Color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72228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Isnil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79837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Myval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7499462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6588014" y="1556987"/>
            <a:ext cx="720175" cy="288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1600" dirty="0" smtClean="0">
                <a:highlight>
                  <a:srgbClr val="FFFFFF"/>
                </a:highlight>
                <a:latin typeface="Lucida Console"/>
                <a:ea typeface="新細明體"/>
              </a:rPr>
              <a:t>node</a:t>
            </a:r>
            <a:endParaRPr kumimoji="0" lang="zh-TW" altLang="en-US" sz="1600" dirty="0"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08019" y="1556987"/>
            <a:ext cx="288000" cy="288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11" name="Line 43"/>
          <p:cNvSpPr>
            <a:spLocks noChangeShapeType="1"/>
          </p:cNvSpPr>
          <p:nvPr/>
        </p:nvSpPr>
        <p:spPr bwMode="auto">
          <a:xfrm flipV="1">
            <a:off x="7452020" y="1700988"/>
            <a:ext cx="576004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graphicFrame>
        <p:nvGraphicFramePr>
          <p:cNvPr id="1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927131"/>
              </p:ext>
            </p:extLst>
          </p:nvPr>
        </p:nvGraphicFramePr>
        <p:xfrm>
          <a:off x="1835981" y="1412986"/>
          <a:ext cx="4176000" cy="1152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407758553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00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_Left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_Parent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_Right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新細明體" pitchFamily="18" charset="-120"/>
                          <a:cs typeface="Courier New" panose="02070309020205020404" pitchFamily="49" charset="0"/>
                        </a:rPr>
                        <a:t>Myval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Isnil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新細明體" pitchFamily="18" charset="-120"/>
                          <a:cs typeface="Courier New" panose="02070309020205020404" pitchFamily="49" charset="0"/>
                        </a:rPr>
                        <a:t>Color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92110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Tree_node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long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&gt;</a:t>
            </a:r>
            <a:r>
              <a:rPr lang="en-US" altLang="zh-TW" dirty="0" smtClean="0">
                <a:latin typeface="+mn-lt"/>
              </a:rPr>
              <a:t> on </a:t>
            </a:r>
            <a:r>
              <a:rPr lang="en-US" altLang="zh-TW" dirty="0" err="1" smtClean="0">
                <a:latin typeface="+mn-lt"/>
              </a:rPr>
              <a:t>x86</a:t>
            </a:r>
            <a:endParaRPr lang="zh-TW" altLang="en-US" dirty="0">
              <a:latin typeface="+mn-lt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struct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Tree_node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Tree_node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*_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Left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Tree_node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Parent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Tree_node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_Color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_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Isnil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Myval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node</a:t>
            </a:r>
            <a:endParaRPr lang="en-US" altLang="zh-TW" dirty="0" smtClean="0">
              <a:solidFill>
                <a:prstClr val="black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_Color </a:t>
            </a:r>
            <a:r>
              <a:rPr lang="en-US" altLang="zh-TW" dirty="0" smtClean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== *( node </a:t>
            </a:r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+ 3 ) % </a:t>
            </a:r>
            <a:r>
              <a:rPr lang="en-US" altLang="zh-TW" dirty="0" smtClean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256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Isnil</a:t>
            </a:r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== *( node </a:t>
            </a:r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+ 3 ) / 256 % 256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新細明體" pitchFamily="18" charset="-120"/>
                <a:cs typeface="Courier New" panose="02070309020205020404" pitchFamily="49" charset="0"/>
              </a:rPr>
              <a:t>_</a:t>
            </a:r>
            <a:r>
              <a:rPr lang="en-US" altLang="zh-TW" dirty="0" err="1" smtClean="0">
                <a:solidFill>
                  <a:prstClr val="black"/>
                </a:solidFill>
                <a:ea typeface="新細明體" pitchFamily="18" charset="-120"/>
                <a:cs typeface="Courier New" panose="02070309020205020404" pitchFamily="49" charset="0"/>
              </a:rPr>
              <a:t>Myval</a:t>
            </a:r>
            <a:r>
              <a:rPr lang="en-US" altLang="zh-TW" dirty="0" smtClean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== *( node </a:t>
            </a:r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+ 4 )</a:t>
            </a:r>
          </a:p>
          <a:p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410052"/>
              </p:ext>
            </p:extLst>
          </p:nvPr>
        </p:nvGraphicFramePr>
        <p:xfrm>
          <a:off x="7020017" y="1556987"/>
          <a:ext cx="1296000" cy="34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35744172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854474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973677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⸽</a:t>
                      </a:r>
                      <a:endParaRPr lang="zh-TW" altLang="en-US" sz="2800" dirty="0">
                        <a:latin typeface="+mn-lt"/>
                      </a:endParaRPr>
                    </a:p>
                  </a:txBody>
                  <a:tcPr marT="0" marB="72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35304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61493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9129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_Color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72228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Isnil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79837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169416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endParaRPr lang="zh-TW" altLang="en-US" sz="160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7269874"/>
                  </a:ext>
                </a:extLst>
              </a:tr>
              <a:tr h="1152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Myval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7499462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6588014" y="1556987"/>
            <a:ext cx="720175" cy="288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1600" dirty="0" smtClean="0">
                <a:highlight>
                  <a:srgbClr val="FFFFFF"/>
                </a:highlight>
                <a:latin typeface="Lucida Console"/>
                <a:ea typeface="新細明體"/>
              </a:rPr>
              <a:t>node</a:t>
            </a:r>
            <a:endParaRPr kumimoji="0" lang="zh-TW" altLang="en-US" sz="1600" dirty="0"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08019" y="1556987"/>
            <a:ext cx="288000" cy="288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11" name="Line 43"/>
          <p:cNvSpPr>
            <a:spLocks noChangeShapeType="1"/>
          </p:cNvSpPr>
          <p:nvPr/>
        </p:nvSpPr>
        <p:spPr bwMode="auto">
          <a:xfrm flipV="1">
            <a:off x="7452020" y="1700988"/>
            <a:ext cx="576004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627934"/>
              </p:ext>
            </p:extLst>
          </p:nvPr>
        </p:nvGraphicFramePr>
        <p:xfrm>
          <a:off x="2843988" y="1412986"/>
          <a:ext cx="3168000" cy="1440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0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_Left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_Parent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_Right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新細明體" pitchFamily="18" charset="-120"/>
                          <a:cs typeface="Courier New" panose="02070309020205020404" pitchFamily="49" charset="0"/>
                        </a:rPr>
                        <a:t>Isnil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新細明體" pitchFamily="18" charset="-120"/>
                          <a:cs typeface="Courier New" panose="02070309020205020404" pitchFamily="49" charset="0"/>
                        </a:rPr>
                        <a:t>Color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 gridSpan="2"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Myval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9249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2000" y="549000"/>
            <a:ext cx="8640000" cy="558000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Traits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Tree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ordered red-black tree for map/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multimap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/set/multiset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Traits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protected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ScaryVal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key_type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Traits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key_type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key_compare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Traits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key_compare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Tree(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key_compare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parg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~Tree()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insert(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erase(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key_type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key_compare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keyCompare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ScaryVal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scaryVal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71146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Tree_node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ea typeface="細明體" panose="02020509000000000000" pitchFamily="49" charset="-120"/>
              </a:rPr>
              <a:t>long long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&gt;</a:t>
            </a:r>
            <a:r>
              <a:rPr lang="en-US" altLang="zh-TW" dirty="0" smtClean="0">
                <a:latin typeface="+mn-lt"/>
              </a:rPr>
              <a:t> on </a:t>
            </a:r>
            <a:r>
              <a:rPr lang="en-US" altLang="zh-TW" dirty="0" err="1" smtClean="0">
                <a:latin typeface="+mn-lt"/>
              </a:rPr>
              <a:t>x86</a:t>
            </a:r>
            <a:endParaRPr lang="zh-TW" altLang="en-US" dirty="0">
              <a:latin typeface="+mn-lt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struct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Tree_node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Tree_node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*_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Left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Tree_node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Parent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Tree_node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_Color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_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Isnil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 long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Myval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node</a:t>
            </a:r>
            <a:endParaRPr lang="en-US" altLang="zh-TW" dirty="0">
              <a:solidFill>
                <a:prstClr val="black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_Color == *( node + 3 ) % 256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Isnil</a:t>
            </a:r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== *( node + 3 ) / 256 % 256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新細明體" pitchFamily="18" charset="-120"/>
                <a:cs typeface="Courier New" panose="02070309020205020404" pitchFamily="49" charset="0"/>
              </a:rPr>
              <a:t>_</a:t>
            </a:r>
            <a:r>
              <a:rPr lang="en-US" altLang="zh-TW" dirty="0" err="1">
                <a:solidFill>
                  <a:prstClr val="black"/>
                </a:solidFill>
                <a:ea typeface="新細明體" pitchFamily="18" charset="-120"/>
                <a:cs typeface="Courier New" panose="02070309020205020404" pitchFamily="49" charset="0"/>
              </a:rPr>
              <a:t>Myval</a:t>
            </a:r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== *( node + 4 </a:t>
            </a:r>
            <a:r>
              <a:rPr lang="en-US" altLang="zh-TW" dirty="0" smtClean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prstClr val="black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753978"/>
              </p:ext>
            </p:extLst>
          </p:nvPr>
        </p:nvGraphicFramePr>
        <p:xfrm>
          <a:off x="7020017" y="1556987"/>
          <a:ext cx="1296000" cy="460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35744172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854474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973677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⸽</a:t>
                      </a:r>
                      <a:endParaRPr lang="zh-TW" altLang="en-US" sz="2800" dirty="0">
                        <a:latin typeface="+mn-lt"/>
                      </a:endParaRPr>
                    </a:p>
                  </a:txBody>
                  <a:tcPr marT="0" marB="72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35304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61493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9129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_Color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72228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Isnil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79837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169416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endParaRPr lang="zh-TW" altLang="en-US" sz="160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7269874"/>
                  </a:ext>
                </a:extLst>
              </a:tr>
              <a:tr h="2304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Myval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7499462"/>
                  </a:ext>
                </a:extLst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6588014" y="1556987"/>
            <a:ext cx="720175" cy="288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1600" dirty="0" smtClean="0">
                <a:highlight>
                  <a:srgbClr val="FFFFFF"/>
                </a:highlight>
                <a:latin typeface="Lucida Console"/>
                <a:ea typeface="新細明體"/>
              </a:rPr>
              <a:t>node</a:t>
            </a:r>
            <a:endParaRPr kumimoji="0" lang="zh-TW" altLang="en-US" sz="1600" dirty="0"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308019" y="1556987"/>
            <a:ext cx="288000" cy="288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16" name="Line 43"/>
          <p:cNvSpPr>
            <a:spLocks noChangeShapeType="1"/>
          </p:cNvSpPr>
          <p:nvPr/>
        </p:nvSpPr>
        <p:spPr bwMode="auto">
          <a:xfrm flipV="1">
            <a:off x="7452020" y="1700988"/>
            <a:ext cx="576004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graphicFrame>
        <p:nvGraphicFramePr>
          <p:cNvPr id="1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457664"/>
              </p:ext>
            </p:extLst>
          </p:nvPr>
        </p:nvGraphicFramePr>
        <p:xfrm>
          <a:off x="2843988" y="1412986"/>
          <a:ext cx="3168000" cy="1728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0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_Left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_Parent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_Right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新細明體" pitchFamily="18" charset="-120"/>
                          <a:cs typeface="Courier New" panose="02070309020205020404" pitchFamily="49" charset="0"/>
                        </a:rPr>
                        <a:t>Isnil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新細明體" pitchFamily="18" charset="-120"/>
                          <a:cs typeface="Courier New" panose="02070309020205020404" pitchFamily="49" charset="0"/>
                        </a:rPr>
                        <a:t>Color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000">
                <a:tc gridSpan="2"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Myval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84320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Tree_node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smtClean="0">
                <a:ea typeface="細明體" panose="02020509000000000000" pitchFamily="49" charset="-120"/>
              </a:rPr>
              <a:t>char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</a:t>
            </a:r>
            <a:r>
              <a:rPr lang="en-US" altLang="zh-TW" dirty="0" smtClean="0">
                <a:latin typeface="+mn-lt"/>
              </a:rPr>
              <a:t> on </a:t>
            </a:r>
            <a:r>
              <a:rPr lang="en-US" altLang="zh-TW" dirty="0" err="1" smtClean="0">
                <a:latin typeface="+mn-lt"/>
              </a:rPr>
              <a:t>x64</a:t>
            </a:r>
            <a:endParaRPr lang="zh-TW" altLang="en-US" dirty="0">
              <a:latin typeface="+mn-lt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Tree_node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Tree_node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*_Left;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Tree_node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*_Parent;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Tree_node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*_Right;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_Color;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_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Isnil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_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Myval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node</a:t>
            </a:r>
            <a:endParaRPr lang="en-US" altLang="zh-TW" dirty="0">
              <a:solidFill>
                <a:prstClr val="black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_Color == *( node + 3 ) % 256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Isnil</a:t>
            </a:r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== *( node + 3 ) / 256 % 256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新細明體" pitchFamily="18" charset="-120"/>
                <a:cs typeface="Courier New" panose="02070309020205020404" pitchFamily="49" charset="0"/>
              </a:rPr>
              <a:t>_</a:t>
            </a:r>
            <a:r>
              <a:rPr lang="en-US" altLang="zh-TW" dirty="0" err="1">
                <a:solidFill>
                  <a:prstClr val="black"/>
                </a:solidFill>
                <a:ea typeface="新細明體" pitchFamily="18" charset="-120"/>
                <a:cs typeface="Courier New" panose="02070309020205020404" pitchFamily="49" charset="0"/>
              </a:rPr>
              <a:t>Myval</a:t>
            </a:r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== *( node + </a:t>
            </a:r>
            <a:r>
              <a:rPr lang="en-US" altLang="zh-TW" dirty="0" smtClean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3 ) / </a:t>
            </a:r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65536 % </a:t>
            </a:r>
            <a:r>
              <a:rPr lang="en-US" altLang="zh-TW" dirty="0" smtClean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256</a:t>
            </a:r>
            <a:endParaRPr lang="en-US" altLang="zh-TW" baseline="44000" dirty="0">
              <a:solidFill>
                <a:prstClr val="black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531356"/>
              </p:ext>
            </p:extLst>
          </p:nvPr>
        </p:nvGraphicFramePr>
        <p:xfrm>
          <a:off x="683973" y="1412986"/>
          <a:ext cx="5328000" cy="1152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174616345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88494850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4439529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344762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66028398"/>
                    </a:ext>
                  </a:extLst>
                </a:gridCol>
              </a:tblGrid>
              <a:tr h="288000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_Left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_Parent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_Right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Myval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Isnil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_Color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017510"/>
              </p:ext>
            </p:extLst>
          </p:nvPr>
        </p:nvGraphicFramePr>
        <p:xfrm>
          <a:off x="7020017" y="1556987"/>
          <a:ext cx="1296000" cy="34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35744172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854474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973677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⸽</a:t>
                      </a:r>
                      <a:endParaRPr lang="zh-TW" altLang="en-US" sz="2800" dirty="0">
                        <a:latin typeface="+mn-lt"/>
                      </a:endParaRPr>
                    </a:p>
                  </a:txBody>
                  <a:tcPr marT="0" marB="72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35304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61493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9129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_Color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72228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Isnil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79837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 smtClean="0">
                          <a:latin typeface="+mn-lt"/>
                        </a:rPr>
                        <a:t>_</a:t>
                      </a:r>
                      <a:r>
                        <a:rPr lang="en-US" altLang="zh-TW" sz="1600" dirty="0" err="1" smtClean="0">
                          <a:latin typeface="+mn-lt"/>
                        </a:rPr>
                        <a:t>Myval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1694165"/>
                  </a:ext>
                </a:extLst>
              </a:tr>
              <a:tr h="1440000"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7499462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6588014" y="1556987"/>
            <a:ext cx="720175" cy="288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1600" dirty="0" smtClean="0">
                <a:highlight>
                  <a:srgbClr val="FFFFFF"/>
                </a:highlight>
                <a:latin typeface="Lucida Console"/>
                <a:ea typeface="新細明體"/>
              </a:rPr>
              <a:t>node</a:t>
            </a:r>
            <a:endParaRPr kumimoji="0" lang="zh-TW" altLang="en-US" sz="1600" dirty="0"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08019" y="1556987"/>
            <a:ext cx="288000" cy="288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9" name="Line 43"/>
          <p:cNvSpPr>
            <a:spLocks noChangeShapeType="1"/>
          </p:cNvSpPr>
          <p:nvPr/>
        </p:nvSpPr>
        <p:spPr bwMode="auto">
          <a:xfrm flipV="1">
            <a:off x="7452020" y="1700988"/>
            <a:ext cx="576004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</p:spTree>
    <p:extLst>
      <p:ext uri="{BB962C8B-B14F-4D97-AF65-F5344CB8AC3E}">
        <p14:creationId xmlns:p14="http://schemas.microsoft.com/office/powerpoint/2010/main" val="13471710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Tree_node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smtClean="0">
                <a:ea typeface="細明體" panose="02020509000000000000" pitchFamily="49" charset="-120"/>
              </a:rPr>
              <a:t>short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</a:t>
            </a:r>
            <a:r>
              <a:rPr lang="en-US" altLang="zh-TW" dirty="0" smtClean="0">
                <a:latin typeface="+mn-lt"/>
              </a:rPr>
              <a:t> on </a:t>
            </a:r>
            <a:r>
              <a:rPr lang="en-US" altLang="zh-TW" dirty="0" err="1" smtClean="0">
                <a:latin typeface="+mn-lt"/>
              </a:rPr>
              <a:t>x64</a:t>
            </a:r>
            <a:endParaRPr lang="zh-TW" altLang="en-US" dirty="0">
              <a:latin typeface="+mn-lt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Tree_node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Tree_node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*_Left;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Tree_node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*_Parent;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Tree_node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*_Right;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_Color;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_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Isnil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short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_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Myval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node</a:t>
            </a:r>
            <a:endParaRPr lang="en-US" altLang="zh-TW" dirty="0">
              <a:solidFill>
                <a:prstClr val="black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_Color == *( node + 3 ) % 256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Isnil</a:t>
            </a:r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== *( node + 3 ) / 256 % 256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新細明體" pitchFamily="18" charset="-120"/>
                <a:cs typeface="Courier New" panose="02070309020205020404" pitchFamily="49" charset="0"/>
              </a:rPr>
              <a:t>_</a:t>
            </a:r>
            <a:r>
              <a:rPr lang="en-US" altLang="zh-TW" dirty="0" err="1">
                <a:solidFill>
                  <a:prstClr val="black"/>
                </a:solidFill>
                <a:ea typeface="新細明體" pitchFamily="18" charset="-120"/>
                <a:cs typeface="Courier New" panose="02070309020205020404" pitchFamily="49" charset="0"/>
              </a:rPr>
              <a:t>Myval</a:t>
            </a:r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== *( node + </a:t>
            </a:r>
            <a:r>
              <a:rPr lang="en-US" altLang="zh-TW" dirty="0" smtClean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3 ) / </a:t>
            </a:r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65536 % 65536</a:t>
            </a:r>
            <a:endParaRPr lang="en-US" altLang="zh-TW" baseline="44000" dirty="0">
              <a:solidFill>
                <a:prstClr val="black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982700"/>
              </p:ext>
            </p:extLst>
          </p:nvPr>
        </p:nvGraphicFramePr>
        <p:xfrm>
          <a:off x="683973" y="1412986"/>
          <a:ext cx="5328000" cy="1152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174616345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884948502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17924497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344762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66028398"/>
                    </a:ext>
                  </a:extLst>
                </a:gridCol>
              </a:tblGrid>
              <a:tr h="288000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_Left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_Parent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_Right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Myval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Isnil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_Color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570407"/>
              </p:ext>
            </p:extLst>
          </p:nvPr>
        </p:nvGraphicFramePr>
        <p:xfrm>
          <a:off x="7020017" y="1556987"/>
          <a:ext cx="1296000" cy="34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35744172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854474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973677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⸽</a:t>
                      </a:r>
                      <a:endParaRPr lang="zh-TW" altLang="en-US" sz="2800" dirty="0">
                        <a:latin typeface="+mn-lt"/>
                      </a:endParaRPr>
                    </a:p>
                  </a:txBody>
                  <a:tcPr marT="0" marB="72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35304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61493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9129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_Color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72228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Isnil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79837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 smtClean="0">
                          <a:latin typeface="+mn-lt"/>
                        </a:rPr>
                        <a:t>_</a:t>
                      </a:r>
                      <a:r>
                        <a:rPr lang="en-US" altLang="zh-TW" sz="1600" dirty="0" err="1" smtClean="0">
                          <a:latin typeface="+mn-lt"/>
                        </a:rPr>
                        <a:t>Myval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1694165"/>
                  </a:ext>
                </a:extLst>
              </a:tr>
              <a:tr h="1152000"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7499462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6588014" y="1556987"/>
            <a:ext cx="720175" cy="288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1600" dirty="0" smtClean="0">
                <a:highlight>
                  <a:srgbClr val="FFFFFF"/>
                </a:highlight>
                <a:latin typeface="Lucida Console"/>
                <a:ea typeface="新細明體"/>
              </a:rPr>
              <a:t>node</a:t>
            </a:r>
            <a:endParaRPr kumimoji="0" lang="zh-TW" altLang="en-US" sz="1600" dirty="0"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08019" y="1556987"/>
            <a:ext cx="288000" cy="288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9" name="Line 43"/>
          <p:cNvSpPr>
            <a:spLocks noChangeShapeType="1"/>
          </p:cNvSpPr>
          <p:nvPr/>
        </p:nvSpPr>
        <p:spPr bwMode="auto">
          <a:xfrm flipV="1">
            <a:off x="7452020" y="1700988"/>
            <a:ext cx="576004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</p:spTree>
    <p:extLst>
      <p:ext uri="{BB962C8B-B14F-4D97-AF65-F5344CB8AC3E}">
        <p14:creationId xmlns:p14="http://schemas.microsoft.com/office/powerpoint/2010/main" val="5485851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Tree_node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  <a:r>
              <a:rPr lang="en-US" altLang="zh-TW" dirty="0" smtClean="0">
                <a:latin typeface="+mn-lt"/>
              </a:rPr>
              <a:t> on </a:t>
            </a:r>
            <a:r>
              <a:rPr lang="en-US" altLang="zh-TW" dirty="0" err="1" smtClean="0">
                <a:latin typeface="+mn-lt"/>
              </a:rPr>
              <a:t>x64</a:t>
            </a:r>
            <a:endParaRPr lang="zh-TW" altLang="en-US" dirty="0">
              <a:latin typeface="+mn-lt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Tree_node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Tree_node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*_Left;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Tree_node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*_Parent;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Tree_node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*_Right;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_Color;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_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Isnil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long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Myval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node</a:t>
            </a:r>
            <a:endParaRPr lang="en-US" altLang="zh-TW" dirty="0">
              <a:solidFill>
                <a:prstClr val="black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_Color == *( node + 3 ) % 256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Isnil</a:t>
            </a:r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== *( node + 3 ) / 256 % 256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新細明體" pitchFamily="18" charset="-120"/>
                <a:cs typeface="Courier New" panose="02070309020205020404" pitchFamily="49" charset="0"/>
              </a:rPr>
              <a:t>_</a:t>
            </a:r>
            <a:r>
              <a:rPr lang="en-US" altLang="zh-TW" dirty="0" err="1">
                <a:solidFill>
                  <a:prstClr val="black"/>
                </a:solidFill>
                <a:ea typeface="新細明體" pitchFamily="18" charset="-120"/>
                <a:cs typeface="Courier New" panose="02070309020205020404" pitchFamily="49" charset="0"/>
              </a:rPr>
              <a:t>Myval</a:t>
            </a:r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== *( node + </a:t>
            </a:r>
            <a:r>
              <a:rPr lang="en-US" altLang="zh-TW" dirty="0" smtClean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3 ) / </a:t>
            </a:r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ULONG_MAX</a:t>
            </a:r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+ 1 </a:t>
            </a:r>
            <a:r>
              <a:rPr lang="en-US" altLang="zh-TW" dirty="0" smtClean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) 2</a:t>
            </a:r>
            <a:r>
              <a:rPr lang="en-US" altLang="zh-TW" baseline="44000" dirty="0" smtClean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32</a:t>
            </a:r>
            <a:endParaRPr lang="en-US" altLang="zh-TW" baseline="44000" dirty="0">
              <a:solidFill>
                <a:prstClr val="black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548004"/>
              </p:ext>
            </p:extLst>
          </p:nvPr>
        </p:nvGraphicFramePr>
        <p:xfrm>
          <a:off x="683973" y="1412986"/>
          <a:ext cx="5328000" cy="1152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174616345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884948502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7924497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1613953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344762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66028398"/>
                    </a:ext>
                  </a:extLst>
                </a:gridCol>
              </a:tblGrid>
              <a:tr h="288000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_Left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_Parent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_Right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Myval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Isnil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_Color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40174"/>
              </p:ext>
            </p:extLst>
          </p:nvPr>
        </p:nvGraphicFramePr>
        <p:xfrm>
          <a:off x="7020017" y="1556987"/>
          <a:ext cx="1296000" cy="34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35744172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854474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973677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⸽</a:t>
                      </a:r>
                      <a:endParaRPr lang="zh-TW" altLang="en-US" sz="2800" dirty="0">
                        <a:latin typeface="+mn-lt"/>
                      </a:endParaRPr>
                    </a:p>
                  </a:txBody>
                  <a:tcPr marT="0" marB="72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35304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61493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9129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_Color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72228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Isnil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79837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169416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endParaRPr lang="zh-TW" altLang="en-US" sz="160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7269874"/>
                  </a:ext>
                </a:extLst>
              </a:tr>
              <a:tr h="1152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Myval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7499462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6588014" y="1556987"/>
            <a:ext cx="720175" cy="288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1600" dirty="0" smtClean="0">
                <a:highlight>
                  <a:srgbClr val="FFFFFF"/>
                </a:highlight>
                <a:latin typeface="Lucida Console"/>
                <a:ea typeface="新細明體"/>
              </a:rPr>
              <a:t>node</a:t>
            </a:r>
            <a:endParaRPr kumimoji="0" lang="zh-TW" altLang="en-US" sz="1600" dirty="0"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08019" y="1556987"/>
            <a:ext cx="288000" cy="288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9" name="Line 43"/>
          <p:cNvSpPr>
            <a:spLocks noChangeShapeType="1"/>
          </p:cNvSpPr>
          <p:nvPr/>
        </p:nvSpPr>
        <p:spPr bwMode="auto">
          <a:xfrm flipV="1">
            <a:off x="7452020" y="1700988"/>
            <a:ext cx="576004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</p:spTree>
    <p:extLst>
      <p:ext uri="{BB962C8B-B14F-4D97-AF65-F5344CB8AC3E}">
        <p14:creationId xmlns:p14="http://schemas.microsoft.com/office/powerpoint/2010/main" val="37027477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395971" y="260978"/>
            <a:ext cx="6768048" cy="720005"/>
          </a:xfrm>
        </p:spPr>
        <p:txBody>
          <a:bodyPr>
            <a:normAutofit/>
          </a:bodyPr>
          <a:lstStyle/>
          <a:p>
            <a:pPr algn="l"/>
            <a:r>
              <a:rPr lang="en-US" altLang="zh-TW" sz="2400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sz="2400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sz="2400" dirty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sz="2400" dirty="0" err="1">
                <a:solidFill>
                  <a:srgbClr val="2B91AF"/>
                </a:solidFill>
                <a:ea typeface="細明體" panose="02020509000000000000" pitchFamily="49" charset="-120"/>
              </a:rPr>
              <a:t>Tree_node</a:t>
            </a:r>
            <a:r>
              <a:rPr lang="en-US" altLang="zh-TW" sz="24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2400" dirty="0" smtClean="0">
                <a:ea typeface="細明體" panose="02020509000000000000" pitchFamily="49" charset="-120"/>
              </a:rPr>
              <a:t>long long</a:t>
            </a:r>
            <a:r>
              <a:rPr lang="en-US" altLang="zh-TW" sz="24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ea typeface="細明體" panose="02020509000000000000" pitchFamily="49" charset="-120"/>
              </a:rPr>
              <a:t>&gt;</a:t>
            </a:r>
            <a:r>
              <a:rPr lang="en-US" altLang="zh-TW" sz="2400" dirty="0" smtClean="0"/>
              <a:t> on </a:t>
            </a:r>
            <a:r>
              <a:rPr lang="en-US" altLang="zh-TW" sz="2400" dirty="0" err="1" smtClean="0"/>
              <a:t>x64</a:t>
            </a:r>
            <a:endParaRPr lang="zh-TW" altLang="en-US" sz="2400" dirty="0"/>
          </a:p>
        </p:txBody>
      </p:sp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Tree_node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Tree_node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*_Left;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Tree_node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*_Parent;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Tree_node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*_Right;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_Color;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_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Isnil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long long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_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Myval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node</a:t>
            </a:r>
            <a:endParaRPr lang="en-US" altLang="zh-TW" dirty="0">
              <a:solidFill>
                <a:prstClr val="black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_Color == *( node + 3 ) % 256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_</a:t>
            </a:r>
            <a:r>
              <a:rPr lang="en-US" altLang="zh-TW" dirty="0" err="1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Isnil</a:t>
            </a:r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== *( node + 3 ) / 256 % 256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新細明體" pitchFamily="18" charset="-120"/>
                <a:cs typeface="Courier New" panose="02070309020205020404" pitchFamily="49" charset="0"/>
              </a:rPr>
              <a:t>_</a:t>
            </a:r>
            <a:r>
              <a:rPr lang="en-US" altLang="zh-TW" dirty="0" err="1">
                <a:solidFill>
                  <a:prstClr val="black"/>
                </a:solidFill>
                <a:ea typeface="新細明體" pitchFamily="18" charset="-120"/>
                <a:cs typeface="Courier New" panose="02070309020205020404" pitchFamily="49" charset="0"/>
              </a:rPr>
              <a:t>Myval</a:t>
            </a:r>
            <a:r>
              <a:rPr lang="en-US" altLang="zh-TW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== *( node + </a:t>
            </a:r>
            <a:r>
              <a:rPr lang="en-US" altLang="zh-TW" dirty="0" smtClean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4 )</a:t>
            </a:r>
            <a:endParaRPr lang="en-US" altLang="zh-TW" baseline="44000" dirty="0">
              <a:solidFill>
                <a:prstClr val="black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431278"/>
              </p:ext>
            </p:extLst>
          </p:nvPr>
        </p:nvGraphicFramePr>
        <p:xfrm>
          <a:off x="1691980" y="1412986"/>
          <a:ext cx="4320000" cy="1440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174616345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884948502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3447622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66028398"/>
                    </a:ext>
                  </a:extLst>
                </a:gridCol>
              </a:tblGrid>
              <a:tr h="28800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_Left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_Parent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_Right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Isnil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_Color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Myval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421999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980498"/>
              </p:ext>
            </p:extLst>
          </p:nvPr>
        </p:nvGraphicFramePr>
        <p:xfrm>
          <a:off x="7020017" y="548980"/>
          <a:ext cx="1296000" cy="57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35744172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854474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973677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⸽</a:t>
                      </a:r>
                      <a:endParaRPr lang="zh-TW" altLang="en-US" sz="2800" dirty="0">
                        <a:latin typeface="+mn-lt"/>
                      </a:endParaRPr>
                    </a:p>
                  </a:txBody>
                  <a:tcPr marT="0" marB="72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35304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61493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9129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_Color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72228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Isnil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0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798371"/>
                  </a:ext>
                </a:extLst>
              </a:tr>
              <a:tr h="1728000"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1694165"/>
                  </a:ext>
                </a:extLst>
              </a:tr>
              <a:tr h="2304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細明體" panose="02020509000000000000" pitchFamily="49" charset="-120"/>
                          <a:cs typeface="+mn-cs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細明體" panose="02020509000000000000" pitchFamily="49" charset="-120"/>
                          <a:cs typeface="+mn-cs"/>
                        </a:rPr>
                        <a:t>Myval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+mn-lt"/>
                        </a:rPr>
                        <a:t>1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0057541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6588014" y="1124984"/>
            <a:ext cx="720175" cy="288000"/>
          </a:xfrm>
          <a:prstGeom prst="rect">
            <a:avLst/>
          </a:prstGeom>
          <a:noFill/>
        </p:spPr>
        <p:txBody>
          <a:bodyPr wrap="square" lIns="90000" tIns="0" rIns="90000" bIns="0" rtlCol="0" anchor="ctr" anchorCtr="0">
            <a:no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1600" dirty="0" smtClean="0">
                <a:highlight>
                  <a:srgbClr val="FFFFFF"/>
                </a:highlight>
                <a:latin typeface="Lucida Console"/>
                <a:ea typeface="新細明體"/>
              </a:rPr>
              <a:t>node</a:t>
            </a:r>
            <a:endParaRPr kumimoji="0" lang="zh-TW" altLang="en-US" sz="1600" dirty="0"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08019" y="1124984"/>
            <a:ext cx="288000" cy="288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12" name="Line 43"/>
          <p:cNvSpPr>
            <a:spLocks noChangeShapeType="1"/>
          </p:cNvSpPr>
          <p:nvPr/>
        </p:nvSpPr>
        <p:spPr bwMode="auto">
          <a:xfrm flipV="1">
            <a:off x="7452020" y="692978"/>
            <a:ext cx="576003" cy="57600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kumimoji="0" lang="zh-TW" altLang="en-US" sz="2000" b="1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</p:spTree>
    <p:extLst>
      <p:ext uri="{BB962C8B-B14F-4D97-AF65-F5344CB8AC3E}">
        <p14:creationId xmlns:p14="http://schemas.microsoft.com/office/powerpoint/2010/main" val="34509870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標楷體"/>
              </a:rPr>
              <a:t>Deletion from a Red-Black 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>
          <a:xfrm>
            <a:off x="432000" y="1269000"/>
            <a:ext cx="8280000" cy="5040000"/>
          </a:xfrm>
        </p:spPr>
        <p:txBody>
          <a:bodyPr/>
          <a:lstStyle/>
          <a:p>
            <a:pPr marL="898525" lvl="0" indent="-898525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1:	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M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red</a:t>
            </a:r>
          </a:p>
          <a:p>
            <a:pPr marL="898525" lvl="0" indent="-898525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2:	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M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black and</a:t>
            </a:r>
            <a:r>
              <a:rPr lang="zh-TW" altLang="en-US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N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red</a:t>
            </a:r>
          </a:p>
          <a:p>
            <a:pPr marL="898525" lvl="0" indent="-898525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3:	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M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black and</a:t>
            </a:r>
            <a:r>
              <a:rPr lang="zh-TW" altLang="en-US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N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black and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M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the root</a:t>
            </a:r>
          </a:p>
          <a:p>
            <a:pPr marL="898525" lvl="0" indent="-898525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4:	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M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black and</a:t>
            </a:r>
            <a:r>
              <a:rPr lang="zh-TW" altLang="en-US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N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black and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M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not the root</a:t>
            </a:r>
          </a:p>
          <a:p>
            <a:pPr marL="898525" lvl="0" indent="-1588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4.1: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red</a:t>
            </a:r>
          </a:p>
          <a:p>
            <a:pPr marL="898525" lvl="0" indent="-1588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4.2: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black and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2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R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red</a:t>
            </a:r>
          </a:p>
          <a:p>
            <a:pPr marL="898525" lvl="0" indent="-1588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4.3: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and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S</a:t>
            </a:r>
            <a:r>
              <a:rPr lang="en-US" altLang="zh-TW" sz="22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R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are black, but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2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L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red</a:t>
            </a:r>
          </a:p>
          <a:p>
            <a:pPr marL="898525" lvl="0" indent="-1588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4.4: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,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2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R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and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2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L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are black, but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P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red</a:t>
            </a:r>
          </a:p>
          <a:p>
            <a:pPr marL="898525" lvl="0" indent="-1588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4.5: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,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2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R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,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2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L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and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P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are </a:t>
            </a:r>
            <a:r>
              <a:rPr lang="en-US" altLang="zh-TW" sz="2200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black</a:t>
            </a:r>
          </a:p>
          <a:p>
            <a:pPr marL="266700" lvl="0" indent="-266700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US" altLang="zh-TW" sz="2200" dirty="0">
              <a:solidFill>
                <a:prstClr val="black"/>
              </a:solidFill>
              <a:latin typeface="Times New Roman" panose="02020603050405020304" pitchFamily="18" charset="0"/>
              <a:ea typeface="標楷體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Note: In cases 4.1, 4.2, and 4.3, we assume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N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the left child of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P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. If it is the right child, left and right should be reversed throughout these three </a:t>
            </a:r>
            <a:r>
              <a:rPr lang="en-US" altLang="zh-TW" sz="2200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cases.</a:t>
            </a:r>
          </a:p>
        </p:txBody>
      </p:sp>
      <p:cxnSp>
        <p:nvCxnSpPr>
          <p:cNvPr id="4" name="直線接點 3"/>
          <p:cNvCxnSpPr/>
          <p:nvPr/>
        </p:nvCxnSpPr>
        <p:spPr>
          <a:xfrm>
            <a:off x="7308019" y="3140998"/>
            <a:ext cx="576004" cy="57600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" name="文字方塊 4"/>
          <p:cNvSpPr txBox="1"/>
          <p:nvPr/>
        </p:nvSpPr>
        <p:spPr>
          <a:xfrm>
            <a:off x="6732015" y="2852996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P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300012" y="3429000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N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7" name="直線接點 6"/>
          <p:cNvCxnSpPr/>
          <p:nvPr/>
        </p:nvCxnSpPr>
        <p:spPr>
          <a:xfrm>
            <a:off x="7452020" y="4293006"/>
            <a:ext cx="288722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8" name="直線接點 7"/>
          <p:cNvCxnSpPr/>
          <p:nvPr/>
        </p:nvCxnSpPr>
        <p:spPr>
          <a:xfrm flipH="1">
            <a:off x="7164738" y="4293006"/>
            <a:ext cx="287283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9" name="直線接點 8"/>
          <p:cNvCxnSpPr/>
          <p:nvPr/>
        </p:nvCxnSpPr>
        <p:spPr>
          <a:xfrm>
            <a:off x="8316026" y="4293006"/>
            <a:ext cx="288722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0" name="直線接點 9"/>
          <p:cNvCxnSpPr/>
          <p:nvPr/>
        </p:nvCxnSpPr>
        <p:spPr>
          <a:xfrm flipH="1">
            <a:off x="8028744" y="4293006"/>
            <a:ext cx="287283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1" name="直線接點 10"/>
          <p:cNvCxnSpPr/>
          <p:nvPr/>
        </p:nvCxnSpPr>
        <p:spPr>
          <a:xfrm flipH="1">
            <a:off x="7452020" y="3717463"/>
            <a:ext cx="431893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2" name="直線接點 11"/>
          <p:cNvCxnSpPr/>
          <p:nvPr/>
        </p:nvCxnSpPr>
        <p:spPr>
          <a:xfrm>
            <a:off x="7884485" y="3717463"/>
            <a:ext cx="431541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3" name="橢圓 12"/>
          <p:cNvSpPr/>
          <p:nvPr/>
        </p:nvSpPr>
        <p:spPr>
          <a:xfrm>
            <a:off x="7740022" y="3573001"/>
            <a:ext cx="287338" cy="287337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7308019" y="4149005"/>
            <a:ext cx="287338" cy="288925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8172025" y="4149005"/>
            <a:ext cx="287338" cy="288925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8028024" y="3429000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876016" y="4005004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72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L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460027" y="4005004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R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19" name="直線接點 18"/>
          <p:cNvCxnSpPr>
            <a:endCxn id="21" idx="0"/>
          </p:cNvCxnSpPr>
          <p:nvPr/>
        </p:nvCxnSpPr>
        <p:spPr>
          <a:xfrm flipH="1">
            <a:off x="6875104" y="3140998"/>
            <a:ext cx="432915" cy="504467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0" name="橢圓 19"/>
          <p:cNvSpPr/>
          <p:nvPr/>
        </p:nvSpPr>
        <p:spPr>
          <a:xfrm>
            <a:off x="7164018" y="2996997"/>
            <a:ext cx="287338" cy="287337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802873" y="3645465"/>
            <a:ext cx="144462" cy="142875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86277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標楷體"/>
              </a:rPr>
              <a:t>Deletion from a Red-Black 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>
          <a:xfrm>
            <a:off x="432000" y="1449000"/>
            <a:ext cx="5940000" cy="3708012"/>
          </a:xfrm>
        </p:spPr>
        <p:txBody>
          <a:bodyPr/>
          <a:lstStyle/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4.1: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N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the left child of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P</a:t>
            </a:r>
            <a:endParaRPr lang="en-US" altLang="zh-TW" sz="2200" dirty="0">
              <a:solidFill>
                <a:prstClr val="black"/>
              </a:solidFill>
              <a:latin typeface="Times New Roman" panose="02020603050405020304" pitchFamily="18" charset="0"/>
              <a:ea typeface="標楷體"/>
              <a:cs typeface="Times New Roman" panose="02020603050405020304" pitchFamily="18" charset="0"/>
            </a:endParaRPr>
          </a:p>
          <a:p>
            <a:pPr marL="355600" lvl="0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4.1.1: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red </a:t>
            </a:r>
            <a:r>
              <a:rPr lang="en-US" altLang="zh-TW" sz="2200" dirty="0">
                <a:solidFill>
                  <a:srgbClr val="00B050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(Case 4.1.1)</a:t>
            </a:r>
          </a:p>
          <a:p>
            <a:pPr marL="355600" lvl="0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4.1.2: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black</a:t>
            </a:r>
          </a:p>
          <a:p>
            <a:pPr marL="720725" lvl="1" indent="0" defTabSz="91440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4.1.2.1: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2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R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red </a:t>
            </a:r>
            <a:r>
              <a:rPr lang="en-US" altLang="zh-TW" sz="2200" dirty="0">
                <a:solidFill>
                  <a:srgbClr val="00B050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(Case 4.2.1)</a:t>
            </a:r>
          </a:p>
          <a:p>
            <a:pPr marL="720725" lvl="1" indent="0" defTabSz="91440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4.1.2.2: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2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R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black</a:t>
            </a:r>
            <a:endParaRPr lang="zh-TW" altLang="en-US" sz="2200" dirty="0">
              <a:solidFill>
                <a:prstClr val="black"/>
              </a:solidFill>
              <a:latin typeface="Times New Roman" panose="02020603050405020304" pitchFamily="18" charset="0"/>
              <a:ea typeface="標楷體"/>
              <a:cs typeface="Times New Roman" panose="02020603050405020304" pitchFamily="18" charset="0"/>
            </a:endParaRPr>
          </a:p>
          <a:p>
            <a:pPr marL="1076325" lvl="2" indent="0" defTabSz="91440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4.1.2.2.1: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2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L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red </a:t>
            </a:r>
            <a:r>
              <a:rPr lang="en-US" altLang="zh-TW" sz="2200" dirty="0">
                <a:solidFill>
                  <a:srgbClr val="00B050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(Case 4.3.1)</a:t>
            </a:r>
          </a:p>
          <a:p>
            <a:pPr marL="1076325" lvl="2" indent="0" defTabSz="91440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4.1.2.2.2: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2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L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black</a:t>
            </a:r>
          </a:p>
          <a:p>
            <a:pPr marL="1431925" lvl="3" indent="0" defTabSz="91440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4.1.2.2.2.1: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P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red </a:t>
            </a:r>
            <a:r>
              <a:rPr lang="en-US" altLang="zh-TW" sz="2200" dirty="0">
                <a:solidFill>
                  <a:srgbClr val="00B050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(Case 4.4)</a:t>
            </a:r>
          </a:p>
          <a:p>
            <a:pPr marL="1431925" lvl="3" indent="0" defTabSz="91440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4.1.2.2.2.2: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P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black </a:t>
            </a:r>
            <a:r>
              <a:rPr lang="en-US" altLang="zh-TW" sz="2200" dirty="0">
                <a:solidFill>
                  <a:srgbClr val="00B050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(Case 4.5)</a:t>
            </a:r>
          </a:p>
        </p:txBody>
      </p:sp>
      <p:cxnSp>
        <p:nvCxnSpPr>
          <p:cNvPr id="4" name="直線接點 3"/>
          <p:cNvCxnSpPr/>
          <p:nvPr/>
        </p:nvCxnSpPr>
        <p:spPr>
          <a:xfrm>
            <a:off x="6876016" y="2276992"/>
            <a:ext cx="720005" cy="57600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" name="文字方塊 4"/>
          <p:cNvSpPr txBox="1"/>
          <p:nvPr/>
        </p:nvSpPr>
        <p:spPr>
          <a:xfrm>
            <a:off x="6300012" y="1988990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P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724008" y="2564994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N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7" name="直線接點 6"/>
          <p:cNvCxnSpPr/>
          <p:nvPr/>
        </p:nvCxnSpPr>
        <p:spPr>
          <a:xfrm>
            <a:off x="7164018" y="3429000"/>
            <a:ext cx="288722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8" name="直線接點 7"/>
          <p:cNvCxnSpPr/>
          <p:nvPr/>
        </p:nvCxnSpPr>
        <p:spPr>
          <a:xfrm flipH="1">
            <a:off x="6876736" y="3429000"/>
            <a:ext cx="287283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9" name="直線接點 8"/>
          <p:cNvCxnSpPr/>
          <p:nvPr/>
        </p:nvCxnSpPr>
        <p:spPr>
          <a:xfrm>
            <a:off x="8028024" y="3429000"/>
            <a:ext cx="288722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0" name="直線接點 9"/>
          <p:cNvCxnSpPr/>
          <p:nvPr/>
        </p:nvCxnSpPr>
        <p:spPr>
          <a:xfrm flipH="1">
            <a:off x="7740742" y="3429000"/>
            <a:ext cx="287283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1" name="直線接點 10"/>
          <p:cNvCxnSpPr/>
          <p:nvPr/>
        </p:nvCxnSpPr>
        <p:spPr>
          <a:xfrm flipH="1">
            <a:off x="7164018" y="2853457"/>
            <a:ext cx="431893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2" name="直線接點 11"/>
          <p:cNvCxnSpPr/>
          <p:nvPr/>
        </p:nvCxnSpPr>
        <p:spPr>
          <a:xfrm>
            <a:off x="7596483" y="2853457"/>
            <a:ext cx="431541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3" name="橢圓 12"/>
          <p:cNvSpPr/>
          <p:nvPr/>
        </p:nvSpPr>
        <p:spPr>
          <a:xfrm>
            <a:off x="7452020" y="2708995"/>
            <a:ext cx="287338" cy="287337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7020017" y="3284999"/>
            <a:ext cx="287338" cy="288925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7884023" y="3284999"/>
            <a:ext cx="287338" cy="288925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740022" y="2564994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588014" y="3140998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72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L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172025" y="3140998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R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19" name="直線接點 18"/>
          <p:cNvCxnSpPr>
            <a:endCxn id="21" idx="0"/>
          </p:cNvCxnSpPr>
          <p:nvPr/>
        </p:nvCxnSpPr>
        <p:spPr>
          <a:xfrm flipH="1">
            <a:off x="6299100" y="2276992"/>
            <a:ext cx="576916" cy="504467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0" name="橢圓 19"/>
          <p:cNvSpPr/>
          <p:nvPr/>
        </p:nvSpPr>
        <p:spPr>
          <a:xfrm>
            <a:off x="6732015" y="2132991"/>
            <a:ext cx="287338" cy="287337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226869" y="2781459"/>
            <a:ext cx="144462" cy="142875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04965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標楷體"/>
              </a:rPr>
              <a:t>Deletion from a Red-Black 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>
          <a:xfrm>
            <a:off x="432000" y="1449000"/>
            <a:ext cx="5940000" cy="3708012"/>
          </a:xfrm>
        </p:spPr>
        <p:txBody>
          <a:bodyPr/>
          <a:lstStyle/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4.2: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N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the right child of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P</a:t>
            </a:r>
            <a:endParaRPr lang="en-US" altLang="zh-TW" sz="2200" dirty="0">
              <a:solidFill>
                <a:prstClr val="black"/>
              </a:solidFill>
              <a:latin typeface="Times New Roman" panose="02020603050405020304" pitchFamily="18" charset="0"/>
              <a:ea typeface="標楷體"/>
              <a:cs typeface="Times New Roman" panose="02020603050405020304" pitchFamily="18" charset="0"/>
            </a:endParaRPr>
          </a:p>
          <a:p>
            <a:pPr marL="355600" lvl="0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4.2.1: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red </a:t>
            </a:r>
            <a:r>
              <a:rPr lang="en-US" altLang="zh-TW" sz="2200" dirty="0">
                <a:solidFill>
                  <a:srgbClr val="00B050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(Case 4.1.2)</a:t>
            </a:r>
          </a:p>
          <a:p>
            <a:pPr marL="355600" lvl="0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4.2.2: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black</a:t>
            </a:r>
          </a:p>
          <a:p>
            <a:pPr marL="720725" lvl="1" indent="0" defTabSz="91440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4.2.2.1: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2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L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red </a:t>
            </a:r>
            <a:r>
              <a:rPr lang="en-US" altLang="zh-TW" sz="2200" dirty="0">
                <a:solidFill>
                  <a:srgbClr val="00B050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(Case 4.2.2)</a:t>
            </a:r>
          </a:p>
          <a:p>
            <a:pPr marL="720725" lvl="1" indent="0" defTabSz="91440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4.2.2.2: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2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L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black</a:t>
            </a:r>
            <a:endParaRPr lang="zh-TW" altLang="en-US" sz="2200" dirty="0">
              <a:solidFill>
                <a:prstClr val="black"/>
              </a:solidFill>
              <a:latin typeface="Times New Roman" panose="02020603050405020304" pitchFamily="18" charset="0"/>
              <a:ea typeface="標楷體"/>
              <a:cs typeface="Times New Roman" panose="02020603050405020304" pitchFamily="18" charset="0"/>
            </a:endParaRPr>
          </a:p>
          <a:p>
            <a:pPr marL="1076325" lvl="2" indent="0" defTabSz="91440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4.2.2.2.1: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2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R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red </a:t>
            </a:r>
            <a:r>
              <a:rPr lang="en-US" altLang="zh-TW" sz="2200" dirty="0">
                <a:solidFill>
                  <a:srgbClr val="00B050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(Case 4.3.2)</a:t>
            </a:r>
          </a:p>
          <a:p>
            <a:pPr marL="1076325" lvl="2" indent="0" defTabSz="91440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4.2.2.2.2: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2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R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black</a:t>
            </a:r>
          </a:p>
          <a:p>
            <a:pPr marL="1431925" lvl="3" indent="0" defTabSz="91440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4.2.2.2.2.1: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P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red </a:t>
            </a:r>
            <a:r>
              <a:rPr lang="en-US" altLang="zh-TW" sz="2200" dirty="0">
                <a:solidFill>
                  <a:srgbClr val="00B050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(Case 4.4)</a:t>
            </a:r>
          </a:p>
          <a:p>
            <a:pPr marL="1431925" lvl="3" indent="0" defTabSz="91440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4.2.2.2.2.2: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P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black </a:t>
            </a:r>
            <a:r>
              <a:rPr lang="en-US" altLang="zh-TW" sz="2200" dirty="0">
                <a:solidFill>
                  <a:srgbClr val="00B050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(Case 4.5)</a:t>
            </a:r>
          </a:p>
        </p:txBody>
      </p:sp>
      <p:cxnSp>
        <p:nvCxnSpPr>
          <p:cNvPr id="4" name="直線接點 3"/>
          <p:cNvCxnSpPr/>
          <p:nvPr/>
        </p:nvCxnSpPr>
        <p:spPr>
          <a:xfrm flipH="1">
            <a:off x="6732016" y="2276992"/>
            <a:ext cx="720004" cy="57600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" name="文字方塊 4"/>
          <p:cNvSpPr txBox="1"/>
          <p:nvPr/>
        </p:nvSpPr>
        <p:spPr>
          <a:xfrm>
            <a:off x="6876016" y="1988990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P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156011" y="2564994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7" name="直線接點 6"/>
          <p:cNvCxnSpPr/>
          <p:nvPr/>
        </p:nvCxnSpPr>
        <p:spPr>
          <a:xfrm>
            <a:off x="6300012" y="3429000"/>
            <a:ext cx="288722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8" name="直線接點 7"/>
          <p:cNvCxnSpPr/>
          <p:nvPr/>
        </p:nvCxnSpPr>
        <p:spPr>
          <a:xfrm flipH="1">
            <a:off x="6012730" y="3429000"/>
            <a:ext cx="287283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9" name="直線接點 8"/>
          <p:cNvCxnSpPr/>
          <p:nvPr/>
        </p:nvCxnSpPr>
        <p:spPr>
          <a:xfrm>
            <a:off x="7164018" y="3429000"/>
            <a:ext cx="288722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0" name="直線接點 9"/>
          <p:cNvCxnSpPr/>
          <p:nvPr/>
        </p:nvCxnSpPr>
        <p:spPr>
          <a:xfrm flipH="1">
            <a:off x="6876736" y="3429000"/>
            <a:ext cx="287283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1" name="直線接點 10"/>
          <p:cNvCxnSpPr/>
          <p:nvPr/>
        </p:nvCxnSpPr>
        <p:spPr>
          <a:xfrm flipH="1">
            <a:off x="6300012" y="2853457"/>
            <a:ext cx="431893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2" name="直線接點 11"/>
          <p:cNvCxnSpPr/>
          <p:nvPr/>
        </p:nvCxnSpPr>
        <p:spPr>
          <a:xfrm>
            <a:off x="6732477" y="2853457"/>
            <a:ext cx="431541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3" name="橢圓 12"/>
          <p:cNvSpPr/>
          <p:nvPr/>
        </p:nvSpPr>
        <p:spPr>
          <a:xfrm>
            <a:off x="6588014" y="2708995"/>
            <a:ext cx="287338" cy="287337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6156011" y="3284999"/>
            <a:ext cx="287338" cy="288925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7020017" y="3284999"/>
            <a:ext cx="287338" cy="288925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8172025" y="2564994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N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724008" y="3140998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72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L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308019" y="3140998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R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19" name="直線接點 18"/>
          <p:cNvCxnSpPr>
            <a:endCxn id="21" idx="0"/>
          </p:cNvCxnSpPr>
          <p:nvPr/>
        </p:nvCxnSpPr>
        <p:spPr>
          <a:xfrm>
            <a:off x="7452020" y="2276992"/>
            <a:ext cx="575092" cy="504467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0" name="橢圓 19"/>
          <p:cNvSpPr/>
          <p:nvPr/>
        </p:nvSpPr>
        <p:spPr>
          <a:xfrm>
            <a:off x="7308019" y="2132991"/>
            <a:ext cx="287338" cy="287337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954881" y="2781459"/>
            <a:ext cx="144462" cy="142875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63881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標楷體"/>
              </a:rPr>
              <a:t>Deletion from a Red-Black Tree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TW" dirty="0">
                <a:solidFill>
                  <a:prstClr val="black"/>
                </a:solidFill>
                <a:ea typeface="標楷體"/>
              </a:rPr>
              <a:t>Case 4.1:</a:t>
            </a:r>
            <a:r>
              <a:rPr lang="en-US" altLang="zh-TW" sz="2400" i="1" dirty="0">
                <a:solidFill>
                  <a:prstClr val="black"/>
                </a:solidFill>
                <a:ea typeface="標楷體"/>
              </a:rPr>
              <a:t> </a:t>
            </a:r>
            <a:r>
              <a:rPr lang="en-US" altLang="zh-TW" i="1" dirty="0">
                <a:solidFill>
                  <a:prstClr val="black"/>
                </a:solidFill>
                <a:ea typeface="標楷體"/>
              </a:rPr>
              <a:t>N</a:t>
            </a:r>
            <a:r>
              <a:rPr lang="en-US" altLang="zh-TW" dirty="0">
                <a:solidFill>
                  <a:prstClr val="black"/>
                </a:solidFill>
                <a:ea typeface="標楷體"/>
              </a:rPr>
              <a:t> is the left child of </a:t>
            </a:r>
            <a:r>
              <a:rPr lang="en-US" altLang="zh-TW" i="1" dirty="0">
                <a:solidFill>
                  <a:prstClr val="black"/>
                </a:solidFill>
                <a:ea typeface="標楷體"/>
              </a:rPr>
              <a:t>P</a:t>
            </a:r>
            <a:endParaRPr lang="en-US" altLang="zh-TW" dirty="0">
              <a:solidFill>
                <a:prstClr val="black"/>
              </a:solidFill>
              <a:ea typeface="標楷體"/>
            </a:endParaRPr>
          </a:p>
          <a:p>
            <a:pPr marL="180975" lvl="0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TW" dirty="0">
                <a:solidFill>
                  <a:prstClr val="black"/>
                </a:solidFill>
                <a:ea typeface="標楷體"/>
              </a:rPr>
              <a:t>Case 4.1.1: </a:t>
            </a:r>
            <a:r>
              <a:rPr lang="en-US" altLang="zh-TW" i="1" dirty="0">
                <a:solidFill>
                  <a:prstClr val="black"/>
                </a:solidFill>
                <a:ea typeface="標楷體"/>
              </a:rPr>
              <a:t>S</a:t>
            </a:r>
            <a:r>
              <a:rPr lang="en-US" altLang="zh-TW" dirty="0">
                <a:solidFill>
                  <a:prstClr val="black"/>
                </a:solidFill>
                <a:ea typeface="標楷體"/>
              </a:rPr>
              <a:t> is red</a:t>
            </a:r>
            <a:endParaRPr lang="en-US" altLang="zh-TW" dirty="0">
              <a:solidFill>
                <a:srgbClr val="00B050"/>
              </a:solidFill>
              <a:ea typeface="標楷體"/>
            </a:endParaRPr>
          </a:p>
          <a:p>
            <a:pPr marL="180975" lvl="0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TW" dirty="0">
                <a:solidFill>
                  <a:prstClr val="black"/>
                </a:solidFill>
                <a:ea typeface="標楷體"/>
              </a:rPr>
              <a:t>Case 4.1.2: </a:t>
            </a:r>
            <a:r>
              <a:rPr lang="en-US" altLang="zh-TW" i="1" dirty="0">
                <a:solidFill>
                  <a:prstClr val="black"/>
                </a:solidFill>
                <a:ea typeface="標楷體"/>
              </a:rPr>
              <a:t>S</a:t>
            </a:r>
            <a:r>
              <a:rPr lang="en-US" altLang="zh-TW" dirty="0">
                <a:solidFill>
                  <a:prstClr val="black"/>
                </a:solidFill>
                <a:ea typeface="標楷體"/>
              </a:rPr>
              <a:t> is black</a:t>
            </a:r>
          </a:p>
          <a:p>
            <a:pPr marL="361950" lvl="1" indent="0" defTabSz="91440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4.1.2.1: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0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R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red</a:t>
            </a:r>
            <a:endParaRPr lang="en-US" altLang="zh-TW" sz="2000" dirty="0">
              <a:solidFill>
                <a:srgbClr val="00B050"/>
              </a:solidFill>
              <a:latin typeface="Times New Roman" panose="02020603050405020304" pitchFamily="18" charset="0"/>
              <a:ea typeface="標楷體"/>
              <a:cs typeface="Times New Roman" panose="02020603050405020304" pitchFamily="18" charset="0"/>
            </a:endParaRPr>
          </a:p>
          <a:p>
            <a:pPr marL="361950" lvl="1" indent="0" defTabSz="91440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4.1.2.2: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0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R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black</a:t>
            </a:r>
            <a:endParaRPr lang="zh-TW" altLang="en-US" sz="2000" dirty="0">
              <a:solidFill>
                <a:prstClr val="black"/>
              </a:solidFill>
              <a:latin typeface="Times New Roman" panose="02020603050405020304" pitchFamily="18" charset="0"/>
              <a:ea typeface="標楷體"/>
              <a:cs typeface="Times New Roman" panose="02020603050405020304" pitchFamily="18" charset="0"/>
            </a:endParaRPr>
          </a:p>
          <a:p>
            <a:pPr marL="536575" lvl="2" indent="0" defTabSz="91440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4.1.2.2.1: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0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L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red</a:t>
            </a:r>
            <a:endParaRPr lang="en-US" altLang="zh-TW" sz="2000" dirty="0">
              <a:solidFill>
                <a:srgbClr val="00B050"/>
              </a:solidFill>
              <a:latin typeface="Times New Roman" panose="02020603050405020304" pitchFamily="18" charset="0"/>
              <a:ea typeface="標楷體"/>
              <a:cs typeface="Times New Roman" panose="02020603050405020304" pitchFamily="18" charset="0"/>
            </a:endParaRPr>
          </a:p>
          <a:p>
            <a:pPr marL="536575" lvl="2" indent="0" defTabSz="91440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4.1.2.2.2: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0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L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black</a:t>
            </a:r>
          </a:p>
          <a:p>
            <a:pPr marL="717550" lvl="3" indent="0" defTabSz="91440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4.1.2.2.2.1: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P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red</a:t>
            </a:r>
            <a:endParaRPr lang="en-US" altLang="zh-TW" sz="2000" dirty="0">
              <a:solidFill>
                <a:srgbClr val="00B050"/>
              </a:solidFill>
              <a:latin typeface="Times New Roman" panose="02020603050405020304" pitchFamily="18" charset="0"/>
              <a:ea typeface="標楷體"/>
              <a:cs typeface="Times New Roman" panose="02020603050405020304" pitchFamily="18" charset="0"/>
            </a:endParaRPr>
          </a:p>
          <a:p>
            <a:pPr marL="717550" lvl="3" indent="0" defTabSz="91440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4.1.2.2.2.2: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P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black</a:t>
            </a:r>
            <a:endParaRPr lang="en-US" altLang="zh-TW" sz="2000" dirty="0">
              <a:solidFill>
                <a:srgbClr val="00B050"/>
              </a:solidFill>
              <a:latin typeface="Times New Roman" panose="02020603050405020304" pitchFamily="18" charset="0"/>
              <a:ea typeface="標楷體"/>
              <a:cs typeface="Times New Roman" panose="02020603050405020304" pitchFamily="18" charset="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TW" dirty="0">
                <a:solidFill>
                  <a:prstClr val="black"/>
                </a:solidFill>
                <a:ea typeface="標楷體"/>
              </a:rPr>
              <a:t>Case 4.2:</a:t>
            </a:r>
            <a:r>
              <a:rPr lang="en-US" altLang="zh-TW" sz="2400" i="1" dirty="0">
                <a:solidFill>
                  <a:prstClr val="black"/>
                </a:solidFill>
                <a:ea typeface="標楷體"/>
              </a:rPr>
              <a:t> </a:t>
            </a:r>
            <a:r>
              <a:rPr lang="en-US" altLang="zh-TW" i="1" dirty="0">
                <a:solidFill>
                  <a:prstClr val="black"/>
                </a:solidFill>
                <a:ea typeface="標楷體"/>
              </a:rPr>
              <a:t>N</a:t>
            </a:r>
            <a:r>
              <a:rPr lang="en-US" altLang="zh-TW" dirty="0">
                <a:solidFill>
                  <a:prstClr val="black"/>
                </a:solidFill>
                <a:ea typeface="標楷體"/>
              </a:rPr>
              <a:t> is the right child of </a:t>
            </a:r>
            <a:r>
              <a:rPr lang="en-US" altLang="zh-TW" i="1" dirty="0">
                <a:solidFill>
                  <a:prstClr val="black"/>
                </a:solidFill>
                <a:ea typeface="標楷體"/>
              </a:rPr>
              <a:t>P</a:t>
            </a:r>
            <a:endParaRPr lang="en-US" altLang="zh-TW" dirty="0">
              <a:solidFill>
                <a:prstClr val="black"/>
              </a:solidFill>
              <a:ea typeface="標楷體"/>
            </a:endParaRPr>
          </a:p>
          <a:p>
            <a:pPr marL="180975" lvl="0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TW" dirty="0">
                <a:solidFill>
                  <a:prstClr val="black"/>
                </a:solidFill>
                <a:ea typeface="標楷體"/>
              </a:rPr>
              <a:t>Case 4.2.1: </a:t>
            </a:r>
            <a:r>
              <a:rPr lang="en-US" altLang="zh-TW" i="1" dirty="0">
                <a:solidFill>
                  <a:prstClr val="black"/>
                </a:solidFill>
                <a:ea typeface="標楷體"/>
              </a:rPr>
              <a:t>S</a:t>
            </a:r>
            <a:r>
              <a:rPr lang="en-US" altLang="zh-TW" dirty="0">
                <a:solidFill>
                  <a:prstClr val="black"/>
                </a:solidFill>
                <a:ea typeface="標楷體"/>
              </a:rPr>
              <a:t> is red</a:t>
            </a:r>
            <a:endParaRPr lang="en-US" altLang="zh-TW" dirty="0">
              <a:solidFill>
                <a:srgbClr val="00B050"/>
              </a:solidFill>
              <a:ea typeface="標楷體"/>
            </a:endParaRPr>
          </a:p>
          <a:p>
            <a:pPr marL="180975" lvl="0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TW" dirty="0">
                <a:solidFill>
                  <a:prstClr val="black"/>
                </a:solidFill>
                <a:ea typeface="標楷體"/>
              </a:rPr>
              <a:t>Case 4.2.2: </a:t>
            </a:r>
            <a:r>
              <a:rPr lang="en-US" altLang="zh-TW" i="1" dirty="0">
                <a:solidFill>
                  <a:prstClr val="black"/>
                </a:solidFill>
                <a:ea typeface="標楷體"/>
              </a:rPr>
              <a:t>S</a:t>
            </a:r>
            <a:r>
              <a:rPr lang="en-US" altLang="zh-TW" dirty="0">
                <a:solidFill>
                  <a:prstClr val="black"/>
                </a:solidFill>
                <a:ea typeface="標楷體"/>
              </a:rPr>
              <a:t> is black</a:t>
            </a:r>
          </a:p>
          <a:p>
            <a:pPr marL="361950" lvl="1" indent="0" defTabSz="91440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4.2.2.1: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0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L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red</a:t>
            </a:r>
            <a:endParaRPr lang="en-US" altLang="zh-TW" sz="2000" dirty="0">
              <a:solidFill>
                <a:srgbClr val="00B050"/>
              </a:solidFill>
              <a:latin typeface="Times New Roman" panose="02020603050405020304" pitchFamily="18" charset="0"/>
              <a:ea typeface="標楷體"/>
              <a:cs typeface="Times New Roman" panose="02020603050405020304" pitchFamily="18" charset="0"/>
            </a:endParaRPr>
          </a:p>
          <a:p>
            <a:pPr marL="361950" lvl="1" indent="0" defTabSz="91440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4.2.2.2: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0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L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black</a:t>
            </a:r>
            <a:endParaRPr lang="zh-TW" altLang="en-US" sz="2000" dirty="0">
              <a:solidFill>
                <a:prstClr val="black"/>
              </a:solidFill>
              <a:latin typeface="Times New Roman" panose="02020603050405020304" pitchFamily="18" charset="0"/>
              <a:ea typeface="標楷體"/>
              <a:cs typeface="Times New Roman" panose="02020603050405020304" pitchFamily="18" charset="0"/>
            </a:endParaRPr>
          </a:p>
          <a:p>
            <a:pPr marL="536575" lvl="2" indent="0" defTabSz="91440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4.2.2.2.1: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0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R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red</a:t>
            </a:r>
            <a:endParaRPr lang="en-US" altLang="zh-TW" sz="2000" dirty="0">
              <a:solidFill>
                <a:srgbClr val="00B050"/>
              </a:solidFill>
              <a:latin typeface="Times New Roman" panose="02020603050405020304" pitchFamily="18" charset="0"/>
              <a:ea typeface="標楷體"/>
              <a:cs typeface="Times New Roman" panose="02020603050405020304" pitchFamily="18" charset="0"/>
            </a:endParaRPr>
          </a:p>
          <a:p>
            <a:pPr marL="536575" lvl="2" indent="0" defTabSz="91440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4.2.2.2.2: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0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R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black</a:t>
            </a:r>
          </a:p>
          <a:p>
            <a:pPr marL="717550" lvl="3" indent="0" defTabSz="91440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4.2.2.2.2.1: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P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red</a:t>
            </a:r>
            <a:endParaRPr lang="en-US" altLang="zh-TW" sz="2000" dirty="0">
              <a:solidFill>
                <a:srgbClr val="00B050"/>
              </a:solidFill>
              <a:latin typeface="Times New Roman" panose="02020603050405020304" pitchFamily="18" charset="0"/>
              <a:ea typeface="標楷體"/>
              <a:cs typeface="Times New Roman" panose="02020603050405020304" pitchFamily="18" charset="0"/>
            </a:endParaRPr>
          </a:p>
          <a:p>
            <a:pPr marL="717550" lvl="3" indent="0" defTabSz="91440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4.2.2.2.2.2: </a:t>
            </a:r>
            <a:r>
              <a:rPr lang="en-US" altLang="zh-TW" sz="20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P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black</a:t>
            </a:r>
            <a:endParaRPr lang="en-US" altLang="zh-TW" sz="2000" dirty="0">
              <a:solidFill>
                <a:srgbClr val="00B050"/>
              </a:solidFill>
              <a:latin typeface="Times New Roman" panose="02020603050405020304" pitchFamily="18" charset="0"/>
              <a:ea typeface="標楷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5831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標楷體"/>
              </a:rPr>
              <a:t>Deletion from a Red-Black 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>
          <a:xfrm>
            <a:off x="432000" y="1449000"/>
            <a:ext cx="8280000" cy="3240000"/>
          </a:xfrm>
        </p:spPr>
        <p:txBody>
          <a:bodyPr>
            <a:normAutofit/>
          </a:bodyPr>
          <a:lstStyle/>
          <a:p>
            <a:pPr marL="266700" lvl="0" indent="-266700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4.1.1: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red and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N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the left child of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P</a:t>
            </a:r>
            <a:endParaRPr lang="en-US" altLang="zh-TW" sz="2200" dirty="0">
              <a:solidFill>
                <a:prstClr val="black"/>
              </a:solidFill>
              <a:latin typeface="Times New Roman" panose="02020603050405020304" pitchFamily="18" charset="0"/>
              <a:ea typeface="標楷體"/>
              <a:cs typeface="Times New Roman" panose="02020603050405020304" pitchFamily="18" charset="0"/>
            </a:endParaRPr>
          </a:p>
          <a:p>
            <a:pPr marL="266700" lvl="0" indent="-266700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4.1.2: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red and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N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the right child of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P</a:t>
            </a:r>
          </a:p>
          <a:p>
            <a:pPr marL="266700" lvl="0" indent="-266700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4.2.1: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black,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2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R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red and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N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the left child of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P</a:t>
            </a:r>
          </a:p>
          <a:p>
            <a:pPr marL="266700" lvl="0" indent="-266700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4.2.2: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black,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2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L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red and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N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the right child of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P</a:t>
            </a:r>
            <a:endParaRPr lang="en-US" altLang="zh-TW" sz="2200" dirty="0">
              <a:solidFill>
                <a:prstClr val="black"/>
              </a:solidFill>
              <a:latin typeface="Times New Roman" panose="02020603050405020304" pitchFamily="18" charset="0"/>
              <a:ea typeface="標楷體"/>
              <a:cs typeface="Times New Roman" panose="02020603050405020304" pitchFamily="18" charset="0"/>
            </a:endParaRPr>
          </a:p>
          <a:p>
            <a:pPr marL="266700" lvl="0" indent="-266700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4.3.1: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and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S</a:t>
            </a:r>
            <a:r>
              <a:rPr lang="en-US" altLang="zh-TW" sz="22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R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are black,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N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the left child of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P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, but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2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L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red</a:t>
            </a:r>
            <a:endParaRPr lang="en-US" altLang="zh-TW" sz="2200" i="1" dirty="0">
              <a:solidFill>
                <a:prstClr val="black"/>
              </a:solidFill>
              <a:latin typeface="Times New Roman" panose="02020603050405020304" pitchFamily="18" charset="0"/>
              <a:ea typeface="標楷體"/>
              <a:cs typeface="Times New Roman" panose="02020603050405020304" pitchFamily="18" charset="0"/>
            </a:endParaRPr>
          </a:p>
          <a:p>
            <a:pPr marL="266700" lvl="0" indent="-266700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4.3.2: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and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S</a:t>
            </a:r>
            <a:r>
              <a:rPr lang="en-US" altLang="zh-TW" sz="22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L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are black,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N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the right child of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P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, but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2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R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red</a:t>
            </a:r>
            <a:endParaRPr lang="en-US" altLang="zh-TW" sz="2200" i="1" dirty="0">
              <a:solidFill>
                <a:prstClr val="black"/>
              </a:solidFill>
              <a:latin typeface="Times New Roman" panose="02020603050405020304" pitchFamily="18" charset="0"/>
              <a:ea typeface="標楷體"/>
              <a:cs typeface="Times New Roman" panose="02020603050405020304" pitchFamily="18" charset="0"/>
            </a:endParaRPr>
          </a:p>
          <a:p>
            <a:pPr marL="266700" lvl="0" indent="-266700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4.4: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,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2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R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and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2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L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are black, but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P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is red</a:t>
            </a:r>
          </a:p>
          <a:p>
            <a:pPr marL="266700" lvl="0" indent="-266700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Case 4.5: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,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2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R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,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sz="22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L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and </a:t>
            </a:r>
            <a:r>
              <a:rPr lang="en-US" altLang="zh-TW" sz="2200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P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are black</a:t>
            </a:r>
          </a:p>
        </p:txBody>
      </p:sp>
    </p:spTree>
    <p:extLst>
      <p:ext uri="{BB962C8B-B14F-4D97-AF65-F5344CB8AC3E}">
        <p14:creationId xmlns:p14="http://schemas.microsoft.com/office/powerpoint/2010/main" val="319791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2000" y="549000"/>
            <a:ext cx="8640000" cy="558000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TreeVal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NodePtr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*;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=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TreeVal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~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TreeVal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clear(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reBalance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LLRotation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LRRotation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RLRotation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RRRotation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eraseDegreeOne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fixUp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NodePtr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myHead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pointer to head node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number of elements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99022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ea typeface="標楷體"/>
              </a:rPr>
              <a:t>Case 4.4: </a:t>
            </a:r>
            <a:r>
              <a:rPr lang="en-US" altLang="zh-TW" sz="3600" i="1" dirty="0">
                <a:ea typeface="標楷體"/>
              </a:rPr>
              <a:t>S</a:t>
            </a:r>
            <a:r>
              <a:rPr lang="en-US" altLang="zh-TW" sz="3600" dirty="0">
                <a:ea typeface="標楷體"/>
              </a:rPr>
              <a:t>, </a:t>
            </a:r>
            <a:r>
              <a:rPr lang="en-US" altLang="zh-TW" sz="3600" i="1" dirty="0">
                <a:ea typeface="標楷體"/>
              </a:rPr>
              <a:t>S</a:t>
            </a:r>
            <a:r>
              <a:rPr lang="en-US" altLang="zh-TW" sz="3600" i="1" baseline="-25000" dirty="0">
                <a:ea typeface="標楷體"/>
              </a:rPr>
              <a:t>R</a:t>
            </a:r>
            <a:r>
              <a:rPr lang="en-US" altLang="zh-TW" sz="3600" dirty="0">
                <a:ea typeface="標楷體"/>
              </a:rPr>
              <a:t> and </a:t>
            </a:r>
            <a:r>
              <a:rPr lang="en-US" altLang="zh-TW" sz="3600" i="1" dirty="0">
                <a:ea typeface="標楷體"/>
              </a:rPr>
              <a:t>S</a:t>
            </a:r>
            <a:r>
              <a:rPr lang="en-US" altLang="zh-TW" sz="3600" i="1" baseline="-25000" dirty="0">
                <a:ea typeface="標楷體"/>
              </a:rPr>
              <a:t>L</a:t>
            </a:r>
            <a:r>
              <a:rPr lang="en-US" altLang="zh-TW" sz="3600" dirty="0">
                <a:ea typeface="標楷體"/>
              </a:rPr>
              <a:t> are black, but </a:t>
            </a:r>
            <a:r>
              <a:rPr lang="en-US" altLang="zh-TW" sz="3600" i="1" dirty="0">
                <a:ea typeface="標楷體"/>
              </a:rPr>
              <a:t>P</a:t>
            </a:r>
            <a:r>
              <a:rPr lang="en-US" altLang="zh-TW" sz="3600" dirty="0">
                <a:ea typeface="標楷體"/>
              </a:rPr>
              <a:t> is red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>
          <a:xfrm>
            <a:off x="395971" y="1412986"/>
            <a:ext cx="8352058" cy="432004"/>
          </a:xfrm>
        </p:spPr>
        <p:txBody>
          <a:bodyPr>
            <a:normAutofit/>
          </a:bodyPr>
          <a:lstStyle/>
          <a:p>
            <a:pPr marL="457200" lvl="0" indent="-457200" defTabSz="91440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zh-TW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Exchange </a:t>
            </a:r>
            <a:r>
              <a:rPr lang="en-US" altLang="zh-TW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the colors of </a:t>
            </a:r>
            <a:r>
              <a:rPr lang="en-US" altLang="zh-TW" i="1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</a:t>
            </a:r>
            <a:r>
              <a:rPr lang="en-US" altLang="zh-TW" dirty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 and </a:t>
            </a:r>
            <a:r>
              <a:rPr lang="en-US" altLang="zh-TW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P</a:t>
            </a:r>
            <a:endParaRPr lang="en-US" altLang="zh-TW" dirty="0">
              <a:solidFill>
                <a:prstClr val="black"/>
              </a:solidFill>
              <a:latin typeface="Times New Roman" panose="02020603050405020304" pitchFamily="18" charset="0"/>
              <a:ea typeface="標楷體"/>
              <a:cs typeface="Times New Roman" panose="02020603050405020304" pitchFamily="18" charset="0"/>
            </a:endParaRPr>
          </a:p>
        </p:txBody>
      </p:sp>
      <p:cxnSp>
        <p:nvCxnSpPr>
          <p:cNvPr id="44" name="直線接點 43"/>
          <p:cNvCxnSpPr/>
          <p:nvPr/>
        </p:nvCxnSpPr>
        <p:spPr>
          <a:xfrm flipH="1">
            <a:off x="2267985" y="4725009"/>
            <a:ext cx="720004" cy="57600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5" name="直線接點 44"/>
          <p:cNvCxnSpPr/>
          <p:nvPr/>
        </p:nvCxnSpPr>
        <p:spPr>
          <a:xfrm>
            <a:off x="3708456" y="5301474"/>
            <a:ext cx="287337" cy="57528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6" name="直線接點 45"/>
          <p:cNvCxnSpPr/>
          <p:nvPr/>
        </p:nvCxnSpPr>
        <p:spPr>
          <a:xfrm>
            <a:off x="2987989" y="4725009"/>
            <a:ext cx="720005" cy="57600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7" name="文字方塊 46"/>
          <p:cNvSpPr txBox="1"/>
          <p:nvPr/>
        </p:nvSpPr>
        <p:spPr>
          <a:xfrm>
            <a:off x="2411985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P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48" name="橢圓 47"/>
          <p:cNvSpPr/>
          <p:nvPr/>
        </p:nvSpPr>
        <p:spPr>
          <a:xfrm>
            <a:off x="2843988" y="4581008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9" name="橢圓 48"/>
          <p:cNvSpPr/>
          <p:nvPr/>
        </p:nvSpPr>
        <p:spPr>
          <a:xfrm>
            <a:off x="3563993" y="5157012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50" name="直線接點 49"/>
          <p:cNvCxnSpPr/>
          <p:nvPr/>
        </p:nvCxnSpPr>
        <p:spPr>
          <a:xfrm flipH="1">
            <a:off x="3419789" y="5301474"/>
            <a:ext cx="288095" cy="57528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1" name="文字方塊 50"/>
          <p:cNvSpPr txBox="1"/>
          <p:nvPr/>
        </p:nvSpPr>
        <p:spPr>
          <a:xfrm>
            <a:off x="3851995" y="5013011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N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52" name="直線接點 51"/>
          <p:cNvCxnSpPr/>
          <p:nvPr/>
        </p:nvCxnSpPr>
        <p:spPr>
          <a:xfrm>
            <a:off x="1835981" y="5877017"/>
            <a:ext cx="288722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3" name="直線接點 52"/>
          <p:cNvCxnSpPr/>
          <p:nvPr/>
        </p:nvCxnSpPr>
        <p:spPr>
          <a:xfrm flipH="1">
            <a:off x="1548699" y="5877017"/>
            <a:ext cx="287283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4" name="直線接點 53"/>
          <p:cNvCxnSpPr/>
          <p:nvPr/>
        </p:nvCxnSpPr>
        <p:spPr>
          <a:xfrm>
            <a:off x="2699987" y="5877017"/>
            <a:ext cx="288722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5" name="直線接點 54"/>
          <p:cNvCxnSpPr/>
          <p:nvPr/>
        </p:nvCxnSpPr>
        <p:spPr>
          <a:xfrm flipH="1">
            <a:off x="2412705" y="5877017"/>
            <a:ext cx="287283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6" name="直線接點 55"/>
          <p:cNvCxnSpPr/>
          <p:nvPr/>
        </p:nvCxnSpPr>
        <p:spPr>
          <a:xfrm flipH="1">
            <a:off x="1835981" y="5301474"/>
            <a:ext cx="431893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7" name="直線接點 56"/>
          <p:cNvCxnSpPr/>
          <p:nvPr/>
        </p:nvCxnSpPr>
        <p:spPr>
          <a:xfrm>
            <a:off x="2268446" y="5301474"/>
            <a:ext cx="431541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8" name="橢圓 57"/>
          <p:cNvSpPr/>
          <p:nvPr/>
        </p:nvSpPr>
        <p:spPr>
          <a:xfrm>
            <a:off x="2123983" y="5157012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59" name="橢圓 58"/>
          <p:cNvSpPr/>
          <p:nvPr/>
        </p:nvSpPr>
        <p:spPr>
          <a:xfrm>
            <a:off x="1691980" y="5733016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0" name="橢圓 59"/>
          <p:cNvSpPr/>
          <p:nvPr/>
        </p:nvSpPr>
        <p:spPr>
          <a:xfrm>
            <a:off x="2555986" y="5733016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1691980" y="5013011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1259977" y="5589015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72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L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2843988" y="5589015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R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64" name="直線接點 63"/>
          <p:cNvCxnSpPr/>
          <p:nvPr/>
        </p:nvCxnSpPr>
        <p:spPr>
          <a:xfrm flipH="1">
            <a:off x="5868010" y="4725009"/>
            <a:ext cx="720004" cy="576004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65" name="直線接點 64"/>
          <p:cNvCxnSpPr/>
          <p:nvPr/>
        </p:nvCxnSpPr>
        <p:spPr>
          <a:xfrm>
            <a:off x="7308481" y="5301474"/>
            <a:ext cx="287337" cy="57528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66" name="直線接點 65"/>
          <p:cNvCxnSpPr/>
          <p:nvPr/>
        </p:nvCxnSpPr>
        <p:spPr>
          <a:xfrm>
            <a:off x="6588014" y="4725009"/>
            <a:ext cx="720005" cy="57600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67" name="文字方塊 66"/>
          <p:cNvSpPr txBox="1"/>
          <p:nvPr/>
        </p:nvSpPr>
        <p:spPr>
          <a:xfrm>
            <a:off x="6012010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P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68" name="橢圓 67"/>
          <p:cNvSpPr/>
          <p:nvPr/>
        </p:nvSpPr>
        <p:spPr>
          <a:xfrm>
            <a:off x="6444013" y="4581008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9" name="橢圓 68"/>
          <p:cNvSpPr/>
          <p:nvPr/>
        </p:nvSpPr>
        <p:spPr>
          <a:xfrm>
            <a:off x="7164018" y="5157012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70" name="直線接點 69"/>
          <p:cNvCxnSpPr/>
          <p:nvPr/>
        </p:nvCxnSpPr>
        <p:spPr>
          <a:xfrm flipH="1">
            <a:off x="7019814" y="5301474"/>
            <a:ext cx="288095" cy="57528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71" name="文字方塊 70"/>
          <p:cNvSpPr txBox="1"/>
          <p:nvPr/>
        </p:nvSpPr>
        <p:spPr>
          <a:xfrm>
            <a:off x="7452020" y="5013011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N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72" name="直線接點 71"/>
          <p:cNvCxnSpPr/>
          <p:nvPr/>
        </p:nvCxnSpPr>
        <p:spPr>
          <a:xfrm>
            <a:off x="5436006" y="5877017"/>
            <a:ext cx="288722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3" name="直線接點 72"/>
          <p:cNvCxnSpPr/>
          <p:nvPr/>
        </p:nvCxnSpPr>
        <p:spPr>
          <a:xfrm flipH="1">
            <a:off x="5148724" y="5877017"/>
            <a:ext cx="287283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4" name="直線接點 73"/>
          <p:cNvCxnSpPr/>
          <p:nvPr/>
        </p:nvCxnSpPr>
        <p:spPr>
          <a:xfrm>
            <a:off x="6300012" y="5877017"/>
            <a:ext cx="288722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5" name="直線接點 74"/>
          <p:cNvCxnSpPr/>
          <p:nvPr/>
        </p:nvCxnSpPr>
        <p:spPr>
          <a:xfrm flipH="1">
            <a:off x="6012730" y="5877017"/>
            <a:ext cx="287283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6" name="直線接點 75"/>
          <p:cNvCxnSpPr/>
          <p:nvPr/>
        </p:nvCxnSpPr>
        <p:spPr>
          <a:xfrm flipH="1">
            <a:off x="5436006" y="5301474"/>
            <a:ext cx="431893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7" name="直線接點 76"/>
          <p:cNvCxnSpPr/>
          <p:nvPr/>
        </p:nvCxnSpPr>
        <p:spPr>
          <a:xfrm>
            <a:off x="5868471" y="5301474"/>
            <a:ext cx="431541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78" name="橢圓 77"/>
          <p:cNvSpPr/>
          <p:nvPr/>
        </p:nvSpPr>
        <p:spPr>
          <a:xfrm>
            <a:off x="5724008" y="5157012"/>
            <a:ext cx="287338" cy="287337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79" name="橢圓 78"/>
          <p:cNvSpPr/>
          <p:nvPr/>
        </p:nvSpPr>
        <p:spPr>
          <a:xfrm>
            <a:off x="5292005" y="5733016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80" name="橢圓 79"/>
          <p:cNvSpPr/>
          <p:nvPr/>
        </p:nvSpPr>
        <p:spPr>
          <a:xfrm>
            <a:off x="6156011" y="5733016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5292005" y="5013011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4860002" y="5589015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72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L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6444013" y="5589015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R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84" name="直線接點 83"/>
          <p:cNvCxnSpPr/>
          <p:nvPr/>
        </p:nvCxnSpPr>
        <p:spPr>
          <a:xfrm flipH="1">
            <a:off x="1835982" y="2276992"/>
            <a:ext cx="720004" cy="57600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85" name="直線接點 84"/>
          <p:cNvCxnSpPr/>
          <p:nvPr/>
        </p:nvCxnSpPr>
        <p:spPr>
          <a:xfrm>
            <a:off x="1836443" y="2853457"/>
            <a:ext cx="287337" cy="57528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86" name="直線接點 85"/>
          <p:cNvCxnSpPr/>
          <p:nvPr/>
        </p:nvCxnSpPr>
        <p:spPr>
          <a:xfrm>
            <a:off x="2555986" y="2276992"/>
            <a:ext cx="720005" cy="57600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87" name="文字方塊 86"/>
          <p:cNvSpPr txBox="1"/>
          <p:nvPr/>
        </p:nvSpPr>
        <p:spPr>
          <a:xfrm>
            <a:off x="1979982" y="1988990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P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88" name="橢圓 87"/>
          <p:cNvSpPr/>
          <p:nvPr/>
        </p:nvSpPr>
        <p:spPr>
          <a:xfrm>
            <a:off x="2411985" y="2132991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89" name="橢圓 88"/>
          <p:cNvSpPr/>
          <p:nvPr/>
        </p:nvSpPr>
        <p:spPr>
          <a:xfrm>
            <a:off x="1691980" y="2708995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90" name="直線接點 89"/>
          <p:cNvCxnSpPr/>
          <p:nvPr/>
        </p:nvCxnSpPr>
        <p:spPr>
          <a:xfrm flipH="1">
            <a:off x="1547776" y="2853457"/>
            <a:ext cx="288095" cy="57528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91" name="文字方塊 90"/>
          <p:cNvSpPr txBox="1"/>
          <p:nvPr/>
        </p:nvSpPr>
        <p:spPr>
          <a:xfrm>
            <a:off x="1259977" y="2564994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N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92" name="直線接點 91"/>
          <p:cNvCxnSpPr/>
          <p:nvPr/>
        </p:nvCxnSpPr>
        <p:spPr>
          <a:xfrm>
            <a:off x="2843988" y="3429000"/>
            <a:ext cx="288722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93" name="直線接點 92"/>
          <p:cNvCxnSpPr/>
          <p:nvPr/>
        </p:nvCxnSpPr>
        <p:spPr>
          <a:xfrm flipH="1">
            <a:off x="2556706" y="3429000"/>
            <a:ext cx="287283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94" name="直線接點 93"/>
          <p:cNvCxnSpPr/>
          <p:nvPr/>
        </p:nvCxnSpPr>
        <p:spPr>
          <a:xfrm>
            <a:off x="3707994" y="3429000"/>
            <a:ext cx="288722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95" name="直線接點 94"/>
          <p:cNvCxnSpPr/>
          <p:nvPr/>
        </p:nvCxnSpPr>
        <p:spPr>
          <a:xfrm flipH="1">
            <a:off x="3420712" y="3429000"/>
            <a:ext cx="287283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96" name="直線接點 95"/>
          <p:cNvCxnSpPr/>
          <p:nvPr/>
        </p:nvCxnSpPr>
        <p:spPr>
          <a:xfrm flipH="1">
            <a:off x="2843988" y="2853457"/>
            <a:ext cx="431893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97" name="直線接點 96"/>
          <p:cNvCxnSpPr/>
          <p:nvPr/>
        </p:nvCxnSpPr>
        <p:spPr>
          <a:xfrm>
            <a:off x="3276453" y="2853457"/>
            <a:ext cx="431541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98" name="橢圓 97"/>
          <p:cNvSpPr/>
          <p:nvPr/>
        </p:nvSpPr>
        <p:spPr>
          <a:xfrm>
            <a:off x="3131990" y="2708995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99" name="橢圓 98"/>
          <p:cNvSpPr/>
          <p:nvPr/>
        </p:nvSpPr>
        <p:spPr>
          <a:xfrm>
            <a:off x="2699987" y="3284999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00" name="橢圓 99"/>
          <p:cNvSpPr/>
          <p:nvPr/>
        </p:nvSpPr>
        <p:spPr>
          <a:xfrm>
            <a:off x="3563993" y="3284999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3419992" y="2564994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2267984" y="3140998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72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L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3851995" y="3140998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R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104" name="直線接點 103"/>
          <p:cNvCxnSpPr/>
          <p:nvPr/>
        </p:nvCxnSpPr>
        <p:spPr>
          <a:xfrm flipH="1">
            <a:off x="5436007" y="2276992"/>
            <a:ext cx="720004" cy="57600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05" name="直線接點 104"/>
          <p:cNvCxnSpPr/>
          <p:nvPr/>
        </p:nvCxnSpPr>
        <p:spPr>
          <a:xfrm>
            <a:off x="5436468" y="2853457"/>
            <a:ext cx="287337" cy="57528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06" name="直線接點 105"/>
          <p:cNvCxnSpPr/>
          <p:nvPr/>
        </p:nvCxnSpPr>
        <p:spPr>
          <a:xfrm>
            <a:off x="6156011" y="2276992"/>
            <a:ext cx="720005" cy="576004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107" name="文字方塊 106"/>
          <p:cNvSpPr txBox="1"/>
          <p:nvPr/>
        </p:nvSpPr>
        <p:spPr>
          <a:xfrm>
            <a:off x="5580007" y="1988990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P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108" name="橢圓 107"/>
          <p:cNvSpPr/>
          <p:nvPr/>
        </p:nvSpPr>
        <p:spPr>
          <a:xfrm>
            <a:off x="6012010" y="2132991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09" name="橢圓 108"/>
          <p:cNvSpPr/>
          <p:nvPr/>
        </p:nvSpPr>
        <p:spPr>
          <a:xfrm>
            <a:off x="5292005" y="2708995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10" name="直線接點 109"/>
          <p:cNvCxnSpPr/>
          <p:nvPr/>
        </p:nvCxnSpPr>
        <p:spPr>
          <a:xfrm flipH="1">
            <a:off x="5147801" y="2853457"/>
            <a:ext cx="288095" cy="57528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11" name="文字方塊 110"/>
          <p:cNvSpPr txBox="1"/>
          <p:nvPr/>
        </p:nvSpPr>
        <p:spPr>
          <a:xfrm>
            <a:off x="4860002" y="2564994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N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112" name="直線接點 111"/>
          <p:cNvCxnSpPr/>
          <p:nvPr/>
        </p:nvCxnSpPr>
        <p:spPr>
          <a:xfrm>
            <a:off x="6444013" y="3429000"/>
            <a:ext cx="288722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13" name="直線接點 112"/>
          <p:cNvCxnSpPr/>
          <p:nvPr/>
        </p:nvCxnSpPr>
        <p:spPr>
          <a:xfrm flipH="1">
            <a:off x="6156731" y="3429000"/>
            <a:ext cx="287283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14" name="直線接點 113"/>
          <p:cNvCxnSpPr/>
          <p:nvPr/>
        </p:nvCxnSpPr>
        <p:spPr>
          <a:xfrm>
            <a:off x="7308019" y="3429000"/>
            <a:ext cx="288722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15" name="直線接點 114"/>
          <p:cNvCxnSpPr/>
          <p:nvPr/>
        </p:nvCxnSpPr>
        <p:spPr>
          <a:xfrm flipH="1">
            <a:off x="7020737" y="3429000"/>
            <a:ext cx="287283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16" name="直線接點 115"/>
          <p:cNvCxnSpPr/>
          <p:nvPr/>
        </p:nvCxnSpPr>
        <p:spPr>
          <a:xfrm flipH="1">
            <a:off x="6444013" y="2853457"/>
            <a:ext cx="431893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17" name="直線接點 116"/>
          <p:cNvCxnSpPr/>
          <p:nvPr/>
        </p:nvCxnSpPr>
        <p:spPr>
          <a:xfrm>
            <a:off x="6876478" y="2853457"/>
            <a:ext cx="431541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18" name="橢圓 117"/>
          <p:cNvSpPr/>
          <p:nvPr/>
        </p:nvSpPr>
        <p:spPr>
          <a:xfrm>
            <a:off x="6732015" y="2708995"/>
            <a:ext cx="287338" cy="287337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19" name="橢圓 118"/>
          <p:cNvSpPr/>
          <p:nvPr/>
        </p:nvSpPr>
        <p:spPr>
          <a:xfrm>
            <a:off x="6300012" y="3284999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20" name="橢圓 119"/>
          <p:cNvSpPr/>
          <p:nvPr/>
        </p:nvSpPr>
        <p:spPr>
          <a:xfrm>
            <a:off x="7164018" y="3284999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21" name="文字方塊 120"/>
          <p:cNvSpPr txBox="1"/>
          <p:nvPr/>
        </p:nvSpPr>
        <p:spPr>
          <a:xfrm>
            <a:off x="7020017" y="2564994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122" name="文字方塊 121"/>
          <p:cNvSpPr txBox="1"/>
          <p:nvPr/>
        </p:nvSpPr>
        <p:spPr>
          <a:xfrm>
            <a:off x="5868009" y="3140998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72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L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123" name="文字方塊 122"/>
          <p:cNvSpPr txBox="1"/>
          <p:nvPr/>
        </p:nvSpPr>
        <p:spPr>
          <a:xfrm>
            <a:off x="7452020" y="3140998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R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11055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TW" sz="2800" dirty="0">
                <a:ea typeface="標楷體"/>
              </a:rPr>
              <a:t>Case </a:t>
            </a:r>
            <a:r>
              <a:rPr lang="en-US" altLang="zh-TW" dirty="0">
                <a:ea typeface="標楷體"/>
              </a:rPr>
              <a:t>4.2.1</a:t>
            </a:r>
            <a:r>
              <a:rPr lang="en-US" altLang="zh-TW" sz="2800" dirty="0">
                <a:ea typeface="標楷體"/>
              </a:rPr>
              <a:t>: </a:t>
            </a:r>
            <a:r>
              <a:rPr lang="en-US" altLang="zh-TW" sz="2800" i="1" dirty="0">
                <a:ea typeface="標楷體"/>
              </a:rPr>
              <a:t>S</a:t>
            </a:r>
            <a:r>
              <a:rPr lang="en-US" altLang="zh-TW" sz="2800" dirty="0">
                <a:ea typeface="標楷體"/>
              </a:rPr>
              <a:t> is black, </a:t>
            </a:r>
            <a:r>
              <a:rPr lang="en-US" altLang="zh-TW" sz="2800" i="1" dirty="0">
                <a:ea typeface="標楷體"/>
              </a:rPr>
              <a:t>S</a:t>
            </a:r>
            <a:r>
              <a:rPr lang="en-US" altLang="zh-TW" sz="2800" i="1" baseline="-25000" dirty="0">
                <a:ea typeface="標楷體"/>
              </a:rPr>
              <a:t>R</a:t>
            </a:r>
            <a:r>
              <a:rPr lang="en-US" altLang="zh-TW" sz="2800" dirty="0">
                <a:ea typeface="標楷體"/>
              </a:rPr>
              <a:t> is red and </a:t>
            </a:r>
            <a:r>
              <a:rPr lang="en-US" altLang="zh-TW" sz="2800" i="1" dirty="0">
                <a:ea typeface="標楷體"/>
              </a:rPr>
              <a:t>N</a:t>
            </a:r>
            <a:r>
              <a:rPr lang="en-US" altLang="zh-TW" sz="2800" dirty="0">
                <a:ea typeface="標楷體"/>
              </a:rPr>
              <a:t> is the left child of </a:t>
            </a:r>
            <a:r>
              <a:rPr lang="en-US" altLang="zh-TW" sz="2800" i="1" dirty="0">
                <a:ea typeface="標楷體"/>
              </a:rPr>
              <a:t>P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>
          <a:xfrm>
            <a:off x="395971" y="1412985"/>
            <a:ext cx="8352058" cy="1152009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prstClr val="black"/>
                </a:solidFill>
                <a:ea typeface="標楷體"/>
              </a:rPr>
              <a:t>Exchange the colors of </a:t>
            </a:r>
            <a:r>
              <a:rPr lang="en-US" altLang="zh-TW" i="1" dirty="0">
                <a:solidFill>
                  <a:prstClr val="black"/>
                </a:solidFill>
                <a:ea typeface="標楷體"/>
              </a:rPr>
              <a:t>P</a:t>
            </a:r>
            <a:r>
              <a:rPr lang="en-US" altLang="zh-TW" dirty="0">
                <a:solidFill>
                  <a:prstClr val="black"/>
                </a:solidFill>
                <a:ea typeface="標楷體"/>
              </a:rPr>
              <a:t> and </a:t>
            </a:r>
            <a:r>
              <a:rPr lang="en-US" altLang="zh-TW" i="1" dirty="0">
                <a:solidFill>
                  <a:prstClr val="black"/>
                </a:solidFill>
                <a:ea typeface="標楷體"/>
              </a:rPr>
              <a:t>S</a:t>
            </a:r>
            <a:endParaRPr lang="en-US" altLang="zh-TW" dirty="0">
              <a:solidFill>
                <a:prstClr val="black"/>
              </a:solidFill>
              <a:ea typeface="標楷體"/>
            </a:endParaRPr>
          </a:p>
          <a:p>
            <a:r>
              <a:rPr lang="en-US" altLang="zh-TW" dirty="0">
                <a:solidFill>
                  <a:prstClr val="black"/>
                </a:solidFill>
                <a:ea typeface="標楷體"/>
              </a:rPr>
              <a:t>Make </a:t>
            </a:r>
            <a:r>
              <a:rPr lang="en-US" altLang="zh-TW" i="1" spc="100" dirty="0" smtClean="0">
                <a:solidFill>
                  <a:prstClr val="black"/>
                </a:solidFill>
                <a:ea typeface="標楷體"/>
              </a:rPr>
              <a:t>S</a:t>
            </a:r>
            <a:r>
              <a:rPr lang="en-US" altLang="zh-TW" i="1" spc="100" baseline="-25000" dirty="0" smtClean="0">
                <a:solidFill>
                  <a:prstClr val="black"/>
                </a:solidFill>
                <a:ea typeface="標楷體"/>
              </a:rPr>
              <a:t>R</a:t>
            </a:r>
            <a:r>
              <a:rPr lang="en-US" altLang="zh-TW" dirty="0" smtClean="0">
                <a:solidFill>
                  <a:prstClr val="black"/>
                </a:solidFill>
                <a:ea typeface="標楷體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標楷體"/>
              </a:rPr>
              <a:t>black</a:t>
            </a:r>
            <a:endParaRPr lang="zh-TW" altLang="en-US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>
                <a:solidFill>
                  <a:prstClr val="black"/>
                </a:solidFill>
                <a:ea typeface="標楷體"/>
              </a:rPr>
              <a:t>Rotate </a:t>
            </a:r>
            <a:r>
              <a:rPr lang="en-US" altLang="zh-TW" dirty="0">
                <a:solidFill>
                  <a:prstClr val="black"/>
                </a:solidFill>
                <a:ea typeface="標楷體"/>
              </a:rPr>
              <a:t>left at </a:t>
            </a:r>
            <a:r>
              <a:rPr lang="en-US" altLang="zh-TW" i="1" dirty="0" smtClean="0">
                <a:solidFill>
                  <a:prstClr val="black"/>
                </a:solidFill>
                <a:ea typeface="標楷體"/>
              </a:rPr>
              <a:t>P</a:t>
            </a:r>
            <a:endParaRPr lang="en-US" altLang="zh-TW" dirty="0" smtClean="0">
              <a:solidFill>
                <a:prstClr val="black"/>
              </a:solidFill>
              <a:ea typeface="標楷體"/>
            </a:endParaRPr>
          </a:p>
        </p:txBody>
      </p:sp>
      <p:cxnSp>
        <p:nvCxnSpPr>
          <p:cNvPr id="44" name="直線接點 43"/>
          <p:cNvCxnSpPr/>
          <p:nvPr/>
        </p:nvCxnSpPr>
        <p:spPr>
          <a:xfrm flipH="1">
            <a:off x="1835982" y="3573001"/>
            <a:ext cx="720004" cy="57600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5" name="直線接點 44"/>
          <p:cNvCxnSpPr/>
          <p:nvPr/>
        </p:nvCxnSpPr>
        <p:spPr>
          <a:xfrm>
            <a:off x="1836443" y="4149466"/>
            <a:ext cx="287337" cy="57528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6" name="直線接點 45"/>
          <p:cNvCxnSpPr/>
          <p:nvPr/>
        </p:nvCxnSpPr>
        <p:spPr>
          <a:xfrm>
            <a:off x="2555986" y="3573001"/>
            <a:ext cx="720005" cy="57600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7" name="文字方塊 46"/>
          <p:cNvSpPr txBox="1"/>
          <p:nvPr/>
        </p:nvSpPr>
        <p:spPr>
          <a:xfrm>
            <a:off x="1979982" y="3284999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P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48" name="橢圓 47"/>
          <p:cNvSpPr/>
          <p:nvPr/>
        </p:nvSpPr>
        <p:spPr>
          <a:xfrm>
            <a:off x="2411985" y="3429000"/>
            <a:ext cx="287338" cy="288925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9" name="橢圓 48"/>
          <p:cNvSpPr/>
          <p:nvPr/>
        </p:nvSpPr>
        <p:spPr>
          <a:xfrm>
            <a:off x="1691980" y="4005004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50" name="直線接點 49"/>
          <p:cNvCxnSpPr/>
          <p:nvPr/>
        </p:nvCxnSpPr>
        <p:spPr>
          <a:xfrm flipH="1">
            <a:off x="1547776" y="4149466"/>
            <a:ext cx="288095" cy="57528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1" name="直線接點 50"/>
          <p:cNvCxnSpPr/>
          <p:nvPr/>
        </p:nvCxnSpPr>
        <p:spPr>
          <a:xfrm>
            <a:off x="2843988" y="4725009"/>
            <a:ext cx="288722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2" name="直線接點 51"/>
          <p:cNvCxnSpPr/>
          <p:nvPr/>
        </p:nvCxnSpPr>
        <p:spPr>
          <a:xfrm flipH="1">
            <a:off x="2556706" y="4725009"/>
            <a:ext cx="287283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3" name="直線接點 52"/>
          <p:cNvCxnSpPr/>
          <p:nvPr/>
        </p:nvCxnSpPr>
        <p:spPr>
          <a:xfrm>
            <a:off x="3707994" y="4725009"/>
            <a:ext cx="288722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4" name="直線接點 53"/>
          <p:cNvCxnSpPr/>
          <p:nvPr/>
        </p:nvCxnSpPr>
        <p:spPr>
          <a:xfrm flipH="1">
            <a:off x="3420712" y="4725009"/>
            <a:ext cx="287283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5" name="直線接點 54"/>
          <p:cNvCxnSpPr/>
          <p:nvPr/>
        </p:nvCxnSpPr>
        <p:spPr>
          <a:xfrm flipH="1">
            <a:off x="2843988" y="4149466"/>
            <a:ext cx="431893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6" name="直線接點 55"/>
          <p:cNvCxnSpPr/>
          <p:nvPr/>
        </p:nvCxnSpPr>
        <p:spPr>
          <a:xfrm>
            <a:off x="3276453" y="4149466"/>
            <a:ext cx="431541" cy="575543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57" name="橢圓 56"/>
          <p:cNvSpPr/>
          <p:nvPr/>
        </p:nvSpPr>
        <p:spPr>
          <a:xfrm>
            <a:off x="3131990" y="4005004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58" name="橢圓 57"/>
          <p:cNvSpPr/>
          <p:nvPr/>
        </p:nvSpPr>
        <p:spPr>
          <a:xfrm>
            <a:off x="2699987" y="4581008"/>
            <a:ext cx="287338" cy="288925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59" name="橢圓 58"/>
          <p:cNvSpPr/>
          <p:nvPr/>
        </p:nvSpPr>
        <p:spPr>
          <a:xfrm>
            <a:off x="3563993" y="4581008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3419992" y="3861003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2267984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72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L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3851995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R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1259977" y="3861003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N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64" name="直線接點 63"/>
          <p:cNvCxnSpPr/>
          <p:nvPr/>
        </p:nvCxnSpPr>
        <p:spPr>
          <a:xfrm flipH="1">
            <a:off x="5868010" y="3573001"/>
            <a:ext cx="720004" cy="57600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65" name="直線接點 64"/>
          <p:cNvCxnSpPr/>
          <p:nvPr/>
        </p:nvCxnSpPr>
        <p:spPr>
          <a:xfrm>
            <a:off x="7308481" y="4149466"/>
            <a:ext cx="287337" cy="57528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66" name="直線接點 65"/>
          <p:cNvCxnSpPr/>
          <p:nvPr/>
        </p:nvCxnSpPr>
        <p:spPr>
          <a:xfrm>
            <a:off x="6588014" y="3573001"/>
            <a:ext cx="720005" cy="57600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67" name="文字方塊 66"/>
          <p:cNvSpPr txBox="1"/>
          <p:nvPr/>
        </p:nvSpPr>
        <p:spPr>
          <a:xfrm>
            <a:off x="5292005" y="3861003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P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68" name="橢圓 67"/>
          <p:cNvSpPr/>
          <p:nvPr/>
        </p:nvSpPr>
        <p:spPr>
          <a:xfrm>
            <a:off x="6444013" y="3429000"/>
            <a:ext cx="287338" cy="288925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9" name="橢圓 68"/>
          <p:cNvSpPr/>
          <p:nvPr/>
        </p:nvSpPr>
        <p:spPr>
          <a:xfrm>
            <a:off x="7164018" y="4005004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70" name="直線接點 69"/>
          <p:cNvCxnSpPr/>
          <p:nvPr/>
        </p:nvCxnSpPr>
        <p:spPr>
          <a:xfrm flipH="1">
            <a:off x="7019814" y="4149466"/>
            <a:ext cx="288095" cy="57528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71" name="文字方塊 70"/>
          <p:cNvSpPr txBox="1"/>
          <p:nvPr/>
        </p:nvSpPr>
        <p:spPr>
          <a:xfrm>
            <a:off x="4860002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N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72" name="直線接點 71"/>
          <p:cNvCxnSpPr/>
          <p:nvPr/>
        </p:nvCxnSpPr>
        <p:spPr>
          <a:xfrm>
            <a:off x="5436006" y="4725009"/>
            <a:ext cx="288722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3" name="直線接點 72"/>
          <p:cNvCxnSpPr/>
          <p:nvPr/>
        </p:nvCxnSpPr>
        <p:spPr>
          <a:xfrm flipH="1">
            <a:off x="5148724" y="4725009"/>
            <a:ext cx="287283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4" name="直線接點 73"/>
          <p:cNvCxnSpPr/>
          <p:nvPr/>
        </p:nvCxnSpPr>
        <p:spPr>
          <a:xfrm>
            <a:off x="6300012" y="4725009"/>
            <a:ext cx="288722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5" name="直線接點 74"/>
          <p:cNvCxnSpPr/>
          <p:nvPr/>
        </p:nvCxnSpPr>
        <p:spPr>
          <a:xfrm flipH="1">
            <a:off x="6012730" y="4725009"/>
            <a:ext cx="287283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6" name="直線接點 75"/>
          <p:cNvCxnSpPr/>
          <p:nvPr/>
        </p:nvCxnSpPr>
        <p:spPr>
          <a:xfrm flipH="1">
            <a:off x="5436006" y="4149466"/>
            <a:ext cx="431893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7" name="直線接點 76"/>
          <p:cNvCxnSpPr/>
          <p:nvPr/>
        </p:nvCxnSpPr>
        <p:spPr>
          <a:xfrm>
            <a:off x="5868471" y="4149466"/>
            <a:ext cx="431541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78" name="橢圓 77"/>
          <p:cNvSpPr/>
          <p:nvPr/>
        </p:nvSpPr>
        <p:spPr>
          <a:xfrm>
            <a:off x="5724008" y="4005004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79" name="橢圓 78"/>
          <p:cNvSpPr/>
          <p:nvPr/>
        </p:nvSpPr>
        <p:spPr>
          <a:xfrm>
            <a:off x="5292005" y="4581008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80" name="橢圓 79"/>
          <p:cNvSpPr/>
          <p:nvPr/>
        </p:nvSpPr>
        <p:spPr>
          <a:xfrm>
            <a:off x="6156011" y="4581008"/>
            <a:ext cx="287338" cy="288925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6012010" y="3284999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6444013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72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L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7452020" y="3861003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R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66865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TW" sz="2800" dirty="0">
                <a:ea typeface="標楷體"/>
              </a:rPr>
              <a:t>Case </a:t>
            </a:r>
            <a:r>
              <a:rPr lang="en-US" altLang="zh-TW" dirty="0">
                <a:ea typeface="標楷體"/>
              </a:rPr>
              <a:t>4.2.2</a:t>
            </a:r>
            <a:r>
              <a:rPr lang="en-US" altLang="zh-TW" sz="2800" dirty="0" smtClean="0">
                <a:ea typeface="標楷體"/>
              </a:rPr>
              <a:t>: </a:t>
            </a:r>
            <a:r>
              <a:rPr lang="en-US" altLang="zh-TW" sz="2800" i="1" dirty="0">
                <a:ea typeface="標楷體"/>
              </a:rPr>
              <a:t>S</a:t>
            </a:r>
            <a:r>
              <a:rPr lang="en-US" altLang="zh-TW" sz="2800" dirty="0">
                <a:ea typeface="標楷體"/>
              </a:rPr>
              <a:t> is black, </a:t>
            </a:r>
            <a:r>
              <a:rPr lang="en-US" altLang="zh-TW" sz="2800" i="1" dirty="0" smtClean="0">
                <a:ea typeface="標楷體"/>
              </a:rPr>
              <a:t>S</a:t>
            </a:r>
            <a:r>
              <a:rPr lang="en-US" altLang="zh-TW" sz="2800" i="1" baseline="-25000" dirty="0" smtClean="0">
                <a:ea typeface="標楷體"/>
              </a:rPr>
              <a:t>L</a:t>
            </a:r>
            <a:r>
              <a:rPr lang="en-US" altLang="zh-TW" sz="2800" dirty="0" smtClean="0">
                <a:ea typeface="標楷體"/>
              </a:rPr>
              <a:t> </a:t>
            </a:r>
            <a:r>
              <a:rPr lang="en-US" altLang="zh-TW" sz="2800" dirty="0">
                <a:ea typeface="標楷體"/>
              </a:rPr>
              <a:t>is red and </a:t>
            </a:r>
            <a:r>
              <a:rPr lang="en-US" altLang="zh-TW" sz="2800" i="1" dirty="0">
                <a:ea typeface="標楷體"/>
              </a:rPr>
              <a:t>N</a:t>
            </a:r>
            <a:r>
              <a:rPr lang="en-US" altLang="zh-TW" sz="2800" dirty="0">
                <a:ea typeface="標楷體"/>
              </a:rPr>
              <a:t> is the </a:t>
            </a:r>
            <a:r>
              <a:rPr lang="en-US" altLang="zh-TW" sz="2800" dirty="0" smtClean="0">
                <a:ea typeface="標楷體"/>
              </a:rPr>
              <a:t>right </a:t>
            </a:r>
            <a:r>
              <a:rPr lang="en-US" altLang="zh-TW" sz="2800" dirty="0">
                <a:ea typeface="標楷體"/>
              </a:rPr>
              <a:t>child of </a:t>
            </a:r>
            <a:r>
              <a:rPr lang="en-US" altLang="zh-TW" sz="2800" i="1" dirty="0">
                <a:ea typeface="標楷體"/>
              </a:rPr>
              <a:t>P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>
          <a:xfrm>
            <a:off x="395971" y="1412985"/>
            <a:ext cx="8352058" cy="1152009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prstClr val="black"/>
                </a:solidFill>
                <a:ea typeface="標楷體"/>
              </a:rPr>
              <a:t>Exchange the colors of </a:t>
            </a:r>
            <a:r>
              <a:rPr lang="en-US" altLang="zh-TW" i="1" dirty="0">
                <a:solidFill>
                  <a:prstClr val="black"/>
                </a:solidFill>
                <a:ea typeface="標楷體"/>
              </a:rPr>
              <a:t>P</a:t>
            </a:r>
            <a:r>
              <a:rPr lang="en-US" altLang="zh-TW" dirty="0">
                <a:solidFill>
                  <a:prstClr val="black"/>
                </a:solidFill>
                <a:ea typeface="標楷體"/>
              </a:rPr>
              <a:t> and </a:t>
            </a:r>
            <a:r>
              <a:rPr lang="en-US" altLang="zh-TW" i="1" dirty="0">
                <a:solidFill>
                  <a:prstClr val="black"/>
                </a:solidFill>
                <a:ea typeface="標楷體"/>
              </a:rPr>
              <a:t>S</a:t>
            </a:r>
            <a:endParaRPr lang="en-US" altLang="zh-TW" dirty="0">
              <a:solidFill>
                <a:prstClr val="black"/>
              </a:solidFill>
              <a:ea typeface="標楷體"/>
            </a:endParaRPr>
          </a:p>
          <a:p>
            <a:r>
              <a:rPr lang="en-US" altLang="zh-TW" dirty="0">
                <a:solidFill>
                  <a:prstClr val="black"/>
                </a:solidFill>
                <a:ea typeface="標楷體"/>
              </a:rPr>
              <a:t>Make </a:t>
            </a:r>
            <a:r>
              <a:rPr lang="en-US" altLang="zh-TW" i="1" spc="100" dirty="0" smtClean="0">
                <a:solidFill>
                  <a:prstClr val="black"/>
                </a:solidFill>
                <a:ea typeface="標楷體"/>
              </a:rPr>
              <a:t>S</a:t>
            </a:r>
            <a:r>
              <a:rPr lang="en-US" altLang="zh-TW" i="1" spc="100" baseline="-25000" dirty="0" smtClean="0">
                <a:solidFill>
                  <a:prstClr val="black"/>
                </a:solidFill>
                <a:ea typeface="標楷體"/>
              </a:rPr>
              <a:t>L</a:t>
            </a:r>
            <a:r>
              <a:rPr lang="en-US" altLang="zh-TW" dirty="0" smtClean="0">
                <a:solidFill>
                  <a:prstClr val="black"/>
                </a:solidFill>
                <a:ea typeface="標楷體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標楷體"/>
              </a:rPr>
              <a:t>black</a:t>
            </a:r>
            <a:endParaRPr lang="zh-TW" altLang="en-US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>
                <a:solidFill>
                  <a:prstClr val="black"/>
                </a:solidFill>
                <a:ea typeface="標楷體"/>
              </a:rPr>
              <a:t>Rotate right </a:t>
            </a:r>
            <a:r>
              <a:rPr lang="en-US" altLang="zh-TW" dirty="0">
                <a:solidFill>
                  <a:prstClr val="black"/>
                </a:solidFill>
                <a:ea typeface="標楷體"/>
              </a:rPr>
              <a:t>at </a:t>
            </a:r>
            <a:r>
              <a:rPr lang="en-US" altLang="zh-TW" i="1" dirty="0" smtClean="0">
                <a:solidFill>
                  <a:prstClr val="black"/>
                </a:solidFill>
                <a:ea typeface="標楷體"/>
              </a:rPr>
              <a:t>P</a:t>
            </a:r>
            <a:endParaRPr lang="en-US" altLang="zh-TW" dirty="0" smtClean="0">
              <a:solidFill>
                <a:prstClr val="black"/>
              </a:solidFill>
              <a:ea typeface="標楷體"/>
            </a:endParaRPr>
          </a:p>
        </p:txBody>
      </p:sp>
      <p:cxnSp>
        <p:nvCxnSpPr>
          <p:cNvPr id="4" name="直線接點 3"/>
          <p:cNvCxnSpPr/>
          <p:nvPr/>
        </p:nvCxnSpPr>
        <p:spPr>
          <a:xfrm flipH="1">
            <a:off x="1835982" y="3573001"/>
            <a:ext cx="720004" cy="57600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" name="直線接點 4"/>
          <p:cNvCxnSpPr/>
          <p:nvPr/>
        </p:nvCxnSpPr>
        <p:spPr>
          <a:xfrm>
            <a:off x="3276453" y="4149466"/>
            <a:ext cx="287337" cy="57528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6" name="直線接點 5"/>
          <p:cNvCxnSpPr/>
          <p:nvPr/>
        </p:nvCxnSpPr>
        <p:spPr>
          <a:xfrm>
            <a:off x="2555986" y="3573001"/>
            <a:ext cx="720005" cy="57600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7" name="文字方塊 6"/>
          <p:cNvSpPr txBox="1"/>
          <p:nvPr/>
        </p:nvSpPr>
        <p:spPr>
          <a:xfrm>
            <a:off x="1979982" y="3284999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P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2411985" y="3429000"/>
            <a:ext cx="287338" cy="288925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3131990" y="4005004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接點 9"/>
          <p:cNvCxnSpPr/>
          <p:nvPr/>
        </p:nvCxnSpPr>
        <p:spPr>
          <a:xfrm flipH="1">
            <a:off x="2987786" y="4149466"/>
            <a:ext cx="288095" cy="57528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1" name="文字方塊 10"/>
          <p:cNvSpPr txBox="1"/>
          <p:nvPr/>
        </p:nvSpPr>
        <p:spPr>
          <a:xfrm>
            <a:off x="3419992" y="3861003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N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1403978" y="4725009"/>
            <a:ext cx="288722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3" name="直線接點 12"/>
          <p:cNvCxnSpPr/>
          <p:nvPr/>
        </p:nvCxnSpPr>
        <p:spPr>
          <a:xfrm flipH="1">
            <a:off x="1116696" y="4725009"/>
            <a:ext cx="287283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4" name="直線接點 13"/>
          <p:cNvCxnSpPr/>
          <p:nvPr/>
        </p:nvCxnSpPr>
        <p:spPr>
          <a:xfrm>
            <a:off x="2267984" y="4725009"/>
            <a:ext cx="288722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5" name="直線接點 14"/>
          <p:cNvCxnSpPr/>
          <p:nvPr/>
        </p:nvCxnSpPr>
        <p:spPr>
          <a:xfrm flipH="1">
            <a:off x="1980702" y="4725009"/>
            <a:ext cx="287283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6" name="直線接點 15"/>
          <p:cNvCxnSpPr/>
          <p:nvPr/>
        </p:nvCxnSpPr>
        <p:spPr>
          <a:xfrm flipH="1">
            <a:off x="1403978" y="4149466"/>
            <a:ext cx="431893" cy="575543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>
            <a:off x="1836443" y="4149466"/>
            <a:ext cx="431541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8" name="橢圓 17"/>
          <p:cNvSpPr/>
          <p:nvPr/>
        </p:nvSpPr>
        <p:spPr>
          <a:xfrm>
            <a:off x="1691980" y="4005004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1259977" y="4581008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2123983" y="4581008"/>
            <a:ext cx="287338" cy="288925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259977" y="3861003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827974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72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L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411985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R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24" name="直線接點 23"/>
          <p:cNvCxnSpPr/>
          <p:nvPr/>
        </p:nvCxnSpPr>
        <p:spPr>
          <a:xfrm flipH="1">
            <a:off x="5868010" y="3573001"/>
            <a:ext cx="720004" cy="57600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5" name="直線接點 24"/>
          <p:cNvCxnSpPr/>
          <p:nvPr/>
        </p:nvCxnSpPr>
        <p:spPr>
          <a:xfrm>
            <a:off x="5868471" y="4149466"/>
            <a:ext cx="287337" cy="57528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6" name="直線接點 25"/>
          <p:cNvCxnSpPr/>
          <p:nvPr/>
        </p:nvCxnSpPr>
        <p:spPr>
          <a:xfrm>
            <a:off x="6588014" y="3573001"/>
            <a:ext cx="720005" cy="57600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7" name="文字方塊 26"/>
          <p:cNvSpPr txBox="1"/>
          <p:nvPr/>
        </p:nvSpPr>
        <p:spPr>
          <a:xfrm>
            <a:off x="7452020" y="3861003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P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6444013" y="3429000"/>
            <a:ext cx="287338" cy="288925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5724008" y="4005004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30" name="直線接點 29"/>
          <p:cNvCxnSpPr/>
          <p:nvPr/>
        </p:nvCxnSpPr>
        <p:spPr>
          <a:xfrm flipH="1">
            <a:off x="5579804" y="4149466"/>
            <a:ext cx="288095" cy="57528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1" name="文字方塊 30"/>
          <p:cNvSpPr txBox="1"/>
          <p:nvPr/>
        </p:nvSpPr>
        <p:spPr>
          <a:xfrm>
            <a:off x="7884023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N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32" name="直線接點 31"/>
          <p:cNvCxnSpPr/>
          <p:nvPr/>
        </p:nvCxnSpPr>
        <p:spPr>
          <a:xfrm>
            <a:off x="6876016" y="4725009"/>
            <a:ext cx="288722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3" name="直線接點 32"/>
          <p:cNvCxnSpPr/>
          <p:nvPr/>
        </p:nvCxnSpPr>
        <p:spPr>
          <a:xfrm flipH="1">
            <a:off x="6588734" y="4725009"/>
            <a:ext cx="287283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4" name="直線接點 33"/>
          <p:cNvCxnSpPr/>
          <p:nvPr/>
        </p:nvCxnSpPr>
        <p:spPr>
          <a:xfrm>
            <a:off x="7740022" y="4725009"/>
            <a:ext cx="288722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5" name="直線接點 34"/>
          <p:cNvCxnSpPr/>
          <p:nvPr/>
        </p:nvCxnSpPr>
        <p:spPr>
          <a:xfrm flipH="1">
            <a:off x="7452740" y="4725009"/>
            <a:ext cx="287283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6" name="直線接點 35"/>
          <p:cNvCxnSpPr/>
          <p:nvPr/>
        </p:nvCxnSpPr>
        <p:spPr>
          <a:xfrm flipH="1">
            <a:off x="6876016" y="4149466"/>
            <a:ext cx="431893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7" name="直線接點 36"/>
          <p:cNvCxnSpPr/>
          <p:nvPr/>
        </p:nvCxnSpPr>
        <p:spPr>
          <a:xfrm>
            <a:off x="7308481" y="4149466"/>
            <a:ext cx="431541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8" name="橢圓 37"/>
          <p:cNvSpPr/>
          <p:nvPr/>
        </p:nvSpPr>
        <p:spPr>
          <a:xfrm>
            <a:off x="7164018" y="4005004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6732015" y="4581008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0" name="橢圓 39"/>
          <p:cNvSpPr/>
          <p:nvPr/>
        </p:nvSpPr>
        <p:spPr>
          <a:xfrm>
            <a:off x="7596021" y="4581008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6012010" y="3284999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5292005" y="3861003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72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L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6300012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R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82058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TW" sz="2400" dirty="0">
                <a:ea typeface="標楷體"/>
              </a:rPr>
              <a:t>Case 4.3.1: </a:t>
            </a:r>
            <a:r>
              <a:rPr lang="en-US" altLang="zh-TW" sz="2400" i="1" dirty="0">
                <a:ea typeface="標楷體"/>
              </a:rPr>
              <a:t>S</a:t>
            </a:r>
            <a:r>
              <a:rPr lang="en-US" altLang="zh-TW" sz="2400" dirty="0">
                <a:ea typeface="標楷體"/>
              </a:rPr>
              <a:t> and</a:t>
            </a:r>
            <a:r>
              <a:rPr lang="en-US" altLang="zh-TW" sz="2400" i="1" dirty="0">
                <a:ea typeface="標楷體"/>
              </a:rPr>
              <a:t> S</a:t>
            </a:r>
            <a:r>
              <a:rPr lang="en-US" altLang="zh-TW" sz="2400" i="1" baseline="-25000" dirty="0">
                <a:ea typeface="標楷體"/>
              </a:rPr>
              <a:t>R</a:t>
            </a:r>
            <a:r>
              <a:rPr lang="en-US" altLang="zh-TW" sz="2400" dirty="0">
                <a:ea typeface="標楷體"/>
              </a:rPr>
              <a:t> are black, </a:t>
            </a:r>
            <a:r>
              <a:rPr lang="en-US" altLang="zh-TW" sz="2400" i="1" dirty="0">
                <a:ea typeface="標楷體"/>
              </a:rPr>
              <a:t>N</a:t>
            </a:r>
            <a:r>
              <a:rPr lang="en-US" altLang="zh-TW" sz="2400" dirty="0">
                <a:ea typeface="標楷體"/>
              </a:rPr>
              <a:t> is the left child of </a:t>
            </a:r>
            <a:r>
              <a:rPr lang="en-US" altLang="zh-TW" sz="2400" i="1" dirty="0">
                <a:ea typeface="標楷體"/>
              </a:rPr>
              <a:t>P</a:t>
            </a:r>
            <a:r>
              <a:rPr lang="en-US" altLang="zh-TW" sz="2400" dirty="0">
                <a:ea typeface="標楷體"/>
              </a:rPr>
              <a:t>, but </a:t>
            </a:r>
            <a:r>
              <a:rPr lang="en-US" altLang="zh-TW" sz="2400" i="1" dirty="0">
                <a:ea typeface="標楷體"/>
              </a:rPr>
              <a:t>S</a:t>
            </a:r>
            <a:r>
              <a:rPr lang="en-US" altLang="zh-TW" sz="2400" i="1" baseline="-25000" dirty="0">
                <a:ea typeface="標楷體"/>
              </a:rPr>
              <a:t>L</a:t>
            </a:r>
            <a:r>
              <a:rPr lang="en-US" altLang="zh-TW" sz="2400" dirty="0">
                <a:ea typeface="標楷體"/>
              </a:rPr>
              <a:t> is red</a:t>
            </a:r>
            <a:endParaRPr lang="en-US" altLang="zh-TW" sz="2400" i="1" dirty="0">
              <a:ea typeface="標楷體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395971" y="1412985"/>
            <a:ext cx="8352058" cy="1152009"/>
          </a:xfrm>
        </p:spPr>
        <p:txBody>
          <a:bodyPr/>
          <a:lstStyle/>
          <a:p>
            <a:r>
              <a:rPr lang="en-US" altLang="zh-TW" dirty="0" smtClean="0">
                <a:solidFill>
                  <a:prstClr val="black"/>
                </a:solidFill>
                <a:ea typeface="標楷體"/>
              </a:rPr>
              <a:t>Exchange </a:t>
            </a:r>
            <a:r>
              <a:rPr lang="en-US" altLang="zh-TW" dirty="0">
                <a:solidFill>
                  <a:prstClr val="black"/>
                </a:solidFill>
                <a:ea typeface="標楷體"/>
              </a:rPr>
              <a:t>the colors of </a:t>
            </a:r>
            <a:r>
              <a:rPr lang="en-US" altLang="zh-TW" i="1" dirty="0">
                <a:solidFill>
                  <a:prstClr val="black"/>
                </a:solidFill>
                <a:ea typeface="標楷體"/>
              </a:rPr>
              <a:t>S</a:t>
            </a:r>
            <a:r>
              <a:rPr lang="en-US" altLang="zh-TW" dirty="0">
                <a:solidFill>
                  <a:prstClr val="black"/>
                </a:solidFill>
                <a:ea typeface="標楷體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ea typeface="標楷體"/>
              </a:rPr>
              <a:t>and </a:t>
            </a:r>
            <a:r>
              <a:rPr lang="en-US" altLang="zh-TW" i="1" spc="100" dirty="0">
                <a:solidFill>
                  <a:prstClr val="black"/>
                </a:solidFill>
                <a:ea typeface="標楷體"/>
              </a:rPr>
              <a:t>S</a:t>
            </a:r>
            <a:r>
              <a:rPr lang="en-US" altLang="zh-TW" i="1" spc="100" baseline="-25000" dirty="0">
                <a:solidFill>
                  <a:prstClr val="black"/>
                </a:solidFill>
                <a:ea typeface="標楷體"/>
              </a:rPr>
              <a:t>L</a:t>
            </a:r>
            <a:endParaRPr lang="en-US" altLang="zh-TW" dirty="0" smtClean="0">
              <a:solidFill>
                <a:prstClr val="black"/>
              </a:solidFill>
              <a:ea typeface="標楷體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ea typeface="標楷體"/>
              </a:rPr>
              <a:t>Rotate </a:t>
            </a:r>
            <a:r>
              <a:rPr lang="en-US" altLang="zh-TW" dirty="0">
                <a:solidFill>
                  <a:prstClr val="black"/>
                </a:solidFill>
                <a:ea typeface="標楷體"/>
              </a:rPr>
              <a:t>right at </a:t>
            </a:r>
            <a:r>
              <a:rPr lang="en-US" altLang="zh-TW" i="1" dirty="0" smtClean="0">
                <a:solidFill>
                  <a:prstClr val="black"/>
                </a:solidFill>
                <a:ea typeface="標楷體"/>
              </a:rPr>
              <a:t>S</a:t>
            </a:r>
          </a:p>
          <a:p>
            <a:r>
              <a:rPr lang="en-US" altLang="zh-TW" dirty="0" smtClean="0">
                <a:solidFill>
                  <a:prstClr val="black"/>
                </a:solidFill>
                <a:ea typeface="標楷體"/>
              </a:rPr>
              <a:t>Go </a:t>
            </a:r>
            <a:r>
              <a:rPr lang="en-US" altLang="zh-TW" dirty="0">
                <a:solidFill>
                  <a:prstClr val="black"/>
                </a:solidFill>
                <a:ea typeface="標楷體"/>
              </a:rPr>
              <a:t>to Case 4.2.1</a:t>
            </a:r>
            <a:endParaRPr lang="zh-TW" altLang="en-US" dirty="0"/>
          </a:p>
        </p:txBody>
      </p:sp>
      <p:cxnSp>
        <p:nvCxnSpPr>
          <p:cNvPr id="46" name="直線接點 45"/>
          <p:cNvCxnSpPr/>
          <p:nvPr/>
        </p:nvCxnSpPr>
        <p:spPr>
          <a:xfrm>
            <a:off x="2555986" y="3573001"/>
            <a:ext cx="720005" cy="57600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7" name="直線接點 46"/>
          <p:cNvCxnSpPr/>
          <p:nvPr/>
        </p:nvCxnSpPr>
        <p:spPr>
          <a:xfrm>
            <a:off x="2843988" y="4725009"/>
            <a:ext cx="288722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8" name="直線接點 47"/>
          <p:cNvCxnSpPr/>
          <p:nvPr/>
        </p:nvCxnSpPr>
        <p:spPr>
          <a:xfrm flipH="1">
            <a:off x="2556706" y="4725009"/>
            <a:ext cx="287283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9" name="直線接點 48"/>
          <p:cNvCxnSpPr/>
          <p:nvPr/>
        </p:nvCxnSpPr>
        <p:spPr>
          <a:xfrm>
            <a:off x="3707994" y="4725009"/>
            <a:ext cx="288722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0" name="直線接點 49"/>
          <p:cNvCxnSpPr/>
          <p:nvPr/>
        </p:nvCxnSpPr>
        <p:spPr>
          <a:xfrm flipH="1">
            <a:off x="3420712" y="4725009"/>
            <a:ext cx="287283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1" name="直線接點 50"/>
          <p:cNvCxnSpPr/>
          <p:nvPr/>
        </p:nvCxnSpPr>
        <p:spPr>
          <a:xfrm flipH="1">
            <a:off x="2843988" y="4149466"/>
            <a:ext cx="431893" cy="575543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52" name="直線接點 51"/>
          <p:cNvCxnSpPr/>
          <p:nvPr/>
        </p:nvCxnSpPr>
        <p:spPr>
          <a:xfrm>
            <a:off x="3276453" y="4149466"/>
            <a:ext cx="431541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3" name="橢圓 52"/>
          <p:cNvSpPr/>
          <p:nvPr/>
        </p:nvSpPr>
        <p:spPr>
          <a:xfrm>
            <a:off x="3131990" y="4005004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54" name="橢圓 53"/>
          <p:cNvSpPr/>
          <p:nvPr/>
        </p:nvSpPr>
        <p:spPr>
          <a:xfrm>
            <a:off x="2699987" y="4581008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55" name="橢圓 54"/>
          <p:cNvSpPr/>
          <p:nvPr/>
        </p:nvSpPr>
        <p:spPr>
          <a:xfrm>
            <a:off x="3563993" y="4581008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3419992" y="3861003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2267984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72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L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3851995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R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59" name="直線接點 58"/>
          <p:cNvCxnSpPr/>
          <p:nvPr/>
        </p:nvCxnSpPr>
        <p:spPr>
          <a:xfrm flipH="1">
            <a:off x="1835982" y="3573001"/>
            <a:ext cx="720004" cy="57600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60" name="直線接點 59"/>
          <p:cNvCxnSpPr/>
          <p:nvPr/>
        </p:nvCxnSpPr>
        <p:spPr>
          <a:xfrm>
            <a:off x="1836443" y="4149466"/>
            <a:ext cx="287337" cy="57528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61" name="文字方塊 60"/>
          <p:cNvSpPr txBox="1"/>
          <p:nvPr/>
        </p:nvSpPr>
        <p:spPr>
          <a:xfrm>
            <a:off x="1979982" y="3284999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P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62" name="橢圓 61"/>
          <p:cNvSpPr/>
          <p:nvPr/>
        </p:nvSpPr>
        <p:spPr>
          <a:xfrm>
            <a:off x="2411985" y="3429000"/>
            <a:ext cx="287338" cy="288925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3" name="橢圓 62"/>
          <p:cNvSpPr/>
          <p:nvPr/>
        </p:nvSpPr>
        <p:spPr>
          <a:xfrm>
            <a:off x="1691980" y="4005004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64" name="直線接點 63"/>
          <p:cNvCxnSpPr/>
          <p:nvPr/>
        </p:nvCxnSpPr>
        <p:spPr>
          <a:xfrm flipH="1">
            <a:off x="1547776" y="4149466"/>
            <a:ext cx="288095" cy="57528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65" name="文字方塊 64"/>
          <p:cNvSpPr txBox="1"/>
          <p:nvPr/>
        </p:nvSpPr>
        <p:spPr>
          <a:xfrm>
            <a:off x="1259977" y="3861003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N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66" name="直線接點 65"/>
          <p:cNvCxnSpPr/>
          <p:nvPr/>
        </p:nvCxnSpPr>
        <p:spPr>
          <a:xfrm>
            <a:off x="6156011" y="3573001"/>
            <a:ext cx="576004" cy="57600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67" name="直線接點 66"/>
          <p:cNvCxnSpPr/>
          <p:nvPr/>
        </p:nvCxnSpPr>
        <p:spPr>
          <a:xfrm>
            <a:off x="6732015" y="4149005"/>
            <a:ext cx="288002" cy="576004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68" name="直線接點 67"/>
          <p:cNvCxnSpPr/>
          <p:nvPr/>
        </p:nvCxnSpPr>
        <p:spPr>
          <a:xfrm flipH="1">
            <a:off x="6444013" y="4149005"/>
            <a:ext cx="288005" cy="57600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69" name="直線接點 68"/>
          <p:cNvCxnSpPr/>
          <p:nvPr/>
        </p:nvCxnSpPr>
        <p:spPr>
          <a:xfrm>
            <a:off x="7308019" y="5301013"/>
            <a:ext cx="288002" cy="57600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0" name="直線接點 69"/>
          <p:cNvCxnSpPr/>
          <p:nvPr/>
        </p:nvCxnSpPr>
        <p:spPr>
          <a:xfrm flipH="1">
            <a:off x="7020017" y="5301013"/>
            <a:ext cx="288005" cy="57600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1" name="直線接點 70"/>
          <p:cNvCxnSpPr/>
          <p:nvPr/>
        </p:nvCxnSpPr>
        <p:spPr>
          <a:xfrm flipH="1">
            <a:off x="6732015" y="4725470"/>
            <a:ext cx="287893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2" name="直線接點 71"/>
          <p:cNvCxnSpPr/>
          <p:nvPr/>
        </p:nvCxnSpPr>
        <p:spPr>
          <a:xfrm>
            <a:off x="7020479" y="4725470"/>
            <a:ext cx="287540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73" name="橢圓 72"/>
          <p:cNvSpPr/>
          <p:nvPr/>
        </p:nvSpPr>
        <p:spPr>
          <a:xfrm>
            <a:off x="6876016" y="4581008"/>
            <a:ext cx="287338" cy="287337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74" name="橢圓 73"/>
          <p:cNvSpPr/>
          <p:nvPr/>
        </p:nvSpPr>
        <p:spPr>
          <a:xfrm>
            <a:off x="6588014" y="4005004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75" name="橢圓 74"/>
          <p:cNvSpPr/>
          <p:nvPr/>
        </p:nvSpPr>
        <p:spPr>
          <a:xfrm>
            <a:off x="7164018" y="5157012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7164018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6876016" y="3861003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72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L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7452020" y="5013011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R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79" name="直線接點 78"/>
          <p:cNvCxnSpPr/>
          <p:nvPr/>
        </p:nvCxnSpPr>
        <p:spPr>
          <a:xfrm flipH="1">
            <a:off x="5580007" y="3573001"/>
            <a:ext cx="576004" cy="57600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80" name="直線接點 79"/>
          <p:cNvCxnSpPr/>
          <p:nvPr/>
        </p:nvCxnSpPr>
        <p:spPr>
          <a:xfrm>
            <a:off x="5580469" y="4149466"/>
            <a:ext cx="287337" cy="57528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81" name="文字方塊 80"/>
          <p:cNvSpPr txBox="1"/>
          <p:nvPr/>
        </p:nvSpPr>
        <p:spPr>
          <a:xfrm>
            <a:off x="5580007" y="3284999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P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82" name="橢圓 81"/>
          <p:cNvSpPr/>
          <p:nvPr/>
        </p:nvSpPr>
        <p:spPr>
          <a:xfrm>
            <a:off x="6012010" y="3429000"/>
            <a:ext cx="287338" cy="288925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83" name="橢圓 82"/>
          <p:cNvSpPr/>
          <p:nvPr/>
        </p:nvSpPr>
        <p:spPr>
          <a:xfrm>
            <a:off x="5436006" y="4005004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84" name="直線接點 83"/>
          <p:cNvCxnSpPr/>
          <p:nvPr/>
        </p:nvCxnSpPr>
        <p:spPr>
          <a:xfrm flipH="1">
            <a:off x="5291802" y="4149466"/>
            <a:ext cx="288095" cy="57528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85" name="文字方塊 84"/>
          <p:cNvSpPr txBox="1"/>
          <p:nvPr/>
        </p:nvSpPr>
        <p:spPr>
          <a:xfrm>
            <a:off x="5004003" y="3861003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N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781666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TW" sz="2400" dirty="0">
                <a:ea typeface="標楷體"/>
              </a:rPr>
              <a:t>Case 4.3.2</a:t>
            </a:r>
            <a:r>
              <a:rPr lang="en-US" altLang="zh-TW" sz="2400" dirty="0" smtClean="0">
                <a:ea typeface="標楷體"/>
              </a:rPr>
              <a:t>: </a:t>
            </a:r>
            <a:r>
              <a:rPr lang="en-US" altLang="zh-TW" sz="2400" i="1" dirty="0">
                <a:ea typeface="標楷體"/>
              </a:rPr>
              <a:t>S</a:t>
            </a:r>
            <a:r>
              <a:rPr lang="en-US" altLang="zh-TW" sz="2400" dirty="0">
                <a:ea typeface="標楷體"/>
              </a:rPr>
              <a:t> and</a:t>
            </a:r>
            <a:r>
              <a:rPr lang="en-US" altLang="zh-TW" sz="2400" i="1" dirty="0">
                <a:ea typeface="標楷體"/>
              </a:rPr>
              <a:t> </a:t>
            </a:r>
            <a:r>
              <a:rPr lang="en-US" altLang="zh-TW" sz="2400" i="1" dirty="0" smtClean="0">
                <a:ea typeface="標楷體"/>
              </a:rPr>
              <a:t>S</a:t>
            </a:r>
            <a:r>
              <a:rPr lang="en-US" altLang="zh-TW" sz="2400" i="1" baseline="-25000" dirty="0" smtClean="0">
                <a:ea typeface="標楷體"/>
              </a:rPr>
              <a:t>L</a:t>
            </a:r>
            <a:r>
              <a:rPr lang="en-US" altLang="zh-TW" sz="2400" dirty="0" smtClean="0">
                <a:ea typeface="標楷體"/>
              </a:rPr>
              <a:t> </a:t>
            </a:r>
            <a:r>
              <a:rPr lang="en-US" altLang="zh-TW" sz="2400" dirty="0">
                <a:ea typeface="標楷體"/>
              </a:rPr>
              <a:t>are black, </a:t>
            </a:r>
            <a:r>
              <a:rPr lang="en-US" altLang="zh-TW" sz="2400" i="1" dirty="0">
                <a:ea typeface="標楷體"/>
              </a:rPr>
              <a:t>N</a:t>
            </a:r>
            <a:r>
              <a:rPr lang="en-US" altLang="zh-TW" sz="2400" dirty="0">
                <a:ea typeface="標楷體"/>
              </a:rPr>
              <a:t> is the </a:t>
            </a:r>
            <a:r>
              <a:rPr lang="en-US" altLang="zh-TW" sz="2400" dirty="0" smtClean="0">
                <a:ea typeface="標楷體"/>
              </a:rPr>
              <a:t>right </a:t>
            </a:r>
            <a:r>
              <a:rPr lang="en-US" altLang="zh-TW" sz="2400" dirty="0">
                <a:ea typeface="標楷體"/>
              </a:rPr>
              <a:t>child of </a:t>
            </a:r>
            <a:r>
              <a:rPr lang="en-US" altLang="zh-TW" sz="2400" i="1" dirty="0">
                <a:ea typeface="標楷體"/>
              </a:rPr>
              <a:t>P</a:t>
            </a:r>
            <a:r>
              <a:rPr lang="en-US" altLang="zh-TW" sz="2400" dirty="0">
                <a:ea typeface="標楷體"/>
              </a:rPr>
              <a:t>, but </a:t>
            </a:r>
            <a:r>
              <a:rPr lang="en-US" altLang="zh-TW" sz="2400" i="1" dirty="0" smtClean="0">
                <a:ea typeface="標楷體"/>
              </a:rPr>
              <a:t>S</a:t>
            </a:r>
            <a:r>
              <a:rPr lang="en-US" altLang="zh-TW" sz="2400" i="1" baseline="-25000" dirty="0" smtClean="0">
                <a:ea typeface="標楷體"/>
              </a:rPr>
              <a:t>R</a:t>
            </a:r>
            <a:r>
              <a:rPr lang="en-US" altLang="zh-TW" sz="2400" dirty="0" smtClean="0">
                <a:ea typeface="標楷體"/>
              </a:rPr>
              <a:t> </a:t>
            </a:r>
            <a:r>
              <a:rPr lang="en-US" altLang="zh-TW" sz="2400" dirty="0">
                <a:ea typeface="標楷體"/>
              </a:rPr>
              <a:t>is red</a:t>
            </a:r>
            <a:endParaRPr lang="en-US" altLang="zh-TW" sz="2400" i="1" dirty="0">
              <a:ea typeface="標楷體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395971" y="1412986"/>
            <a:ext cx="8352058" cy="1152008"/>
          </a:xfrm>
        </p:spPr>
        <p:txBody>
          <a:bodyPr/>
          <a:lstStyle/>
          <a:p>
            <a:r>
              <a:rPr lang="en-US" altLang="zh-TW" dirty="0" smtClean="0">
                <a:solidFill>
                  <a:prstClr val="black"/>
                </a:solidFill>
                <a:ea typeface="標楷體"/>
              </a:rPr>
              <a:t>Exchange </a:t>
            </a:r>
            <a:r>
              <a:rPr lang="en-US" altLang="zh-TW" dirty="0">
                <a:solidFill>
                  <a:prstClr val="black"/>
                </a:solidFill>
                <a:ea typeface="標楷體"/>
              </a:rPr>
              <a:t>the colors of </a:t>
            </a:r>
            <a:r>
              <a:rPr lang="en-US" altLang="zh-TW" i="1" dirty="0">
                <a:solidFill>
                  <a:prstClr val="black"/>
                </a:solidFill>
                <a:ea typeface="標楷體"/>
              </a:rPr>
              <a:t>S</a:t>
            </a:r>
            <a:r>
              <a:rPr lang="en-US" altLang="zh-TW" dirty="0">
                <a:solidFill>
                  <a:prstClr val="black"/>
                </a:solidFill>
                <a:ea typeface="標楷體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ea typeface="標楷體"/>
              </a:rPr>
              <a:t>and </a:t>
            </a:r>
            <a:r>
              <a:rPr lang="en-US" altLang="zh-TW" i="1" spc="100" dirty="0" smtClean="0">
                <a:solidFill>
                  <a:prstClr val="black"/>
                </a:solidFill>
                <a:ea typeface="標楷體"/>
              </a:rPr>
              <a:t>S</a:t>
            </a:r>
            <a:r>
              <a:rPr lang="en-US" altLang="zh-TW" i="1" spc="100" baseline="-25000" dirty="0" smtClean="0">
                <a:solidFill>
                  <a:prstClr val="black"/>
                </a:solidFill>
                <a:ea typeface="標楷體"/>
              </a:rPr>
              <a:t>R</a:t>
            </a:r>
            <a:endParaRPr lang="en-US" altLang="zh-TW" dirty="0" smtClean="0">
              <a:solidFill>
                <a:prstClr val="black"/>
              </a:solidFill>
              <a:ea typeface="標楷體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ea typeface="標楷體"/>
              </a:rPr>
              <a:t>Rotate left </a:t>
            </a:r>
            <a:r>
              <a:rPr lang="en-US" altLang="zh-TW" dirty="0">
                <a:solidFill>
                  <a:prstClr val="black"/>
                </a:solidFill>
                <a:ea typeface="標楷體"/>
              </a:rPr>
              <a:t>at </a:t>
            </a:r>
            <a:r>
              <a:rPr lang="en-US" altLang="zh-TW" i="1" dirty="0" smtClean="0">
                <a:solidFill>
                  <a:prstClr val="black"/>
                </a:solidFill>
                <a:ea typeface="標楷體"/>
              </a:rPr>
              <a:t>S</a:t>
            </a:r>
          </a:p>
          <a:p>
            <a:r>
              <a:rPr lang="en-US" altLang="zh-TW" dirty="0">
                <a:solidFill>
                  <a:prstClr val="black"/>
                </a:solidFill>
                <a:ea typeface="標楷體"/>
              </a:rPr>
              <a:t>Go to Case 4.2.2</a:t>
            </a:r>
            <a:endParaRPr lang="zh-TW" altLang="en-US" dirty="0"/>
          </a:p>
        </p:txBody>
      </p:sp>
      <p:cxnSp>
        <p:nvCxnSpPr>
          <p:cNvPr id="6" name="直線接點 5"/>
          <p:cNvCxnSpPr/>
          <p:nvPr/>
        </p:nvCxnSpPr>
        <p:spPr>
          <a:xfrm>
            <a:off x="6156011" y="3573001"/>
            <a:ext cx="576004" cy="57600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" name="直線接點 6"/>
          <p:cNvCxnSpPr/>
          <p:nvPr/>
        </p:nvCxnSpPr>
        <p:spPr>
          <a:xfrm>
            <a:off x="2555986" y="3573001"/>
            <a:ext cx="720005" cy="57600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8" name="直線接點 7"/>
          <p:cNvCxnSpPr/>
          <p:nvPr/>
        </p:nvCxnSpPr>
        <p:spPr>
          <a:xfrm>
            <a:off x="1403978" y="4725009"/>
            <a:ext cx="288722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9" name="直線接點 8"/>
          <p:cNvCxnSpPr/>
          <p:nvPr/>
        </p:nvCxnSpPr>
        <p:spPr>
          <a:xfrm flipH="1">
            <a:off x="1116696" y="4725009"/>
            <a:ext cx="287283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0" name="直線接點 9"/>
          <p:cNvCxnSpPr/>
          <p:nvPr/>
        </p:nvCxnSpPr>
        <p:spPr>
          <a:xfrm>
            <a:off x="2267984" y="4725009"/>
            <a:ext cx="288722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1" name="直線接點 10"/>
          <p:cNvCxnSpPr/>
          <p:nvPr/>
        </p:nvCxnSpPr>
        <p:spPr>
          <a:xfrm flipH="1">
            <a:off x="1980702" y="4725009"/>
            <a:ext cx="287283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2" name="直線接點 11"/>
          <p:cNvCxnSpPr/>
          <p:nvPr/>
        </p:nvCxnSpPr>
        <p:spPr>
          <a:xfrm flipH="1">
            <a:off x="1403978" y="4149466"/>
            <a:ext cx="431893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3" name="直線接點 12"/>
          <p:cNvCxnSpPr/>
          <p:nvPr/>
        </p:nvCxnSpPr>
        <p:spPr>
          <a:xfrm>
            <a:off x="1836443" y="4149466"/>
            <a:ext cx="431541" cy="575543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14" name="橢圓 13"/>
          <p:cNvSpPr/>
          <p:nvPr/>
        </p:nvSpPr>
        <p:spPr>
          <a:xfrm>
            <a:off x="1691980" y="4005004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1259977" y="4581008"/>
            <a:ext cx="287338" cy="288925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2123983" y="4581008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259977" y="3861003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27974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72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L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411985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R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20" name="直線接點 19"/>
          <p:cNvCxnSpPr/>
          <p:nvPr/>
        </p:nvCxnSpPr>
        <p:spPr>
          <a:xfrm>
            <a:off x="5580007" y="4149005"/>
            <a:ext cx="288002" cy="57600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1" name="直線接點 20"/>
          <p:cNvCxnSpPr/>
          <p:nvPr/>
        </p:nvCxnSpPr>
        <p:spPr>
          <a:xfrm flipH="1">
            <a:off x="5292005" y="4149005"/>
            <a:ext cx="288005" cy="576004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22" name="直線接點 21"/>
          <p:cNvCxnSpPr/>
          <p:nvPr/>
        </p:nvCxnSpPr>
        <p:spPr>
          <a:xfrm>
            <a:off x="5004003" y="5301013"/>
            <a:ext cx="288002" cy="57600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3" name="直線接點 22"/>
          <p:cNvCxnSpPr/>
          <p:nvPr/>
        </p:nvCxnSpPr>
        <p:spPr>
          <a:xfrm flipH="1">
            <a:off x="4716001" y="5301013"/>
            <a:ext cx="288005" cy="57600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4" name="直線接點 23"/>
          <p:cNvCxnSpPr/>
          <p:nvPr/>
        </p:nvCxnSpPr>
        <p:spPr>
          <a:xfrm flipH="1">
            <a:off x="5004003" y="4725470"/>
            <a:ext cx="287893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5" name="直線接點 24"/>
          <p:cNvCxnSpPr/>
          <p:nvPr/>
        </p:nvCxnSpPr>
        <p:spPr>
          <a:xfrm>
            <a:off x="5292467" y="4725470"/>
            <a:ext cx="287540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6" name="橢圓 25"/>
          <p:cNvSpPr/>
          <p:nvPr/>
        </p:nvSpPr>
        <p:spPr>
          <a:xfrm>
            <a:off x="5148004" y="4581008"/>
            <a:ext cx="287338" cy="287337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5436006" y="4005004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4860002" y="5157012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4716001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004003" y="3861003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72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R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427999" y="5013011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L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32" name="直線接點 31"/>
          <p:cNvCxnSpPr/>
          <p:nvPr/>
        </p:nvCxnSpPr>
        <p:spPr>
          <a:xfrm flipH="1">
            <a:off x="1835982" y="3573001"/>
            <a:ext cx="720004" cy="57600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3" name="直線接點 32"/>
          <p:cNvCxnSpPr/>
          <p:nvPr/>
        </p:nvCxnSpPr>
        <p:spPr>
          <a:xfrm>
            <a:off x="3276453" y="4149466"/>
            <a:ext cx="287337" cy="57528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4" name="文字方塊 33"/>
          <p:cNvSpPr txBox="1"/>
          <p:nvPr/>
        </p:nvSpPr>
        <p:spPr>
          <a:xfrm>
            <a:off x="1979982" y="3284999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P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35" name="橢圓 34"/>
          <p:cNvSpPr/>
          <p:nvPr/>
        </p:nvSpPr>
        <p:spPr>
          <a:xfrm>
            <a:off x="2411985" y="3429000"/>
            <a:ext cx="287338" cy="288925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6" name="橢圓 35"/>
          <p:cNvSpPr/>
          <p:nvPr/>
        </p:nvSpPr>
        <p:spPr>
          <a:xfrm>
            <a:off x="3131990" y="4005004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37" name="直線接點 36"/>
          <p:cNvCxnSpPr/>
          <p:nvPr/>
        </p:nvCxnSpPr>
        <p:spPr>
          <a:xfrm flipH="1">
            <a:off x="2987786" y="4149466"/>
            <a:ext cx="288095" cy="57528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8" name="文字方塊 37"/>
          <p:cNvSpPr txBox="1"/>
          <p:nvPr/>
        </p:nvSpPr>
        <p:spPr>
          <a:xfrm>
            <a:off x="3419992" y="3861003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N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39" name="直線接點 38"/>
          <p:cNvCxnSpPr/>
          <p:nvPr/>
        </p:nvCxnSpPr>
        <p:spPr>
          <a:xfrm flipH="1">
            <a:off x="5580007" y="3573001"/>
            <a:ext cx="576004" cy="57600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0" name="直線接點 39"/>
          <p:cNvCxnSpPr/>
          <p:nvPr/>
        </p:nvCxnSpPr>
        <p:spPr>
          <a:xfrm>
            <a:off x="6732477" y="4149466"/>
            <a:ext cx="287337" cy="57528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1" name="文字方塊 40"/>
          <p:cNvSpPr txBox="1"/>
          <p:nvPr/>
        </p:nvSpPr>
        <p:spPr>
          <a:xfrm>
            <a:off x="5580007" y="3284999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P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42" name="橢圓 41"/>
          <p:cNvSpPr/>
          <p:nvPr/>
        </p:nvSpPr>
        <p:spPr>
          <a:xfrm>
            <a:off x="6012010" y="3429000"/>
            <a:ext cx="287338" cy="288925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6588014" y="4005004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44" name="直線接點 43"/>
          <p:cNvCxnSpPr/>
          <p:nvPr/>
        </p:nvCxnSpPr>
        <p:spPr>
          <a:xfrm flipH="1">
            <a:off x="6443810" y="4149466"/>
            <a:ext cx="288095" cy="57528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5" name="文字方塊 44"/>
          <p:cNvSpPr txBox="1"/>
          <p:nvPr/>
        </p:nvSpPr>
        <p:spPr>
          <a:xfrm>
            <a:off x="6876016" y="3861003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N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197132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TW" sz="3600" dirty="0">
                <a:ea typeface="標楷體"/>
              </a:rPr>
              <a:t>Case 4.1.1: </a:t>
            </a:r>
            <a:r>
              <a:rPr lang="en-US" altLang="zh-TW" sz="3600" i="1" dirty="0">
                <a:ea typeface="標楷體"/>
              </a:rPr>
              <a:t>S</a:t>
            </a:r>
            <a:r>
              <a:rPr lang="en-US" altLang="zh-TW" sz="3600" dirty="0">
                <a:ea typeface="標楷體"/>
              </a:rPr>
              <a:t> is red and </a:t>
            </a:r>
            <a:r>
              <a:rPr lang="en-US" altLang="zh-TW" sz="3600" i="1" dirty="0">
                <a:ea typeface="標楷體"/>
              </a:rPr>
              <a:t>N</a:t>
            </a:r>
            <a:r>
              <a:rPr lang="en-US" altLang="zh-TW" sz="3600" dirty="0">
                <a:ea typeface="標楷體"/>
              </a:rPr>
              <a:t> is the left child of </a:t>
            </a:r>
            <a:r>
              <a:rPr lang="en-US" altLang="zh-TW" sz="3600" i="1" dirty="0">
                <a:ea typeface="標楷體"/>
              </a:rPr>
              <a:t>P</a:t>
            </a:r>
            <a:endParaRPr lang="en-US" altLang="zh-TW" sz="3600" dirty="0">
              <a:ea typeface="標楷體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>
          <a:xfrm>
            <a:off x="395971" y="1412985"/>
            <a:ext cx="8352058" cy="1152009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prstClr val="black"/>
                </a:solidFill>
                <a:ea typeface="標楷體"/>
              </a:rPr>
              <a:t>Exchange the colors of </a:t>
            </a:r>
            <a:r>
              <a:rPr lang="en-US" altLang="zh-TW" i="1" dirty="0">
                <a:solidFill>
                  <a:prstClr val="black"/>
                </a:solidFill>
                <a:ea typeface="標楷體"/>
              </a:rPr>
              <a:t>P</a:t>
            </a:r>
            <a:r>
              <a:rPr lang="en-US" altLang="zh-TW" dirty="0">
                <a:solidFill>
                  <a:prstClr val="black"/>
                </a:solidFill>
                <a:ea typeface="標楷體"/>
              </a:rPr>
              <a:t> and </a:t>
            </a:r>
            <a:r>
              <a:rPr lang="en-US" altLang="zh-TW" i="1" dirty="0" smtClean="0">
                <a:solidFill>
                  <a:prstClr val="black"/>
                </a:solidFill>
                <a:ea typeface="標楷體"/>
              </a:rPr>
              <a:t>S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標楷體"/>
              </a:rPr>
              <a:t>Rotate left at </a:t>
            </a:r>
            <a:r>
              <a:rPr lang="en-US" altLang="zh-TW" i="1" dirty="0" smtClean="0">
                <a:solidFill>
                  <a:prstClr val="black"/>
                </a:solidFill>
                <a:ea typeface="標楷體"/>
              </a:rPr>
              <a:t>P</a:t>
            </a:r>
          </a:p>
          <a:p>
            <a:pPr lvl="0"/>
            <a:r>
              <a:rPr lang="en-US" altLang="zh-TW" dirty="0" smtClean="0">
                <a:solidFill>
                  <a:prstClr val="black"/>
                </a:solidFill>
                <a:ea typeface="標楷體"/>
              </a:rPr>
              <a:t>Go </a:t>
            </a:r>
            <a:r>
              <a:rPr lang="en-US" altLang="zh-TW" dirty="0">
                <a:solidFill>
                  <a:prstClr val="black"/>
                </a:solidFill>
                <a:ea typeface="標楷體"/>
              </a:rPr>
              <a:t>to case 4.2.1</a:t>
            </a:r>
            <a:r>
              <a:rPr lang="en-US" altLang="zh-TW" dirty="0" smtClean="0">
                <a:solidFill>
                  <a:prstClr val="black"/>
                </a:solidFill>
                <a:ea typeface="標楷體"/>
              </a:rPr>
              <a:t>, </a:t>
            </a:r>
            <a:r>
              <a:rPr lang="en-US" altLang="zh-TW" dirty="0">
                <a:solidFill>
                  <a:prstClr val="black"/>
                </a:solidFill>
                <a:ea typeface="標楷體"/>
              </a:rPr>
              <a:t>4.3.1</a:t>
            </a:r>
            <a:r>
              <a:rPr lang="en-US" altLang="zh-TW" dirty="0" smtClean="0">
                <a:solidFill>
                  <a:prstClr val="black"/>
                </a:solidFill>
                <a:ea typeface="標楷體"/>
              </a:rPr>
              <a:t>, </a:t>
            </a:r>
            <a:r>
              <a:rPr lang="en-US" altLang="zh-TW" dirty="0">
                <a:solidFill>
                  <a:prstClr val="black"/>
                </a:solidFill>
                <a:ea typeface="標楷體"/>
              </a:rPr>
              <a:t>or 4.4</a:t>
            </a:r>
          </a:p>
        </p:txBody>
      </p:sp>
      <p:cxnSp>
        <p:nvCxnSpPr>
          <p:cNvPr id="64" name="直線接點 63"/>
          <p:cNvCxnSpPr/>
          <p:nvPr/>
        </p:nvCxnSpPr>
        <p:spPr>
          <a:xfrm flipH="1">
            <a:off x="1835982" y="3573001"/>
            <a:ext cx="720004" cy="57600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65" name="直線接點 64"/>
          <p:cNvCxnSpPr/>
          <p:nvPr/>
        </p:nvCxnSpPr>
        <p:spPr>
          <a:xfrm>
            <a:off x="1836443" y="4149466"/>
            <a:ext cx="287337" cy="57528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66" name="直線接點 65"/>
          <p:cNvCxnSpPr/>
          <p:nvPr/>
        </p:nvCxnSpPr>
        <p:spPr>
          <a:xfrm>
            <a:off x="2555986" y="3573001"/>
            <a:ext cx="720005" cy="576004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67" name="文字方塊 66"/>
          <p:cNvSpPr txBox="1"/>
          <p:nvPr/>
        </p:nvSpPr>
        <p:spPr>
          <a:xfrm>
            <a:off x="1979982" y="3284999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P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68" name="橢圓 67"/>
          <p:cNvSpPr/>
          <p:nvPr/>
        </p:nvSpPr>
        <p:spPr>
          <a:xfrm>
            <a:off x="2411985" y="3429000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9" name="橢圓 68"/>
          <p:cNvSpPr/>
          <p:nvPr/>
        </p:nvSpPr>
        <p:spPr>
          <a:xfrm>
            <a:off x="1691980" y="4005004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70" name="直線接點 69"/>
          <p:cNvCxnSpPr/>
          <p:nvPr/>
        </p:nvCxnSpPr>
        <p:spPr>
          <a:xfrm flipH="1">
            <a:off x="1547776" y="4149466"/>
            <a:ext cx="288095" cy="57528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71" name="文字方塊 70"/>
          <p:cNvSpPr txBox="1"/>
          <p:nvPr/>
        </p:nvSpPr>
        <p:spPr>
          <a:xfrm>
            <a:off x="1259977" y="3861003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N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72" name="直線接點 71"/>
          <p:cNvCxnSpPr/>
          <p:nvPr/>
        </p:nvCxnSpPr>
        <p:spPr>
          <a:xfrm>
            <a:off x="2843988" y="4725009"/>
            <a:ext cx="288722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3" name="直線接點 72"/>
          <p:cNvCxnSpPr/>
          <p:nvPr/>
        </p:nvCxnSpPr>
        <p:spPr>
          <a:xfrm flipH="1">
            <a:off x="2556706" y="4725009"/>
            <a:ext cx="287283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4" name="直線接點 73"/>
          <p:cNvCxnSpPr/>
          <p:nvPr/>
        </p:nvCxnSpPr>
        <p:spPr>
          <a:xfrm>
            <a:off x="3707994" y="4725009"/>
            <a:ext cx="288722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5" name="直線接點 74"/>
          <p:cNvCxnSpPr/>
          <p:nvPr/>
        </p:nvCxnSpPr>
        <p:spPr>
          <a:xfrm flipH="1">
            <a:off x="3420712" y="4725009"/>
            <a:ext cx="287283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6" name="直線接點 75"/>
          <p:cNvCxnSpPr/>
          <p:nvPr/>
        </p:nvCxnSpPr>
        <p:spPr>
          <a:xfrm flipH="1">
            <a:off x="2843988" y="4149466"/>
            <a:ext cx="431893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7" name="直線接點 76"/>
          <p:cNvCxnSpPr/>
          <p:nvPr/>
        </p:nvCxnSpPr>
        <p:spPr>
          <a:xfrm>
            <a:off x="3276453" y="4149466"/>
            <a:ext cx="431541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78" name="橢圓 77"/>
          <p:cNvSpPr/>
          <p:nvPr/>
        </p:nvSpPr>
        <p:spPr>
          <a:xfrm>
            <a:off x="3131990" y="4005004"/>
            <a:ext cx="287338" cy="287337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79" name="橢圓 78"/>
          <p:cNvSpPr/>
          <p:nvPr/>
        </p:nvSpPr>
        <p:spPr>
          <a:xfrm>
            <a:off x="2699987" y="4581008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80" name="橢圓 79"/>
          <p:cNvSpPr/>
          <p:nvPr/>
        </p:nvSpPr>
        <p:spPr>
          <a:xfrm>
            <a:off x="3563993" y="4581008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3419992" y="3861003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2267984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72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L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3851995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R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84" name="直線接點 83"/>
          <p:cNvCxnSpPr/>
          <p:nvPr/>
        </p:nvCxnSpPr>
        <p:spPr>
          <a:xfrm flipH="1">
            <a:off x="5868010" y="3573001"/>
            <a:ext cx="720004" cy="576004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85" name="直線接點 84"/>
          <p:cNvCxnSpPr/>
          <p:nvPr/>
        </p:nvCxnSpPr>
        <p:spPr>
          <a:xfrm>
            <a:off x="7308481" y="4149466"/>
            <a:ext cx="287337" cy="57528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86" name="直線接點 85"/>
          <p:cNvCxnSpPr/>
          <p:nvPr/>
        </p:nvCxnSpPr>
        <p:spPr>
          <a:xfrm>
            <a:off x="6588014" y="3573001"/>
            <a:ext cx="720005" cy="57600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87" name="文字方塊 86"/>
          <p:cNvSpPr txBox="1"/>
          <p:nvPr/>
        </p:nvSpPr>
        <p:spPr>
          <a:xfrm>
            <a:off x="5292005" y="3861003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P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88" name="橢圓 87"/>
          <p:cNvSpPr/>
          <p:nvPr/>
        </p:nvSpPr>
        <p:spPr>
          <a:xfrm>
            <a:off x="6444013" y="3429000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89" name="橢圓 88"/>
          <p:cNvSpPr/>
          <p:nvPr/>
        </p:nvSpPr>
        <p:spPr>
          <a:xfrm>
            <a:off x="7164018" y="4005004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90" name="直線接點 89"/>
          <p:cNvCxnSpPr/>
          <p:nvPr/>
        </p:nvCxnSpPr>
        <p:spPr>
          <a:xfrm flipH="1">
            <a:off x="7019814" y="4149466"/>
            <a:ext cx="288095" cy="57528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91" name="文字方塊 90"/>
          <p:cNvSpPr txBox="1"/>
          <p:nvPr/>
        </p:nvSpPr>
        <p:spPr>
          <a:xfrm>
            <a:off x="4860002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N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92" name="直線接點 91"/>
          <p:cNvCxnSpPr/>
          <p:nvPr/>
        </p:nvCxnSpPr>
        <p:spPr>
          <a:xfrm>
            <a:off x="5436006" y="4725009"/>
            <a:ext cx="288722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93" name="直線接點 92"/>
          <p:cNvCxnSpPr/>
          <p:nvPr/>
        </p:nvCxnSpPr>
        <p:spPr>
          <a:xfrm flipH="1">
            <a:off x="5148724" y="4725009"/>
            <a:ext cx="287283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94" name="直線接點 93"/>
          <p:cNvCxnSpPr/>
          <p:nvPr/>
        </p:nvCxnSpPr>
        <p:spPr>
          <a:xfrm>
            <a:off x="6300012" y="4725009"/>
            <a:ext cx="288722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95" name="直線接點 94"/>
          <p:cNvCxnSpPr/>
          <p:nvPr/>
        </p:nvCxnSpPr>
        <p:spPr>
          <a:xfrm flipH="1">
            <a:off x="6012730" y="4725009"/>
            <a:ext cx="287283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96" name="直線接點 95"/>
          <p:cNvCxnSpPr/>
          <p:nvPr/>
        </p:nvCxnSpPr>
        <p:spPr>
          <a:xfrm flipH="1">
            <a:off x="5436006" y="4149466"/>
            <a:ext cx="431893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97" name="直線接點 96"/>
          <p:cNvCxnSpPr/>
          <p:nvPr/>
        </p:nvCxnSpPr>
        <p:spPr>
          <a:xfrm>
            <a:off x="5868471" y="4149466"/>
            <a:ext cx="431541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98" name="橢圓 97"/>
          <p:cNvSpPr/>
          <p:nvPr/>
        </p:nvSpPr>
        <p:spPr>
          <a:xfrm>
            <a:off x="5724008" y="4005004"/>
            <a:ext cx="287338" cy="287337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99" name="橢圓 98"/>
          <p:cNvSpPr/>
          <p:nvPr/>
        </p:nvSpPr>
        <p:spPr>
          <a:xfrm>
            <a:off x="5292005" y="4581008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00" name="橢圓 99"/>
          <p:cNvSpPr/>
          <p:nvPr/>
        </p:nvSpPr>
        <p:spPr>
          <a:xfrm>
            <a:off x="6156011" y="4581008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6012010" y="3284999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6444013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72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L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6732015" y="3861003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R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717664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000" y="260978"/>
            <a:ext cx="9000000" cy="1008022"/>
          </a:xfrm>
        </p:spPr>
        <p:txBody>
          <a:bodyPr>
            <a:noAutofit/>
          </a:bodyPr>
          <a:lstStyle/>
          <a:p>
            <a:pPr lvl="0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TW" sz="3600" dirty="0">
                <a:ea typeface="標楷體"/>
              </a:rPr>
              <a:t>Case 4.1.2</a:t>
            </a:r>
            <a:r>
              <a:rPr lang="en-US" altLang="zh-TW" sz="3600" dirty="0" smtClean="0">
                <a:ea typeface="標楷體"/>
              </a:rPr>
              <a:t>: </a:t>
            </a:r>
            <a:r>
              <a:rPr lang="en-US" altLang="zh-TW" sz="3600" i="1" dirty="0">
                <a:ea typeface="標楷體"/>
              </a:rPr>
              <a:t>S</a:t>
            </a:r>
            <a:r>
              <a:rPr lang="en-US" altLang="zh-TW" sz="3600" dirty="0">
                <a:ea typeface="標楷體"/>
              </a:rPr>
              <a:t> is red and </a:t>
            </a:r>
            <a:r>
              <a:rPr lang="en-US" altLang="zh-TW" sz="3600" i="1" dirty="0">
                <a:ea typeface="標楷體"/>
              </a:rPr>
              <a:t>N</a:t>
            </a:r>
            <a:r>
              <a:rPr lang="en-US" altLang="zh-TW" sz="3600" dirty="0">
                <a:ea typeface="標楷體"/>
              </a:rPr>
              <a:t> is the </a:t>
            </a:r>
            <a:r>
              <a:rPr lang="en-US" altLang="zh-TW" sz="3600" dirty="0" smtClean="0">
                <a:ea typeface="標楷體"/>
              </a:rPr>
              <a:t>right </a:t>
            </a:r>
            <a:r>
              <a:rPr lang="en-US" altLang="zh-TW" sz="3600" dirty="0">
                <a:ea typeface="標楷體"/>
              </a:rPr>
              <a:t>child of </a:t>
            </a:r>
            <a:r>
              <a:rPr lang="en-US" altLang="zh-TW" sz="3600" i="1" dirty="0">
                <a:ea typeface="標楷體"/>
              </a:rPr>
              <a:t>P</a:t>
            </a:r>
            <a:endParaRPr lang="en-US" altLang="zh-TW" sz="3600" dirty="0">
              <a:ea typeface="標楷體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>
          <a:xfrm>
            <a:off x="395971" y="1412986"/>
            <a:ext cx="8352058" cy="1152008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prstClr val="black"/>
                </a:solidFill>
                <a:ea typeface="標楷體"/>
              </a:rPr>
              <a:t>Exchange the colors of </a:t>
            </a:r>
            <a:r>
              <a:rPr lang="en-US" altLang="zh-TW" i="1" dirty="0">
                <a:solidFill>
                  <a:prstClr val="black"/>
                </a:solidFill>
                <a:ea typeface="標楷體"/>
              </a:rPr>
              <a:t>P</a:t>
            </a:r>
            <a:r>
              <a:rPr lang="en-US" altLang="zh-TW" dirty="0">
                <a:solidFill>
                  <a:prstClr val="black"/>
                </a:solidFill>
                <a:ea typeface="標楷體"/>
              </a:rPr>
              <a:t> and </a:t>
            </a:r>
            <a:r>
              <a:rPr lang="en-US" altLang="zh-TW" i="1" dirty="0" smtClean="0">
                <a:solidFill>
                  <a:prstClr val="black"/>
                </a:solidFill>
                <a:ea typeface="標楷體"/>
              </a:rPr>
              <a:t>S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標楷體"/>
              </a:rPr>
              <a:t>Rotate </a:t>
            </a:r>
            <a:r>
              <a:rPr lang="en-US" altLang="zh-TW" dirty="0" smtClean="0">
                <a:solidFill>
                  <a:prstClr val="black"/>
                </a:solidFill>
                <a:ea typeface="標楷體"/>
              </a:rPr>
              <a:t>right </a:t>
            </a:r>
            <a:r>
              <a:rPr lang="en-US" altLang="zh-TW" dirty="0">
                <a:solidFill>
                  <a:prstClr val="black"/>
                </a:solidFill>
                <a:ea typeface="標楷體"/>
              </a:rPr>
              <a:t>at </a:t>
            </a:r>
            <a:r>
              <a:rPr lang="en-US" altLang="zh-TW" i="1" dirty="0" smtClean="0">
                <a:solidFill>
                  <a:prstClr val="black"/>
                </a:solidFill>
                <a:ea typeface="標楷體"/>
              </a:rPr>
              <a:t>P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標楷體"/>
              </a:rPr>
              <a:t>Go to case 4.2.2</a:t>
            </a:r>
            <a:r>
              <a:rPr lang="en-US" altLang="zh-TW" dirty="0" smtClean="0">
                <a:solidFill>
                  <a:prstClr val="black"/>
                </a:solidFill>
                <a:ea typeface="標楷體"/>
              </a:rPr>
              <a:t>, </a:t>
            </a:r>
            <a:r>
              <a:rPr lang="en-US" altLang="zh-TW" dirty="0">
                <a:solidFill>
                  <a:prstClr val="black"/>
                </a:solidFill>
                <a:ea typeface="標楷體"/>
              </a:rPr>
              <a:t>4.3.2</a:t>
            </a:r>
            <a:r>
              <a:rPr lang="en-US" altLang="zh-TW" dirty="0" smtClean="0">
                <a:solidFill>
                  <a:prstClr val="black"/>
                </a:solidFill>
                <a:ea typeface="標楷體"/>
              </a:rPr>
              <a:t>, </a:t>
            </a:r>
            <a:r>
              <a:rPr lang="en-US" altLang="zh-TW" dirty="0">
                <a:solidFill>
                  <a:prstClr val="black"/>
                </a:solidFill>
                <a:ea typeface="標楷體"/>
              </a:rPr>
              <a:t>or 4.4</a:t>
            </a:r>
          </a:p>
        </p:txBody>
      </p:sp>
      <p:cxnSp>
        <p:nvCxnSpPr>
          <p:cNvPr id="4" name="直線接點 3"/>
          <p:cNvCxnSpPr/>
          <p:nvPr/>
        </p:nvCxnSpPr>
        <p:spPr>
          <a:xfrm flipH="1">
            <a:off x="1835982" y="3573001"/>
            <a:ext cx="720004" cy="576004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5" name="直線接點 4"/>
          <p:cNvCxnSpPr/>
          <p:nvPr/>
        </p:nvCxnSpPr>
        <p:spPr>
          <a:xfrm>
            <a:off x="3276453" y="4149466"/>
            <a:ext cx="287337" cy="57528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6" name="直線接點 5"/>
          <p:cNvCxnSpPr/>
          <p:nvPr/>
        </p:nvCxnSpPr>
        <p:spPr>
          <a:xfrm>
            <a:off x="2555986" y="3573001"/>
            <a:ext cx="720005" cy="57600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7" name="文字方塊 6"/>
          <p:cNvSpPr txBox="1"/>
          <p:nvPr/>
        </p:nvSpPr>
        <p:spPr>
          <a:xfrm>
            <a:off x="1979982" y="3284999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P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2411985" y="3429000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3131990" y="4005004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接點 9"/>
          <p:cNvCxnSpPr/>
          <p:nvPr/>
        </p:nvCxnSpPr>
        <p:spPr>
          <a:xfrm flipH="1">
            <a:off x="2987786" y="4149466"/>
            <a:ext cx="288095" cy="57528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1" name="文字方塊 10"/>
          <p:cNvSpPr txBox="1"/>
          <p:nvPr/>
        </p:nvSpPr>
        <p:spPr>
          <a:xfrm>
            <a:off x="3419992" y="3861003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N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1403978" y="4725009"/>
            <a:ext cx="288722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3" name="直線接點 12"/>
          <p:cNvCxnSpPr/>
          <p:nvPr/>
        </p:nvCxnSpPr>
        <p:spPr>
          <a:xfrm flipH="1">
            <a:off x="1116696" y="4725009"/>
            <a:ext cx="287283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4" name="直線接點 13"/>
          <p:cNvCxnSpPr/>
          <p:nvPr/>
        </p:nvCxnSpPr>
        <p:spPr>
          <a:xfrm>
            <a:off x="2267984" y="4725009"/>
            <a:ext cx="288722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5" name="直線接點 14"/>
          <p:cNvCxnSpPr/>
          <p:nvPr/>
        </p:nvCxnSpPr>
        <p:spPr>
          <a:xfrm flipH="1">
            <a:off x="1980702" y="4725009"/>
            <a:ext cx="287283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6" name="直線接點 15"/>
          <p:cNvCxnSpPr/>
          <p:nvPr/>
        </p:nvCxnSpPr>
        <p:spPr>
          <a:xfrm flipH="1">
            <a:off x="1403978" y="4149466"/>
            <a:ext cx="431893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>
            <a:off x="1836443" y="4149466"/>
            <a:ext cx="431541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8" name="橢圓 17"/>
          <p:cNvSpPr/>
          <p:nvPr/>
        </p:nvSpPr>
        <p:spPr>
          <a:xfrm>
            <a:off x="1691980" y="4005004"/>
            <a:ext cx="287338" cy="287337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1259977" y="4581008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2123983" y="4581008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259977" y="3861003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827974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72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L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411985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R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44" name="直線接點 43"/>
          <p:cNvCxnSpPr/>
          <p:nvPr/>
        </p:nvCxnSpPr>
        <p:spPr>
          <a:xfrm flipH="1">
            <a:off x="5868010" y="3573001"/>
            <a:ext cx="720004" cy="57600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5" name="直線接點 44"/>
          <p:cNvCxnSpPr/>
          <p:nvPr/>
        </p:nvCxnSpPr>
        <p:spPr>
          <a:xfrm>
            <a:off x="5868471" y="4149466"/>
            <a:ext cx="287337" cy="57528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6" name="直線接點 45"/>
          <p:cNvCxnSpPr/>
          <p:nvPr/>
        </p:nvCxnSpPr>
        <p:spPr>
          <a:xfrm>
            <a:off x="6588014" y="3573001"/>
            <a:ext cx="720005" cy="576004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47" name="文字方塊 46"/>
          <p:cNvSpPr txBox="1"/>
          <p:nvPr/>
        </p:nvSpPr>
        <p:spPr>
          <a:xfrm>
            <a:off x="6732015" y="3861003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P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48" name="橢圓 47"/>
          <p:cNvSpPr/>
          <p:nvPr/>
        </p:nvSpPr>
        <p:spPr>
          <a:xfrm>
            <a:off x="6444013" y="3429000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9" name="橢圓 48"/>
          <p:cNvSpPr/>
          <p:nvPr/>
        </p:nvSpPr>
        <p:spPr>
          <a:xfrm>
            <a:off x="5724008" y="4005004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50" name="直線接點 49"/>
          <p:cNvCxnSpPr/>
          <p:nvPr/>
        </p:nvCxnSpPr>
        <p:spPr>
          <a:xfrm flipH="1">
            <a:off x="5579804" y="4149466"/>
            <a:ext cx="288095" cy="57528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1" name="文字方塊 50"/>
          <p:cNvSpPr txBox="1"/>
          <p:nvPr/>
        </p:nvSpPr>
        <p:spPr>
          <a:xfrm>
            <a:off x="7884023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N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52" name="直線接點 51"/>
          <p:cNvCxnSpPr/>
          <p:nvPr/>
        </p:nvCxnSpPr>
        <p:spPr>
          <a:xfrm>
            <a:off x="6876016" y="4725009"/>
            <a:ext cx="288722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3" name="直線接點 52"/>
          <p:cNvCxnSpPr/>
          <p:nvPr/>
        </p:nvCxnSpPr>
        <p:spPr>
          <a:xfrm flipH="1">
            <a:off x="6588734" y="4725009"/>
            <a:ext cx="287283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4" name="直線接點 53"/>
          <p:cNvCxnSpPr/>
          <p:nvPr/>
        </p:nvCxnSpPr>
        <p:spPr>
          <a:xfrm>
            <a:off x="7740022" y="4725009"/>
            <a:ext cx="288722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5" name="直線接點 54"/>
          <p:cNvCxnSpPr/>
          <p:nvPr/>
        </p:nvCxnSpPr>
        <p:spPr>
          <a:xfrm flipH="1">
            <a:off x="7452740" y="4725009"/>
            <a:ext cx="287283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6" name="直線接點 55"/>
          <p:cNvCxnSpPr/>
          <p:nvPr/>
        </p:nvCxnSpPr>
        <p:spPr>
          <a:xfrm flipH="1">
            <a:off x="6876016" y="4149466"/>
            <a:ext cx="431893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7" name="直線接點 56"/>
          <p:cNvCxnSpPr/>
          <p:nvPr/>
        </p:nvCxnSpPr>
        <p:spPr>
          <a:xfrm>
            <a:off x="7308481" y="4149466"/>
            <a:ext cx="431541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8" name="橢圓 57"/>
          <p:cNvSpPr/>
          <p:nvPr/>
        </p:nvSpPr>
        <p:spPr>
          <a:xfrm>
            <a:off x="7164018" y="4005004"/>
            <a:ext cx="287338" cy="287337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59" name="橢圓 58"/>
          <p:cNvSpPr/>
          <p:nvPr/>
        </p:nvSpPr>
        <p:spPr>
          <a:xfrm>
            <a:off x="6732015" y="4581008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0" name="橢圓 59"/>
          <p:cNvSpPr/>
          <p:nvPr/>
        </p:nvSpPr>
        <p:spPr>
          <a:xfrm>
            <a:off x="7596021" y="4581008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6012010" y="3284999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5292005" y="3861003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72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L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6300012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R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37866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ea typeface="標楷體"/>
              </a:rPr>
              <a:t>Case 4.5: </a:t>
            </a:r>
            <a:r>
              <a:rPr lang="en-US" altLang="zh-TW" sz="4000" i="1" dirty="0">
                <a:ea typeface="標楷體"/>
              </a:rPr>
              <a:t>S</a:t>
            </a:r>
            <a:r>
              <a:rPr lang="en-US" altLang="zh-TW" sz="4000" dirty="0">
                <a:ea typeface="標楷體"/>
              </a:rPr>
              <a:t>, </a:t>
            </a:r>
            <a:r>
              <a:rPr lang="en-US" altLang="zh-TW" sz="4000" i="1" dirty="0">
                <a:ea typeface="標楷體"/>
              </a:rPr>
              <a:t>S</a:t>
            </a:r>
            <a:r>
              <a:rPr lang="en-US" altLang="zh-TW" sz="4000" i="1" baseline="-25000" dirty="0">
                <a:ea typeface="標楷體"/>
              </a:rPr>
              <a:t>R</a:t>
            </a:r>
            <a:r>
              <a:rPr lang="en-US" altLang="zh-TW" sz="4000" dirty="0">
                <a:ea typeface="標楷體"/>
              </a:rPr>
              <a:t>, </a:t>
            </a:r>
            <a:r>
              <a:rPr lang="en-US" altLang="zh-TW" sz="4000" i="1" dirty="0">
                <a:ea typeface="標楷體"/>
              </a:rPr>
              <a:t>S</a:t>
            </a:r>
            <a:r>
              <a:rPr lang="en-US" altLang="zh-TW" sz="4000" i="1" baseline="-25000" dirty="0">
                <a:ea typeface="標楷體"/>
              </a:rPr>
              <a:t>L</a:t>
            </a:r>
            <a:r>
              <a:rPr lang="en-US" altLang="zh-TW" sz="4000" dirty="0">
                <a:ea typeface="標楷體"/>
              </a:rPr>
              <a:t> and </a:t>
            </a:r>
            <a:r>
              <a:rPr lang="en-US" altLang="zh-TW" sz="4000" i="1" dirty="0">
                <a:ea typeface="標楷體"/>
              </a:rPr>
              <a:t>P</a:t>
            </a:r>
            <a:r>
              <a:rPr lang="en-US" altLang="zh-TW" sz="4000" dirty="0">
                <a:ea typeface="標楷體"/>
              </a:rPr>
              <a:t> are black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>
          <a:xfrm>
            <a:off x="395971" y="1412985"/>
            <a:ext cx="8352058" cy="720005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prstClr val="black"/>
                </a:solidFill>
                <a:ea typeface="標楷體"/>
              </a:rPr>
              <a:t>Make </a:t>
            </a:r>
            <a:r>
              <a:rPr lang="en-US" altLang="zh-TW" i="1" dirty="0">
                <a:solidFill>
                  <a:prstClr val="black"/>
                </a:solidFill>
                <a:ea typeface="標楷體"/>
              </a:rPr>
              <a:t>S</a:t>
            </a:r>
            <a:r>
              <a:rPr lang="en-US" altLang="zh-TW" dirty="0">
                <a:solidFill>
                  <a:prstClr val="black"/>
                </a:solidFill>
                <a:ea typeface="標楷體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ea typeface="標楷體"/>
              </a:rPr>
              <a:t>red</a:t>
            </a:r>
          </a:p>
          <a:p>
            <a:r>
              <a:rPr lang="en-US" altLang="zh-TW" sz="2100" dirty="0" smtClean="0">
                <a:solidFill>
                  <a:prstClr val="black"/>
                </a:solidFill>
                <a:ea typeface="標楷體"/>
              </a:rPr>
              <a:t>Perform </a:t>
            </a:r>
            <a:r>
              <a:rPr lang="en-US" altLang="zh-TW" sz="2100" dirty="0">
                <a:solidFill>
                  <a:prstClr val="black"/>
                </a:solidFill>
                <a:ea typeface="標楷體"/>
              </a:rPr>
              <a:t>the rebalancing procedure on </a:t>
            </a:r>
            <a:r>
              <a:rPr lang="en-US" altLang="zh-TW" sz="2100" i="1" dirty="0">
                <a:solidFill>
                  <a:prstClr val="black"/>
                </a:solidFill>
                <a:ea typeface="標楷體"/>
              </a:rPr>
              <a:t>P</a:t>
            </a:r>
            <a:endParaRPr lang="zh-TW" altLang="en-US" dirty="0"/>
          </a:p>
        </p:txBody>
      </p:sp>
      <p:cxnSp>
        <p:nvCxnSpPr>
          <p:cNvPr id="44" name="直線接點 43"/>
          <p:cNvCxnSpPr/>
          <p:nvPr/>
        </p:nvCxnSpPr>
        <p:spPr>
          <a:xfrm flipH="1">
            <a:off x="2267985" y="4725009"/>
            <a:ext cx="720004" cy="57600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5" name="直線接點 44"/>
          <p:cNvCxnSpPr/>
          <p:nvPr/>
        </p:nvCxnSpPr>
        <p:spPr>
          <a:xfrm>
            <a:off x="3708456" y="5301474"/>
            <a:ext cx="287337" cy="57528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6" name="直線接點 45"/>
          <p:cNvCxnSpPr/>
          <p:nvPr/>
        </p:nvCxnSpPr>
        <p:spPr>
          <a:xfrm>
            <a:off x="2987989" y="4725009"/>
            <a:ext cx="720005" cy="57600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7" name="文字方塊 46"/>
          <p:cNvSpPr txBox="1"/>
          <p:nvPr/>
        </p:nvSpPr>
        <p:spPr>
          <a:xfrm>
            <a:off x="2411985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P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48" name="橢圓 47"/>
          <p:cNvSpPr/>
          <p:nvPr/>
        </p:nvSpPr>
        <p:spPr>
          <a:xfrm>
            <a:off x="2843988" y="4581008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9" name="橢圓 48"/>
          <p:cNvSpPr/>
          <p:nvPr/>
        </p:nvSpPr>
        <p:spPr>
          <a:xfrm>
            <a:off x="3563993" y="5157012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50" name="直線接點 49"/>
          <p:cNvCxnSpPr/>
          <p:nvPr/>
        </p:nvCxnSpPr>
        <p:spPr>
          <a:xfrm flipH="1">
            <a:off x="3419789" y="5301474"/>
            <a:ext cx="288095" cy="57528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1" name="文字方塊 50"/>
          <p:cNvSpPr txBox="1"/>
          <p:nvPr/>
        </p:nvSpPr>
        <p:spPr>
          <a:xfrm>
            <a:off x="3851995" y="5013011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N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52" name="直線接點 51"/>
          <p:cNvCxnSpPr/>
          <p:nvPr/>
        </p:nvCxnSpPr>
        <p:spPr>
          <a:xfrm>
            <a:off x="1835981" y="5877017"/>
            <a:ext cx="288722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3" name="直線接點 52"/>
          <p:cNvCxnSpPr/>
          <p:nvPr/>
        </p:nvCxnSpPr>
        <p:spPr>
          <a:xfrm flipH="1">
            <a:off x="1548699" y="5877017"/>
            <a:ext cx="287283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4" name="直線接點 53"/>
          <p:cNvCxnSpPr/>
          <p:nvPr/>
        </p:nvCxnSpPr>
        <p:spPr>
          <a:xfrm>
            <a:off x="2699987" y="5877017"/>
            <a:ext cx="288722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5" name="直線接點 54"/>
          <p:cNvCxnSpPr/>
          <p:nvPr/>
        </p:nvCxnSpPr>
        <p:spPr>
          <a:xfrm flipH="1">
            <a:off x="2412705" y="5877017"/>
            <a:ext cx="287283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6" name="直線接點 55"/>
          <p:cNvCxnSpPr/>
          <p:nvPr/>
        </p:nvCxnSpPr>
        <p:spPr>
          <a:xfrm flipH="1">
            <a:off x="1835981" y="5301474"/>
            <a:ext cx="431893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7" name="直線接點 56"/>
          <p:cNvCxnSpPr/>
          <p:nvPr/>
        </p:nvCxnSpPr>
        <p:spPr>
          <a:xfrm>
            <a:off x="2268446" y="5301474"/>
            <a:ext cx="431541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8" name="橢圓 57"/>
          <p:cNvSpPr/>
          <p:nvPr/>
        </p:nvSpPr>
        <p:spPr>
          <a:xfrm>
            <a:off x="2123983" y="5157012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59" name="橢圓 58"/>
          <p:cNvSpPr/>
          <p:nvPr/>
        </p:nvSpPr>
        <p:spPr>
          <a:xfrm>
            <a:off x="1691980" y="5733016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0" name="橢圓 59"/>
          <p:cNvSpPr/>
          <p:nvPr/>
        </p:nvSpPr>
        <p:spPr>
          <a:xfrm>
            <a:off x="2555986" y="5733016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1691980" y="5013011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1259977" y="5589015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72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L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2843988" y="5589015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R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64" name="直線接點 63"/>
          <p:cNvCxnSpPr/>
          <p:nvPr/>
        </p:nvCxnSpPr>
        <p:spPr>
          <a:xfrm flipH="1">
            <a:off x="5868010" y="4725009"/>
            <a:ext cx="720004" cy="576004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65" name="直線接點 64"/>
          <p:cNvCxnSpPr/>
          <p:nvPr/>
        </p:nvCxnSpPr>
        <p:spPr>
          <a:xfrm>
            <a:off x="7308481" y="5301474"/>
            <a:ext cx="287337" cy="57528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66" name="直線接點 65"/>
          <p:cNvCxnSpPr/>
          <p:nvPr/>
        </p:nvCxnSpPr>
        <p:spPr>
          <a:xfrm>
            <a:off x="6588014" y="4725009"/>
            <a:ext cx="720005" cy="57600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67" name="文字方塊 66"/>
          <p:cNvSpPr txBox="1"/>
          <p:nvPr/>
        </p:nvSpPr>
        <p:spPr>
          <a:xfrm>
            <a:off x="6012010" y="4437007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P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68" name="橢圓 67"/>
          <p:cNvSpPr/>
          <p:nvPr/>
        </p:nvSpPr>
        <p:spPr>
          <a:xfrm>
            <a:off x="6444013" y="4581008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9" name="橢圓 68"/>
          <p:cNvSpPr/>
          <p:nvPr/>
        </p:nvSpPr>
        <p:spPr>
          <a:xfrm>
            <a:off x="7164018" y="5157012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70" name="直線接點 69"/>
          <p:cNvCxnSpPr/>
          <p:nvPr/>
        </p:nvCxnSpPr>
        <p:spPr>
          <a:xfrm flipH="1">
            <a:off x="7019814" y="5301474"/>
            <a:ext cx="288095" cy="57528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71" name="文字方塊 70"/>
          <p:cNvSpPr txBox="1"/>
          <p:nvPr/>
        </p:nvSpPr>
        <p:spPr>
          <a:xfrm>
            <a:off x="7452020" y="5013011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N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72" name="直線接點 71"/>
          <p:cNvCxnSpPr/>
          <p:nvPr/>
        </p:nvCxnSpPr>
        <p:spPr>
          <a:xfrm>
            <a:off x="5436006" y="5877017"/>
            <a:ext cx="288722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3" name="直線接點 72"/>
          <p:cNvCxnSpPr/>
          <p:nvPr/>
        </p:nvCxnSpPr>
        <p:spPr>
          <a:xfrm flipH="1">
            <a:off x="5148724" y="5877017"/>
            <a:ext cx="287283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4" name="直線接點 73"/>
          <p:cNvCxnSpPr/>
          <p:nvPr/>
        </p:nvCxnSpPr>
        <p:spPr>
          <a:xfrm>
            <a:off x="6300012" y="5877017"/>
            <a:ext cx="288722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5" name="直線接點 74"/>
          <p:cNvCxnSpPr/>
          <p:nvPr/>
        </p:nvCxnSpPr>
        <p:spPr>
          <a:xfrm flipH="1">
            <a:off x="6012730" y="5877017"/>
            <a:ext cx="287283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6" name="直線接點 75"/>
          <p:cNvCxnSpPr/>
          <p:nvPr/>
        </p:nvCxnSpPr>
        <p:spPr>
          <a:xfrm flipH="1">
            <a:off x="5436006" y="5301474"/>
            <a:ext cx="431893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7" name="直線接點 76"/>
          <p:cNvCxnSpPr/>
          <p:nvPr/>
        </p:nvCxnSpPr>
        <p:spPr>
          <a:xfrm>
            <a:off x="5868471" y="5301474"/>
            <a:ext cx="431541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78" name="橢圓 77"/>
          <p:cNvSpPr/>
          <p:nvPr/>
        </p:nvSpPr>
        <p:spPr>
          <a:xfrm>
            <a:off x="5724008" y="5157012"/>
            <a:ext cx="287338" cy="287337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79" name="橢圓 78"/>
          <p:cNvSpPr/>
          <p:nvPr/>
        </p:nvSpPr>
        <p:spPr>
          <a:xfrm>
            <a:off x="5292005" y="5733016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80" name="橢圓 79"/>
          <p:cNvSpPr/>
          <p:nvPr/>
        </p:nvSpPr>
        <p:spPr>
          <a:xfrm>
            <a:off x="6156011" y="5733016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5292005" y="5013011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4860002" y="5589015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72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L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6444013" y="5589015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R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84" name="直線接點 83"/>
          <p:cNvCxnSpPr/>
          <p:nvPr/>
        </p:nvCxnSpPr>
        <p:spPr>
          <a:xfrm flipH="1">
            <a:off x="1835982" y="2420993"/>
            <a:ext cx="720004" cy="57600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85" name="直線接點 84"/>
          <p:cNvCxnSpPr/>
          <p:nvPr/>
        </p:nvCxnSpPr>
        <p:spPr>
          <a:xfrm>
            <a:off x="1836443" y="2997458"/>
            <a:ext cx="287337" cy="57528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86" name="直線接點 85"/>
          <p:cNvCxnSpPr/>
          <p:nvPr/>
        </p:nvCxnSpPr>
        <p:spPr>
          <a:xfrm>
            <a:off x="2555986" y="2420993"/>
            <a:ext cx="720005" cy="57600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87" name="文字方塊 86"/>
          <p:cNvSpPr txBox="1"/>
          <p:nvPr/>
        </p:nvSpPr>
        <p:spPr>
          <a:xfrm>
            <a:off x="1979982" y="2132991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P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88" name="橢圓 87"/>
          <p:cNvSpPr/>
          <p:nvPr/>
        </p:nvSpPr>
        <p:spPr>
          <a:xfrm>
            <a:off x="2411985" y="2276992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89" name="橢圓 88"/>
          <p:cNvSpPr/>
          <p:nvPr/>
        </p:nvSpPr>
        <p:spPr>
          <a:xfrm>
            <a:off x="1691980" y="2852996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90" name="直線接點 89"/>
          <p:cNvCxnSpPr/>
          <p:nvPr/>
        </p:nvCxnSpPr>
        <p:spPr>
          <a:xfrm flipH="1">
            <a:off x="1547776" y="2997458"/>
            <a:ext cx="288095" cy="57528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91" name="文字方塊 90"/>
          <p:cNvSpPr txBox="1"/>
          <p:nvPr/>
        </p:nvSpPr>
        <p:spPr>
          <a:xfrm>
            <a:off x="1259977" y="2708995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N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92" name="直線接點 91"/>
          <p:cNvCxnSpPr/>
          <p:nvPr/>
        </p:nvCxnSpPr>
        <p:spPr>
          <a:xfrm>
            <a:off x="2843988" y="3573001"/>
            <a:ext cx="288722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93" name="直線接點 92"/>
          <p:cNvCxnSpPr/>
          <p:nvPr/>
        </p:nvCxnSpPr>
        <p:spPr>
          <a:xfrm flipH="1">
            <a:off x="2556706" y="3573001"/>
            <a:ext cx="287283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94" name="直線接點 93"/>
          <p:cNvCxnSpPr/>
          <p:nvPr/>
        </p:nvCxnSpPr>
        <p:spPr>
          <a:xfrm>
            <a:off x="3707994" y="3573001"/>
            <a:ext cx="288722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95" name="直線接點 94"/>
          <p:cNvCxnSpPr/>
          <p:nvPr/>
        </p:nvCxnSpPr>
        <p:spPr>
          <a:xfrm flipH="1">
            <a:off x="3420712" y="3573001"/>
            <a:ext cx="287283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96" name="直線接點 95"/>
          <p:cNvCxnSpPr/>
          <p:nvPr/>
        </p:nvCxnSpPr>
        <p:spPr>
          <a:xfrm flipH="1">
            <a:off x="2843988" y="2997458"/>
            <a:ext cx="431893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97" name="直線接點 96"/>
          <p:cNvCxnSpPr/>
          <p:nvPr/>
        </p:nvCxnSpPr>
        <p:spPr>
          <a:xfrm>
            <a:off x="3276453" y="2997458"/>
            <a:ext cx="431541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98" name="橢圓 97"/>
          <p:cNvSpPr/>
          <p:nvPr/>
        </p:nvSpPr>
        <p:spPr>
          <a:xfrm>
            <a:off x="3131990" y="2852996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99" name="橢圓 98"/>
          <p:cNvSpPr/>
          <p:nvPr/>
        </p:nvSpPr>
        <p:spPr>
          <a:xfrm>
            <a:off x="2699987" y="3429000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00" name="橢圓 99"/>
          <p:cNvSpPr/>
          <p:nvPr/>
        </p:nvSpPr>
        <p:spPr>
          <a:xfrm>
            <a:off x="3563993" y="3429000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3419992" y="2708995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2267984" y="3284999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72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L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3851995" y="3284999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R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104" name="直線接點 103"/>
          <p:cNvCxnSpPr/>
          <p:nvPr/>
        </p:nvCxnSpPr>
        <p:spPr>
          <a:xfrm flipH="1">
            <a:off x="5436007" y="2420993"/>
            <a:ext cx="720004" cy="57600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05" name="直線接點 104"/>
          <p:cNvCxnSpPr/>
          <p:nvPr/>
        </p:nvCxnSpPr>
        <p:spPr>
          <a:xfrm>
            <a:off x="5436468" y="2997458"/>
            <a:ext cx="287337" cy="57528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06" name="直線接點 105"/>
          <p:cNvCxnSpPr/>
          <p:nvPr/>
        </p:nvCxnSpPr>
        <p:spPr>
          <a:xfrm>
            <a:off x="6156011" y="2420993"/>
            <a:ext cx="720005" cy="576004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107" name="文字方塊 106"/>
          <p:cNvSpPr txBox="1"/>
          <p:nvPr/>
        </p:nvSpPr>
        <p:spPr>
          <a:xfrm>
            <a:off x="5580007" y="2132991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P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108" name="橢圓 107"/>
          <p:cNvSpPr/>
          <p:nvPr/>
        </p:nvSpPr>
        <p:spPr>
          <a:xfrm>
            <a:off x="6012010" y="2276992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09" name="橢圓 108"/>
          <p:cNvSpPr/>
          <p:nvPr/>
        </p:nvSpPr>
        <p:spPr>
          <a:xfrm>
            <a:off x="5292005" y="2852996"/>
            <a:ext cx="287338" cy="287337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10" name="直線接點 109"/>
          <p:cNvCxnSpPr/>
          <p:nvPr/>
        </p:nvCxnSpPr>
        <p:spPr>
          <a:xfrm flipH="1">
            <a:off x="5147801" y="2997458"/>
            <a:ext cx="288095" cy="57528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11" name="文字方塊 110"/>
          <p:cNvSpPr txBox="1"/>
          <p:nvPr/>
        </p:nvSpPr>
        <p:spPr>
          <a:xfrm>
            <a:off x="4860002" y="2708995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N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112" name="直線接點 111"/>
          <p:cNvCxnSpPr/>
          <p:nvPr/>
        </p:nvCxnSpPr>
        <p:spPr>
          <a:xfrm>
            <a:off x="6444013" y="3573001"/>
            <a:ext cx="288722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13" name="直線接點 112"/>
          <p:cNvCxnSpPr/>
          <p:nvPr/>
        </p:nvCxnSpPr>
        <p:spPr>
          <a:xfrm flipH="1">
            <a:off x="6156731" y="3573001"/>
            <a:ext cx="287283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14" name="直線接點 113"/>
          <p:cNvCxnSpPr/>
          <p:nvPr/>
        </p:nvCxnSpPr>
        <p:spPr>
          <a:xfrm>
            <a:off x="7308019" y="3573001"/>
            <a:ext cx="288722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15" name="直線接點 114"/>
          <p:cNvCxnSpPr/>
          <p:nvPr/>
        </p:nvCxnSpPr>
        <p:spPr>
          <a:xfrm flipH="1">
            <a:off x="7020737" y="3573001"/>
            <a:ext cx="287283" cy="5750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16" name="直線接點 115"/>
          <p:cNvCxnSpPr/>
          <p:nvPr/>
        </p:nvCxnSpPr>
        <p:spPr>
          <a:xfrm flipH="1">
            <a:off x="6444013" y="2997458"/>
            <a:ext cx="431893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17" name="直線接點 116"/>
          <p:cNvCxnSpPr/>
          <p:nvPr/>
        </p:nvCxnSpPr>
        <p:spPr>
          <a:xfrm>
            <a:off x="6876478" y="2997458"/>
            <a:ext cx="431541" cy="57554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18" name="橢圓 117"/>
          <p:cNvSpPr/>
          <p:nvPr/>
        </p:nvSpPr>
        <p:spPr>
          <a:xfrm>
            <a:off x="6732015" y="2852996"/>
            <a:ext cx="287338" cy="287337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19" name="橢圓 118"/>
          <p:cNvSpPr/>
          <p:nvPr/>
        </p:nvSpPr>
        <p:spPr>
          <a:xfrm>
            <a:off x="6300012" y="3429000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20" name="橢圓 119"/>
          <p:cNvSpPr/>
          <p:nvPr/>
        </p:nvSpPr>
        <p:spPr>
          <a:xfrm>
            <a:off x="7164018" y="3429000"/>
            <a:ext cx="287338" cy="288925"/>
          </a:xfrm>
          <a:prstGeom prst="ellips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108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21" name="文字方塊 120"/>
          <p:cNvSpPr txBox="1"/>
          <p:nvPr/>
        </p:nvSpPr>
        <p:spPr>
          <a:xfrm>
            <a:off x="7020017" y="2708995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endParaRPr lang="zh-TW" altLang="en-US" sz="2000" i="1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122" name="文字方塊 121"/>
          <p:cNvSpPr txBox="1"/>
          <p:nvPr/>
        </p:nvSpPr>
        <p:spPr>
          <a:xfrm>
            <a:off x="5868009" y="3284999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72000" bIns="46800" anchor="ctr" anchorCtr="0"/>
          <a:lstStyle/>
          <a:p>
            <a:pPr algn="r"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L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123" name="文字方塊 122"/>
          <p:cNvSpPr txBox="1"/>
          <p:nvPr/>
        </p:nvSpPr>
        <p:spPr>
          <a:xfrm>
            <a:off x="7452020" y="3284999"/>
            <a:ext cx="432000" cy="57600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r>
              <a:rPr lang="en-US" altLang="zh-TW" sz="2000" i="1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S</a:t>
            </a:r>
            <a:r>
              <a:rPr lang="en-US" altLang="zh-TW" sz="2000" i="1" baseline="-25000" dirty="0" smtClean="0">
                <a:solidFill>
                  <a:prstClr val="black"/>
                </a:solidFill>
                <a:latin typeface="Times New Roman"/>
                <a:ea typeface="新細明體" pitchFamily="18" charset="-120"/>
              </a:rPr>
              <a:t>R</a:t>
            </a:r>
            <a:endParaRPr lang="zh-TW" altLang="en-US" sz="2000" i="1" baseline="-25000" dirty="0">
              <a:solidFill>
                <a:prstClr val="black"/>
              </a:solidFill>
              <a:latin typeface="Times New Roman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23662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2000" y="549000"/>
            <a:ext cx="8640000" cy="3312003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NodePtr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NodePtr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left;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left subtree, or smallest element if head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NodePtr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parent;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parent, or root of tree if head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NodePtr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right;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right subtree, or largest element if head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color;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0: Red, 1: Black, Black if head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isNil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1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only if head (also nil) node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the stored value, unused if head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46398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872000" y="1989000"/>
            <a:ext cx="1980000" cy="234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lt"/>
              </a:rPr>
              <a:t>Tree on </a:t>
            </a:r>
            <a:r>
              <a:rPr lang="en-US" altLang="zh-TW" dirty="0" err="1" smtClean="0">
                <a:latin typeface="+mn-lt"/>
              </a:rPr>
              <a:t>x86</a:t>
            </a:r>
            <a:endParaRPr lang="zh-TW" altLang="en-US" dirty="0">
              <a:latin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12000" y="2529000"/>
            <a:ext cx="3240000" cy="1800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652000" y="270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5292000" y="3969000"/>
            <a:ext cx="1080000" cy="360000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altLang="zh-TW" sz="1600" dirty="0" err="1">
                <a:latin typeface="Lucida Console" panose="020B0609040504020204" pitchFamily="49" charset="0"/>
                <a:ea typeface="新細明體" pitchFamily="18" charset="-120"/>
              </a:rPr>
              <a:t>m</a:t>
            </a: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yval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32000" y="360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392000" y="3969000"/>
            <a:ext cx="72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left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52000" y="360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292000" y="3069000"/>
            <a:ext cx="1080000" cy="360000"/>
          </a:xfrm>
          <a:prstGeom prst="rect">
            <a:avLst/>
          </a:prstGeom>
          <a:noFill/>
        </p:spPr>
        <p:txBody>
          <a:bodyPr lIns="90000" tIns="0" rIns="90000" bIns="0" anchor="ctr" anchorCtr="0"/>
          <a:lstStyle/>
          <a:p>
            <a:pPr algn="ctr">
              <a:defRPr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parent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372000" y="3969000"/>
            <a:ext cx="108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right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392000" y="2709000"/>
            <a:ext cx="72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1600" dirty="0" smtClean="0">
                <a:solidFill>
                  <a:schemeClr val="bg1"/>
                </a:solidFill>
              </a:rPr>
              <a:t>1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212000" y="3069000"/>
            <a:ext cx="108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color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572000" y="360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372000" y="3069000"/>
            <a:ext cx="108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isNil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052000" y="2709000"/>
            <a:ext cx="1620000" cy="12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2412000" y="4329000"/>
            <a:ext cx="900000" cy="540000"/>
          </a:xfrm>
          <a:prstGeom prst="rect">
            <a:avLst/>
          </a:prstGeom>
          <a:noFill/>
        </p:spPr>
        <p:txBody>
          <a:bodyPr tIns="0" bIns="108000" anchor="ctr" anchorCtr="0"/>
          <a:lstStyle/>
          <a:p>
            <a:pPr algn="ctr">
              <a:defRPr/>
            </a:pPr>
            <a:r>
              <a:rPr lang="en-US" altLang="zh-TW" sz="1600" dirty="0" err="1">
                <a:latin typeface="Lucida Console" panose="020B0609040504020204" pitchFamily="49" charset="0"/>
                <a:ea typeface="新細明體" pitchFamily="18" charset="-120"/>
              </a:rPr>
              <a:t>set1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132000" y="288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2" name="矩形 21"/>
          <p:cNvSpPr/>
          <p:nvPr/>
        </p:nvSpPr>
        <p:spPr>
          <a:xfrm>
            <a:off x="3132000" y="342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2052000" y="2889000"/>
            <a:ext cx="1080000" cy="360000"/>
          </a:xfrm>
          <a:prstGeom prst="rect">
            <a:avLst/>
          </a:prstGeom>
          <a:noFill/>
        </p:spPr>
        <p:txBody>
          <a:bodyPr lIns="0" tIns="0" rIns="90000" bIns="0" anchor="ctr" anchorCtr="0"/>
          <a:lstStyle/>
          <a:p>
            <a:pPr algn="r">
              <a:defRPr/>
            </a:pPr>
            <a:r>
              <a:rPr lang="en-US" altLang="zh-TW" sz="1600" dirty="0" err="1">
                <a:latin typeface="Lucida Console" panose="020B0609040504020204" pitchFamily="49" charset="0"/>
                <a:ea typeface="新細明體" pitchFamily="18" charset="-120"/>
              </a:rPr>
              <a:t>myHead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2052000" y="3429000"/>
            <a:ext cx="1080000" cy="360000"/>
          </a:xfrm>
          <a:prstGeom prst="rect">
            <a:avLst/>
          </a:prstGeom>
          <a:noFill/>
        </p:spPr>
        <p:txBody>
          <a:bodyPr lIns="0" tIns="0" rIns="90000" bIns="0" anchor="ctr" anchorCtr="0"/>
          <a:lstStyle/>
          <a:p>
            <a:pPr algn="r">
              <a:defRPr/>
            </a:pPr>
            <a:r>
              <a:rPr lang="en-US" altLang="zh-TW" sz="1600" dirty="0" err="1">
                <a:latin typeface="Lucida Console" panose="020B0609040504020204" pitchFamily="49" charset="0"/>
                <a:ea typeface="新細明體" pitchFamily="18" charset="-120"/>
              </a:rPr>
              <a:t>mySize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cxnSp>
        <p:nvCxnSpPr>
          <p:cNvPr id="25" name="直線單箭頭接點 24"/>
          <p:cNvCxnSpPr/>
          <p:nvPr/>
        </p:nvCxnSpPr>
        <p:spPr>
          <a:xfrm>
            <a:off x="3312000" y="3069000"/>
            <a:ext cx="900000" cy="36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6552000" y="2709000"/>
            <a:ext cx="72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2232000" y="3969000"/>
            <a:ext cx="126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 err="1">
                <a:latin typeface="Lucida Console" panose="020B0609040504020204" pitchFamily="49" charset="0"/>
                <a:ea typeface="新細明體" pitchFamily="18" charset="-120"/>
              </a:rPr>
              <a:t>scaryVal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312000" y="216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872000" y="2169000"/>
            <a:ext cx="1440000" cy="360000"/>
          </a:xfrm>
          <a:prstGeom prst="rect">
            <a:avLst/>
          </a:prstGeom>
          <a:noFill/>
        </p:spPr>
        <p:txBody>
          <a:bodyPr lIns="90000" tIns="0" rIns="90000" bIns="0" anchor="ctr" anchorCtr="0"/>
          <a:lstStyle/>
          <a:p>
            <a:pPr algn="r">
              <a:defRPr/>
            </a:pPr>
            <a:r>
              <a:rPr lang="en-US" altLang="zh-TW" sz="1600" dirty="0" err="1">
                <a:latin typeface="Lucida Console" panose="020B0609040504020204" pitchFamily="49" charset="0"/>
                <a:ea typeface="新細明體" pitchFamily="18" charset="-120"/>
              </a:rPr>
              <a:t>keyCompare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82382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692000" y="1989000"/>
            <a:ext cx="2160000" cy="234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_</a:t>
            </a:r>
            <a:r>
              <a:rPr lang="en-US" altLang="zh-TW" dirty="0" smtClean="0">
                <a:latin typeface="+mn-lt"/>
              </a:rPr>
              <a:t>Tree on </a:t>
            </a:r>
            <a:r>
              <a:rPr lang="en-US" altLang="zh-TW" dirty="0" err="1" smtClean="0">
                <a:latin typeface="+mn-lt"/>
              </a:rPr>
              <a:t>x86</a:t>
            </a:r>
            <a:r>
              <a:rPr lang="en-US" altLang="zh-TW" dirty="0" smtClean="0">
                <a:latin typeface="+mn-lt"/>
              </a:rPr>
              <a:t> Debug</a:t>
            </a:r>
            <a:endParaRPr lang="zh-TW" altLang="en-US" dirty="0">
              <a:latin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12000" y="2529000"/>
            <a:ext cx="3240000" cy="1800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652000" y="270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5292000" y="3969000"/>
            <a:ext cx="1080000" cy="360000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altLang="zh-TW" sz="1600" dirty="0" err="1">
                <a:latin typeface="Lucida Console" panose="020B0609040504020204" pitchFamily="49" charset="0"/>
                <a:ea typeface="新細明體" pitchFamily="18" charset="-120"/>
              </a:rPr>
              <a:t>m</a:t>
            </a: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yval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32000" y="360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392000" y="3969000"/>
            <a:ext cx="72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left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52000" y="360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292000" y="3069000"/>
            <a:ext cx="1080000" cy="360000"/>
          </a:xfrm>
          <a:prstGeom prst="rect">
            <a:avLst/>
          </a:prstGeom>
          <a:noFill/>
        </p:spPr>
        <p:txBody>
          <a:bodyPr lIns="90000" tIns="0" rIns="90000" bIns="0" anchor="ctr" anchorCtr="0"/>
          <a:lstStyle/>
          <a:p>
            <a:pPr algn="ctr">
              <a:defRPr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parent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372000" y="3969000"/>
            <a:ext cx="108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right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392000" y="2709000"/>
            <a:ext cx="72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1600" dirty="0" smtClean="0">
                <a:solidFill>
                  <a:schemeClr val="bg1"/>
                </a:solidFill>
              </a:rPr>
              <a:t>1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212000" y="3069000"/>
            <a:ext cx="108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color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572000" y="360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372000" y="3069000"/>
            <a:ext cx="108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isNil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72000" y="2169000"/>
            <a:ext cx="1800000" cy="180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2412000" y="4329000"/>
            <a:ext cx="720000" cy="540000"/>
          </a:xfrm>
          <a:prstGeom prst="rect">
            <a:avLst/>
          </a:prstGeom>
          <a:noFill/>
        </p:spPr>
        <p:txBody>
          <a:bodyPr tIns="0" bIns="108000" anchor="ctr" anchorCtr="0"/>
          <a:lstStyle/>
          <a:p>
            <a:pPr algn="ctr">
              <a:defRPr/>
            </a:pP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set2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132000" y="288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2" name="矩形 21"/>
          <p:cNvSpPr/>
          <p:nvPr/>
        </p:nvSpPr>
        <p:spPr>
          <a:xfrm>
            <a:off x="3132000" y="342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2052000" y="2889000"/>
            <a:ext cx="1080000" cy="360000"/>
          </a:xfrm>
          <a:prstGeom prst="rect">
            <a:avLst/>
          </a:prstGeom>
          <a:noFill/>
        </p:spPr>
        <p:txBody>
          <a:bodyPr lIns="0" tIns="0" rIns="90000" bIns="0" anchor="ctr" anchorCtr="0"/>
          <a:lstStyle/>
          <a:p>
            <a:pPr algn="r">
              <a:defRPr/>
            </a:pPr>
            <a:r>
              <a:rPr lang="en-US" altLang="zh-TW" sz="1600" dirty="0">
                <a:latin typeface="Lucida Console" panose="020B0609040504020204" pitchFamily="49" charset="0"/>
                <a:ea typeface="新細明體" pitchFamily="18" charset="-120"/>
              </a:rPr>
              <a:t>_</a:t>
            </a:r>
            <a:r>
              <a:rPr lang="en-US" altLang="zh-TW" sz="1600" dirty="0" err="1">
                <a:latin typeface="Lucida Console" panose="020B0609040504020204" pitchFamily="49" charset="0"/>
                <a:ea typeface="新細明體" pitchFamily="18" charset="-120"/>
              </a:rPr>
              <a:t>Myhead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2052000" y="3429000"/>
            <a:ext cx="1080000" cy="360000"/>
          </a:xfrm>
          <a:prstGeom prst="rect">
            <a:avLst/>
          </a:prstGeom>
          <a:noFill/>
        </p:spPr>
        <p:txBody>
          <a:bodyPr lIns="0" tIns="0" rIns="90000" bIns="0" anchor="ctr" anchorCtr="0"/>
          <a:lstStyle/>
          <a:p>
            <a:pPr algn="r">
              <a:defRPr/>
            </a:pPr>
            <a:r>
              <a:rPr lang="en-US" altLang="zh-TW" sz="1600" dirty="0">
                <a:latin typeface="Lucida Console" panose="020B0609040504020204" pitchFamily="49" charset="0"/>
                <a:ea typeface="新細明體" pitchFamily="18" charset="-120"/>
              </a:rPr>
              <a:t>_</a:t>
            </a:r>
            <a:r>
              <a:rPr lang="en-US" altLang="zh-TW" sz="1600" dirty="0" err="1">
                <a:latin typeface="Lucida Console" panose="020B0609040504020204" pitchFamily="49" charset="0"/>
                <a:ea typeface="新細明體" pitchFamily="18" charset="-120"/>
              </a:rPr>
              <a:t>Mysize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cxnSp>
        <p:nvCxnSpPr>
          <p:cNvPr id="25" name="直線單箭頭接點 24"/>
          <p:cNvCxnSpPr/>
          <p:nvPr/>
        </p:nvCxnSpPr>
        <p:spPr>
          <a:xfrm>
            <a:off x="3312000" y="3069000"/>
            <a:ext cx="900000" cy="36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6552000" y="2709000"/>
            <a:ext cx="72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2232000" y="3969000"/>
            <a:ext cx="108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>
                <a:latin typeface="Lucida Console" panose="020B0609040504020204" pitchFamily="49" charset="0"/>
                <a:ea typeface="新細明體" pitchFamily="18" charset="-120"/>
              </a:rPr>
              <a:t>_Scary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132000" y="234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872000" y="2349000"/>
            <a:ext cx="1260000" cy="360000"/>
          </a:xfrm>
          <a:prstGeom prst="rect">
            <a:avLst/>
          </a:prstGeom>
          <a:noFill/>
        </p:spPr>
        <p:txBody>
          <a:bodyPr lIns="90000" tIns="0" rIns="90000" bIns="0" anchor="ctr" anchorCtr="0"/>
          <a:lstStyle/>
          <a:p>
            <a:pPr algn="r">
              <a:defRPr/>
            </a:pPr>
            <a:r>
              <a:rPr lang="en-US" altLang="zh-TW" sz="1600" dirty="0">
                <a:latin typeface="Lucida Console" panose="020B0609040504020204" pitchFamily="49" charset="0"/>
                <a:ea typeface="新細明體" pitchFamily="18" charset="-120"/>
              </a:rPr>
              <a:t>_</a:t>
            </a:r>
            <a:r>
              <a:rPr lang="en-US" altLang="zh-TW" sz="1600" dirty="0" err="1">
                <a:latin typeface="Lucida Console" panose="020B0609040504020204" pitchFamily="49" charset="0"/>
                <a:ea typeface="新細明體" pitchFamily="18" charset="-120"/>
              </a:rPr>
              <a:t>Myproxy</a:t>
            </a:r>
            <a:endParaRPr lang="en-US" altLang="zh-TW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78248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872000" y="2529000"/>
            <a:ext cx="1980000" cy="180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_</a:t>
            </a:r>
            <a:r>
              <a:rPr lang="en-US" altLang="zh-TW" dirty="0" smtClean="0">
                <a:latin typeface="+mn-lt"/>
              </a:rPr>
              <a:t>Tree on </a:t>
            </a:r>
            <a:r>
              <a:rPr lang="en-US" altLang="zh-TW" dirty="0" err="1" smtClean="0">
                <a:latin typeface="+mn-lt"/>
              </a:rPr>
              <a:t>x86</a:t>
            </a:r>
            <a:r>
              <a:rPr lang="en-US" altLang="zh-TW" dirty="0" smtClean="0">
                <a:latin typeface="+mn-lt"/>
              </a:rPr>
              <a:t> Release</a:t>
            </a:r>
            <a:endParaRPr lang="zh-TW" altLang="en-US" dirty="0">
              <a:latin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12000" y="2529000"/>
            <a:ext cx="3240000" cy="1800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652000" y="270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5292000" y="3969000"/>
            <a:ext cx="1080000" cy="360000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altLang="zh-TW" sz="1600" dirty="0" err="1">
                <a:latin typeface="Lucida Console" panose="020B0609040504020204" pitchFamily="49" charset="0"/>
                <a:ea typeface="新細明體" pitchFamily="18" charset="-120"/>
              </a:rPr>
              <a:t>m</a:t>
            </a: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yval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32000" y="360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392000" y="3969000"/>
            <a:ext cx="72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left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52000" y="360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292000" y="3069000"/>
            <a:ext cx="1080000" cy="360000"/>
          </a:xfrm>
          <a:prstGeom prst="rect">
            <a:avLst/>
          </a:prstGeom>
          <a:noFill/>
        </p:spPr>
        <p:txBody>
          <a:bodyPr lIns="90000" tIns="0" rIns="90000" bIns="0" anchor="ctr" anchorCtr="0"/>
          <a:lstStyle/>
          <a:p>
            <a:pPr algn="ctr">
              <a:defRPr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parent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372000" y="3969000"/>
            <a:ext cx="108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right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392000" y="2709000"/>
            <a:ext cx="72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1600" dirty="0" smtClean="0">
                <a:solidFill>
                  <a:schemeClr val="bg1"/>
                </a:solidFill>
              </a:rPr>
              <a:t>1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212000" y="3069000"/>
            <a:ext cx="108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color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572000" y="360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372000" y="3069000"/>
            <a:ext cx="108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isNil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052000" y="2709000"/>
            <a:ext cx="1620000" cy="12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2412000" y="4329000"/>
            <a:ext cx="900000" cy="540000"/>
          </a:xfrm>
          <a:prstGeom prst="rect">
            <a:avLst/>
          </a:prstGeom>
          <a:noFill/>
        </p:spPr>
        <p:txBody>
          <a:bodyPr tIns="0" bIns="108000" anchor="ctr" anchorCtr="0"/>
          <a:lstStyle/>
          <a:p>
            <a:pPr algn="ctr">
              <a:defRPr/>
            </a:pPr>
            <a:r>
              <a:rPr lang="en-US" altLang="zh-TW" sz="1600" dirty="0" err="1" smtClean="0">
                <a:latin typeface="Lucida Console" panose="020B0609040504020204" pitchFamily="49" charset="0"/>
                <a:ea typeface="新細明體" pitchFamily="18" charset="-120"/>
              </a:rPr>
              <a:t>set2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132000" y="288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2" name="矩形 21"/>
          <p:cNvSpPr/>
          <p:nvPr/>
        </p:nvSpPr>
        <p:spPr>
          <a:xfrm>
            <a:off x="3132000" y="342900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3</a:t>
            </a:r>
            <a:endParaRPr lang="zh-TW" altLang="en-US" sz="16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2052000" y="2889000"/>
            <a:ext cx="1080000" cy="360000"/>
          </a:xfrm>
          <a:prstGeom prst="rect">
            <a:avLst/>
          </a:prstGeom>
          <a:noFill/>
        </p:spPr>
        <p:txBody>
          <a:bodyPr lIns="0" tIns="0" rIns="90000" bIns="0" anchor="ctr" anchorCtr="0"/>
          <a:lstStyle/>
          <a:p>
            <a:pPr algn="r">
              <a:defRPr/>
            </a:pPr>
            <a:r>
              <a:rPr lang="en-US" altLang="zh-TW" sz="1600" dirty="0">
                <a:latin typeface="Lucida Console" panose="020B0609040504020204" pitchFamily="49" charset="0"/>
                <a:ea typeface="新細明體" pitchFamily="18" charset="-120"/>
              </a:rPr>
              <a:t>_</a:t>
            </a:r>
            <a:r>
              <a:rPr lang="en-US" altLang="zh-TW" sz="1600" dirty="0" err="1">
                <a:latin typeface="Lucida Console" panose="020B0609040504020204" pitchFamily="49" charset="0"/>
                <a:ea typeface="新細明體" pitchFamily="18" charset="-120"/>
              </a:rPr>
              <a:t>Myhead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2052000" y="3429000"/>
            <a:ext cx="1080000" cy="360000"/>
          </a:xfrm>
          <a:prstGeom prst="rect">
            <a:avLst/>
          </a:prstGeom>
          <a:noFill/>
        </p:spPr>
        <p:txBody>
          <a:bodyPr lIns="0" tIns="0" rIns="90000" bIns="0" anchor="ctr" anchorCtr="0"/>
          <a:lstStyle/>
          <a:p>
            <a:pPr algn="r">
              <a:defRPr/>
            </a:pPr>
            <a:r>
              <a:rPr lang="en-US" altLang="zh-TW" sz="1600" dirty="0">
                <a:latin typeface="Lucida Console" panose="020B0609040504020204" pitchFamily="49" charset="0"/>
                <a:ea typeface="新細明體" pitchFamily="18" charset="-120"/>
              </a:rPr>
              <a:t>_</a:t>
            </a:r>
            <a:r>
              <a:rPr lang="en-US" altLang="zh-TW" sz="1600" dirty="0" err="1">
                <a:latin typeface="Lucida Console" panose="020B0609040504020204" pitchFamily="49" charset="0"/>
                <a:ea typeface="新細明體" pitchFamily="18" charset="-120"/>
              </a:rPr>
              <a:t>Mysize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cxnSp>
        <p:nvCxnSpPr>
          <p:cNvPr id="25" name="直線單箭頭接點 24"/>
          <p:cNvCxnSpPr/>
          <p:nvPr/>
        </p:nvCxnSpPr>
        <p:spPr>
          <a:xfrm>
            <a:off x="3312000" y="3069000"/>
            <a:ext cx="900000" cy="36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6552000" y="2709000"/>
            <a:ext cx="72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2232000" y="3969000"/>
            <a:ext cx="1260000" cy="360000"/>
          </a:xfrm>
          <a:prstGeom prst="rect">
            <a:avLst/>
          </a:prstGeom>
          <a:noFill/>
        </p:spPr>
        <p:txBody>
          <a:bodyPr tIns="0" bIns="0" anchor="ctr" anchorCtr="0"/>
          <a:lstStyle/>
          <a:p>
            <a:pPr algn="ctr">
              <a:defRPr/>
            </a:pPr>
            <a:r>
              <a:rPr lang="en-US" altLang="zh-TW" sz="1600" dirty="0">
                <a:latin typeface="Lucida Console" panose="020B0609040504020204" pitchFamily="49" charset="0"/>
                <a:ea typeface="新細明體" pitchFamily="18" charset="-120"/>
              </a:rPr>
              <a:t>_Scary</a:t>
            </a:r>
            <a:endParaRPr lang="zh-TW" altLang="en-US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62098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2000" y="549000"/>
            <a:ext cx="3060000" cy="25200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*left;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*parent;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TreeNode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*right;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color;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isNil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myval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128633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Calibri Light"/>
        <a:ea typeface="新細明體"/>
        <a:cs typeface=""/>
      </a:majorFont>
      <a:minorFont>
        <a:latin typeface="Lucida Console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28337</TotalTime>
  <Words>3884</Words>
  <Application>Microsoft Office PowerPoint</Application>
  <PresentationFormat>如螢幕大小 (4:3)</PresentationFormat>
  <Paragraphs>1057</Paragraphs>
  <Slides>47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56" baseType="lpstr">
      <vt:lpstr>細明體</vt:lpstr>
      <vt:lpstr>新細明體</vt:lpstr>
      <vt:lpstr>標楷體</vt:lpstr>
      <vt:lpstr>Arial</vt:lpstr>
      <vt:lpstr>Calibri</vt:lpstr>
      <vt:lpstr>Courier New</vt:lpstr>
      <vt:lpstr>Lucida Console</vt:lpstr>
      <vt:lpstr>Times New Roman</vt:lpstr>
      <vt:lpstr>Office 佈景主題</vt:lpstr>
      <vt:lpstr>Homework Assignment #3</vt:lpstr>
      <vt:lpstr>PowerPoint 簡報</vt:lpstr>
      <vt:lpstr>PowerPoint 簡報</vt:lpstr>
      <vt:lpstr>PowerPoint 簡報</vt:lpstr>
      <vt:lpstr>PowerPoint 簡報</vt:lpstr>
      <vt:lpstr>Tree on x86</vt:lpstr>
      <vt:lpstr>_Tree on x86 Debug</vt:lpstr>
      <vt:lpstr>_Tree on x86 Release</vt:lpstr>
      <vt:lpstr>PowerPoint 簡報</vt:lpstr>
      <vt:lpstr>An empty red-black tree</vt:lpstr>
      <vt:lpstr>A red-black tree with one node</vt:lpstr>
      <vt:lpstr>A red-black tree with two nodes</vt:lpstr>
      <vt:lpstr>A red-black tree with three nodes</vt:lpstr>
      <vt:lpstr>A red-black tree with four nodes</vt:lpstr>
      <vt:lpstr>A red-black tree with five nodes</vt:lpstr>
      <vt:lpstr>A red-black tree with five nodes</vt:lpstr>
      <vt:lpstr>PowerPoint 簡報</vt:lpstr>
      <vt:lpstr>PowerPoint 簡報</vt:lpstr>
      <vt:lpstr>PowerPoint 簡報</vt:lpstr>
      <vt:lpstr>Internal Implementation of STL::set in Visual C++ 2022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std::_Tree_node&lt; char &gt; on x86</vt:lpstr>
      <vt:lpstr>std::_Tree_node&lt; short &gt; on x86</vt:lpstr>
      <vt:lpstr>std::_Tree_node&lt; long &gt; on x86</vt:lpstr>
      <vt:lpstr>std::_Tree_node&lt; long long &gt; on x86</vt:lpstr>
      <vt:lpstr>std::_Tree_node&lt; char &gt; on x64</vt:lpstr>
      <vt:lpstr>std::_Tree_node&lt; short &gt; on x64</vt:lpstr>
      <vt:lpstr>std::_Tree_node&lt; long &gt; on x64</vt:lpstr>
      <vt:lpstr>std::_Tree_node&lt; long long &gt; on x64</vt:lpstr>
      <vt:lpstr>Deletion from a Red-Black Tree</vt:lpstr>
      <vt:lpstr>Deletion from a Red-Black Tree</vt:lpstr>
      <vt:lpstr>Deletion from a Red-Black Tree</vt:lpstr>
      <vt:lpstr>Deletion from a Red-Black Tree</vt:lpstr>
      <vt:lpstr>Deletion from a Red-Black Tree</vt:lpstr>
      <vt:lpstr>Case 4.4: S, SR and SL are black, but P is red</vt:lpstr>
      <vt:lpstr>Case 4.2.1: S is black, SR is red and N is the left child of P</vt:lpstr>
      <vt:lpstr>Case 4.2.2: S is black, SL is red and N is the right child of P</vt:lpstr>
      <vt:lpstr>Case 4.3.1: S and SR are black, N is the left child of P, but SL is red</vt:lpstr>
      <vt:lpstr>Case 4.3.2: S and SL are black, N is the right child of P, but SR is red</vt:lpstr>
      <vt:lpstr>Case 4.1.1: S is red and N is the left child of P</vt:lpstr>
      <vt:lpstr>Case 4.1.2: S is red and N is the right child of P</vt:lpstr>
      <vt:lpstr>Case 4.5: S, SR, SL and P are black</vt:lpstr>
    </vt:vector>
  </TitlesOfParts>
  <Company>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CS235102  Data Structures</dc:title>
  <dc:creator>Gary</dc:creator>
  <cp:lastModifiedBy>james</cp:lastModifiedBy>
  <cp:revision>7544</cp:revision>
  <dcterms:created xsi:type="dcterms:W3CDTF">2005-03-20T09:13:01Z</dcterms:created>
  <dcterms:modified xsi:type="dcterms:W3CDTF">2023-09-26T00:32:44Z</dcterms:modified>
</cp:coreProperties>
</file>