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311" r:id="rId2"/>
    <p:sldId id="321" r:id="rId3"/>
    <p:sldId id="312" r:id="rId4"/>
    <p:sldId id="391" r:id="rId5"/>
    <p:sldId id="313" r:id="rId6"/>
    <p:sldId id="314" r:id="rId7"/>
    <p:sldId id="315" r:id="rId8"/>
    <p:sldId id="316" r:id="rId9"/>
    <p:sldId id="322" r:id="rId10"/>
    <p:sldId id="323" r:id="rId11"/>
    <p:sldId id="318" r:id="rId12"/>
    <p:sldId id="319" r:id="rId13"/>
    <p:sldId id="324" r:id="rId14"/>
    <p:sldId id="389" r:id="rId15"/>
    <p:sldId id="386" r:id="rId16"/>
    <p:sldId id="388" r:id="rId17"/>
    <p:sldId id="387" r:id="rId18"/>
    <p:sldId id="320" r:id="rId19"/>
    <p:sldId id="390" r:id="rId20"/>
    <p:sldId id="325" r:id="rId21"/>
    <p:sldId id="326" r:id="rId22"/>
    <p:sldId id="376" r:id="rId23"/>
    <p:sldId id="327" r:id="rId24"/>
    <p:sldId id="328" r:id="rId25"/>
    <p:sldId id="329" r:id="rId26"/>
    <p:sldId id="330" r:id="rId27"/>
    <p:sldId id="377" r:id="rId28"/>
    <p:sldId id="379" r:id="rId29"/>
    <p:sldId id="380" r:id="rId30"/>
    <p:sldId id="378" r:id="rId31"/>
    <p:sldId id="381" r:id="rId32"/>
    <p:sldId id="382" r:id="rId33"/>
    <p:sldId id="383" r:id="rId34"/>
    <p:sldId id="384" r:id="rId35"/>
    <p:sldId id="385" r:id="rId3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FF99"/>
    <a:srgbClr val="FF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004" y="285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p:cNvSpPr>
            <a:spLocks noGrp="1" noChangeArrowheads="1"/>
          </p:cNvSpPr>
          <p:nvPr>
            <p:ph type="ftr" sz="quarter" idx="2"/>
          </p:nvPr>
        </p:nvSpPr>
        <p:spPr bwMode="auto">
          <a:xfrm>
            <a:off x="0" y="9118600"/>
            <a:ext cx="3170238" cy="481013"/>
          </a:xfrm>
          <a:prstGeom prst="rect">
            <a:avLst/>
          </a:prstGeom>
          <a:noFill/>
          <a:ln>
            <a:noFill/>
          </a:ln>
          <a:effectLst/>
        </p:spPr>
        <p:txBody>
          <a:bodyPr vert="horz" wrap="square" lIns="96653" tIns="48327" rIns="96653" bIns="48327" numCol="1" anchor="b" anchorCtr="0" compatLnSpc="1"/>
          <a:lstStyle>
            <a:lvl1pPr algn="l" defTabSz="966470">
              <a:defRPr sz="1200"/>
            </a:lvl1pPr>
          </a:lstStyle>
          <a:p>
            <a:pPr>
              <a:defRPr/>
            </a:pPr>
            <a:endParaRPr lang="en-US" altLang="zh-CN"/>
          </a:p>
        </p:txBody>
      </p:sp>
      <p:sp>
        <p:nvSpPr>
          <p:cNvPr id="177157" name="Rectangle 5"/>
          <p:cNvSpPr>
            <a:spLocks noGrp="1" noChangeArrowheads="1"/>
          </p:cNvSpPr>
          <p:nvPr>
            <p:ph type="sldNum" sz="quarter" idx="3"/>
          </p:nvPr>
        </p:nvSpPr>
        <p:spPr bwMode="auto">
          <a:xfrm>
            <a:off x="4143375" y="9118600"/>
            <a:ext cx="3170238" cy="481013"/>
          </a:xfrm>
          <a:prstGeom prst="rect">
            <a:avLst/>
          </a:prstGeom>
          <a:noFill/>
          <a:ln>
            <a:noFill/>
          </a:ln>
          <a:effectLst/>
        </p:spPr>
        <p:txBody>
          <a:bodyPr vert="horz" wrap="square" lIns="96653" tIns="48327" rIns="96653" bIns="48327" numCol="1" anchor="b" anchorCtr="0" compatLnSpc="1"/>
          <a:lstStyle>
            <a:lvl1pPr algn="r" defTabSz="966470">
              <a:defRPr sz="1200"/>
            </a:lvl1pPr>
          </a:lstStyle>
          <a:p>
            <a:pPr>
              <a:defRPr/>
            </a:pPr>
            <a:fld id="{C9A86529-D9AC-4554-8E28-24DB51AC9F35}" type="slidenum">
              <a:rPr lang="en-US" altLang="zh-CN"/>
              <a:pPr>
                <a:defRPr/>
              </a:pPr>
              <a:t>‹#›</a:t>
            </a:fld>
            <a:endParaRPr lang="en-US" altLang="zh-CN"/>
          </a:p>
        </p:txBody>
      </p:sp>
      <p:sp>
        <p:nvSpPr>
          <p:cNvPr id="177158" name="Rectangle 6"/>
          <p:cNvSpPr>
            <a:spLocks noChangeArrowheads="1"/>
          </p:cNvSpPr>
          <p:nvPr/>
        </p:nvSpPr>
        <p:spPr bwMode="auto">
          <a:xfrm>
            <a:off x="533400" y="304800"/>
            <a:ext cx="3816350" cy="496888"/>
          </a:xfrm>
          <a:prstGeom prst="rect">
            <a:avLst/>
          </a:prstGeom>
          <a:noFill/>
          <a:ln>
            <a:noFill/>
          </a:ln>
          <a:effectLst/>
        </p:spPr>
        <p:txBody>
          <a:bodyPr lIns="100243" tIns="50122" rIns="100243" bIns="50122"/>
          <a:lstStyle>
            <a:lvl1pPr algn="l" defTabSz="1003300">
              <a:defRPr sz="2400">
                <a:solidFill>
                  <a:schemeClr val="tx1"/>
                </a:solidFill>
                <a:latin typeface="Times New Roman" pitchFamily="18" charset="0"/>
              </a:defRPr>
            </a:lvl1pPr>
            <a:lvl2pPr marL="500380" algn="l" defTabSz="1003300">
              <a:defRPr sz="2400">
                <a:solidFill>
                  <a:schemeClr val="tx1"/>
                </a:solidFill>
                <a:latin typeface="Times New Roman" pitchFamily="18" charset="0"/>
              </a:defRPr>
            </a:lvl2pPr>
            <a:lvl3pPr marL="1003300" algn="l" defTabSz="1003300">
              <a:defRPr sz="2400">
                <a:solidFill>
                  <a:schemeClr val="tx1"/>
                </a:solidFill>
                <a:latin typeface="Times New Roman" pitchFamily="18" charset="0"/>
              </a:defRPr>
            </a:lvl3pPr>
            <a:lvl4pPr marL="1503680" algn="l" defTabSz="1003300">
              <a:defRPr sz="2400">
                <a:solidFill>
                  <a:schemeClr val="tx1"/>
                </a:solidFill>
                <a:latin typeface="Times New Roman" pitchFamily="18" charset="0"/>
              </a:defRPr>
            </a:lvl4pPr>
            <a:lvl5pPr marL="2005330" algn="l" defTabSz="1003300">
              <a:defRPr sz="2400">
                <a:solidFill>
                  <a:schemeClr val="tx1"/>
                </a:solidFill>
                <a:latin typeface="Times New Roman" pitchFamily="18" charset="0"/>
              </a:defRPr>
            </a:lvl5pPr>
            <a:lvl6pPr marL="2462530" defTabSz="1003300" eaLnBrk="0" fontAlgn="base" hangingPunct="0">
              <a:spcBef>
                <a:spcPct val="0"/>
              </a:spcBef>
              <a:spcAft>
                <a:spcPct val="0"/>
              </a:spcAft>
              <a:defRPr sz="2400">
                <a:solidFill>
                  <a:schemeClr val="tx1"/>
                </a:solidFill>
                <a:latin typeface="Times New Roman" pitchFamily="18" charset="0"/>
              </a:defRPr>
            </a:lvl6pPr>
            <a:lvl7pPr marL="2919730" defTabSz="1003300" eaLnBrk="0" fontAlgn="base" hangingPunct="0">
              <a:spcBef>
                <a:spcPct val="0"/>
              </a:spcBef>
              <a:spcAft>
                <a:spcPct val="0"/>
              </a:spcAft>
              <a:defRPr sz="2400">
                <a:solidFill>
                  <a:schemeClr val="tx1"/>
                </a:solidFill>
                <a:latin typeface="Times New Roman" pitchFamily="18" charset="0"/>
              </a:defRPr>
            </a:lvl7pPr>
            <a:lvl8pPr marL="3376930" defTabSz="1003300" eaLnBrk="0" fontAlgn="base" hangingPunct="0">
              <a:spcBef>
                <a:spcPct val="0"/>
              </a:spcBef>
              <a:spcAft>
                <a:spcPct val="0"/>
              </a:spcAft>
              <a:defRPr sz="2400">
                <a:solidFill>
                  <a:schemeClr val="tx1"/>
                </a:solidFill>
                <a:latin typeface="Times New Roman" pitchFamily="18" charset="0"/>
              </a:defRPr>
            </a:lvl8pPr>
            <a:lvl9pPr marL="3834130" defTabSz="1003300" eaLnBrk="0" fontAlgn="base" hangingPunct="0">
              <a:spcBef>
                <a:spcPct val="0"/>
              </a:spcBef>
              <a:spcAft>
                <a:spcPct val="0"/>
              </a:spcAft>
              <a:defRPr sz="2400">
                <a:solidFill>
                  <a:schemeClr val="tx1"/>
                </a:solidFill>
                <a:latin typeface="Times New Roman" pitchFamily="18" charset="0"/>
              </a:defRPr>
            </a:lvl9pPr>
          </a:lstStyle>
          <a:p>
            <a:pPr>
              <a:defRPr/>
            </a:pPr>
            <a:r>
              <a:rPr lang="en-US" altLang="zh-CN" sz="1800" b="1" i="1"/>
              <a:t>Design and Analysis of Algorithms</a:t>
            </a:r>
          </a:p>
        </p:txBody>
      </p:sp>
      <p:sp>
        <p:nvSpPr>
          <p:cNvPr id="177159" name="Rectangle 7"/>
          <p:cNvSpPr>
            <a:spLocks noChangeArrowheads="1"/>
          </p:cNvSpPr>
          <p:nvPr/>
        </p:nvSpPr>
        <p:spPr bwMode="auto">
          <a:xfrm>
            <a:off x="4322763" y="304800"/>
            <a:ext cx="2382837" cy="496888"/>
          </a:xfrm>
          <a:prstGeom prst="rect">
            <a:avLst/>
          </a:prstGeom>
          <a:noFill/>
          <a:ln>
            <a:noFill/>
          </a:ln>
          <a:effectLst/>
        </p:spPr>
        <p:txBody>
          <a:bodyPr lIns="100243" tIns="50122" rIns="100243" bIns="50122"/>
          <a:lstStyle>
            <a:lvl1pPr algn="l" defTabSz="1003300">
              <a:defRPr sz="2400">
                <a:solidFill>
                  <a:schemeClr val="tx1"/>
                </a:solidFill>
                <a:latin typeface="Times New Roman" pitchFamily="18" charset="0"/>
              </a:defRPr>
            </a:lvl1pPr>
            <a:lvl2pPr marL="500380" algn="l" defTabSz="1003300">
              <a:defRPr sz="2400">
                <a:solidFill>
                  <a:schemeClr val="tx1"/>
                </a:solidFill>
                <a:latin typeface="Times New Roman" pitchFamily="18" charset="0"/>
              </a:defRPr>
            </a:lvl2pPr>
            <a:lvl3pPr marL="1003300" algn="l" defTabSz="1003300">
              <a:defRPr sz="2400">
                <a:solidFill>
                  <a:schemeClr val="tx1"/>
                </a:solidFill>
                <a:latin typeface="Times New Roman" pitchFamily="18" charset="0"/>
              </a:defRPr>
            </a:lvl3pPr>
            <a:lvl4pPr marL="1503680" algn="l" defTabSz="1003300">
              <a:defRPr sz="2400">
                <a:solidFill>
                  <a:schemeClr val="tx1"/>
                </a:solidFill>
                <a:latin typeface="Times New Roman" pitchFamily="18" charset="0"/>
              </a:defRPr>
            </a:lvl4pPr>
            <a:lvl5pPr marL="2005330" algn="l" defTabSz="1003300">
              <a:defRPr sz="2400">
                <a:solidFill>
                  <a:schemeClr val="tx1"/>
                </a:solidFill>
                <a:latin typeface="Times New Roman" pitchFamily="18" charset="0"/>
              </a:defRPr>
            </a:lvl5pPr>
            <a:lvl6pPr marL="2462530" defTabSz="1003300" eaLnBrk="0" fontAlgn="base" hangingPunct="0">
              <a:spcBef>
                <a:spcPct val="0"/>
              </a:spcBef>
              <a:spcAft>
                <a:spcPct val="0"/>
              </a:spcAft>
              <a:defRPr sz="2400">
                <a:solidFill>
                  <a:schemeClr val="tx1"/>
                </a:solidFill>
                <a:latin typeface="Times New Roman" pitchFamily="18" charset="0"/>
              </a:defRPr>
            </a:lvl6pPr>
            <a:lvl7pPr marL="2919730" defTabSz="1003300" eaLnBrk="0" fontAlgn="base" hangingPunct="0">
              <a:spcBef>
                <a:spcPct val="0"/>
              </a:spcBef>
              <a:spcAft>
                <a:spcPct val="0"/>
              </a:spcAft>
              <a:defRPr sz="2400">
                <a:solidFill>
                  <a:schemeClr val="tx1"/>
                </a:solidFill>
                <a:latin typeface="Times New Roman" pitchFamily="18" charset="0"/>
              </a:defRPr>
            </a:lvl7pPr>
            <a:lvl8pPr marL="3376930" defTabSz="1003300" eaLnBrk="0" fontAlgn="base" hangingPunct="0">
              <a:spcBef>
                <a:spcPct val="0"/>
              </a:spcBef>
              <a:spcAft>
                <a:spcPct val="0"/>
              </a:spcAft>
              <a:defRPr sz="2400">
                <a:solidFill>
                  <a:schemeClr val="tx1"/>
                </a:solidFill>
                <a:latin typeface="Times New Roman" pitchFamily="18" charset="0"/>
              </a:defRPr>
            </a:lvl8pPr>
            <a:lvl9pPr marL="3834130" defTabSz="1003300" eaLnBrk="0" fontAlgn="base" hangingPunct="0">
              <a:spcBef>
                <a:spcPct val="0"/>
              </a:spcBef>
              <a:spcAft>
                <a:spcPct val="0"/>
              </a:spcAft>
              <a:defRPr sz="2400">
                <a:solidFill>
                  <a:schemeClr val="tx1"/>
                </a:solidFill>
                <a:latin typeface="Times New Roman" pitchFamily="18" charset="0"/>
              </a:defRPr>
            </a:lvl9pPr>
          </a:lstStyle>
          <a:p>
            <a:pPr algn="r">
              <a:defRPr/>
            </a:pPr>
            <a:r>
              <a:rPr lang="en-US" altLang="zh-CN" sz="1800" b="1" i="1"/>
              <a:t>Chapter 9</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81013"/>
          </a:xfrm>
          <a:prstGeom prst="rect">
            <a:avLst/>
          </a:prstGeom>
          <a:noFill/>
          <a:ln>
            <a:noFill/>
          </a:ln>
          <a:effectLst/>
        </p:spPr>
        <p:txBody>
          <a:bodyPr vert="horz" wrap="none" lIns="96653" tIns="48327" rIns="96653" bIns="48327" numCol="1" anchor="ctr" anchorCtr="0" compatLnSpc="1"/>
          <a:lstStyle>
            <a:lvl1pPr algn="l" defTabSz="966470">
              <a:defRPr sz="1200"/>
            </a:lvl1pPr>
          </a:lstStyle>
          <a:p>
            <a:pPr>
              <a:defRPr/>
            </a:pPr>
            <a:endParaRPr lang="en-US" altLang="zh-CN"/>
          </a:p>
        </p:txBody>
      </p:sp>
      <p:sp>
        <p:nvSpPr>
          <p:cNvPr id="92163" name="Rectangle 3"/>
          <p:cNvSpPr>
            <a:spLocks noGrp="1" noChangeArrowheads="1"/>
          </p:cNvSpPr>
          <p:nvPr>
            <p:ph type="dt" idx="1"/>
          </p:nvPr>
        </p:nvSpPr>
        <p:spPr bwMode="auto">
          <a:xfrm>
            <a:off x="4144963" y="0"/>
            <a:ext cx="3170237" cy="481013"/>
          </a:xfrm>
          <a:prstGeom prst="rect">
            <a:avLst/>
          </a:prstGeom>
          <a:noFill/>
          <a:ln>
            <a:noFill/>
          </a:ln>
          <a:effectLst/>
        </p:spPr>
        <p:txBody>
          <a:bodyPr vert="horz" wrap="none" lIns="96653" tIns="48327" rIns="96653" bIns="48327" numCol="1" anchor="ctr" anchorCtr="0" compatLnSpc="1"/>
          <a:lstStyle>
            <a:lvl1pPr algn="r" defTabSz="966470">
              <a:defRPr sz="1200"/>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ln>
        </p:spPr>
      </p:sp>
      <p:sp>
        <p:nvSpPr>
          <p:cNvPr id="92165" name="Rectangle 5"/>
          <p:cNvSpPr>
            <a:spLocks noGrp="1" noChangeArrowheads="1"/>
          </p:cNvSpPr>
          <p:nvPr>
            <p:ph type="body" sz="quarter" idx="3"/>
          </p:nvPr>
        </p:nvSpPr>
        <p:spPr bwMode="auto">
          <a:xfrm>
            <a:off x="976313" y="4560888"/>
            <a:ext cx="5362575" cy="4321175"/>
          </a:xfrm>
          <a:prstGeom prst="rect">
            <a:avLst/>
          </a:prstGeom>
          <a:noFill/>
          <a:ln>
            <a:noFill/>
          </a:ln>
          <a:effectLst/>
        </p:spPr>
        <p:txBody>
          <a:bodyPr vert="horz" wrap="none" lIns="96653" tIns="48327" rIns="96653" bIns="48327" numCol="1" anchor="ctr"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166" name="Rectangle 6"/>
          <p:cNvSpPr>
            <a:spLocks noGrp="1" noChangeArrowheads="1"/>
          </p:cNvSpPr>
          <p:nvPr>
            <p:ph type="ftr" sz="quarter" idx="4"/>
          </p:nvPr>
        </p:nvSpPr>
        <p:spPr bwMode="auto">
          <a:xfrm>
            <a:off x="0" y="9120188"/>
            <a:ext cx="3170238" cy="481012"/>
          </a:xfrm>
          <a:prstGeom prst="rect">
            <a:avLst/>
          </a:prstGeom>
          <a:noFill/>
          <a:ln>
            <a:noFill/>
          </a:ln>
          <a:effectLst/>
        </p:spPr>
        <p:txBody>
          <a:bodyPr vert="horz" wrap="none" lIns="96653" tIns="48327" rIns="96653" bIns="48327" numCol="1" anchor="b" anchorCtr="0" compatLnSpc="1"/>
          <a:lstStyle>
            <a:lvl1pPr algn="l" defTabSz="966470">
              <a:defRPr sz="1200"/>
            </a:lvl1pPr>
          </a:lstStyle>
          <a:p>
            <a:pPr>
              <a:defRPr/>
            </a:pPr>
            <a:endParaRPr lang="en-US" altLang="zh-CN"/>
          </a:p>
        </p:txBody>
      </p:sp>
      <p:sp>
        <p:nvSpPr>
          <p:cNvPr id="92167" name="Rectangle 7"/>
          <p:cNvSpPr>
            <a:spLocks noGrp="1" noChangeArrowheads="1"/>
          </p:cNvSpPr>
          <p:nvPr>
            <p:ph type="sldNum" sz="quarter" idx="5"/>
          </p:nvPr>
        </p:nvSpPr>
        <p:spPr bwMode="auto">
          <a:xfrm>
            <a:off x="4144963" y="9120188"/>
            <a:ext cx="3170237" cy="481012"/>
          </a:xfrm>
          <a:prstGeom prst="rect">
            <a:avLst/>
          </a:prstGeom>
          <a:noFill/>
          <a:ln>
            <a:noFill/>
          </a:ln>
          <a:effectLst/>
        </p:spPr>
        <p:txBody>
          <a:bodyPr vert="horz" wrap="none" lIns="96653" tIns="48327" rIns="96653" bIns="48327" numCol="1" anchor="b" anchorCtr="0" compatLnSpc="1"/>
          <a:lstStyle>
            <a:lvl1pPr algn="r" defTabSz="966470">
              <a:defRPr sz="1200"/>
            </a:lvl1pPr>
          </a:lstStyle>
          <a:p>
            <a:pPr>
              <a:defRPr/>
            </a:pPr>
            <a:fld id="{11412CBD-9FE0-4C3B-97D4-2D5163934BF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Alan_Turin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7063F-A614-48F0-9E8A-30EFCE018876}"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52525"/>
                </a:solidFill>
                <a:effectLst/>
                <a:latin typeface="Arial"/>
              </a:rPr>
              <a:t>Alan </a:t>
            </a:r>
            <a:r>
              <a:rPr lang="en-US" b="1" i="0" dirty="0" err="1">
                <a:solidFill>
                  <a:srgbClr val="252525"/>
                </a:solidFill>
                <a:effectLst/>
                <a:latin typeface="Arial"/>
              </a:rPr>
              <a:t>Mathison</a:t>
            </a:r>
            <a:r>
              <a:rPr lang="en-US" b="1" i="0" dirty="0">
                <a:solidFill>
                  <a:srgbClr val="252525"/>
                </a:solidFill>
                <a:effectLst/>
                <a:latin typeface="Arial"/>
              </a:rPr>
              <a:t> Turing</a:t>
            </a:r>
            <a:r>
              <a:rPr lang="en-US" b="0" i="0" dirty="0">
                <a:solidFill>
                  <a:srgbClr val="252525"/>
                </a:solidFill>
                <a:effectLst/>
                <a:latin typeface="Arial"/>
              </a:rPr>
              <a:t> (23 June 1912 – 7 June 1954) was a British pioneering </a:t>
            </a:r>
            <a:r>
              <a:rPr lang="en-US" b="0" i="0" u="none" strike="noStrike" dirty="0">
                <a:solidFill>
                  <a:srgbClr val="0B0080"/>
                </a:solidFill>
                <a:effectLst/>
                <a:latin typeface="Arial"/>
              </a:rPr>
              <a:t>computer scientist</a:t>
            </a:r>
            <a:r>
              <a:rPr lang="en-US" b="0" i="0" dirty="0">
                <a:solidFill>
                  <a:srgbClr val="252525"/>
                </a:solidFill>
                <a:effectLst/>
                <a:latin typeface="Arial"/>
              </a:rPr>
              <a:t>, </a:t>
            </a:r>
            <a:r>
              <a:rPr lang="en-US" b="0" i="0" u="none" strike="noStrike" dirty="0">
                <a:solidFill>
                  <a:srgbClr val="0B0080"/>
                </a:solidFill>
                <a:effectLst/>
                <a:latin typeface="Arial"/>
              </a:rPr>
              <a:t>mathematician</a:t>
            </a:r>
            <a:r>
              <a:rPr lang="en-US" b="0" i="0" dirty="0">
                <a:solidFill>
                  <a:srgbClr val="252525"/>
                </a:solidFill>
                <a:effectLst/>
                <a:latin typeface="Arial"/>
              </a:rPr>
              <a:t>, </a:t>
            </a:r>
            <a:r>
              <a:rPr lang="en-US" b="0" i="0" u="none" strike="noStrike" dirty="0">
                <a:solidFill>
                  <a:srgbClr val="0B0080"/>
                </a:solidFill>
                <a:effectLst/>
                <a:latin typeface="Arial"/>
              </a:rPr>
              <a:t>logician</a:t>
            </a:r>
            <a:r>
              <a:rPr lang="en-US" b="0" i="0" dirty="0">
                <a:solidFill>
                  <a:srgbClr val="252525"/>
                </a:solidFill>
                <a:effectLst/>
                <a:latin typeface="Arial"/>
              </a:rPr>
              <a:t>, </a:t>
            </a:r>
            <a:r>
              <a:rPr lang="en-US" b="0" i="0" u="none" strike="noStrike" dirty="0">
                <a:solidFill>
                  <a:srgbClr val="0B0080"/>
                </a:solidFill>
                <a:effectLst/>
                <a:latin typeface="Arial"/>
              </a:rPr>
              <a:t>cryptanalyst</a:t>
            </a:r>
            <a:r>
              <a:rPr lang="en-US" b="0" i="0" dirty="0">
                <a:solidFill>
                  <a:srgbClr val="252525"/>
                </a:solidFill>
                <a:effectLst/>
                <a:latin typeface="Arial"/>
              </a:rPr>
              <a:t>, philosopher, mathematical biologist, and marathon and ultra distance runner. He was highly influential in the development of </a:t>
            </a:r>
            <a:r>
              <a:rPr lang="en-US" b="0" i="0" u="none" strike="noStrike" dirty="0">
                <a:solidFill>
                  <a:srgbClr val="0B0080"/>
                </a:solidFill>
                <a:effectLst/>
                <a:latin typeface="Arial"/>
              </a:rPr>
              <a:t>computer science</a:t>
            </a:r>
            <a:r>
              <a:rPr lang="en-US" b="0" i="0" dirty="0">
                <a:solidFill>
                  <a:srgbClr val="252525"/>
                </a:solidFill>
                <a:effectLst/>
                <a:latin typeface="Arial"/>
              </a:rPr>
              <a:t>, providing a </a:t>
            </a:r>
            <a:r>
              <a:rPr lang="en-US" b="0" i="0" dirty="0" err="1">
                <a:solidFill>
                  <a:srgbClr val="252525"/>
                </a:solidFill>
                <a:effectLst/>
                <a:latin typeface="Arial"/>
              </a:rPr>
              <a:t>formalisation</a:t>
            </a:r>
            <a:r>
              <a:rPr lang="en-US" b="0" i="0" dirty="0">
                <a:solidFill>
                  <a:srgbClr val="252525"/>
                </a:solidFill>
                <a:effectLst/>
                <a:latin typeface="Arial"/>
              </a:rPr>
              <a:t> of the concepts of "</a:t>
            </a:r>
            <a:r>
              <a:rPr lang="en-US" b="0" i="0" u="none" strike="noStrike" dirty="0">
                <a:solidFill>
                  <a:srgbClr val="0B0080"/>
                </a:solidFill>
                <a:effectLst/>
                <a:latin typeface="Arial"/>
              </a:rPr>
              <a:t>algorithm</a:t>
            </a:r>
            <a:r>
              <a:rPr lang="en-US" b="0" i="0" dirty="0">
                <a:solidFill>
                  <a:srgbClr val="252525"/>
                </a:solidFill>
                <a:effectLst/>
                <a:latin typeface="Arial"/>
              </a:rPr>
              <a:t>" and "</a:t>
            </a:r>
            <a:r>
              <a:rPr lang="en-US" b="0" i="0" u="none" strike="noStrike" dirty="0">
                <a:solidFill>
                  <a:srgbClr val="0B0080"/>
                </a:solidFill>
                <a:effectLst/>
                <a:latin typeface="Arial"/>
              </a:rPr>
              <a:t>computation</a:t>
            </a:r>
            <a:r>
              <a:rPr lang="en-US" b="0" i="0" dirty="0">
                <a:solidFill>
                  <a:srgbClr val="252525"/>
                </a:solidFill>
                <a:effectLst/>
                <a:latin typeface="Arial"/>
              </a:rPr>
              <a:t>" with the </a:t>
            </a:r>
            <a:r>
              <a:rPr lang="en-US" b="0" i="0" u="none" strike="noStrike" dirty="0">
                <a:solidFill>
                  <a:srgbClr val="0B0080"/>
                </a:solidFill>
                <a:effectLst/>
                <a:latin typeface="Arial"/>
              </a:rPr>
              <a:t>Turing machine</a:t>
            </a:r>
            <a:r>
              <a:rPr lang="en-US" b="0" i="0" dirty="0">
                <a:solidFill>
                  <a:srgbClr val="252525"/>
                </a:solidFill>
                <a:effectLst/>
                <a:latin typeface="Arial"/>
              </a:rPr>
              <a:t>, which can be considered a model of a general purpose computer. Turing is widely considered to be the father of theoretical computer science and </a:t>
            </a:r>
            <a:r>
              <a:rPr lang="en-US" b="0" i="0" u="none" strike="noStrike" dirty="0">
                <a:solidFill>
                  <a:srgbClr val="0B0080"/>
                </a:solidFill>
                <a:effectLst/>
                <a:latin typeface="Arial"/>
              </a:rPr>
              <a:t>artificial intelligence</a:t>
            </a:r>
            <a:r>
              <a:rPr lang="en-US" b="0" i="0" dirty="0">
                <a:solidFill>
                  <a:srgbClr val="252525"/>
                </a:solidFill>
                <a:effectLst/>
                <a:latin typeface="Arial"/>
              </a:rPr>
              <a:t>.</a:t>
            </a:r>
          </a:p>
          <a:p>
            <a:pPr algn="l"/>
            <a:endParaRPr lang="en-US" b="0" i="0" dirty="0">
              <a:solidFill>
                <a:srgbClr val="252525"/>
              </a:solidFill>
              <a:effectLst/>
              <a:latin typeface="Arial"/>
            </a:endParaRPr>
          </a:p>
          <a:p>
            <a:pPr algn="l"/>
            <a:r>
              <a:rPr lang="en-US" b="0" i="0" dirty="0">
                <a:solidFill>
                  <a:srgbClr val="252525"/>
                </a:solidFill>
                <a:effectLst/>
                <a:latin typeface="Arial"/>
              </a:rPr>
              <a:t>Turing was prosecuted in 1952 for </a:t>
            </a:r>
            <a:r>
              <a:rPr lang="en-US" b="0" i="0" u="none" strike="noStrike" dirty="0">
                <a:solidFill>
                  <a:srgbClr val="0B0080"/>
                </a:solidFill>
                <a:effectLst/>
                <a:latin typeface="Arial"/>
              </a:rPr>
              <a:t>homosexual acts</a:t>
            </a:r>
            <a:r>
              <a:rPr lang="en-US" b="0" i="0" dirty="0">
                <a:solidFill>
                  <a:srgbClr val="252525"/>
                </a:solidFill>
                <a:effectLst/>
                <a:latin typeface="Arial"/>
              </a:rPr>
              <a:t>. Turing died in 1954, 16 days before his 42nd birthday, from </a:t>
            </a:r>
            <a:r>
              <a:rPr lang="en-US" b="0" i="0" u="none" strike="noStrike" dirty="0">
                <a:solidFill>
                  <a:srgbClr val="0B0080"/>
                </a:solidFill>
                <a:effectLst/>
                <a:latin typeface="Arial"/>
              </a:rPr>
              <a:t>cyanide</a:t>
            </a:r>
            <a:r>
              <a:rPr lang="en-US" b="0" i="0" dirty="0">
                <a:solidFill>
                  <a:srgbClr val="252525"/>
                </a:solidFill>
                <a:effectLst/>
                <a:latin typeface="Arial"/>
              </a:rPr>
              <a:t> poisoning. An inquest determined his death a suicide, but it has since been noted that the known evidence is equally consistent with accidental poisoning. In 2009, </a:t>
            </a:r>
            <a:r>
              <a:rPr lang="en-US" b="0" i="0" u="none" strike="noStrike" dirty="0">
                <a:solidFill>
                  <a:srgbClr val="0B0080"/>
                </a:solidFill>
                <a:effectLst/>
                <a:latin typeface="Arial"/>
              </a:rPr>
              <a:t>British Prime Minister</a:t>
            </a:r>
            <a:r>
              <a:rPr lang="en-US" b="0" i="0" dirty="0">
                <a:solidFill>
                  <a:srgbClr val="252525"/>
                </a:solidFill>
                <a:effectLst/>
                <a:latin typeface="Arial"/>
              </a:rPr>
              <a:t> </a:t>
            </a:r>
            <a:r>
              <a:rPr lang="en-US" b="0" i="0" u="none" strike="noStrike" dirty="0">
                <a:solidFill>
                  <a:srgbClr val="0B0080"/>
                </a:solidFill>
                <a:effectLst/>
                <a:latin typeface="Arial"/>
              </a:rPr>
              <a:t>Gordon Brown</a:t>
            </a:r>
            <a:r>
              <a:rPr lang="en-US" b="0" i="0" dirty="0">
                <a:solidFill>
                  <a:srgbClr val="252525"/>
                </a:solidFill>
                <a:effectLst/>
                <a:latin typeface="Arial"/>
              </a:rPr>
              <a:t> made an </a:t>
            </a:r>
            <a:r>
              <a:rPr lang="en-US" b="0" i="0" u="none" strike="noStrike" dirty="0">
                <a:solidFill>
                  <a:srgbClr val="0B0080"/>
                </a:solidFill>
                <a:effectLst/>
                <a:latin typeface="Arial"/>
              </a:rPr>
              <a:t>official public apology</a:t>
            </a:r>
            <a:r>
              <a:rPr lang="en-US" b="0" i="0" dirty="0">
                <a:solidFill>
                  <a:srgbClr val="252525"/>
                </a:solidFill>
                <a:effectLst/>
                <a:latin typeface="Arial"/>
              </a:rPr>
              <a:t> on behalf of the British government for "the appalling way he was treated". </a:t>
            </a:r>
            <a:r>
              <a:rPr lang="en-US" b="0" i="0" u="none" strike="noStrike" dirty="0">
                <a:solidFill>
                  <a:srgbClr val="0B0080"/>
                </a:solidFill>
                <a:effectLst/>
                <a:latin typeface="Arial"/>
              </a:rPr>
              <a:t>Queen Elizabeth II</a:t>
            </a:r>
            <a:r>
              <a:rPr lang="en-US" b="0" i="0" dirty="0">
                <a:solidFill>
                  <a:srgbClr val="252525"/>
                </a:solidFill>
                <a:effectLst/>
                <a:latin typeface="Arial"/>
              </a:rPr>
              <a:t> granted him a posthumous </a:t>
            </a:r>
            <a:r>
              <a:rPr lang="en-US" b="0" i="0" u="none" strike="noStrike" dirty="0">
                <a:solidFill>
                  <a:srgbClr val="0B0080"/>
                </a:solidFill>
                <a:effectLst/>
                <a:latin typeface="Arial"/>
              </a:rPr>
              <a:t>pardon</a:t>
            </a:r>
            <a:r>
              <a:rPr lang="en-US" b="0" i="0" dirty="0">
                <a:solidFill>
                  <a:srgbClr val="252525"/>
                </a:solidFill>
                <a:effectLst/>
                <a:latin typeface="Arial"/>
              </a:rPr>
              <a:t> in 2013.</a:t>
            </a:r>
          </a:p>
          <a:p>
            <a:pPr algn="l"/>
            <a:endParaRPr lang="en-US" b="0" i="0" dirty="0">
              <a:solidFill>
                <a:srgbClr val="252525"/>
              </a:solidFill>
              <a:effectLst/>
              <a:latin typeface="Arial"/>
            </a:endParaRPr>
          </a:p>
          <a:p>
            <a:pPr algn="l"/>
            <a:r>
              <a:rPr lang="en-US" b="0" i="0" dirty="0">
                <a:solidFill>
                  <a:srgbClr val="252525"/>
                </a:solidFill>
                <a:effectLst/>
                <a:latin typeface="Arial"/>
              </a:rPr>
              <a:t>Since 1966, the </a:t>
            </a:r>
            <a:r>
              <a:rPr lang="en-US" b="0" i="0" u="none" strike="noStrike" dirty="0">
                <a:solidFill>
                  <a:srgbClr val="0B0080"/>
                </a:solidFill>
                <a:effectLst/>
                <a:latin typeface="Arial"/>
              </a:rPr>
              <a:t>Turing Award</a:t>
            </a:r>
            <a:r>
              <a:rPr lang="en-US" b="0" i="0" dirty="0">
                <a:solidFill>
                  <a:srgbClr val="252525"/>
                </a:solidFill>
                <a:effectLst/>
                <a:latin typeface="Arial"/>
              </a:rPr>
              <a:t> has been given annually by the </a:t>
            </a:r>
            <a:r>
              <a:rPr lang="en-US" b="0" i="0" u="none" strike="noStrike" dirty="0">
                <a:solidFill>
                  <a:srgbClr val="0B0080"/>
                </a:solidFill>
                <a:effectLst/>
                <a:latin typeface="Arial"/>
              </a:rPr>
              <a:t>Association for Computing Machinery (ACM)</a:t>
            </a:r>
            <a:r>
              <a:rPr lang="en-US" b="0" i="0" dirty="0">
                <a:solidFill>
                  <a:srgbClr val="252525"/>
                </a:solidFill>
                <a:effectLst/>
                <a:latin typeface="Arial"/>
              </a:rPr>
              <a:t> for technical or theoretical contributions to the computing community. It is widely considered to be the computing world's highest </a:t>
            </a:r>
            <a:r>
              <a:rPr lang="en-US" b="0" i="0" dirty="0" err="1">
                <a:solidFill>
                  <a:srgbClr val="252525"/>
                </a:solidFill>
                <a:effectLst/>
                <a:latin typeface="Arial"/>
              </a:rPr>
              <a:t>honour</a:t>
            </a:r>
            <a:r>
              <a:rPr lang="en-US" b="0" i="0" dirty="0">
                <a:solidFill>
                  <a:srgbClr val="252525"/>
                </a:solidFill>
                <a:effectLst/>
                <a:latin typeface="Arial"/>
              </a:rPr>
              <a:t>, equivalent to the Nobel Prize.</a:t>
            </a:r>
            <a:r>
              <a:rPr lang="en-US" b="0" i="0" u="none" strike="noStrike" baseline="30000" dirty="0">
                <a:solidFill>
                  <a:srgbClr val="0B0080"/>
                </a:solidFill>
                <a:effectLst/>
                <a:latin typeface="Arial"/>
                <a:hlinkClick r:id="rId3"/>
              </a:rPr>
              <a:t>[119]</a:t>
            </a:r>
            <a:endParaRPr lang="en-US" b="0" i="0" dirty="0">
              <a:solidFill>
                <a:srgbClr val="252525"/>
              </a:solidFill>
              <a:effectLst/>
              <a:latin typeface="Arial"/>
            </a:endParaRPr>
          </a:p>
        </p:txBody>
      </p:sp>
      <p:sp>
        <p:nvSpPr>
          <p:cNvPr id="4" name="Slide Number Placeholder 3"/>
          <p:cNvSpPr>
            <a:spLocks noGrp="1"/>
          </p:cNvSpPr>
          <p:nvPr>
            <p:ph type="sldNum" sz="quarter" idx="10"/>
          </p:nvPr>
        </p:nvSpPr>
        <p:spPr/>
        <p:txBody>
          <a:bodyPr/>
          <a:lstStyle/>
          <a:p>
            <a:fld id="{48F7063F-A614-48F0-9E8A-30EFCE018876}"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7063F-A614-48F0-9E8A-30EFCE018876}" type="slidenum">
              <a:rPr lang="en-US" smtClean="0"/>
              <a:pPr/>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7063F-A614-48F0-9E8A-30EFCE018876}" type="slidenum">
              <a:rPr lang="en-US" smtClean="0"/>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FD6B5BC-2097-459A-BEAF-07896CD9F0E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562913C-209A-41E3-B52C-17AA648745F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3EB8F4B-4594-4F0C-A18C-996BD480596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a:defRPr/>
            </a:pPr>
            <a:fld id="{50081A47-F46D-43B8-A55D-3960FE927843}"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9F7C3E25-4F81-42B3-9AF8-17F95D817C4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Rectangle 6"/>
          <p:cNvSpPr>
            <a:spLocks noGrp="1" noChangeArrowheads="1"/>
          </p:cNvSpPr>
          <p:nvPr>
            <p:ph type="sldNum" sz="quarter" idx="12"/>
          </p:nvPr>
        </p:nvSpPr>
        <p:spPr/>
        <p:txBody>
          <a:bodyPr/>
          <a:lstStyle>
            <a:lvl1pPr>
              <a:defRPr/>
            </a:lvl1pPr>
          </a:lstStyle>
          <a:p>
            <a:pPr>
              <a:defRPr/>
            </a:pPr>
            <a:fld id="{B124B03A-E222-49E2-9A91-D7D25B6ED3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47D9F1-DE92-47CE-A239-FDF5662138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26370B29-0D5F-4B90-B471-5FBD91E591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BD559721-1D86-4419-8089-AD0BB1C2A2A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6F4A282-15B5-4BD2-B169-6A8C7BAE9A7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6C51CD2-7B79-46D7-B801-1C8F0C1E38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F2524E2-0801-4885-99E2-281673BE76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a:noFill/>
              </a14:hiddenFill>
            </a:ext>
          </a:extLst>
        </p:spPr>
        <p:txBody>
          <a:bodyPr/>
          <a:lstStyle/>
          <a:p>
            <a:endParaRPr lang="en-US"/>
          </a:p>
        </p:txBody>
      </p:sp>
      <p:sp>
        <p:nvSpPr>
          <p:cNvPr id="8" name="Rectangle 31"/>
          <p:cNvSpPr>
            <a:spLocks noGrp="1" noChangeArrowheads="1"/>
          </p:cNvSpPr>
          <p:nvPr userDrawn="1"/>
        </p:nvSpPr>
        <p:spPr bwMode="auto">
          <a:xfrm>
            <a:off x="611560" y="6309320"/>
            <a:ext cx="5256584" cy="304800"/>
          </a:xfrm>
          <a:prstGeom prst="rect">
            <a:avLst/>
          </a:prstGeom>
          <a:noFill/>
          <a:ln>
            <a:noFill/>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altLang="zh-CN" sz="1000" dirty="0">
                <a:latin typeface="Arial Narrow" pitchFamily="34" charset="0"/>
                <a:ea typeface="ヒラギノ角ゴ Pro W3" pitchFamily="84" charset="-128"/>
              </a:rPr>
              <a:t>Thomas H. </a:t>
            </a:r>
            <a:r>
              <a:rPr lang="en-US" altLang="zh-CN" sz="1000" dirty="0" err="1">
                <a:latin typeface="Arial Narrow" pitchFamily="34" charset="0"/>
                <a:ea typeface="ヒラギノ角ゴ Pro W3" pitchFamily="84" charset="-128"/>
              </a:rPr>
              <a:t>Cormen</a:t>
            </a:r>
            <a:r>
              <a:rPr lang="en-US" altLang="zh-CN" sz="1000" dirty="0">
                <a:latin typeface="Arial Narrow" pitchFamily="34" charset="0"/>
                <a:ea typeface="ヒラギノ角ゴ Pro W3" pitchFamily="84" charset="-128"/>
              </a:rPr>
              <a:t>, Charles E. </a:t>
            </a:r>
            <a:r>
              <a:rPr lang="en-US" altLang="zh-CN" sz="1000" dirty="0" err="1">
                <a:latin typeface="Arial Narrow" pitchFamily="34" charset="0"/>
                <a:ea typeface="ヒラギノ角ゴ Pro W3" pitchFamily="84" charset="-128"/>
              </a:rPr>
              <a:t>Leiserson</a:t>
            </a:r>
            <a:r>
              <a:rPr lang="en-US" altLang="zh-CN" sz="1000" dirty="0">
                <a:latin typeface="Arial Narrow" pitchFamily="34" charset="0"/>
                <a:ea typeface="ヒラギノ角ゴ Pro W3" pitchFamily="84" charset="-128"/>
              </a:rPr>
              <a:t>, Ronald L. </a:t>
            </a:r>
            <a:r>
              <a:rPr lang="en-US" altLang="zh-CN" sz="1000" dirty="0" err="1">
                <a:latin typeface="Arial Narrow" pitchFamily="34" charset="0"/>
                <a:ea typeface="ヒラギノ角ゴ Pro W3" pitchFamily="84" charset="-128"/>
              </a:rPr>
              <a:t>Rivest</a:t>
            </a:r>
            <a:r>
              <a:rPr lang="en-US" altLang="zh-CN" sz="1000" dirty="0">
                <a:latin typeface="Arial Narrow" pitchFamily="34" charset="0"/>
                <a:ea typeface="ヒラギノ角ゴ Pro W3" pitchFamily="84" charset="-128"/>
              </a:rPr>
              <a:t> </a:t>
            </a:r>
            <a:r>
              <a:rPr lang="en-US" altLang="zh-CN" sz="1000" dirty="0" err="1">
                <a:latin typeface="Arial Narrow" pitchFamily="34" charset="0"/>
                <a:ea typeface="ヒラギノ角ゴ Pro W3" pitchFamily="84" charset="-128"/>
              </a:rPr>
              <a:t>Dlifford</a:t>
            </a:r>
            <a:r>
              <a:rPr lang="en-US" altLang="zh-CN" sz="1000" dirty="0">
                <a:latin typeface="Arial Narrow" pitchFamily="34" charset="0"/>
                <a:ea typeface="ヒラギノ角ゴ Pro W3" pitchFamily="84" charset="-128"/>
              </a:rPr>
              <a:t> Stein, Introduction to Algorithms,</a:t>
            </a:r>
            <a:r>
              <a:rPr lang="en-US" altLang="zh-CN" sz="1000" dirty="0">
                <a:latin typeface="Arial" charset="0"/>
                <a:ea typeface="ヒラギノ角ゴ Pro W3" pitchFamily="84" charset="-128"/>
              </a:rPr>
              <a:t>”</a:t>
            </a:r>
            <a:r>
              <a:rPr lang="en-US" altLang="zh-CN" sz="1000" dirty="0">
                <a:latin typeface="Arial Narrow" pitchFamily="34" charset="0"/>
                <a:ea typeface="ヒラギノ角ゴ Pro W3" pitchFamily="84" charset="-128"/>
              </a:rPr>
              <a:t> 3</a:t>
            </a:r>
            <a:r>
              <a:rPr lang="en-US" altLang="zh-CN" sz="1000" baseline="30000" dirty="0">
                <a:latin typeface="Arial Narrow" pitchFamily="34" charset="0"/>
                <a:ea typeface="ヒラギノ角ゴ Pro W3" pitchFamily="84" charset="-128"/>
              </a:rPr>
              <a:t>rd</a:t>
            </a:r>
            <a:r>
              <a:rPr lang="en-US" altLang="zh-CN" sz="1000" dirty="0">
                <a:latin typeface="Arial Narrow" pitchFamily="34" charset="0"/>
                <a:ea typeface="ヒラギノ角ゴ Pro W3" pitchFamily="84" charset="-128"/>
              </a:rPr>
              <a:t> 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dissolv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wipe(up)">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wipe(up)">
                                      <p:cBhvr>
                                        <p:cTn id="17" dur="500"/>
                                        <p:tgtEl>
                                          <p:spTgt spid="1027">
                                            <p:txEl>
                                              <p:pRg st="1" end="1"/>
                                            </p:txEl>
                                          </p:spTgt>
                                        </p:tgtEl>
                                      </p:cBhvr>
                                    </p:animEffect>
                                  </p:childTnLst>
                                  <p:subTnLst>
                                    <p:animClr clrSpc="rgb" dir="cw">
                                      <p:cBhvr override="childStyle">
                                        <p:cTn dur="1" fill="hold" display="0" masterRel="nextClick" afterEffect="1"/>
                                        <p:tgtEl>
                                          <p:spTgt spid="1027">
                                            <p:txEl>
                                              <p:pRg st="1" end="1"/>
                                            </p:txEl>
                                          </p:spTgt>
                                        </p:tgtEl>
                                        <p:attrNameLst>
                                          <p:attrName>ppt_c</p:attrName>
                                        </p:attrNameLst>
                                      </p:cBhvr>
                                      <p:to>
                                        <a:schemeClr val="tx1"/>
                                      </p:to>
                                    </p:animClr>
                                  </p:subTnLst>
                                </p:cTn>
                              </p:par>
                              <p:par>
                                <p:cTn id="18" presetID="22" presetClass="entr" presetSubtype="1" fill="hold" grpId="0" nodeType="withEffect">
                                  <p:stCondLst>
                                    <p:cond delay="0"/>
                                  </p:stCondLst>
                                  <p:childTnLst>
                                    <p:set>
                                      <p:cBhvr>
                                        <p:cTn id="19" dur="1" fill="hold">
                                          <p:stCondLst>
                                            <p:cond delay="0"/>
                                          </p:stCondLst>
                                        </p:cTn>
                                        <p:tgtEl>
                                          <p:spTgt spid="1027">
                                            <p:txEl>
                                              <p:pRg st="2" end="2"/>
                                            </p:txEl>
                                          </p:spTgt>
                                        </p:tgtEl>
                                        <p:attrNameLst>
                                          <p:attrName>style.visibility</p:attrName>
                                        </p:attrNameLst>
                                      </p:cBhvr>
                                      <p:to>
                                        <p:strVal val="visible"/>
                                      </p:to>
                                    </p:set>
                                    <p:animEffect transition="in" filter="wipe(up)">
                                      <p:cBhvr>
                                        <p:cTn id="20" dur="500"/>
                                        <p:tgtEl>
                                          <p:spTgt spid="1027">
                                            <p:txEl>
                                              <p:pRg st="2" end="2"/>
                                            </p:txEl>
                                          </p:spTgt>
                                        </p:tgtEl>
                                      </p:cBhvr>
                                    </p:animEffect>
                                  </p:childTnLst>
                                  <p:subTnLst>
                                    <p:animClr clrSpc="rgb" dir="cw">
                                      <p:cBhvr override="childStyle">
                                        <p:cTn dur="1" fill="hold" display="0" masterRel="nextClick" afterEffect="1"/>
                                        <p:tgtEl>
                                          <p:spTgt spid="1027">
                                            <p:txEl>
                                              <p:pRg st="2" end="2"/>
                                            </p:txEl>
                                          </p:spTgt>
                                        </p:tgtEl>
                                        <p:attrNameLst>
                                          <p:attrName>ppt_c</p:attrName>
                                        </p:attrNameLst>
                                      </p:cBhvr>
                                      <p:to>
                                        <a:schemeClr val="tx1"/>
                                      </p:to>
                                    </p:animClr>
                                  </p:subTnLst>
                                </p:cTn>
                              </p:par>
                              <p:par>
                                <p:cTn id="21" presetID="22" presetClass="entr" presetSubtype="1" fill="hold" grpId="0" nodeType="withEffect">
                                  <p:stCondLst>
                                    <p:cond delay="0"/>
                                  </p:stCondLst>
                                  <p:childTnLst>
                                    <p:set>
                                      <p:cBhvr>
                                        <p:cTn id="22" dur="1" fill="hold">
                                          <p:stCondLst>
                                            <p:cond delay="0"/>
                                          </p:stCondLst>
                                        </p:cTn>
                                        <p:tgtEl>
                                          <p:spTgt spid="1027">
                                            <p:txEl>
                                              <p:pRg st="3" end="3"/>
                                            </p:txEl>
                                          </p:spTgt>
                                        </p:tgtEl>
                                        <p:attrNameLst>
                                          <p:attrName>style.visibility</p:attrName>
                                        </p:attrNameLst>
                                      </p:cBhvr>
                                      <p:to>
                                        <p:strVal val="visible"/>
                                      </p:to>
                                    </p:set>
                                    <p:animEffect transition="in" filter="wipe(up)">
                                      <p:cBhvr>
                                        <p:cTn id="23" dur="500"/>
                                        <p:tgtEl>
                                          <p:spTgt spid="1027">
                                            <p:txEl>
                                              <p:pRg st="3" end="3"/>
                                            </p:txEl>
                                          </p:spTgt>
                                        </p:tgtEl>
                                      </p:cBhvr>
                                    </p:animEffect>
                                  </p:childTnLst>
                                  <p:subTnLst>
                                    <p:animClr clrSpc="rgb" dir="cw">
                                      <p:cBhvr override="childStyle">
                                        <p:cTn dur="1" fill="hold" display="0" masterRel="nextClick" afterEffect="1"/>
                                        <p:tgtEl>
                                          <p:spTgt spid="1027">
                                            <p:txEl>
                                              <p:pRg st="3" end="3"/>
                                            </p:txEl>
                                          </p:spTgt>
                                        </p:tgtEl>
                                        <p:attrNameLst>
                                          <p:attrName>ppt_c</p:attrName>
                                        </p:attrNameLst>
                                      </p:cBhvr>
                                      <p:to>
                                        <a:schemeClr val="tx1"/>
                                      </p:to>
                                    </p:animClr>
                                  </p:subTnLst>
                                </p:cTn>
                              </p:par>
                              <p:par>
                                <p:cTn id="24" presetID="22" presetClass="entr" presetSubtype="1" fill="hold" grpId="0" nodeType="withEffect">
                                  <p:stCondLst>
                                    <p:cond delay="0"/>
                                  </p:stCondLst>
                                  <p:childTnLst>
                                    <p:set>
                                      <p:cBhvr>
                                        <p:cTn id="25" dur="1" fill="hold">
                                          <p:stCondLst>
                                            <p:cond delay="0"/>
                                          </p:stCondLst>
                                        </p:cTn>
                                        <p:tgtEl>
                                          <p:spTgt spid="1027">
                                            <p:txEl>
                                              <p:pRg st="4" end="4"/>
                                            </p:txEl>
                                          </p:spTgt>
                                        </p:tgtEl>
                                        <p:attrNameLst>
                                          <p:attrName>style.visibility</p:attrName>
                                        </p:attrNameLst>
                                      </p:cBhvr>
                                      <p:to>
                                        <p:strVal val="visible"/>
                                      </p:to>
                                    </p:set>
                                    <p:animEffect transition="in" filter="wipe(up)">
                                      <p:cBhvr>
                                        <p:cTn id="26" dur="500"/>
                                        <p:tgtEl>
                                          <p:spTgt spid="1027">
                                            <p:txEl>
                                              <p:pRg st="4" end="4"/>
                                            </p:txEl>
                                          </p:spTgt>
                                        </p:tgtEl>
                                      </p:cBhvr>
                                    </p:animEffect>
                                  </p:childTnLst>
                                  <p:subTnLst>
                                    <p:animClr clrSpc="rgb" dir="cw">
                                      <p:cBhvr override="childStyle">
                                        <p:cTn dur="1" fill="hold" display="0" masterRel="nextClick" afterEffect="1"/>
                                        <p:tgtEl>
                                          <p:spTgt spid="1027">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autoUpdateAnimBg="0" advAuto="0"/>
      <p:bldP spid="1027" grpId="0" build="p" bldLvl="4" autoUpdateAnimBg="0"/>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video" Target="file:///J:\PPT\&#22522;&#26412;&#28436;&#32462;&#27861;%20&#31532;&#20108;&#23395;%2002_&#26631;&#28165;_2.wm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zhihujingxuan.com/ting-ji-wen-t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descr="Pink tissue paper"/>
          <p:cNvSpPr>
            <a:spLocks noChangeArrowheads="1"/>
          </p:cNvSpPr>
          <p:nvPr/>
        </p:nvSpPr>
        <p:spPr bwMode="auto">
          <a:xfrm>
            <a:off x="457200" y="1066800"/>
            <a:ext cx="3657600" cy="990600"/>
          </a:xfrm>
          <a:prstGeom prst="rect">
            <a:avLst/>
          </a:prstGeom>
          <a:noFill/>
          <a:ln>
            <a:noFill/>
          </a:ln>
          <a:effectLst/>
        </p:spPr>
        <p:txBody>
          <a:bodyPr wrap="none" anchor="ctr"/>
          <a:lstStyle/>
          <a:p>
            <a:pPr algn="l">
              <a:defRPr/>
            </a:pPr>
            <a:r>
              <a:rPr lang="en-US" altLang="zh-CN" sz="4400" b="1" dirty="0">
                <a:solidFill>
                  <a:schemeClr val="tx2"/>
                </a:solidFill>
                <a:latin typeface="Arial" charset="0"/>
                <a:ea typeface="宋体" charset="-122"/>
                <a:cs typeface="Arial" charset="0"/>
              </a:rPr>
              <a:t>NP</a:t>
            </a:r>
            <a:r>
              <a:rPr lang="zh-CN" altLang="en-US" sz="4400" b="1" dirty="0">
                <a:solidFill>
                  <a:schemeClr val="tx2"/>
                </a:solidFill>
                <a:latin typeface="Arial" charset="0"/>
                <a:ea typeface="宋体" charset="-122"/>
                <a:cs typeface="Arial" charset="0"/>
              </a:rPr>
              <a:t>问题</a:t>
            </a:r>
            <a:endParaRPr lang="en-US" altLang="zh-CN" sz="4400" b="1" dirty="0">
              <a:solidFill>
                <a:schemeClr val="tx2"/>
              </a:solidFill>
              <a:latin typeface="Arial" charset="0"/>
              <a:ea typeface="宋体" charset="-122"/>
              <a:cs typeface="Arial" charset="0"/>
            </a:endParaRPr>
          </a:p>
        </p:txBody>
      </p:sp>
      <p:sp>
        <p:nvSpPr>
          <p:cNvPr id="484358" name="Rectangle 6" descr="Pink tissue paper"/>
          <p:cNvSpPr>
            <a:spLocks noChangeArrowheads="1"/>
          </p:cNvSpPr>
          <p:nvPr/>
        </p:nvSpPr>
        <p:spPr bwMode="auto">
          <a:xfrm>
            <a:off x="395536" y="2852936"/>
            <a:ext cx="3505200" cy="2227263"/>
          </a:xfrm>
          <a:prstGeom prst="rect">
            <a:avLst/>
          </a:prstGeom>
          <a:noFill/>
          <a:ln>
            <a:noFill/>
          </a:ln>
          <a:effectLst/>
        </p:spPr>
        <p:txBody>
          <a:bodyPr rIns="0"/>
          <a:lstStyle/>
          <a:p>
            <a:pPr algn="l">
              <a:defRPr/>
            </a:pPr>
            <a:r>
              <a:rPr lang="en-US" altLang="zh-CN" sz="4000" b="1" dirty="0">
                <a:latin typeface="Arial Unicode MS" pitchFamily="34" charset="-122"/>
                <a:ea typeface="Arial Unicode MS" pitchFamily="34" charset="-122"/>
                <a:cs typeface="Arial Unicode MS" pitchFamily="34" charset="-122"/>
              </a:rPr>
              <a:t>P vs. NP</a:t>
            </a:r>
            <a:r>
              <a:rPr lang="zh-CN" altLang="en-US" sz="4000" b="1" dirty="0">
                <a:latin typeface="Arial Unicode MS" pitchFamily="34" charset="-122"/>
                <a:ea typeface="Arial Unicode MS" pitchFamily="34" charset="-122"/>
                <a:cs typeface="Arial Unicode MS" pitchFamily="34" charset="-122"/>
              </a:rPr>
              <a:t>：从一则数学家谋杀案说起</a:t>
            </a:r>
            <a:endParaRPr lang="en-US" altLang="zh-CN" sz="4000" b="1" dirty="0">
              <a:solidFill>
                <a:srgbClr val="FFFF99"/>
              </a:solidFill>
              <a:effectLst>
                <a:outerShdw blurRad="38100" dist="38100" dir="2700000" algn="tl">
                  <a:srgbClr val="000000"/>
                </a:outerShdw>
              </a:effectLst>
              <a:latin typeface="Arial Unicode MS" pitchFamily="34" charset="-122"/>
              <a:ea typeface="Arial Unicode MS" pitchFamily="34" charset="-122"/>
              <a:cs typeface="Arial Unicode MS" pitchFamily="34" charset="-122"/>
            </a:endParaRPr>
          </a:p>
        </p:txBody>
      </p:sp>
      <p:sp>
        <p:nvSpPr>
          <p:cNvPr id="3077" name="Picture 7" descr="levitin2e_hires"/>
          <p:cNvSpPr>
            <a:spLocks noChangeAspect="1" noChangeArrowheads="1"/>
          </p:cNvSpPr>
          <p:nvPr/>
        </p:nvSpPr>
        <p:spPr bwMode="auto">
          <a:xfrm>
            <a:off x="4038600" y="457200"/>
            <a:ext cx="4689475" cy="5791200"/>
          </a:xfrm>
          <a:prstGeom prst="rect">
            <a:avLst/>
          </a:prstGeom>
          <a:noFill/>
          <a:ln w="9525">
            <a:noFill/>
            <a:miter lim="800000"/>
          </a:ln>
        </p:spPr>
        <p:txBody>
          <a:bodyPr/>
          <a:lstStyle/>
          <a:p>
            <a:endParaRPr lang="zh-CN" altLang="en-US">
              <a:ea typeface="宋体" charset="-122"/>
            </a:endParaRPr>
          </a:p>
        </p:txBody>
      </p:sp>
      <p:pic>
        <p:nvPicPr>
          <p:cNvPr id="112641" name="Picture 1"/>
          <p:cNvPicPr>
            <a:picLocks noChangeAspect="1" noChangeArrowheads="1"/>
          </p:cNvPicPr>
          <p:nvPr/>
        </p:nvPicPr>
        <p:blipFill>
          <a:blip r:embed="rId2" cstate="print"/>
          <a:srcRect/>
          <a:stretch>
            <a:fillRect/>
          </a:stretch>
        </p:blipFill>
        <p:spPr bwMode="auto">
          <a:xfrm>
            <a:off x="4283968" y="1196752"/>
            <a:ext cx="3915147" cy="501093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a:ea typeface="宋体" charset="-122"/>
              </a:rPr>
              <a:t>NP</a:t>
            </a:r>
            <a:r>
              <a:rPr lang="zh-CN" altLang="en-US" dirty="0">
                <a:ea typeface="宋体" charset="-122"/>
              </a:rPr>
              <a:t>问题</a:t>
            </a:r>
          </a:p>
        </p:txBody>
      </p:sp>
      <p:sp>
        <p:nvSpPr>
          <p:cNvPr id="3" name="内容占位符 2"/>
          <p:cNvSpPr>
            <a:spLocks noGrp="1"/>
          </p:cNvSpPr>
          <p:nvPr>
            <p:ph idx="1"/>
          </p:nvPr>
        </p:nvSpPr>
        <p:spPr>
          <a:xfrm>
            <a:off x="395536" y="1484784"/>
            <a:ext cx="7772400" cy="4114800"/>
          </a:xfrm>
        </p:spPr>
        <p:txBody>
          <a:bodyPr/>
          <a:lstStyle/>
          <a:p>
            <a:pPr>
              <a:defRPr/>
            </a:pPr>
            <a:r>
              <a:rPr lang="zh-CN" altLang="en-US" dirty="0">
                <a:ea typeface="宋体" charset="-122"/>
              </a:rPr>
              <a:t>有不是</a:t>
            </a:r>
            <a:r>
              <a:rPr lang="en-US" altLang="zh-CN" dirty="0">
                <a:ea typeface="宋体" charset="-122"/>
              </a:rPr>
              <a:t>NP</a:t>
            </a:r>
            <a:r>
              <a:rPr lang="zh-CN" altLang="en-US" dirty="0">
                <a:ea typeface="宋体" charset="-122"/>
              </a:rPr>
              <a:t>问题的问题，如果你不能在多项式的时间里去验证它。</a:t>
            </a:r>
            <a:endParaRPr lang="en-US" altLang="zh-CN" dirty="0">
              <a:ea typeface="宋体" charset="-122"/>
            </a:endParaRPr>
          </a:p>
          <a:p>
            <a:pPr>
              <a:defRPr/>
            </a:pPr>
            <a:r>
              <a:rPr lang="en-US" altLang="zh-CN" dirty="0">
                <a:ea typeface="宋体" charset="-122"/>
              </a:rPr>
              <a:t>Hamilton</a:t>
            </a:r>
            <a:r>
              <a:rPr lang="zh-CN" altLang="en-US" dirty="0">
                <a:ea typeface="宋体" charset="-122"/>
              </a:rPr>
              <a:t>回路</a:t>
            </a:r>
            <a:r>
              <a:rPr lang="en-US" altLang="zh-CN" dirty="0">
                <a:ea typeface="宋体" charset="-122"/>
              </a:rPr>
              <a:t>——</a:t>
            </a:r>
            <a:r>
              <a:rPr lang="zh-CN" altLang="en-US" dirty="0">
                <a:ea typeface="宋体" charset="-122"/>
              </a:rPr>
              <a:t>给你一个图，问你能否找到一条经过每个顶点一次且恰好一次（不遗漏也不重复）最后又走回来的路</a:t>
            </a:r>
            <a:endParaRPr lang="en-US" altLang="zh-CN" dirty="0">
              <a:ea typeface="宋体" charset="-122"/>
            </a:endParaRPr>
          </a:p>
          <a:p>
            <a:pPr>
              <a:defRPr/>
            </a:pPr>
            <a:r>
              <a:rPr lang="en-US" altLang="zh-CN" dirty="0">
                <a:ea typeface="宋体" charset="-122"/>
              </a:rPr>
              <a:t>NP</a:t>
            </a:r>
            <a:r>
              <a:rPr lang="zh-CN" altLang="en-US" dirty="0">
                <a:ea typeface="宋体" charset="-122"/>
              </a:rPr>
              <a:t>问题：</a:t>
            </a:r>
            <a:r>
              <a:rPr lang="en-US" altLang="zh-CN" dirty="0">
                <a:ea typeface="宋体" charset="-122"/>
              </a:rPr>
              <a:t> </a:t>
            </a:r>
            <a:r>
              <a:rPr lang="zh-CN" altLang="en-US" dirty="0">
                <a:ea typeface="宋体" charset="-122"/>
              </a:rPr>
              <a:t>存在</a:t>
            </a:r>
            <a:r>
              <a:rPr lang="en-US" altLang="zh-CN" dirty="0">
                <a:ea typeface="宋体" charset="-122"/>
              </a:rPr>
              <a:t>Hamilton</a:t>
            </a:r>
            <a:r>
              <a:rPr lang="zh-CN" altLang="en-US" dirty="0">
                <a:ea typeface="宋体" charset="-122"/>
              </a:rPr>
              <a:t>回路</a:t>
            </a:r>
            <a:endParaRPr lang="en-US" altLang="zh-CN" dirty="0">
              <a:ea typeface="宋体" charset="-122"/>
            </a:endParaRPr>
          </a:p>
          <a:p>
            <a:pPr>
              <a:defRPr/>
            </a:pPr>
            <a:r>
              <a:rPr lang="zh-CN" altLang="en-US" dirty="0">
                <a:ea typeface="宋体" charset="-122"/>
              </a:rPr>
              <a:t>非</a:t>
            </a:r>
            <a:r>
              <a:rPr lang="en-US" altLang="zh-CN" dirty="0">
                <a:ea typeface="宋体" charset="-122"/>
              </a:rPr>
              <a:t>NP</a:t>
            </a:r>
            <a:r>
              <a:rPr lang="zh-CN" altLang="en-US" dirty="0">
                <a:ea typeface="宋体" charset="-122"/>
              </a:rPr>
              <a:t>问题：不存在</a:t>
            </a:r>
            <a:r>
              <a:rPr lang="en-US" altLang="zh-CN" dirty="0">
                <a:ea typeface="宋体" charset="-122"/>
              </a:rPr>
              <a:t>Hamilton</a:t>
            </a:r>
            <a:r>
              <a:rPr lang="zh-CN" altLang="en-US" dirty="0">
                <a:ea typeface="宋体" charset="-122"/>
              </a:rPr>
              <a:t>回路。</a:t>
            </a:r>
          </a:p>
          <a:p>
            <a:pPr>
              <a:buNone/>
              <a:defRPr/>
            </a:pPr>
            <a:endParaRPr lang="zh-CN" altLang="en-US" dirty="0">
              <a:ea typeface="宋体" charset="-122"/>
            </a:endParaRPr>
          </a:p>
        </p:txBody>
      </p:sp>
      <p:pic>
        <p:nvPicPr>
          <p:cNvPr id="1027" name="Picture 3"/>
          <p:cNvPicPr>
            <a:picLocks noChangeAspect="1" noChangeArrowheads="1"/>
          </p:cNvPicPr>
          <p:nvPr/>
        </p:nvPicPr>
        <p:blipFill>
          <a:blip r:embed="rId2" cstate="print"/>
          <a:srcRect/>
          <a:stretch>
            <a:fillRect/>
          </a:stretch>
        </p:blipFill>
        <p:spPr bwMode="auto">
          <a:xfrm>
            <a:off x="5868144" y="3514662"/>
            <a:ext cx="3195131" cy="307395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pPr>
              <a:defRPr/>
            </a:pPr>
            <a:r>
              <a:rPr lang="en-US" altLang="zh-CN" dirty="0">
                <a:ea typeface="宋体" charset="-122"/>
              </a:rPr>
              <a:t>P=NP</a:t>
            </a:r>
            <a:r>
              <a:rPr lang="zh-CN" altLang="en-US" dirty="0">
                <a:ea typeface="宋体" charset="-122"/>
              </a:rPr>
              <a:t>？</a:t>
            </a:r>
          </a:p>
        </p:txBody>
      </p:sp>
      <p:sp>
        <p:nvSpPr>
          <p:cNvPr id="3" name="内容占位符 2"/>
          <p:cNvSpPr>
            <a:spLocks noGrp="1"/>
          </p:cNvSpPr>
          <p:nvPr>
            <p:ph idx="1"/>
          </p:nvPr>
        </p:nvSpPr>
        <p:spPr>
          <a:xfrm>
            <a:off x="539552" y="1484784"/>
            <a:ext cx="7772400" cy="4114800"/>
          </a:xfrm>
        </p:spPr>
        <p:txBody>
          <a:bodyPr/>
          <a:lstStyle/>
          <a:p>
            <a:pPr>
              <a:defRPr/>
            </a:pPr>
            <a:r>
              <a:rPr lang="en-US" altLang="zh-CN" sz="2800" dirty="0">
                <a:ea typeface="宋体" charset="-122"/>
              </a:rPr>
              <a:t>NP </a:t>
            </a:r>
            <a:r>
              <a:rPr lang="zh-CN" altLang="en-US" sz="2800" dirty="0">
                <a:ea typeface="宋体" charset="-122"/>
              </a:rPr>
              <a:t>问题能在多项式时间内“解决”，只不过需要好运气。显然，</a:t>
            </a:r>
            <a:r>
              <a:rPr lang="en-US" altLang="zh-CN" sz="2800" dirty="0">
                <a:ea typeface="宋体" charset="-122"/>
              </a:rPr>
              <a:t>P </a:t>
            </a:r>
            <a:r>
              <a:rPr lang="zh-CN" altLang="en-US" sz="2800" dirty="0">
                <a:ea typeface="宋体" charset="-122"/>
              </a:rPr>
              <a:t>类问题肯定属于 </a:t>
            </a:r>
            <a:r>
              <a:rPr lang="en-US" altLang="zh-CN" sz="2800" dirty="0">
                <a:ea typeface="宋体" charset="-122"/>
              </a:rPr>
              <a:t>NP </a:t>
            </a:r>
            <a:r>
              <a:rPr lang="zh-CN" altLang="en-US" sz="2800" dirty="0">
                <a:ea typeface="宋体" charset="-122"/>
              </a:rPr>
              <a:t>类问题。</a:t>
            </a:r>
            <a:endParaRPr lang="en-US" altLang="zh-CN" sz="2800" dirty="0">
              <a:ea typeface="宋体" charset="-122"/>
            </a:endParaRPr>
          </a:p>
          <a:p>
            <a:pPr>
              <a:defRPr/>
            </a:pPr>
            <a:endParaRPr lang="en-US" altLang="zh-CN" sz="2800" dirty="0">
              <a:ea typeface="宋体" charset="-122"/>
            </a:endParaRPr>
          </a:p>
          <a:p>
            <a:pPr>
              <a:defRPr/>
            </a:pPr>
            <a:r>
              <a:rPr lang="zh-CN" altLang="en-US" sz="2800" dirty="0">
                <a:ea typeface="宋体" charset="-122"/>
              </a:rPr>
              <a:t>所谓“</a:t>
            </a:r>
            <a:r>
              <a:rPr lang="en-US" altLang="zh-CN" sz="2800" dirty="0">
                <a:ea typeface="宋体" charset="-122"/>
              </a:rPr>
              <a:t>P=NP”</a:t>
            </a:r>
            <a:r>
              <a:rPr lang="zh-CN" altLang="en-US" sz="2800" dirty="0">
                <a:ea typeface="宋体" charset="-122"/>
              </a:rPr>
              <a:t>，就是问</a:t>
            </a:r>
            <a:r>
              <a:rPr lang="en-US" altLang="zh-CN" sz="2800" dirty="0">
                <a:ea typeface="宋体" charset="-122"/>
              </a:rPr>
              <a:t>——</a:t>
            </a:r>
            <a:r>
              <a:rPr lang="zh-CN" altLang="en-US" sz="2800" dirty="0">
                <a:ea typeface="宋体" charset="-122"/>
              </a:rPr>
              <a:t>是不是所有的 </a:t>
            </a:r>
            <a:r>
              <a:rPr lang="en-US" altLang="zh-CN" sz="2800" dirty="0">
                <a:ea typeface="宋体" charset="-122"/>
              </a:rPr>
              <a:t>NP </a:t>
            </a:r>
            <a:r>
              <a:rPr lang="zh-CN" altLang="en-US" sz="2800" dirty="0">
                <a:ea typeface="宋体" charset="-122"/>
              </a:rPr>
              <a:t>问题，都能找到多项式时间的确定性算法？</a:t>
            </a:r>
            <a:endParaRPr lang="en-US" altLang="zh-CN" sz="2800" dirty="0">
              <a:ea typeface="宋体" charset="-122"/>
            </a:endParaRPr>
          </a:p>
          <a:p>
            <a:pPr>
              <a:defRPr/>
            </a:pPr>
            <a:endParaRPr lang="en-US" altLang="zh-CN" sz="2800" dirty="0">
              <a:ea typeface="宋体" charset="-122"/>
            </a:endParaRPr>
          </a:p>
          <a:p>
            <a:pPr>
              <a:defRPr/>
            </a:pPr>
            <a:r>
              <a:rPr lang="zh-CN" altLang="en-US" sz="2800" dirty="0">
                <a:ea typeface="宋体" charset="-122"/>
              </a:rPr>
              <a:t>究竟是否有</a:t>
            </a:r>
            <a:r>
              <a:rPr lang="en-US" altLang="zh-CN" sz="2800" dirty="0">
                <a:ea typeface="宋体" charset="-122"/>
              </a:rPr>
              <a:t>P=NP</a:t>
            </a:r>
            <a:r>
              <a:rPr lang="zh-CN" altLang="en-US" sz="2800" dirty="0">
                <a:ea typeface="宋体" charset="-122"/>
              </a:rPr>
              <a:t>？通常所谓的“</a:t>
            </a:r>
            <a:r>
              <a:rPr lang="en-US" altLang="zh-CN" sz="2800" dirty="0">
                <a:ea typeface="宋体" charset="-122"/>
              </a:rPr>
              <a:t>NP</a:t>
            </a:r>
            <a:r>
              <a:rPr lang="zh-CN" altLang="en-US" sz="2800" dirty="0">
                <a:ea typeface="宋体" charset="-122"/>
              </a:rPr>
              <a:t>问题”，其实就一句话：证明或推翻</a:t>
            </a:r>
            <a:r>
              <a:rPr lang="en-US" altLang="zh-CN" sz="2800" dirty="0">
                <a:ea typeface="宋体" charset="-122"/>
              </a:rPr>
              <a:t>P=NP</a:t>
            </a:r>
            <a:r>
              <a:rPr lang="zh-CN" altLang="en-US" sz="2800" dirty="0">
                <a:ea typeface="宋体"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772400" cy="1143000"/>
          </a:xfrm>
        </p:spPr>
        <p:txBody>
          <a:bodyPr/>
          <a:lstStyle/>
          <a:p>
            <a:pPr>
              <a:defRPr/>
            </a:pPr>
            <a:r>
              <a:rPr lang="en-US" altLang="zh-CN" sz="4000" dirty="0">
                <a:ea typeface="宋体" charset="-122"/>
              </a:rPr>
              <a:t>P</a:t>
            </a:r>
            <a:r>
              <a:rPr lang="zh-CN" altLang="en-US" sz="4000" dirty="0">
                <a:ea typeface="宋体" charset="-122"/>
              </a:rPr>
              <a:t>会不会等于</a:t>
            </a:r>
            <a:r>
              <a:rPr lang="en-US" altLang="zh-CN" sz="4000" dirty="0">
                <a:ea typeface="宋体" charset="-122"/>
              </a:rPr>
              <a:t>NP</a:t>
            </a:r>
            <a:r>
              <a:rPr lang="zh-CN" altLang="en-US" sz="4000" dirty="0">
                <a:ea typeface="宋体" charset="-122"/>
              </a:rPr>
              <a:t>？</a:t>
            </a:r>
            <a:endParaRPr lang="zh-CN" altLang="en-US" sz="4000" dirty="0">
              <a:solidFill>
                <a:srgbClr val="FFFF99"/>
              </a:solidFill>
              <a:ea typeface="宋体" charset="-122"/>
            </a:endParaRPr>
          </a:p>
        </p:txBody>
      </p:sp>
      <p:sp>
        <p:nvSpPr>
          <p:cNvPr id="3" name="内容占位符 2"/>
          <p:cNvSpPr>
            <a:spLocks noGrp="1"/>
          </p:cNvSpPr>
          <p:nvPr>
            <p:ph idx="1"/>
          </p:nvPr>
        </p:nvSpPr>
        <p:spPr>
          <a:xfrm>
            <a:off x="539552" y="1412776"/>
            <a:ext cx="8280920" cy="4896544"/>
          </a:xfrm>
        </p:spPr>
        <p:txBody>
          <a:bodyPr/>
          <a:lstStyle/>
          <a:p>
            <a:pPr>
              <a:defRPr/>
            </a:pPr>
            <a:r>
              <a:rPr lang="zh-CN" altLang="en-US" sz="2800" dirty="0">
                <a:ea typeface="宋体" charset="-122"/>
              </a:rPr>
              <a:t>归约</a:t>
            </a:r>
            <a:r>
              <a:rPr lang="en-US" altLang="zh-CN" sz="2800" dirty="0">
                <a:ea typeface="宋体" charset="-122"/>
              </a:rPr>
              <a:t>(Reducibility)</a:t>
            </a:r>
            <a:r>
              <a:rPr lang="zh-CN" altLang="en-US" sz="2800" dirty="0">
                <a:ea typeface="宋体" charset="-122"/>
              </a:rPr>
              <a:t>：可以用问题</a:t>
            </a:r>
            <a:r>
              <a:rPr lang="en-US" altLang="zh-CN" sz="2800" dirty="0">
                <a:ea typeface="宋体" charset="-122"/>
              </a:rPr>
              <a:t>B</a:t>
            </a:r>
            <a:r>
              <a:rPr lang="zh-CN" altLang="en-US" sz="2800" dirty="0">
                <a:ea typeface="宋体" charset="-122"/>
              </a:rPr>
              <a:t>的解法解决问题</a:t>
            </a:r>
            <a:r>
              <a:rPr lang="en-US" altLang="zh-CN" sz="2800" dirty="0">
                <a:ea typeface="宋体" charset="-122"/>
              </a:rPr>
              <a:t>A</a:t>
            </a:r>
            <a:r>
              <a:rPr lang="zh-CN" altLang="en-US" sz="2800" dirty="0">
                <a:ea typeface="宋体" charset="-122"/>
              </a:rPr>
              <a:t>，或者说，问题</a:t>
            </a:r>
            <a:r>
              <a:rPr lang="en-US" altLang="zh-CN" sz="2800" dirty="0">
                <a:ea typeface="宋体" charset="-122"/>
              </a:rPr>
              <a:t>A</a:t>
            </a:r>
            <a:r>
              <a:rPr lang="zh-CN" altLang="en-US" sz="2800" dirty="0">
                <a:ea typeface="宋体" charset="-122"/>
              </a:rPr>
              <a:t>可以“变成”问题</a:t>
            </a:r>
            <a:r>
              <a:rPr lang="en-US" altLang="zh-CN" sz="2800" dirty="0">
                <a:ea typeface="宋体" charset="-122"/>
              </a:rPr>
              <a:t>B</a:t>
            </a:r>
            <a:r>
              <a:rPr lang="zh-CN" altLang="en-US" sz="2800" dirty="0">
                <a:ea typeface="宋体" charset="-122"/>
              </a:rPr>
              <a:t>。称问题</a:t>
            </a:r>
            <a:r>
              <a:rPr lang="en-US" altLang="zh-CN" sz="2800" dirty="0">
                <a:ea typeface="宋体" charset="-122"/>
              </a:rPr>
              <a:t>A</a:t>
            </a:r>
            <a:r>
              <a:rPr lang="zh-CN" altLang="en-US" sz="2800" dirty="0">
                <a:ea typeface="宋体" charset="-122"/>
              </a:rPr>
              <a:t>可以归约为问题</a:t>
            </a:r>
            <a:r>
              <a:rPr lang="en-US" altLang="zh-CN" sz="2800" dirty="0">
                <a:ea typeface="宋体" charset="-122"/>
              </a:rPr>
              <a:t>B</a:t>
            </a:r>
          </a:p>
          <a:p>
            <a:pPr>
              <a:defRPr/>
            </a:pPr>
            <a:r>
              <a:rPr lang="zh-CN" altLang="en-US" sz="2800" dirty="0">
                <a:ea typeface="宋体" charset="-122"/>
              </a:rPr>
              <a:t>例：求解一个一元一次方程可以规约为求解一个一元二次方程。</a:t>
            </a:r>
            <a:endParaRPr lang="en-US" altLang="zh-CN" sz="2800" dirty="0">
              <a:ea typeface="宋体" charset="-122"/>
            </a:endParaRPr>
          </a:p>
          <a:p>
            <a:pPr>
              <a:defRPr/>
            </a:pPr>
            <a:r>
              <a:rPr lang="zh-CN" altLang="en-US" sz="2800" dirty="0">
                <a:ea typeface="宋体" charset="-122"/>
              </a:rPr>
              <a:t>如果能找到这样一个变化法则，对任意一个程序</a:t>
            </a:r>
            <a:r>
              <a:rPr lang="en-US" altLang="zh-CN" sz="2800" dirty="0">
                <a:ea typeface="宋体" charset="-122"/>
              </a:rPr>
              <a:t>A</a:t>
            </a:r>
            <a:r>
              <a:rPr lang="zh-CN" altLang="en-US" sz="2800" dirty="0">
                <a:ea typeface="宋体" charset="-122"/>
              </a:rPr>
              <a:t>的输入，都能按这个法则变换成程序</a:t>
            </a:r>
            <a:r>
              <a:rPr lang="en-US" altLang="zh-CN" sz="2800" dirty="0">
                <a:ea typeface="宋体" charset="-122"/>
              </a:rPr>
              <a:t>B</a:t>
            </a:r>
            <a:r>
              <a:rPr lang="zh-CN" altLang="en-US" sz="2800" dirty="0">
                <a:ea typeface="宋体" charset="-122"/>
              </a:rPr>
              <a:t>的输入，使两程序的输出相同，那么我们说，问题</a:t>
            </a:r>
            <a:r>
              <a:rPr lang="en-US" altLang="zh-CN" sz="2800" dirty="0">
                <a:ea typeface="宋体" charset="-122"/>
              </a:rPr>
              <a:t>A</a:t>
            </a:r>
            <a:r>
              <a:rPr lang="zh-CN" altLang="en-US" sz="2800" dirty="0">
                <a:ea typeface="宋体" charset="-122"/>
              </a:rPr>
              <a:t>可约化为问题</a:t>
            </a:r>
            <a:r>
              <a:rPr lang="en-US" altLang="zh-CN" sz="2800" dirty="0">
                <a:ea typeface="宋体" charset="-122"/>
              </a:rPr>
              <a:t>B</a:t>
            </a:r>
            <a:r>
              <a:rPr lang="zh-CN" altLang="en-US" sz="2800" dirty="0">
                <a:ea typeface="宋体" charset="-122"/>
              </a:rPr>
              <a:t>。</a:t>
            </a:r>
            <a:endParaRPr lang="en-US" altLang="zh-CN" sz="2800" dirty="0">
              <a:ea typeface="宋体" charset="-122"/>
            </a:endParaRPr>
          </a:p>
          <a:p>
            <a:pPr>
              <a:defRPr/>
            </a:pPr>
            <a:r>
              <a:rPr lang="zh-CN" altLang="en-US" sz="2800" dirty="0">
                <a:ea typeface="宋体" charset="-122"/>
              </a:rPr>
              <a:t>存在这样一个</a:t>
            </a:r>
            <a:r>
              <a:rPr lang="en-US" altLang="zh-CN" sz="2800" dirty="0">
                <a:ea typeface="宋体" charset="-122"/>
              </a:rPr>
              <a:t>NP</a:t>
            </a:r>
            <a:r>
              <a:rPr lang="zh-CN" altLang="en-US" sz="2800" dirty="0">
                <a:ea typeface="宋体" charset="-122"/>
              </a:rPr>
              <a:t>问题，所有的</a:t>
            </a:r>
            <a:r>
              <a:rPr lang="en-US" altLang="zh-CN" sz="2800" dirty="0">
                <a:ea typeface="宋体" charset="-122"/>
              </a:rPr>
              <a:t>NP</a:t>
            </a:r>
            <a:r>
              <a:rPr lang="zh-CN" altLang="en-US" sz="2800" dirty="0">
                <a:ea typeface="宋体" charset="-122"/>
              </a:rPr>
              <a:t>问题都可以约化成它</a:t>
            </a:r>
            <a:r>
              <a:rPr lang="en-US" altLang="zh-CN" sz="2800" dirty="0">
                <a:ea typeface="宋体" charset="-122"/>
              </a:rPr>
              <a:t>——NPC</a:t>
            </a:r>
            <a:r>
              <a:rPr lang="zh-CN" altLang="en-US" sz="2800" dirty="0">
                <a:ea typeface="宋体" charset="-122"/>
              </a:rPr>
              <a:t>问题，也就是</a:t>
            </a:r>
            <a:r>
              <a:rPr lang="en-US" altLang="zh-CN" sz="2800" dirty="0">
                <a:ea typeface="宋体" charset="-122"/>
              </a:rPr>
              <a:t>NP-</a:t>
            </a:r>
            <a:r>
              <a:rPr lang="zh-CN" altLang="en-US" sz="2800" dirty="0">
                <a:ea typeface="宋体" charset="-122"/>
              </a:rPr>
              <a:t>完全问题。</a:t>
            </a:r>
            <a:endParaRPr lang="en-US" altLang="zh-CN" sz="2800" dirty="0">
              <a:ea typeface="宋体"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pPr>
              <a:defRPr/>
            </a:pPr>
            <a:r>
              <a:rPr lang="en-US" altLang="zh-CN" dirty="0">
                <a:ea typeface="宋体" charset="-122"/>
              </a:rPr>
              <a:t>NPC</a:t>
            </a:r>
            <a:r>
              <a:rPr lang="zh-CN" altLang="en-US" dirty="0">
                <a:ea typeface="宋体" charset="-122"/>
              </a:rPr>
              <a:t>问题</a:t>
            </a:r>
          </a:p>
        </p:txBody>
      </p:sp>
      <p:sp>
        <p:nvSpPr>
          <p:cNvPr id="3" name="内容占位符 2"/>
          <p:cNvSpPr>
            <a:spLocks noGrp="1"/>
          </p:cNvSpPr>
          <p:nvPr>
            <p:ph idx="1"/>
          </p:nvPr>
        </p:nvSpPr>
        <p:spPr>
          <a:xfrm>
            <a:off x="611560" y="1484784"/>
            <a:ext cx="7772400" cy="4114800"/>
          </a:xfrm>
        </p:spPr>
        <p:txBody>
          <a:bodyPr/>
          <a:lstStyle/>
          <a:p>
            <a:pPr>
              <a:defRPr/>
            </a:pPr>
            <a:r>
              <a:rPr lang="en-US" altLang="zh-CN" sz="2800" dirty="0">
                <a:ea typeface="宋体" charset="-122"/>
              </a:rPr>
              <a:t>NPC</a:t>
            </a:r>
            <a:r>
              <a:rPr lang="zh-CN" altLang="en-US" sz="2800" dirty="0">
                <a:ea typeface="宋体" charset="-122"/>
              </a:rPr>
              <a:t>指的是</a:t>
            </a:r>
            <a:r>
              <a:rPr lang="en-US" altLang="zh-CN" sz="2800" dirty="0">
                <a:ea typeface="宋体" charset="-122"/>
              </a:rPr>
              <a:t>NP</a:t>
            </a:r>
            <a:r>
              <a:rPr lang="zh-CN" altLang="en-US" sz="2800" dirty="0">
                <a:ea typeface="宋体" charset="-122"/>
              </a:rPr>
              <a:t>问题中最难的一部分问题，所有的</a:t>
            </a:r>
            <a:r>
              <a:rPr lang="en-US" altLang="zh-CN" sz="2800" dirty="0">
                <a:ea typeface="宋体" charset="-122"/>
              </a:rPr>
              <a:t>NP</a:t>
            </a:r>
            <a:r>
              <a:rPr lang="zh-CN" altLang="en-US" sz="2800" dirty="0">
                <a:ea typeface="宋体" charset="-122"/>
              </a:rPr>
              <a:t>问题都能在多项式时间内归约到</a:t>
            </a:r>
            <a:r>
              <a:rPr lang="en-US" altLang="zh-CN" sz="2800" dirty="0">
                <a:ea typeface="宋体" charset="-122"/>
              </a:rPr>
              <a:t>NPC</a:t>
            </a:r>
            <a:r>
              <a:rPr lang="zh-CN" altLang="en-US" sz="2800" dirty="0">
                <a:ea typeface="宋体" charset="-122"/>
              </a:rPr>
              <a:t>上。</a:t>
            </a:r>
            <a:endParaRPr lang="en-US" altLang="zh-CN" sz="2800" dirty="0">
              <a:ea typeface="宋体" charset="-122"/>
            </a:endParaRPr>
          </a:p>
          <a:p>
            <a:pPr>
              <a:defRPr/>
            </a:pPr>
            <a:r>
              <a:rPr lang="zh-CN" altLang="en-US" b="1" dirty="0">
                <a:ea typeface="宋体" charset="-122"/>
              </a:rPr>
              <a:t>图染色问题</a:t>
            </a:r>
            <a:r>
              <a:rPr lang="zh-CN" altLang="en-US" dirty="0">
                <a:ea typeface="宋体" charset="-122"/>
              </a:rPr>
              <a:t>：</a:t>
            </a:r>
            <a:r>
              <a:rPr lang="zh-CN" altLang="en-US" dirty="0"/>
              <a:t>“任何一张地图只用四种颜色就能使具有共同边界的国家着上不同的颜色。”</a:t>
            </a:r>
          </a:p>
        </p:txBody>
      </p:sp>
      <p:pic>
        <p:nvPicPr>
          <p:cNvPr id="1026" name="Picture 2"/>
          <p:cNvPicPr>
            <a:picLocks noChangeAspect="1" noChangeArrowheads="1"/>
          </p:cNvPicPr>
          <p:nvPr/>
        </p:nvPicPr>
        <p:blipFill>
          <a:blip r:embed="rId2" cstate="print"/>
          <a:srcRect/>
          <a:stretch>
            <a:fillRect/>
          </a:stretch>
        </p:blipFill>
        <p:spPr bwMode="auto">
          <a:xfrm>
            <a:off x="5364088" y="3356992"/>
            <a:ext cx="3600400" cy="327866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7544" y="3501008"/>
            <a:ext cx="4629086" cy="25922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r>
              <a:rPr lang="en-US" altLang="zh-CN" dirty="0">
                <a:ea typeface="宋体" charset="-122"/>
              </a:rPr>
              <a:t>NPC</a:t>
            </a:r>
            <a:r>
              <a:rPr lang="zh-CN" altLang="en-US" dirty="0">
                <a:ea typeface="宋体" charset="-122"/>
              </a:rPr>
              <a:t>问题</a:t>
            </a:r>
            <a:endParaRPr lang="zh-CN" altLang="en-US" dirty="0"/>
          </a:p>
        </p:txBody>
      </p:sp>
      <p:sp>
        <p:nvSpPr>
          <p:cNvPr id="3" name="内容占位符 2"/>
          <p:cNvSpPr>
            <a:spLocks noGrp="1"/>
          </p:cNvSpPr>
          <p:nvPr>
            <p:ph idx="1"/>
          </p:nvPr>
        </p:nvSpPr>
        <p:spPr>
          <a:xfrm>
            <a:off x="611560" y="1340768"/>
            <a:ext cx="7772400" cy="4114800"/>
          </a:xfrm>
        </p:spPr>
        <p:txBody>
          <a:bodyPr/>
          <a:lstStyle/>
          <a:p>
            <a:r>
              <a:rPr lang="zh-CN" altLang="en-US" b="1" dirty="0">
                <a:ea typeface="宋体" charset="-122"/>
              </a:rPr>
              <a:t>旅行商问题：</a:t>
            </a:r>
            <a:r>
              <a:rPr lang="zh-CN" altLang="en-US" dirty="0"/>
              <a:t>即</a:t>
            </a:r>
            <a:r>
              <a:rPr lang="en-US" altLang="zh-CN" dirty="0"/>
              <a:t>TSP</a:t>
            </a:r>
            <a:r>
              <a:rPr lang="zh-CN" altLang="en-US" dirty="0"/>
              <a:t>问题</a:t>
            </a:r>
            <a:r>
              <a:rPr lang="zh-CN" altLang="en-US" i="1" dirty="0"/>
              <a:t>（</a:t>
            </a:r>
            <a:r>
              <a:rPr lang="en-US" altLang="zh-CN" i="1" dirty="0"/>
              <a:t>Traveling Salesman Problem</a:t>
            </a:r>
            <a:r>
              <a:rPr lang="zh-CN" altLang="en-US" i="1" dirty="0"/>
              <a:t>）</a:t>
            </a:r>
            <a:r>
              <a:rPr lang="zh-CN" altLang="en-US" dirty="0"/>
              <a:t>。假设有一个旅行商人要拜访</a:t>
            </a:r>
            <a:r>
              <a:rPr lang="en-US" altLang="zh-CN" dirty="0"/>
              <a:t>n</a:t>
            </a:r>
            <a:r>
              <a:rPr lang="zh-CN" altLang="en-US" dirty="0"/>
              <a:t>个城市，他必须选择所要走的路径，路径的限制是每个城市只能拜访一次，而且最后要回到原来出发的城市。路径的选择目标是要求得的路径路程为所有路径之中的最小值。</a:t>
            </a:r>
            <a:endParaRPr lang="zh-CN" altLang="en-US" dirty="0">
              <a:ea typeface="宋体" charset="-122"/>
            </a:endParaRPr>
          </a:p>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620516" y="3933056"/>
            <a:ext cx="5849888" cy="292494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r>
              <a:rPr lang="en-US" altLang="zh-CN" dirty="0"/>
              <a:t>NPC</a:t>
            </a:r>
            <a:r>
              <a:rPr lang="zh-CN" altLang="en-US" dirty="0"/>
              <a:t>问题</a:t>
            </a:r>
          </a:p>
        </p:txBody>
      </p:sp>
      <p:sp>
        <p:nvSpPr>
          <p:cNvPr id="3" name="内容占位符 2"/>
          <p:cNvSpPr>
            <a:spLocks noGrp="1"/>
          </p:cNvSpPr>
          <p:nvPr>
            <p:ph idx="1"/>
          </p:nvPr>
        </p:nvSpPr>
        <p:spPr>
          <a:xfrm>
            <a:off x="611560" y="1412776"/>
            <a:ext cx="7772400" cy="4114800"/>
          </a:xfrm>
        </p:spPr>
        <p:txBody>
          <a:bodyPr/>
          <a:lstStyle/>
          <a:p>
            <a:r>
              <a:rPr lang="zh-CN" altLang="en-US" dirty="0"/>
              <a:t>华容道问题：通过移动各个棋子，帮助曹操从初始位置移到棋盘最下方中部，从出口逃走。不允许跨越棋子，还要设法用最少的步数把曹操移到出口。</a:t>
            </a:r>
          </a:p>
        </p:txBody>
      </p:sp>
      <p:pic>
        <p:nvPicPr>
          <p:cNvPr id="1027" name="Picture 3"/>
          <p:cNvPicPr>
            <a:picLocks noChangeAspect="1" noChangeArrowheads="1"/>
          </p:cNvPicPr>
          <p:nvPr/>
        </p:nvPicPr>
        <p:blipFill>
          <a:blip r:embed="rId2" cstate="print"/>
          <a:srcRect/>
          <a:stretch>
            <a:fillRect/>
          </a:stretch>
        </p:blipFill>
        <p:spPr bwMode="auto">
          <a:xfrm>
            <a:off x="4932040" y="2924944"/>
            <a:ext cx="3312368" cy="331236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r>
              <a:rPr lang="en-US" altLang="zh-CN" dirty="0"/>
              <a:t>NPC</a:t>
            </a:r>
            <a:r>
              <a:rPr lang="zh-CN" altLang="en-US" dirty="0"/>
              <a:t>问题</a:t>
            </a:r>
          </a:p>
        </p:txBody>
      </p:sp>
      <p:sp>
        <p:nvSpPr>
          <p:cNvPr id="3" name="内容占位符 2"/>
          <p:cNvSpPr>
            <a:spLocks noGrp="1"/>
          </p:cNvSpPr>
          <p:nvPr>
            <p:ph idx="1"/>
          </p:nvPr>
        </p:nvSpPr>
        <p:spPr>
          <a:xfrm>
            <a:off x="683568" y="1484784"/>
            <a:ext cx="7772400" cy="4114800"/>
          </a:xfrm>
        </p:spPr>
        <p:txBody>
          <a:bodyPr/>
          <a:lstStyle/>
          <a:p>
            <a:r>
              <a:rPr lang="zh-CN" altLang="en-US" dirty="0"/>
              <a:t>汉密尔顿回路问题：在一个有多个城市的地图网络中，寻找一条从给定的起点到给定的终点沿途恰好经过所有其他城市一次的路径。</a:t>
            </a:r>
          </a:p>
        </p:txBody>
      </p:sp>
      <p:pic>
        <p:nvPicPr>
          <p:cNvPr id="2050" name="Picture 2" descr="https://gss2.bdstatic.com/9fo3dSag_xI4khGkpoWK1HF6hhy/baike/s%3D220/sign=379839649aef76c6d4d2fc29ad17fdf6/241f95cad1c8a7861b52a14b6d09c93d70cf507f.jpg"/>
          <p:cNvPicPr>
            <a:picLocks noChangeAspect="1" noChangeArrowheads="1"/>
          </p:cNvPicPr>
          <p:nvPr/>
        </p:nvPicPr>
        <p:blipFill>
          <a:blip r:embed="rId2" cstate="print"/>
          <a:srcRect/>
          <a:stretch>
            <a:fillRect/>
          </a:stretch>
        </p:blipFill>
        <p:spPr bwMode="auto">
          <a:xfrm>
            <a:off x="2915816" y="2924944"/>
            <a:ext cx="3168352" cy="303873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r>
              <a:rPr lang="en-US" altLang="zh-CN" dirty="0">
                <a:ea typeface="宋体" charset="-122"/>
              </a:rPr>
              <a:t>P</a:t>
            </a:r>
            <a:r>
              <a:rPr lang="zh-CN" altLang="en-US" dirty="0">
                <a:ea typeface="宋体" charset="-122"/>
              </a:rPr>
              <a:t>会不会等于</a:t>
            </a:r>
            <a:r>
              <a:rPr lang="en-US" altLang="zh-CN" dirty="0">
                <a:ea typeface="宋体" charset="-122"/>
              </a:rPr>
              <a:t>NP</a:t>
            </a:r>
            <a:r>
              <a:rPr lang="zh-CN" altLang="en-US" dirty="0">
                <a:ea typeface="宋体" charset="-122"/>
              </a:rPr>
              <a:t>？</a:t>
            </a:r>
            <a:endParaRPr lang="zh-CN" altLang="en-US" dirty="0"/>
          </a:p>
        </p:txBody>
      </p:sp>
      <p:sp>
        <p:nvSpPr>
          <p:cNvPr id="3" name="内容占位符 2"/>
          <p:cNvSpPr>
            <a:spLocks noGrp="1"/>
          </p:cNvSpPr>
          <p:nvPr>
            <p:ph idx="1"/>
          </p:nvPr>
        </p:nvSpPr>
        <p:spPr/>
        <p:txBody>
          <a:bodyPr/>
          <a:lstStyle/>
          <a:p>
            <a:pPr>
              <a:defRPr/>
            </a:pPr>
            <a:r>
              <a:rPr lang="zh-CN" altLang="en-US" dirty="0">
                <a:ea typeface="宋体" charset="-122"/>
              </a:rPr>
              <a:t>目前人们已经发现了成千上万的</a:t>
            </a:r>
            <a:r>
              <a:rPr lang="en-US" altLang="zh-CN" dirty="0">
                <a:ea typeface="宋体" charset="-122"/>
              </a:rPr>
              <a:t>NPC</a:t>
            </a:r>
            <a:r>
              <a:rPr lang="zh-CN" altLang="en-US" dirty="0">
                <a:ea typeface="宋体" charset="-122"/>
              </a:rPr>
              <a:t>问题，解决一个，</a:t>
            </a:r>
            <a:r>
              <a:rPr lang="en-US" altLang="zh-CN" dirty="0">
                <a:ea typeface="宋体" charset="-122"/>
              </a:rPr>
              <a:t>NP=P</a:t>
            </a:r>
            <a:r>
              <a:rPr lang="zh-CN" altLang="en-US" dirty="0">
                <a:ea typeface="宋体" charset="-122"/>
              </a:rPr>
              <a:t>就得证，可以得千年大奖。</a:t>
            </a:r>
            <a:endParaRPr lang="en-US" altLang="zh-CN" dirty="0">
              <a:ea typeface="宋体" charset="-122"/>
            </a:endParaRPr>
          </a:p>
          <a:p>
            <a:pPr>
              <a:defRPr/>
            </a:pPr>
            <a:r>
              <a:rPr lang="zh-CN" altLang="en-US" dirty="0">
                <a:ea typeface="宋体" charset="-122"/>
              </a:rPr>
              <a:t>图染色、哈密尔顿环都是 </a:t>
            </a:r>
            <a:r>
              <a:rPr lang="en-US" altLang="zh-CN" dirty="0">
                <a:ea typeface="宋体" charset="-122"/>
              </a:rPr>
              <a:t>NP C</a:t>
            </a:r>
            <a:r>
              <a:rPr lang="zh-CN" altLang="en-US" dirty="0">
                <a:ea typeface="宋体" charset="-122"/>
              </a:rPr>
              <a:t>问题</a:t>
            </a:r>
            <a:endParaRPr lang="en-US" altLang="zh-CN" dirty="0">
              <a:ea typeface="宋体" charset="-122"/>
            </a:endParaRPr>
          </a:p>
          <a:p>
            <a:pPr>
              <a:defRPr/>
            </a:pPr>
            <a:r>
              <a:rPr lang="en-US" altLang="zh-CN" dirty="0">
                <a:ea typeface="宋体" charset="-122"/>
              </a:rPr>
              <a:t>NPC</a:t>
            </a:r>
            <a:r>
              <a:rPr lang="zh-CN" altLang="en-US" dirty="0">
                <a:ea typeface="宋体" charset="-122"/>
              </a:rPr>
              <a:t>问题目前没有多项式的有效算法，只能用指数级甚至阶乘级复杂度的搜索。</a:t>
            </a:r>
            <a:endParaRPr lang="en-US" altLang="zh-CN" dirty="0">
              <a:ea typeface="宋体" charset="-122"/>
            </a:endParaRPr>
          </a:p>
          <a:p>
            <a:pPr>
              <a:defRPr/>
            </a:pPr>
            <a:r>
              <a:rPr lang="zh-CN" altLang="en-US" dirty="0">
                <a:ea typeface="宋体" charset="-122"/>
              </a:rPr>
              <a:t>正是</a:t>
            </a:r>
            <a:r>
              <a:rPr lang="en-US" altLang="zh-CN" dirty="0">
                <a:ea typeface="宋体" charset="-122"/>
              </a:rPr>
              <a:t>NPC</a:t>
            </a:r>
            <a:r>
              <a:rPr lang="zh-CN" altLang="en-US" dirty="0">
                <a:ea typeface="宋体" charset="-122"/>
              </a:rPr>
              <a:t>问题的存在，使人们相信</a:t>
            </a:r>
            <a:r>
              <a:rPr lang="en-US" altLang="zh-CN" dirty="0">
                <a:ea typeface="宋体" charset="-122"/>
              </a:rPr>
              <a:t>P≠NP</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772400" cy="1143000"/>
          </a:xfrm>
        </p:spPr>
        <p:txBody>
          <a:bodyPr/>
          <a:lstStyle/>
          <a:p>
            <a:pPr>
              <a:defRPr/>
            </a:pPr>
            <a:r>
              <a:rPr lang="zh-CN" altLang="en-US" dirty="0">
                <a:ea typeface="宋体" charset="-122"/>
              </a:rPr>
              <a:t>如果</a:t>
            </a:r>
            <a:r>
              <a:rPr lang="en-US" altLang="zh-CN" dirty="0">
                <a:ea typeface="宋体" charset="-122"/>
              </a:rPr>
              <a:t>P=NP</a:t>
            </a:r>
            <a:r>
              <a:rPr lang="zh-CN" altLang="en-US" dirty="0">
                <a:ea typeface="宋体" charset="-122"/>
              </a:rPr>
              <a:t>，世界会怎样？</a:t>
            </a:r>
          </a:p>
        </p:txBody>
      </p:sp>
      <p:sp>
        <p:nvSpPr>
          <p:cNvPr id="3" name="内容占位符 2"/>
          <p:cNvSpPr>
            <a:spLocks noGrp="1"/>
          </p:cNvSpPr>
          <p:nvPr>
            <p:ph idx="1"/>
          </p:nvPr>
        </p:nvSpPr>
        <p:spPr>
          <a:xfrm>
            <a:off x="251520" y="1312862"/>
            <a:ext cx="8738493" cy="5545138"/>
          </a:xfrm>
        </p:spPr>
        <p:txBody>
          <a:bodyPr/>
          <a:lstStyle/>
          <a:p>
            <a:pPr>
              <a:defRPr/>
            </a:pPr>
            <a:r>
              <a:rPr lang="zh-CN" altLang="en-US" sz="2400" dirty="0">
                <a:ea typeface="宋体" charset="-122"/>
              </a:rPr>
              <a:t>假设人类的运气好到 </a:t>
            </a:r>
            <a:r>
              <a:rPr lang="en-US" altLang="zh-CN" sz="2400" dirty="0">
                <a:ea typeface="宋体" charset="-122"/>
              </a:rPr>
              <a:t>P=NP </a:t>
            </a:r>
            <a:r>
              <a:rPr lang="zh-CN" altLang="en-US" sz="2400" dirty="0">
                <a:ea typeface="宋体" charset="-122"/>
              </a:rPr>
              <a:t>是真的，并且找到了复杂度不超过 </a:t>
            </a:r>
            <a:r>
              <a:rPr lang="en-US" altLang="zh-CN" sz="2400" dirty="0">
                <a:ea typeface="宋体" charset="-122"/>
              </a:rPr>
              <a:t>O(n</a:t>
            </a:r>
            <a:r>
              <a:rPr lang="en-US" altLang="zh-CN" sz="2400" baseline="30000" dirty="0">
                <a:ea typeface="宋体" charset="-122"/>
              </a:rPr>
              <a:t>3</a:t>
            </a:r>
            <a:r>
              <a:rPr lang="en-US" altLang="zh-CN" sz="2400" dirty="0">
                <a:ea typeface="宋体" charset="-122"/>
              </a:rPr>
              <a:t>) </a:t>
            </a:r>
            <a:r>
              <a:rPr lang="zh-CN" altLang="en-US" sz="2400" dirty="0">
                <a:ea typeface="宋体" charset="-122"/>
              </a:rPr>
              <a:t>的算法。如果到了这一步，我们就会有一个算法，能够很快算出某个帐号的密码。所有的加密系统都会失去效果</a:t>
            </a:r>
            <a:r>
              <a:rPr lang="en-US" altLang="zh-CN" sz="2400" dirty="0">
                <a:ea typeface="宋体" charset="-122"/>
              </a:rPr>
              <a:t>——</a:t>
            </a:r>
            <a:r>
              <a:rPr lang="zh-CN" altLang="en-US" sz="2400" dirty="0">
                <a:ea typeface="宋体" charset="-122"/>
              </a:rPr>
              <a:t>应该说，所有会把密码变成数字信息的系统都会失去效果，因为这个数字串很容易被“金钥匙”计算出来。</a:t>
            </a:r>
          </a:p>
          <a:p>
            <a:pPr>
              <a:defRPr/>
            </a:pPr>
            <a:r>
              <a:rPr lang="zh-CN" altLang="en-US" sz="2400" dirty="0">
                <a:ea typeface="宋体" charset="-122"/>
              </a:rPr>
              <a:t>除此之外，我们需要担心或期许的事情还有很多：</a:t>
            </a:r>
          </a:p>
          <a:p>
            <a:pPr>
              <a:buFont typeface="Times New Roman" pitchFamily="18" charset="0"/>
              <a:buAutoNum type="arabicPeriod"/>
              <a:defRPr/>
            </a:pPr>
            <a:r>
              <a:rPr lang="zh-CN" altLang="en-US" sz="2400" dirty="0">
                <a:ea typeface="宋体" charset="-122"/>
              </a:rPr>
              <a:t>一大批耳熟能详的游戏，如扫雷、俄罗斯方块、超级玛丽等，人们将为它们编写出高效的</a:t>
            </a:r>
            <a:r>
              <a:rPr lang="en-US" altLang="zh-CN" sz="2400" dirty="0">
                <a:ea typeface="宋体" charset="-122"/>
              </a:rPr>
              <a:t>AI</a:t>
            </a:r>
            <a:r>
              <a:rPr lang="zh-CN" altLang="en-US" sz="2400" dirty="0">
                <a:ea typeface="宋体" charset="-122"/>
              </a:rPr>
              <a:t>，使得电脑玩游戏的水平无人能及。</a:t>
            </a:r>
          </a:p>
          <a:p>
            <a:pPr>
              <a:buFont typeface="Times New Roman" pitchFamily="18" charset="0"/>
              <a:buAutoNum type="arabicPeriod"/>
              <a:defRPr/>
            </a:pPr>
            <a:r>
              <a:rPr lang="zh-CN" altLang="en-US" sz="2400" dirty="0">
                <a:ea typeface="宋体" charset="-122"/>
              </a:rPr>
              <a:t>整数规划、旅行商问题等许多运筹学中的难题会被高效地解决，这个方向的研究将提升到前所未有的高度。</a:t>
            </a:r>
          </a:p>
          <a:p>
            <a:pPr>
              <a:buFont typeface="Times New Roman" pitchFamily="18" charset="0"/>
              <a:buAutoNum type="arabicPeriod"/>
              <a:defRPr/>
            </a:pPr>
            <a:r>
              <a:rPr lang="zh-CN" altLang="en-US" sz="2400" dirty="0">
                <a:ea typeface="宋体" charset="-122"/>
              </a:rPr>
              <a:t>蛋白质的折叠问题也是一个 </a:t>
            </a:r>
            <a:r>
              <a:rPr lang="en-US" altLang="zh-CN" sz="2400" dirty="0">
                <a:ea typeface="宋体" charset="-122"/>
              </a:rPr>
              <a:t>NPC </a:t>
            </a:r>
            <a:r>
              <a:rPr lang="zh-CN" altLang="en-US" sz="2400" dirty="0">
                <a:ea typeface="宋体" charset="-122"/>
              </a:rPr>
              <a:t>问题，新的算法无疑是生物与医学界的一个福音。</a:t>
            </a:r>
          </a:p>
          <a:p>
            <a:pPr>
              <a:defRPr/>
            </a:pPr>
            <a:endParaRPr lang="zh-CN" altLang="en-US" sz="2400" dirty="0">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r>
              <a:rPr lang="zh-CN" altLang="en-US" dirty="0"/>
              <a:t>从哲学的角度看</a:t>
            </a:r>
            <a:r>
              <a:rPr lang="en-US" altLang="zh-CN" dirty="0"/>
              <a:t>NP=P</a:t>
            </a:r>
            <a:r>
              <a:rPr lang="zh-CN" altLang="en-US" dirty="0"/>
              <a:t>问题</a:t>
            </a:r>
          </a:p>
        </p:txBody>
      </p:sp>
      <p:sp>
        <p:nvSpPr>
          <p:cNvPr id="3" name="内容占位符 2"/>
          <p:cNvSpPr>
            <a:spLocks noGrp="1"/>
          </p:cNvSpPr>
          <p:nvPr>
            <p:ph idx="1"/>
          </p:nvPr>
        </p:nvSpPr>
        <p:spPr>
          <a:xfrm>
            <a:off x="611560" y="1484784"/>
            <a:ext cx="8136904" cy="4114800"/>
          </a:xfrm>
        </p:spPr>
        <p:txBody>
          <a:bodyPr/>
          <a:lstStyle/>
          <a:p>
            <a:r>
              <a:rPr lang="zh-CN" altLang="en-US" dirty="0"/>
              <a:t>德国哲学家以马内利</a:t>
            </a:r>
            <a:r>
              <a:rPr lang="en-US" altLang="zh-CN" dirty="0"/>
              <a:t>·</a:t>
            </a:r>
            <a:r>
              <a:rPr lang="zh-CN" altLang="en-US" dirty="0"/>
              <a:t>康德不是基督徒，不过他曾评论过：作为一个“至高的存在”，上帝“是绝对完美、毫无瑕疵的；这个概念成全了</a:t>
            </a:r>
            <a:r>
              <a:rPr lang="zh-CN" altLang="en-US" b="1" i="1" dirty="0">
                <a:solidFill>
                  <a:srgbClr val="C00000"/>
                </a:solidFill>
              </a:rPr>
              <a:t>人类所有智慧的集合</a:t>
            </a:r>
            <a:r>
              <a:rPr lang="zh-CN" altLang="en-US" dirty="0"/>
              <a:t>，并成为其王冠。”</a:t>
            </a:r>
            <a:endParaRPr lang="en-US" altLang="zh-CN" dirty="0"/>
          </a:p>
          <a:p>
            <a:r>
              <a:rPr lang="zh-CN" altLang="en-US" dirty="0"/>
              <a:t>康德的观点：只有一位永恒的、超验的造物主上帝，才能解释人类知识的丰富性与多样性。没有上帝，这个世界最终毫无意义。</a:t>
            </a:r>
            <a:endParaRPr lang="en-US" altLang="zh-CN" dirty="0"/>
          </a:p>
          <a:p>
            <a:r>
              <a:rPr lang="zh-CN" altLang="en-US" dirty="0"/>
              <a:t>如果</a:t>
            </a:r>
            <a:r>
              <a:rPr lang="en-US" altLang="zh-CN" dirty="0"/>
              <a:t>P=NP</a:t>
            </a:r>
            <a:r>
              <a:rPr lang="zh-CN" altLang="en-US" dirty="0"/>
              <a:t>，就没有世界的丰富性、多样性，世界毫无意义。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基本演绎法 第二季 02_标清_2.wmv">
            <a:hlinkClick r:id="" action="ppaction://media"/>
          </p:cNvPr>
          <p:cNvPicPr>
            <a:picLocks noRot="1" noChangeAspect="1"/>
          </p:cNvPicPr>
          <p:nvPr>
            <a:videoFile r:link="rId1"/>
          </p:nvPr>
        </p:nvPicPr>
        <p:blipFill>
          <a:blip r:embed="rId3" cstate="print"/>
          <a:stretch>
            <a:fillRect/>
          </a:stretch>
        </p:blipFill>
        <p:spPr>
          <a:xfrm>
            <a:off x="0" y="854770"/>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42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a:ea typeface="宋体" charset="-122"/>
              </a:rPr>
              <a:t>NP-hard</a:t>
            </a:r>
            <a:r>
              <a:rPr lang="zh-CN" altLang="en-US" dirty="0">
                <a:ea typeface="宋体" charset="-122"/>
              </a:rPr>
              <a:t>问题</a:t>
            </a:r>
          </a:p>
        </p:txBody>
      </p:sp>
      <p:sp>
        <p:nvSpPr>
          <p:cNvPr id="3" name="内容占位符 2"/>
          <p:cNvSpPr>
            <a:spLocks noGrp="1"/>
          </p:cNvSpPr>
          <p:nvPr>
            <p:ph idx="1"/>
          </p:nvPr>
        </p:nvSpPr>
        <p:spPr>
          <a:xfrm>
            <a:off x="683568" y="1556792"/>
            <a:ext cx="7772400" cy="4114800"/>
          </a:xfrm>
        </p:spPr>
        <p:txBody>
          <a:bodyPr/>
          <a:lstStyle/>
          <a:p>
            <a:pPr>
              <a:defRPr/>
            </a:pPr>
            <a:r>
              <a:rPr lang="en-US" altLang="zh-CN" dirty="0">
                <a:ea typeface="宋体" charset="-122"/>
              </a:rPr>
              <a:t>NP-hard Problem</a:t>
            </a:r>
            <a:r>
              <a:rPr lang="zh-CN" altLang="en-US" dirty="0">
                <a:ea typeface="宋体" charset="-122"/>
              </a:rPr>
              <a:t>：对于这一类问题，用一句话概括他们的特征就是“</a:t>
            </a:r>
            <a:r>
              <a:rPr lang="en-US" altLang="zh-CN" dirty="0">
                <a:ea typeface="宋体" charset="-122"/>
              </a:rPr>
              <a:t>at least as hard as the hardest problems in NP Problem”</a:t>
            </a:r>
            <a:r>
              <a:rPr lang="zh-CN" altLang="en-US" dirty="0">
                <a:ea typeface="宋体" charset="-122"/>
              </a:rPr>
              <a:t>， 就是</a:t>
            </a:r>
            <a:r>
              <a:rPr lang="en-US" altLang="zh-CN" dirty="0">
                <a:ea typeface="宋体" charset="-122"/>
              </a:rPr>
              <a:t>NP-hard</a:t>
            </a:r>
            <a:r>
              <a:rPr lang="zh-CN" altLang="en-US" dirty="0">
                <a:ea typeface="宋体" charset="-122"/>
              </a:rPr>
              <a:t>问题至少和</a:t>
            </a:r>
            <a:r>
              <a:rPr lang="en-US" altLang="zh-CN" dirty="0">
                <a:ea typeface="宋体" charset="-122"/>
              </a:rPr>
              <a:t>NP</a:t>
            </a:r>
            <a:r>
              <a:rPr lang="zh-CN" altLang="en-US" dirty="0">
                <a:ea typeface="宋体" charset="-122"/>
              </a:rPr>
              <a:t>问题一样难。</a:t>
            </a:r>
            <a:endParaRPr lang="en-US" altLang="zh-CN" dirty="0">
              <a:ea typeface="宋体" charset="-122"/>
            </a:endParaRPr>
          </a:p>
          <a:p>
            <a:pPr>
              <a:defRPr/>
            </a:pPr>
            <a:r>
              <a:rPr lang="zh-CN" altLang="en-US" dirty="0">
                <a:ea typeface="宋体" charset="-122"/>
              </a:rPr>
              <a:t>所有的</a:t>
            </a:r>
            <a:r>
              <a:rPr lang="en-US" altLang="zh-CN" dirty="0">
                <a:ea typeface="宋体" charset="-122"/>
              </a:rPr>
              <a:t>NP</a:t>
            </a:r>
            <a:r>
              <a:rPr lang="zh-CN" altLang="en-US" dirty="0">
                <a:ea typeface="宋体" charset="-122"/>
              </a:rPr>
              <a:t>问题都能规约到它，但它不一定是</a:t>
            </a:r>
            <a:r>
              <a:rPr lang="en-US" altLang="zh-CN" dirty="0">
                <a:ea typeface="宋体" charset="-122"/>
              </a:rPr>
              <a:t>NP</a:t>
            </a:r>
            <a:r>
              <a:rPr lang="zh-CN" altLang="en-US" dirty="0">
                <a:ea typeface="宋体" charset="-122"/>
              </a:rPr>
              <a:t>问题。</a:t>
            </a:r>
            <a:endParaRPr lang="en-US" altLang="zh-CN" dirty="0">
              <a:ea typeface="宋体" charset="-122"/>
            </a:endParaRPr>
          </a:p>
          <a:p>
            <a:pPr>
              <a:defRPr/>
            </a:pPr>
            <a:r>
              <a:rPr lang="zh-CN" altLang="en-US" dirty="0">
                <a:ea typeface="宋体" charset="-122"/>
              </a:rPr>
              <a:t>存在一些连验证解都不能多项式解决的问题，这些就是</a:t>
            </a:r>
            <a:r>
              <a:rPr lang="en-US" altLang="zh-CN" dirty="0">
                <a:ea typeface="宋体" charset="-122"/>
              </a:rPr>
              <a:t>NP-hard</a:t>
            </a:r>
            <a:r>
              <a:rPr lang="zh-CN" altLang="en-US" dirty="0">
                <a:ea typeface="宋体" charset="-122"/>
              </a:rPr>
              <a:t>问题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endParaRPr lang="zh-CN" altLang="en-US" dirty="0">
              <a:ea typeface="宋体" charset="-122"/>
            </a:endParaRPr>
          </a:p>
        </p:txBody>
      </p:sp>
      <p:sp>
        <p:nvSpPr>
          <p:cNvPr id="5" name="内容占位符 4"/>
          <p:cNvSpPr>
            <a:spLocks noGrp="1"/>
          </p:cNvSpPr>
          <p:nvPr>
            <p:ph idx="1"/>
          </p:nvPr>
        </p:nvSpPr>
        <p:spPr/>
        <p:txBody>
          <a:bodyPr/>
          <a:lstStyle/>
          <a:p>
            <a:pPr>
              <a:defRPr/>
            </a:pPr>
            <a:r>
              <a:rPr lang="zh-CN" altLang="en-US" dirty="0">
                <a:ea typeface="宋体" charset="-122"/>
              </a:rPr>
              <a:t>从直觉上说，</a:t>
            </a:r>
            <a:r>
              <a:rPr lang="en-US" altLang="zh-CN" dirty="0">
                <a:ea typeface="宋体" charset="-122"/>
              </a:rPr>
              <a:t>P&lt;=NP&lt;=NP-Complete&lt;=NP-Hard</a:t>
            </a:r>
            <a:r>
              <a:rPr lang="zh-CN" altLang="en-US" dirty="0">
                <a:ea typeface="宋体" charset="-122"/>
              </a:rPr>
              <a:t>，问题的难度递增。</a:t>
            </a:r>
          </a:p>
        </p:txBody>
      </p:sp>
      <p:pic>
        <p:nvPicPr>
          <p:cNvPr id="16388" name="Picture 3"/>
          <p:cNvPicPr>
            <a:picLocks noChangeAspect="1" noChangeArrowheads="1"/>
          </p:cNvPicPr>
          <p:nvPr/>
        </p:nvPicPr>
        <p:blipFill>
          <a:blip r:embed="rId2" cstate="print"/>
          <a:srcRect/>
          <a:stretch>
            <a:fillRect/>
          </a:stretch>
        </p:blipFill>
        <p:spPr bwMode="auto">
          <a:xfrm>
            <a:off x="1691680" y="2852936"/>
            <a:ext cx="6480720" cy="3266594"/>
          </a:xfrm>
          <a:prstGeom prst="rect">
            <a:avLst/>
          </a:prstGeom>
          <a:noFill/>
          <a:ln w="12700">
            <a:noFill/>
            <a:miter lim="800000"/>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r>
              <a:rPr lang="zh-CN" altLang="en-US" dirty="0"/>
              <a:t>停机问题简述</a:t>
            </a:r>
          </a:p>
        </p:txBody>
      </p:sp>
      <p:sp>
        <p:nvSpPr>
          <p:cNvPr id="3" name="内容占位符 2"/>
          <p:cNvSpPr>
            <a:spLocks noGrp="1"/>
          </p:cNvSpPr>
          <p:nvPr>
            <p:ph idx="1"/>
          </p:nvPr>
        </p:nvSpPr>
        <p:spPr>
          <a:xfrm>
            <a:off x="395536" y="1412776"/>
            <a:ext cx="8568952" cy="5445224"/>
          </a:xfrm>
        </p:spPr>
        <p:txBody>
          <a:bodyPr/>
          <a:lstStyle/>
          <a:p>
            <a:r>
              <a:rPr lang="zh-CN" altLang="en-US" sz="2400" dirty="0"/>
              <a:t>通俗地说，图灵当年想要证明希尔伯特的可判定性问题：是否存在一种通用的机械过程，能够判定任何数学命题的真假。</a:t>
            </a:r>
            <a:endParaRPr lang="en-US" altLang="zh-CN" sz="2400" dirty="0"/>
          </a:p>
          <a:p>
            <a:r>
              <a:rPr lang="zh-CN" altLang="en-US" sz="2400" dirty="0"/>
              <a:t>图灵就设计了一种假想的机器（图灵机）。他首先证明，图灵机就覆盖了所有的“机械过程”，如果存在一个问题，图灵机判定不了，那么就说明，不存在这种“通用的”过程，这样就证明了原问题。</a:t>
            </a:r>
          </a:p>
          <a:p>
            <a:r>
              <a:rPr lang="zh-CN" altLang="en-US" sz="2400" dirty="0"/>
              <a:t>然后，图灵就设计了一个问题，确实是图灵机判定不了的，这个问题就是：对于一个输入，让图灵机判定自己是否能够在有限的时间内停下来。</a:t>
            </a:r>
          </a:p>
          <a:p>
            <a:r>
              <a:rPr lang="zh-CN" altLang="en-US" sz="2400" dirty="0"/>
              <a:t>图灵证明，这个问题是图灵机回答不了的，所以原问题得以证否。因为这个问题设计得非常巧妙，所以在历史上留下了名字，叫“</a:t>
            </a:r>
            <a:r>
              <a:rPr lang="zh-CN" altLang="en-US" sz="2400" dirty="0">
                <a:hlinkClick r:id="rId2" tooltip="查看 停机问题 中的全部文章"/>
              </a:rPr>
              <a:t>停机问题</a:t>
            </a:r>
            <a:r>
              <a:rPr lang="zh-CN" altLang="en-US" sz="2400" dirty="0"/>
              <a:t>”。</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0"/>
            <a:ext cx="7772400" cy="914400"/>
          </a:xfrm>
        </p:spPr>
        <p:txBody>
          <a:bodyPr/>
          <a:lstStyle/>
          <a:p>
            <a:pPr eaLnBrk="1" hangingPunct="1"/>
            <a:r>
              <a:rPr lang="zh-CN" altLang="en-US" dirty="0">
                <a:ea typeface="宋体" charset="-122"/>
              </a:rPr>
              <a:t>停机问题</a:t>
            </a:r>
            <a:r>
              <a:rPr lang="en-US" altLang="en-US" dirty="0">
                <a:ea typeface="宋体" charset="-122"/>
              </a:rPr>
              <a:t>(1)</a:t>
            </a:r>
          </a:p>
        </p:txBody>
      </p:sp>
      <p:sp>
        <p:nvSpPr>
          <p:cNvPr id="6147" name="Rectangle 3"/>
          <p:cNvSpPr>
            <a:spLocks noGrp="1" noChangeArrowheads="1"/>
          </p:cNvSpPr>
          <p:nvPr>
            <p:ph idx="1"/>
          </p:nvPr>
        </p:nvSpPr>
        <p:spPr>
          <a:xfrm>
            <a:off x="304800" y="1600200"/>
            <a:ext cx="8610600" cy="4114800"/>
          </a:xfrm>
        </p:spPr>
        <p:txBody>
          <a:bodyPr/>
          <a:lstStyle/>
          <a:p>
            <a:pPr eaLnBrk="1" hangingPunct="1"/>
            <a:r>
              <a:rPr lang="zh-CN" altLang="en-US" sz="2400" b="1" i="1" dirty="0">
                <a:solidFill>
                  <a:srgbClr val="C00000"/>
                </a:solidFill>
              </a:rPr>
              <a:t>问题定义：</a:t>
            </a:r>
            <a:r>
              <a:rPr lang="en-US" sz="2400" b="1" dirty="0"/>
              <a:t> </a:t>
            </a:r>
            <a:r>
              <a:rPr lang="zh-CN" altLang="en-US" sz="2400" b="1" dirty="0"/>
              <a:t>给定一个计算机程序和一个输入，判定这个程序是继续工作还是停机</a:t>
            </a:r>
            <a:endParaRPr lang="en-US" sz="2400" b="1" dirty="0"/>
          </a:p>
          <a:p>
            <a:pPr eaLnBrk="1" hangingPunct="1">
              <a:buFont typeface="Wingdings" pitchFamily="2" charset="2"/>
              <a:buNone/>
            </a:pPr>
            <a:endParaRPr lang="en-US" sz="2400" b="1" dirty="0"/>
          </a:p>
          <a:p>
            <a:pPr eaLnBrk="1" hangingPunct="1">
              <a:buFont typeface="Wingdings" pitchFamily="2" charset="2"/>
              <a:buNone/>
            </a:pPr>
            <a:r>
              <a:rPr lang="zh-CN" altLang="en-US" sz="2400" b="1" u="sng" dirty="0"/>
              <a:t>     试探解</a:t>
            </a:r>
            <a:r>
              <a:rPr lang="en-US" sz="2400" b="1" dirty="0"/>
              <a:t>:  </a:t>
            </a:r>
            <a:r>
              <a:rPr lang="zh-CN" altLang="en-US" sz="2400" b="1" dirty="0"/>
              <a:t>就用这个给定的输入运行程序呗。如果程序结束，我们就知道程序可以结束，但是如果程序不能在优先时间内而结束，我们也不能下结论说程序不会结束。也可能我们等得不够久？</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304800"/>
            <a:ext cx="7772400" cy="914400"/>
          </a:xfrm>
        </p:spPr>
        <p:txBody>
          <a:bodyPr/>
          <a:lstStyle/>
          <a:p>
            <a:r>
              <a:rPr lang="zh-CN" altLang="en-US" dirty="0">
                <a:ea typeface="宋体" charset="-122"/>
              </a:rPr>
              <a:t>停机问题</a:t>
            </a:r>
            <a:r>
              <a:rPr lang="en-US" altLang="en-US" dirty="0">
                <a:ea typeface="宋体" charset="-122"/>
              </a:rPr>
              <a:t>(2)</a:t>
            </a:r>
          </a:p>
        </p:txBody>
      </p:sp>
      <p:sp>
        <p:nvSpPr>
          <p:cNvPr id="7171" name="Rectangle 3"/>
          <p:cNvSpPr>
            <a:spLocks noGrp="1" noChangeArrowheads="1"/>
          </p:cNvSpPr>
          <p:nvPr>
            <p:ph idx="1"/>
          </p:nvPr>
        </p:nvSpPr>
        <p:spPr>
          <a:xfrm>
            <a:off x="457200" y="1524000"/>
            <a:ext cx="5987008" cy="4724400"/>
          </a:xfrm>
        </p:spPr>
        <p:txBody>
          <a:bodyPr/>
          <a:lstStyle/>
          <a:p>
            <a:pPr marL="347345" indent="-347345" eaLnBrk="1" hangingPunct="1">
              <a:lnSpc>
                <a:spcPct val="90000"/>
              </a:lnSpc>
            </a:pPr>
            <a:r>
              <a:rPr lang="en-US" sz="2400" b="1" dirty="0"/>
              <a:t>Alan Turing </a:t>
            </a:r>
            <a:r>
              <a:rPr lang="zh-CN" altLang="en-US" sz="2400" b="1" dirty="0"/>
              <a:t>证明了停机问题是不可解的</a:t>
            </a:r>
            <a:endParaRPr lang="en-US" sz="2400" b="1" dirty="0"/>
          </a:p>
          <a:p>
            <a:pPr marL="347345" indent="-347345" eaLnBrk="1" hangingPunct="1"/>
            <a:endParaRPr lang="en-US" sz="2400" b="1" dirty="0"/>
          </a:p>
          <a:p>
            <a:pPr marL="347345" indent="-347345"/>
            <a:r>
              <a:rPr lang="zh-CN" altLang="en-US" sz="2400" b="1" dirty="0"/>
              <a:t>也就是，不存在一个算法能正确地判定一个任意的程序对于一个给定的输入是否会停机</a:t>
            </a:r>
            <a:endParaRPr lang="en-US" altLang="zh-CN" sz="2400" b="1" dirty="0"/>
          </a:p>
          <a:p>
            <a:pPr marL="347345" indent="-347345"/>
            <a:endParaRPr lang="en-US" sz="2400" b="1" dirty="0"/>
          </a:p>
          <a:p>
            <a:pPr marL="347345" indent="-347345" eaLnBrk="1" hangingPunct="1"/>
            <a:r>
              <a:rPr lang="en-US" sz="2400" b="1" dirty="0"/>
              <a:t>Turing</a:t>
            </a:r>
            <a:r>
              <a:rPr lang="zh-CN" altLang="en-US" sz="2400" b="1" dirty="0"/>
              <a:t>的证明思想是构造了一个反例：如果这样的算法存在，它就会与自己矛盾，所以这种算法不存在</a:t>
            </a:r>
            <a:endParaRPr lang="en-US" sz="2400" b="1" dirty="0"/>
          </a:p>
        </p:txBody>
      </p:sp>
      <p:pic>
        <p:nvPicPr>
          <p:cNvPr id="2050" name="Picture 2" descr="Tur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528"/>
          <a:stretch>
            <a:fillRect/>
          </a:stretch>
        </p:blipFill>
        <p:spPr bwMode="auto">
          <a:xfrm>
            <a:off x="6444208" y="1484784"/>
            <a:ext cx="2454316" cy="2016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304800"/>
            <a:ext cx="7772400" cy="914400"/>
          </a:xfrm>
        </p:spPr>
        <p:txBody>
          <a:bodyPr/>
          <a:lstStyle/>
          <a:p>
            <a:r>
              <a:rPr lang="zh-CN" altLang="en-US" dirty="0">
                <a:ea typeface="宋体" charset="-122"/>
              </a:rPr>
              <a:t>停机问题</a:t>
            </a:r>
            <a:r>
              <a:rPr lang="en-US" altLang="en-US" dirty="0">
                <a:ea typeface="宋体" charset="-122"/>
              </a:rPr>
              <a:t>(3)</a:t>
            </a:r>
          </a:p>
        </p:txBody>
      </p:sp>
      <p:sp>
        <p:nvSpPr>
          <p:cNvPr id="7171" name="Rectangle 3"/>
          <p:cNvSpPr>
            <a:spLocks noGrp="1" noChangeArrowheads="1"/>
          </p:cNvSpPr>
          <p:nvPr>
            <p:ph idx="1"/>
          </p:nvPr>
        </p:nvSpPr>
        <p:spPr>
          <a:xfrm>
            <a:off x="457200" y="1447801"/>
            <a:ext cx="8305800" cy="2557263"/>
          </a:xfrm>
        </p:spPr>
        <p:txBody>
          <a:bodyPr/>
          <a:lstStyle/>
          <a:p>
            <a:pPr eaLnBrk="1" hangingPunct="1">
              <a:lnSpc>
                <a:spcPct val="90000"/>
              </a:lnSpc>
            </a:pPr>
            <a:r>
              <a:rPr lang="zh-CN" altLang="en-US" sz="2400" b="1" dirty="0"/>
              <a:t>假设</a:t>
            </a:r>
            <a:r>
              <a:rPr lang="en-US" altLang="zh-CN" sz="2400" b="1" dirty="0"/>
              <a:t>H</a:t>
            </a:r>
            <a:r>
              <a:rPr lang="zh-CN" altLang="en-US" sz="2400" b="1" dirty="0"/>
              <a:t>是停机问题的解</a:t>
            </a:r>
            <a:endParaRPr lang="en-US" altLang="zh-CN" sz="2400" b="1" dirty="0"/>
          </a:p>
          <a:p>
            <a:pPr eaLnBrk="1" hangingPunct="1">
              <a:lnSpc>
                <a:spcPct val="90000"/>
              </a:lnSpc>
            </a:pPr>
            <a:endParaRPr lang="en-US" sz="2400" b="1" dirty="0"/>
          </a:p>
          <a:p>
            <a:pPr eaLnBrk="1" hangingPunct="1"/>
            <a:r>
              <a:rPr lang="en-US" sz="2400" b="1" i="1" dirty="0"/>
              <a:t>H</a:t>
            </a:r>
            <a:r>
              <a:rPr lang="en-US" sz="2400" b="1" dirty="0"/>
              <a:t> </a:t>
            </a:r>
            <a:r>
              <a:rPr lang="zh-CN" altLang="en-US" sz="2400" b="1" dirty="0"/>
              <a:t>有两个输入：一个程序</a:t>
            </a:r>
            <a:r>
              <a:rPr lang="en-US" sz="2400" b="1" dirty="0"/>
              <a:t> </a:t>
            </a:r>
            <a:r>
              <a:rPr lang="en-US" sz="2400" b="1" i="1" dirty="0"/>
              <a:t>P</a:t>
            </a:r>
            <a:r>
              <a:rPr lang="en-US" sz="2400" b="1" dirty="0"/>
              <a:t> </a:t>
            </a:r>
            <a:r>
              <a:rPr lang="zh-CN" altLang="en-US" sz="2400" b="1" dirty="0"/>
              <a:t>，还有一个输入</a:t>
            </a:r>
            <a:r>
              <a:rPr lang="en-US" sz="2400" b="1" dirty="0"/>
              <a:t> </a:t>
            </a:r>
            <a:r>
              <a:rPr lang="en-US" sz="2400" b="1" i="1" dirty="0"/>
              <a:t>I</a:t>
            </a:r>
            <a:r>
              <a:rPr lang="en-US" sz="2400" b="1" dirty="0"/>
              <a:t> </a:t>
            </a:r>
            <a:r>
              <a:rPr lang="zh-CN" altLang="en-US" sz="2400" b="1" dirty="0"/>
              <a:t>。</a:t>
            </a:r>
            <a:endParaRPr lang="en-US" altLang="zh-CN" sz="2400" b="1" dirty="0"/>
          </a:p>
          <a:p>
            <a:pPr eaLnBrk="1" hangingPunct="1"/>
            <a:endParaRPr lang="en-US" sz="2400" b="1" dirty="0"/>
          </a:p>
          <a:p>
            <a:pPr eaLnBrk="1" hangingPunct="1"/>
            <a:r>
              <a:rPr lang="en-US" sz="2400" b="1" dirty="0"/>
              <a:t> </a:t>
            </a:r>
            <a:r>
              <a:rPr lang="en-US" sz="2400" b="1" i="1" dirty="0"/>
              <a:t>H</a:t>
            </a:r>
            <a:r>
              <a:rPr lang="en-US" sz="2400" b="1" dirty="0"/>
              <a:t> </a:t>
            </a:r>
            <a:r>
              <a:rPr lang="zh-CN" altLang="en-US" sz="2400" b="1" dirty="0"/>
              <a:t>产生一个输出：停机，当</a:t>
            </a:r>
            <a:r>
              <a:rPr lang="en-US" altLang="zh-CN" sz="2400" b="1" dirty="0"/>
              <a:t>H</a:t>
            </a:r>
            <a:r>
              <a:rPr lang="zh-CN" altLang="en-US" sz="2400" b="1" dirty="0"/>
              <a:t>认为程序</a:t>
            </a:r>
            <a:r>
              <a:rPr lang="en-US" altLang="zh-CN" sz="2400" b="1" dirty="0"/>
              <a:t>P</a:t>
            </a:r>
            <a:r>
              <a:rPr lang="zh-CN" altLang="en-US" sz="2400" b="1" dirty="0"/>
              <a:t>输入</a:t>
            </a:r>
            <a:r>
              <a:rPr lang="en-US" altLang="zh-CN" sz="2400" b="1" dirty="0"/>
              <a:t>I</a:t>
            </a:r>
            <a:r>
              <a:rPr lang="zh-CN" altLang="en-US" sz="2400" b="1" dirty="0"/>
              <a:t>时会停止；否则输出循环</a:t>
            </a:r>
            <a:endParaRPr lang="en-US" sz="2400" b="1" dirty="0"/>
          </a:p>
          <a:p>
            <a:pPr marL="609600" indent="-609600" algn="ctr" eaLnBrk="1" hangingPunct="1">
              <a:lnSpc>
                <a:spcPct val="90000"/>
              </a:lnSpc>
              <a:buFont typeface="Wingdings" pitchFamily="2" charset="2"/>
              <a:buNone/>
            </a:pPr>
            <a:r>
              <a:rPr lang="en-US" sz="2400" b="1" dirty="0"/>
              <a:t> </a:t>
            </a:r>
          </a:p>
        </p:txBody>
      </p:sp>
      <p:sp>
        <p:nvSpPr>
          <p:cNvPr id="7172" name="Rectangle 4"/>
          <p:cNvSpPr>
            <a:spLocks noChangeArrowheads="1"/>
          </p:cNvSpPr>
          <p:nvPr/>
        </p:nvSpPr>
        <p:spPr bwMode="auto">
          <a:xfrm>
            <a:off x="3657600" y="4869631"/>
            <a:ext cx="1371600" cy="1066800"/>
          </a:xfrm>
          <a:prstGeom prst="rect">
            <a:avLst/>
          </a:prstGeom>
          <a:solidFill>
            <a:schemeClr val="accent1"/>
          </a:solidFill>
          <a:ln w="9525">
            <a:solidFill>
              <a:schemeClr val="tx1"/>
            </a:solidFill>
            <a:miter lim="800000"/>
            <a:headEnd type="none" w="sm" len="sm"/>
            <a:tailEnd type="none" w="sm" len="sm"/>
          </a:ln>
        </p:spPr>
        <p:txBody>
          <a:bodyPr wrap="none" anchor="ctr"/>
          <a:lstStyle/>
          <a:p>
            <a:pPr algn="ctr"/>
            <a:r>
              <a:rPr lang="en-US" sz="2800" i="1" dirty="0"/>
              <a:t>H</a:t>
            </a:r>
          </a:p>
        </p:txBody>
      </p:sp>
      <p:sp>
        <p:nvSpPr>
          <p:cNvPr id="7173" name="Line 5"/>
          <p:cNvSpPr>
            <a:spLocks noChangeShapeType="1"/>
          </p:cNvSpPr>
          <p:nvPr/>
        </p:nvSpPr>
        <p:spPr bwMode="auto">
          <a:xfrm>
            <a:off x="2483768" y="5229200"/>
            <a:ext cx="114300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174" name="Line 6"/>
          <p:cNvSpPr>
            <a:spLocks noChangeShapeType="1"/>
          </p:cNvSpPr>
          <p:nvPr/>
        </p:nvSpPr>
        <p:spPr bwMode="auto">
          <a:xfrm>
            <a:off x="2514600" y="5707831"/>
            <a:ext cx="114300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175" name="Line 7"/>
          <p:cNvSpPr>
            <a:spLocks noChangeShapeType="1"/>
          </p:cNvSpPr>
          <p:nvPr/>
        </p:nvSpPr>
        <p:spPr bwMode="auto">
          <a:xfrm>
            <a:off x="5029200" y="5403031"/>
            <a:ext cx="914400" cy="0"/>
          </a:xfrm>
          <a:prstGeom prst="line">
            <a:avLst/>
          </a:prstGeom>
          <a:noFill/>
          <a:ln w="349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6" name="Text Box 8"/>
          <p:cNvSpPr txBox="1">
            <a:spLocks noChangeArrowheads="1"/>
          </p:cNvSpPr>
          <p:nvPr/>
        </p:nvSpPr>
        <p:spPr bwMode="auto">
          <a:xfrm>
            <a:off x="1600200" y="4682306"/>
            <a:ext cx="1621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Program </a:t>
            </a:r>
            <a:r>
              <a:rPr lang="en-US" i="1" dirty="0"/>
              <a:t>P</a:t>
            </a:r>
          </a:p>
        </p:txBody>
      </p:sp>
      <p:sp>
        <p:nvSpPr>
          <p:cNvPr id="7177" name="Text Box 9"/>
          <p:cNvSpPr txBox="1">
            <a:spLocks noChangeArrowheads="1"/>
          </p:cNvSpPr>
          <p:nvPr/>
        </p:nvSpPr>
        <p:spPr bwMode="auto">
          <a:xfrm>
            <a:off x="1905000" y="5631631"/>
            <a:ext cx="1119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Input </a:t>
            </a:r>
            <a:r>
              <a:rPr lang="en-US" i="1" dirty="0"/>
              <a:t>I</a:t>
            </a:r>
          </a:p>
        </p:txBody>
      </p:sp>
      <p:sp>
        <p:nvSpPr>
          <p:cNvPr id="7178" name="Text Box 10"/>
          <p:cNvSpPr txBox="1">
            <a:spLocks noChangeArrowheads="1"/>
          </p:cNvSpPr>
          <p:nvPr/>
        </p:nvSpPr>
        <p:spPr bwMode="auto">
          <a:xfrm>
            <a:off x="5105400" y="4869631"/>
            <a:ext cx="1700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halt or loop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a:spLocks noGrp="1" noChangeArrowheads="1"/>
          </p:cNvSpPr>
          <p:nvPr>
            <p:ph type="title"/>
          </p:nvPr>
        </p:nvSpPr>
        <p:spPr>
          <a:xfrm>
            <a:off x="685800" y="304800"/>
            <a:ext cx="7772400" cy="914400"/>
          </a:xfrm>
        </p:spPr>
        <p:txBody>
          <a:bodyPr/>
          <a:lstStyle/>
          <a:p>
            <a:r>
              <a:rPr lang="zh-CN" altLang="en-US" dirty="0">
                <a:ea typeface="宋体" charset="-122"/>
              </a:rPr>
              <a:t>停机问题</a:t>
            </a:r>
            <a:r>
              <a:rPr lang="en-US" altLang="en-US" dirty="0">
                <a:ea typeface="宋体" charset="-122"/>
              </a:rPr>
              <a:t>(4)</a:t>
            </a:r>
          </a:p>
        </p:txBody>
      </p:sp>
      <p:sp>
        <p:nvSpPr>
          <p:cNvPr id="8194" name="Rectangle 3"/>
          <p:cNvSpPr>
            <a:spLocks noGrp="1" noChangeArrowheads="1"/>
          </p:cNvSpPr>
          <p:nvPr>
            <p:ph idx="1"/>
          </p:nvPr>
        </p:nvSpPr>
        <p:spPr>
          <a:xfrm>
            <a:off x="381000" y="1295400"/>
            <a:ext cx="8382000" cy="3276600"/>
          </a:xfrm>
        </p:spPr>
        <p:txBody>
          <a:bodyPr/>
          <a:lstStyle/>
          <a:p>
            <a:pPr eaLnBrk="1" hangingPunct="1"/>
            <a:r>
              <a:rPr lang="zh-CN" altLang="en-US" sz="2400" b="1" dirty="0"/>
              <a:t>为了简单，我们把</a:t>
            </a:r>
            <a:r>
              <a:rPr lang="en-US" altLang="zh-CN" sz="2400" b="1" dirty="0"/>
              <a:t>P</a:t>
            </a:r>
            <a:r>
              <a:rPr lang="zh-CN" altLang="en-US" sz="2400" b="1" dirty="0"/>
              <a:t>认为是输入和程序，再设计另一个程序</a:t>
            </a:r>
            <a:r>
              <a:rPr lang="en-US" altLang="zh-CN" sz="2400" b="1" dirty="0"/>
              <a:t>K</a:t>
            </a:r>
            <a:endParaRPr lang="en-US" sz="2400" b="1" dirty="0"/>
          </a:p>
          <a:p>
            <a:pPr lvl="1" eaLnBrk="1" hangingPunct="1"/>
            <a:r>
              <a:rPr lang="zh-CN" altLang="en-US" sz="2200" b="1" dirty="0"/>
              <a:t>如果</a:t>
            </a:r>
            <a:r>
              <a:rPr lang="en-US" sz="2200" b="1" dirty="0"/>
              <a:t> </a:t>
            </a:r>
            <a:r>
              <a:rPr lang="en-US" sz="2200" b="1" i="1" dirty="0"/>
              <a:t>H</a:t>
            </a:r>
            <a:r>
              <a:rPr lang="en-US" sz="2200" b="1" dirty="0"/>
              <a:t> </a:t>
            </a:r>
            <a:r>
              <a:rPr lang="zh-CN" altLang="en-US" sz="2200" b="1" dirty="0"/>
              <a:t>输出</a:t>
            </a:r>
            <a:r>
              <a:rPr lang="zh-CN" altLang="en-US" sz="2200" b="1" dirty="0">
                <a:solidFill>
                  <a:srgbClr val="0070C0"/>
                </a:solidFill>
              </a:rPr>
              <a:t>循环</a:t>
            </a:r>
            <a:r>
              <a:rPr lang="zh-CN" altLang="en-US" sz="2200" b="1" dirty="0"/>
              <a:t>，则</a:t>
            </a:r>
            <a:r>
              <a:rPr lang="en-US" sz="2200" b="1" dirty="0"/>
              <a:t> </a:t>
            </a:r>
            <a:r>
              <a:rPr lang="en-US" sz="2200" b="1" i="1" dirty="0"/>
              <a:t>K</a:t>
            </a:r>
            <a:r>
              <a:rPr lang="en-US" sz="2200" b="1" dirty="0"/>
              <a:t> </a:t>
            </a:r>
            <a:r>
              <a:rPr lang="zh-CN" altLang="en-US" sz="2200" b="1" dirty="0">
                <a:solidFill>
                  <a:srgbClr val="FF0000"/>
                </a:solidFill>
              </a:rPr>
              <a:t>停机</a:t>
            </a:r>
            <a:r>
              <a:rPr lang="en-US" sz="2200" b="1" dirty="0"/>
              <a:t>. </a:t>
            </a:r>
          </a:p>
          <a:p>
            <a:pPr lvl="1" eaLnBrk="1" hangingPunct="1"/>
            <a:r>
              <a:rPr lang="zh-CN" altLang="en-US" sz="2200" b="1" dirty="0"/>
              <a:t>如果</a:t>
            </a:r>
            <a:r>
              <a:rPr lang="en-US" sz="2200" b="1" i="1" dirty="0"/>
              <a:t>H</a:t>
            </a:r>
            <a:r>
              <a:rPr lang="en-US" sz="2200" b="1" dirty="0"/>
              <a:t> </a:t>
            </a:r>
            <a:r>
              <a:rPr lang="zh-CN" altLang="en-US" sz="2200" b="1" dirty="0"/>
              <a:t>输出</a:t>
            </a:r>
            <a:r>
              <a:rPr lang="zh-CN" altLang="en-US" sz="2200" b="1" dirty="0">
                <a:solidFill>
                  <a:srgbClr val="FF0000"/>
                </a:solidFill>
              </a:rPr>
              <a:t>停机</a:t>
            </a:r>
            <a:r>
              <a:rPr lang="zh-CN" altLang="en-US" sz="2200" b="1" dirty="0"/>
              <a:t>，则 </a:t>
            </a:r>
            <a:r>
              <a:rPr lang="en-US" sz="2200" b="1" i="1" dirty="0"/>
              <a:t>K</a:t>
            </a:r>
            <a:r>
              <a:rPr lang="en-US" sz="2200" b="1" dirty="0"/>
              <a:t> </a:t>
            </a:r>
            <a:r>
              <a:rPr lang="zh-CN" altLang="en-US" sz="2200" b="1" dirty="0"/>
              <a:t>永久输出</a:t>
            </a:r>
            <a:r>
              <a:rPr lang="zh-CN" altLang="en-US" sz="2200" b="1" dirty="0">
                <a:solidFill>
                  <a:srgbClr val="0070C0"/>
                </a:solidFill>
              </a:rPr>
              <a:t>循环</a:t>
            </a:r>
            <a:endParaRPr lang="en-US" sz="2200" b="1" dirty="0"/>
          </a:p>
          <a:p>
            <a:pPr lvl="1" eaLnBrk="1" hangingPunct="1"/>
            <a:r>
              <a:rPr lang="zh-CN" altLang="en-US" sz="2200" b="1" dirty="0"/>
              <a:t>也就是，</a:t>
            </a:r>
            <a:r>
              <a:rPr lang="en-US" sz="2200" b="1" dirty="0"/>
              <a:t> </a:t>
            </a:r>
            <a:r>
              <a:rPr lang="en-US" sz="2200" b="1" i="1" dirty="0"/>
              <a:t>K</a:t>
            </a:r>
            <a:r>
              <a:rPr lang="en-US" sz="2200" b="1" dirty="0"/>
              <a:t> </a:t>
            </a:r>
            <a:r>
              <a:rPr lang="zh-CN" altLang="en-US" sz="2200" b="1" dirty="0"/>
              <a:t>总是和</a:t>
            </a:r>
            <a:r>
              <a:rPr lang="en-US" sz="2200" b="1" dirty="0"/>
              <a:t> </a:t>
            </a:r>
            <a:r>
              <a:rPr lang="en-US" sz="2200" b="1" i="1" dirty="0"/>
              <a:t>H</a:t>
            </a:r>
            <a:r>
              <a:rPr lang="zh-CN" altLang="en-US" sz="2200" b="1" dirty="0"/>
              <a:t>的输出相反</a:t>
            </a:r>
            <a:r>
              <a:rPr lang="en-US" sz="2200" b="1" dirty="0"/>
              <a:t>. </a:t>
            </a:r>
          </a:p>
          <a:p>
            <a:pPr marL="609600" indent="-609600" eaLnBrk="1" hangingPunct="1">
              <a:buFont typeface="Wingdings" pitchFamily="2" charset="2"/>
              <a:buNone/>
            </a:pPr>
            <a:r>
              <a:rPr lang="en-US" sz="2200" b="1" dirty="0"/>
              <a:t>           function </a:t>
            </a:r>
            <a:r>
              <a:rPr lang="en-US" sz="2200" b="1" i="1" dirty="0"/>
              <a:t>K</a:t>
            </a:r>
            <a:r>
              <a:rPr lang="en-US" sz="2200" b="1" dirty="0"/>
              <a:t>( ) </a:t>
            </a:r>
          </a:p>
          <a:p>
            <a:pPr marL="609600" indent="-609600" eaLnBrk="1" hangingPunct="1">
              <a:buFont typeface="Wingdings" pitchFamily="2" charset="2"/>
              <a:buNone/>
            </a:pPr>
            <a:r>
              <a:rPr lang="en-US" sz="2200" b="1" dirty="0"/>
              <a:t>                if </a:t>
            </a:r>
            <a:r>
              <a:rPr lang="en-US" sz="2200" b="1" i="1" dirty="0"/>
              <a:t>H</a:t>
            </a:r>
            <a:r>
              <a:rPr lang="en-US" sz="2200" b="1" dirty="0"/>
              <a:t>( ) == “loop”  return “Halt”; </a:t>
            </a:r>
          </a:p>
          <a:p>
            <a:pPr marL="609600" indent="-609600" eaLnBrk="1" hangingPunct="1">
              <a:buFont typeface="Wingdings" pitchFamily="2" charset="2"/>
              <a:buNone/>
            </a:pPr>
            <a:r>
              <a:rPr lang="en-US" sz="2200" b="1" dirty="0"/>
              <a:t>                else  while(true); // loop forever </a:t>
            </a:r>
          </a:p>
        </p:txBody>
      </p:sp>
      <p:grpSp>
        <p:nvGrpSpPr>
          <p:cNvPr id="2" name="Group 39"/>
          <p:cNvGrpSpPr/>
          <p:nvPr/>
        </p:nvGrpSpPr>
        <p:grpSpPr bwMode="auto">
          <a:xfrm>
            <a:off x="457200" y="4724400"/>
            <a:ext cx="8269288" cy="1752600"/>
            <a:chOff x="192" y="144"/>
            <a:chExt cx="5209" cy="1104"/>
          </a:xfrm>
        </p:grpSpPr>
        <p:sp>
          <p:nvSpPr>
            <p:cNvPr id="8197" name="AutoShape 24"/>
            <p:cNvSpPr>
              <a:spLocks noChangeArrowheads="1"/>
            </p:cNvSpPr>
            <p:nvPr/>
          </p:nvSpPr>
          <p:spPr bwMode="auto">
            <a:xfrm>
              <a:off x="3360" y="576"/>
              <a:ext cx="720" cy="432"/>
            </a:xfrm>
            <a:prstGeom prst="flowChartDecision">
              <a:avLst/>
            </a:prstGeom>
            <a:solidFill>
              <a:schemeClr val="accent1"/>
            </a:solidFill>
            <a:ln w="9525">
              <a:solidFill>
                <a:schemeClr val="tx1"/>
              </a:solidFill>
              <a:miter lim="800000"/>
              <a:headEnd type="none" w="sm" len="sm"/>
              <a:tailEnd type="none" w="sm" len="sm"/>
            </a:ln>
          </p:spPr>
          <p:txBody>
            <a:bodyPr wrap="none" anchor="ctr"/>
            <a:lstStyle/>
            <a:p>
              <a:endParaRPr lang="en-US"/>
            </a:p>
          </p:txBody>
        </p:sp>
        <p:sp>
          <p:nvSpPr>
            <p:cNvPr id="8198" name="Rectangle 12"/>
            <p:cNvSpPr>
              <a:spLocks noChangeArrowheads="1"/>
            </p:cNvSpPr>
            <p:nvPr/>
          </p:nvSpPr>
          <p:spPr bwMode="auto">
            <a:xfrm>
              <a:off x="2160" y="432"/>
              <a:ext cx="864" cy="672"/>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i="1" dirty="0"/>
                <a:t>       </a:t>
              </a:r>
              <a:r>
                <a:rPr lang="en-US" sz="2800" i="1" dirty="0"/>
                <a:t>H</a:t>
              </a:r>
            </a:p>
          </p:txBody>
        </p:sp>
        <p:sp>
          <p:nvSpPr>
            <p:cNvPr id="8199" name="Line 13"/>
            <p:cNvSpPr>
              <a:spLocks noChangeShapeType="1"/>
            </p:cNvSpPr>
            <p:nvPr/>
          </p:nvSpPr>
          <p:spPr bwMode="auto">
            <a:xfrm>
              <a:off x="1632" y="624"/>
              <a:ext cx="528"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8200" name="Line 14"/>
            <p:cNvSpPr>
              <a:spLocks noChangeShapeType="1"/>
            </p:cNvSpPr>
            <p:nvPr/>
          </p:nvSpPr>
          <p:spPr bwMode="auto">
            <a:xfrm>
              <a:off x="1632" y="960"/>
              <a:ext cx="528"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8201" name="Line 15"/>
            <p:cNvSpPr>
              <a:spLocks noChangeShapeType="1"/>
            </p:cNvSpPr>
            <p:nvPr/>
          </p:nvSpPr>
          <p:spPr bwMode="auto">
            <a:xfrm>
              <a:off x="3024" y="768"/>
              <a:ext cx="336"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2" name="Text Box 16"/>
            <p:cNvSpPr txBox="1">
              <a:spLocks noChangeArrowheads="1"/>
            </p:cNvSpPr>
            <p:nvPr/>
          </p:nvSpPr>
          <p:spPr bwMode="auto">
            <a:xfrm>
              <a:off x="192" y="689"/>
              <a:ext cx="96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200" dirty="0"/>
                <a:t>Program </a:t>
              </a:r>
              <a:r>
                <a:rPr lang="en-US" sz="2200" i="1" dirty="0"/>
                <a:t>P</a:t>
              </a:r>
            </a:p>
          </p:txBody>
        </p:sp>
        <p:sp>
          <p:nvSpPr>
            <p:cNvPr id="8203" name="Text Box 18"/>
            <p:cNvSpPr txBox="1">
              <a:spLocks noChangeArrowheads="1"/>
            </p:cNvSpPr>
            <p:nvPr/>
          </p:nvSpPr>
          <p:spPr bwMode="auto">
            <a:xfrm>
              <a:off x="3408" y="624"/>
              <a:ext cx="6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Loop?</a:t>
              </a:r>
            </a:p>
          </p:txBody>
        </p:sp>
        <p:sp>
          <p:nvSpPr>
            <p:cNvPr id="8204" name="Line 19"/>
            <p:cNvSpPr>
              <a:spLocks noChangeShapeType="1"/>
            </p:cNvSpPr>
            <p:nvPr/>
          </p:nvSpPr>
          <p:spPr bwMode="auto">
            <a:xfrm>
              <a:off x="1632" y="624"/>
              <a:ext cx="0" cy="33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05" name="Line 20"/>
            <p:cNvSpPr>
              <a:spLocks noChangeShapeType="1"/>
            </p:cNvSpPr>
            <p:nvPr/>
          </p:nvSpPr>
          <p:spPr bwMode="auto">
            <a:xfrm>
              <a:off x="1248" y="816"/>
              <a:ext cx="384"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6" name="Text Box 21"/>
            <p:cNvSpPr txBox="1">
              <a:spLocks noChangeArrowheads="1"/>
            </p:cNvSpPr>
            <p:nvPr/>
          </p:nvSpPr>
          <p:spPr bwMode="auto">
            <a:xfrm>
              <a:off x="4416" y="144"/>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Halt</a:t>
              </a:r>
            </a:p>
          </p:txBody>
        </p:sp>
        <p:sp>
          <p:nvSpPr>
            <p:cNvPr id="8207" name="Text Box 22"/>
            <p:cNvSpPr txBox="1">
              <a:spLocks noChangeArrowheads="1"/>
            </p:cNvSpPr>
            <p:nvPr/>
          </p:nvSpPr>
          <p:spPr bwMode="auto">
            <a:xfrm>
              <a:off x="4032" y="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F</a:t>
              </a:r>
            </a:p>
          </p:txBody>
        </p:sp>
        <p:sp>
          <p:nvSpPr>
            <p:cNvPr id="8208" name="Line 26"/>
            <p:cNvSpPr>
              <a:spLocks noChangeShapeType="1"/>
            </p:cNvSpPr>
            <p:nvPr/>
          </p:nvSpPr>
          <p:spPr bwMode="auto">
            <a:xfrm>
              <a:off x="4080" y="768"/>
              <a:ext cx="384"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9" name="Oval 27"/>
            <p:cNvSpPr>
              <a:spLocks noChangeArrowheads="1"/>
            </p:cNvSpPr>
            <p:nvPr/>
          </p:nvSpPr>
          <p:spPr bwMode="auto">
            <a:xfrm>
              <a:off x="4464" y="672"/>
              <a:ext cx="144" cy="192"/>
            </a:xfrm>
            <a:prstGeom prst="ellipse">
              <a:avLst/>
            </a:prstGeom>
            <a:solidFill>
              <a:schemeClr val="accent1"/>
            </a:solidFill>
            <a:ln w="9525">
              <a:solidFill>
                <a:schemeClr val="tx1"/>
              </a:solidFill>
              <a:round/>
              <a:headEnd type="none" w="sm" len="sm"/>
              <a:tailEnd type="none" w="sm" len="sm"/>
            </a:ln>
          </p:spPr>
          <p:txBody>
            <a:bodyPr wrap="none" anchor="ctr"/>
            <a:lstStyle/>
            <a:p>
              <a:endParaRPr lang="en-US"/>
            </a:p>
          </p:txBody>
        </p:sp>
        <p:sp>
          <p:nvSpPr>
            <p:cNvPr id="8210" name="Line 28"/>
            <p:cNvSpPr>
              <a:spLocks noChangeShapeType="1"/>
            </p:cNvSpPr>
            <p:nvPr/>
          </p:nvSpPr>
          <p:spPr bwMode="auto">
            <a:xfrm>
              <a:off x="4512" y="864"/>
              <a:ext cx="0" cy="288"/>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1" name="Line 29"/>
            <p:cNvSpPr>
              <a:spLocks noChangeShapeType="1"/>
            </p:cNvSpPr>
            <p:nvPr/>
          </p:nvSpPr>
          <p:spPr bwMode="auto">
            <a:xfrm>
              <a:off x="4512" y="1152"/>
              <a:ext cx="3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2" name="Line 30"/>
            <p:cNvSpPr>
              <a:spLocks noChangeShapeType="1"/>
            </p:cNvSpPr>
            <p:nvPr/>
          </p:nvSpPr>
          <p:spPr bwMode="auto">
            <a:xfrm flipV="1">
              <a:off x="4848" y="816"/>
              <a:ext cx="0" cy="33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3" name="Line 31"/>
            <p:cNvSpPr>
              <a:spLocks noChangeShapeType="1"/>
            </p:cNvSpPr>
            <p:nvPr/>
          </p:nvSpPr>
          <p:spPr bwMode="auto">
            <a:xfrm flipH="1">
              <a:off x="4656" y="816"/>
              <a:ext cx="192"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4" name="Line 32"/>
            <p:cNvSpPr>
              <a:spLocks noChangeShapeType="1"/>
            </p:cNvSpPr>
            <p:nvPr/>
          </p:nvSpPr>
          <p:spPr bwMode="auto">
            <a:xfrm flipV="1">
              <a:off x="3744" y="480"/>
              <a:ext cx="0" cy="9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5" name="Line 33"/>
            <p:cNvSpPr>
              <a:spLocks noChangeShapeType="1"/>
            </p:cNvSpPr>
            <p:nvPr/>
          </p:nvSpPr>
          <p:spPr bwMode="auto">
            <a:xfrm>
              <a:off x="3744" y="480"/>
              <a:ext cx="1296"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6" name="Text Box 34"/>
            <p:cNvSpPr txBox="1">
              <a:spLocks noChangeArrowheads="1"/>
            </p:cNvSpPr>
            <p:nvPr/>
          </p:nvSpPr>
          <p:spPr bwMode="auto">
            <a:xfrm>
              <a:off x="4944" y="720"/>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loop</a:t>
              </a:r>
            </a:p>
          </p:txBody>
        </p:sp>
        <p:sp>
          <p:nvSpPr>
            <p:cNvPr id="8217" name="Rectangle 36"/>
            <p:cNvSpPr>
              <a:spLocks noChangeArrowheads="1"/>
            </p:cNvSpPr>
            <p:nvPr/>
          </p:nvSpPr>
          <p:spPr bwMode="auto">
            <a:xfrm>
              <a:off x="1488" y="144"/>
              <a:ext cx="2844" cy="1104"/>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8218" name="Text Box 37"/>
            <p:cNvSpPr txBox="1">
              <a:spLocks noChangeArrowheads="1"/>
            </p:cNvSpPr>
            <p:nvPr/>
          </p:nvSpPr>
          <p:spPr bwMode="auto">
            <a:xfrm>
              <a:off x="3696" y="1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grpSp>
      <p:sp>
        <p:nvSpPr>
          <p:cNvPr id="3" name="TextBox 2"/>
          <p:cNvSpPr txBox="1"/>
          <p:nvPr/>
        </p:nvSpPr>
        <p:spPr>
          <a:xfrm>
            <a:off x="2514600" y="4724400"/>
            <a:ext cx="389850" cy="461665"/>
          </a:xfrm>
          <a:prstGeom prst="rect">
            <a:avLst/>
          </a:prstGeom>
          <a:noFill/>
        </p:spPr>
        <p:txBody>
          <a:bodyPr wrap="none" rtlCol="0">
            <a:spAutoFit/>
          </a:bodyPr>
          <a:lstStyle/>
          <a:p>
            <a:r>
              <a:rPr lang="en-US" sz="2400" i="1" dirty="0"/>
              <a:t>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7772400" cy="1143000"/>
          </a:xfrm>
        </p:spPr>
        <p:txBody>
          <a:bodyPr/>
          <a:lstStyle/>
          <a:p>
            <a:r>
              <a:rPr lang="zh-CN" altLang="en-US" dirty="0"/>
              <a:t>来看两个代码（</a:t>
            </a:r>
            <a:r>
              <a:rPr lang="en-US" altLang="zh-CN" dirty="0"/>
              <a:t>1</a:t>
            </a:r>
            <a:r>
              <a:rPr lang="zh-CN" altLang="en-US" dirty="0"/>
              <a:t>）</a:t>
            </a:r>
          </a:p>
        </p:txBody>
      </p:sp>
      <p:sp>
        <p:nvSpPr>
          <p:cNvPr id="3" name="内容占位符 2"/>
          <p:cNvSpPr>
            <a:spLocks noGrp="1"/>
          </p:cNvSpPr>
          <p:nvPr>
            <p:ph idx="1"/>
          </p:nvPr>
        </p:nvSpPr>
        <p:spPr>
          <a:xfrm>
            <a:off x="179512" y="1412776"/>
            <a:ext cx="7918648" cy="4611216"/>
          </a:xfrm>
        </p:spPr>
        <p:txBody>
          <a:bodyPr/>
          <a:lstStyle/>
          <a:p>
            <a:pPr>
              <a:buNone/>
            </a:pPr>
            <a:r>
              <a:rPr lang="en-US" altLang="zh-CN" sz="2400" dirty="0" err="1"/>
              <a:t>bool</a:t>
            </a:r>
            <a:r>
              <a:rPr lang="en-US" altLang="zh-CN" sz="2400" dirty="0"/>
              <a:t> </a:t>
            </a:r>
            <a:r>
              <a:rPr lang="en-US" altLang="zh-CN" sz="2400" dirty="0" err="1"/>
              <a:t>God_algo</a:t>
            </a:r>
            <a:r>
              <a:rPr lang="en-US" altLang="zh-CN" sz="2400" dirty="0"/>
              <a:t>(char * program, char * input) </a:t>
            </a:r>
          </a:p>
          <a:p>
            <a:pPr>
              <a:buNone/>
            </a:pPr>
            <a:r>
              <a:rPr lang="en-US" altLang="zh-CN" sz="2400" dirty="0"/>
              <a:t>{ </a:t>
            </a:r>
          </a:p>
          <a:p>
            <a:pPr>
              <a:buNone/>
            </a:pPr>
            <a:r>
              <a:rPr lang="en-US" altLang="zh-CN" sz="2400" dirty="0"/>
              <a:t>    if(&lt;program&gt; halts on &lt;input&gt;) </a:t>
            </a:r>
          </a:p>
          <a:p>
            <a:pPr>
              <a:buNone/>
            </a:pPr>
            <a:r>
              <a:rPr lang="en-US" altLang="zh-CN" sz="2400" dirty="0"/>
              <a:t>        return true; </a:t>
            </a:r>
          </a:p>
          <a:p>
            <a:pPr>
              <a:buNone/>
            </a:pPr>
            <a:r>
              <a:rPr lang="en-US" altLang="zh-CN" sz="2400" dirty="0"/>
              <a:t>    else </a:t>
            </a:r>
          </a:p>
          <a:p>
            <a:pPr>
              <a:buNone/>
            </a:pPr>
            <a:r>
              <a:rPr lang="en-US" altLang="zh-CN" sz="2400" dirty="0"/>
              <a:t>        return false; </a:t>
            </a:r>
          </a:p>
          <a:p>
            <a:pPr>
              <a:buNone/>
            </a:pPr>
            <a:r>
              <a:rPr lang="en-US" altLang="zh-CN" sz="2400" dirty="0"/>
              <a:t>} </a:t>
            </a:r>
          </a:p>
          <a:p>
            <a:pPr>
              <a:buNone/>
            </a:pPr>
            <a:r>
              <a:rPr lang="en-US" altLang="zh-CN" dirty="0"/>
              <a:t>   </a:t>
            </a:r>
            <a:endParaRPr lang="zh-CN" altLang="en-US" dirty="0"/>
          </a:p>
        </p:txBody>
      </p:sp>
      <p:sp>
        <p:nvSpPr>
          <p:cNvPr id="4" name="矩形 3"/>
          <p:cNvSpPr/>
          <p:nvPr/>
        </p:nvSpPr>
        <p:spPr>
          <a:xfrm>
            <a:off x="179512" y="4797152"/>
            <a:ext cx="3561715" cy="1554480"/>
          </a:xfrm>
          <a:prstGeom prst="rect">
            <a:avLst/>
          </a:prstGeom>
        </p:spPr>
        <p:txBody>
          <a:bodyPr wrap="square">
            <a:spAutoFit/>
          </a:bodyPr>
          <a:lstStyle/>
          <a:p>
            <a:pPr algn="l"/>
            <a:r>
              <a:rPr lang="zh-CN" altLang="en-US" dirty="0"/>
              <a:t>这里假设</a:t>
            </a:r>
            <a:r>
              <a:rPr lang="en-US" altLang="zh-CN" dirty="0"/>
              <a:t>if</a:t>
            </a:r>
            <a:r>
              <a:rPr lang="zh-CN" altLang="en-US" dirty="0"/>
              <a:t>的判断语句是人类天才思考的结晶，它能像上帝一样洞察所有程序的宿命，</a:t>
            </a:r>
          </a:p>
        </p:txBody>
      </p:sp>
      <p:pic>
        <p:nvPicPr>
          <p:cNvPr id="5" name="图片 4"/>
          <p:cNvPicPr>
            <a:picLocks noChangeAspect="1"/>
          </p:cNvPicPr>
          <p:nvPr/>
        </p:nvPicPr>
        <p:blipFill>
          <a:blip r:embed="rId2" cstate="print"/>
          <a:stretch>
            <a:fillRect/>
          </a:stretch>
        </p:blipFill>
        <p:spPr>
          <a:xfrm>
            <a:off x="4355976" y="2809444"/>
            <a:ext cx="4608512" cy="349841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r>
              <a:rPr lang="zh-CN" altLang="en-US" dirty="0"/>
              <a:t>来看两个代码（</a:t>
            </a:r>
            <a:r>
              <a:rPr lang="en-US" altLang="zh-CN" dirty="0"/>
              <a:t>2</a:t>
            </a:r>
            <a:r>
              <a:rPr lang="zh-CN" altLang="en-US" dirty="0"/>
              <a:t>）</a:t>
            </a:r>
          </a:p>
        </p:txBody>
      </p:sp>
      <p:sp>
        <p:nvSpPr>
          <p:cNvPr id="3" name="内容占位符 2"/>
          <p:cNvSpPr>
            <a:spLocks noGrp="1"/>
          </p:cNvSpPr>
          <p:nvPr>
            <p:ph idx="1"/>
          </p:nvPr>
        </p:nvSpPr>
        <p:spPr>
          <a:xfrm>
            <a:off x="323528" y="1484784"/>
            <a:ext cx="5177166" cy="4301670"/>
          </a:xfrm>
        </p:spPr>
        <p:txBody>
          <a:bodyPr/>
          <a:lstStyle/>
          <a:p>
            <a:pPr>
              <a:buNone/>
            </a:pPr>
            <a:r>
              <a:rPr lang="en-US" altLang="zh-CN" sz="2400" dirty="0" err="1"/>
              <a:t>bool</a:t>
            </a:r>
            <a:r>
              <a:rPr lang="en-US" altLang="zh-CN" sz="2400" dirty="0"/>
              <a:t> </a:t>
            </a:r>
            <a:r>
              <a:rPr lang="en-US" altLang="zh-CN" sz="2400" dirty="0" err="1"/>
              <a:t>Satan_algo</a:t>
            </a:r>
            <a:r>
              <a:rPr lang="en-US" altLang="zh-CN" sz="2400" dirty="0"/>
              <a:t>(char * program) </a:t>
            </a:r>
          </a:p>
          <a:p>
            <a:pPr>
              <a:buNone/>
            </a:pPr>
            <a:r>
              <a:rPr lang="en-US" altLang="zh-CN" sz="2400" dirty="0"/>
              <a:t>{ </a:t>
            </a:r>
          </a:p>
          <a:p>
            <a:pPr>
              <a:buNone/>
            </a:pPr>
            <a:r>
              <a:rPr lang="en-US" altLang="zh-CN" sz="2400" dirty="0"/>
              <a:t>    if(</a:t>
            </a:r>
            <a:r>
              <a:rPr lang="en-US" altLang="zh-CN" sz="2400" dirty="0" err="1"/>
              <a:t>God_algo</a:t>
            </a:r>
            <a:r>
              <a:rPr lang="en-US" altLang="zh-CN" sz="2400" dirty="0"/>
              <a:t>(program, program)) </a:t>
            </a:r>
          </a:p>
          <a:p>
            <a:pPr>
              <a:buNone/>
            </a:pPr>
            <a:r>
              <a:rPr lang="en-US" altLang="zh-CN" sz="2400" dirty="0"/>
              <a:t>    { </a:t>
            </a:r>
          </a:p>
          <a:p>
            <a:pPr>
              <a:buNone/>
            </a:pPr>
            <a:r>
              <a:rPr lang="en-US" altLang="zh-CN" sz="2400" dirty="0"/>
              <a:t>        while(true); // loop forever! </a:t>
            </a:r>
          </a:p>
          <a:p>
            <a:pPr>
              <a:buNone/>
            </a:pPr>
            <a:r>
              <a:rPr lang="en-US" altLang="zh-CN" sz="2400" dirty="0"/>
              <a:t>        return false; // can never get here! </a:t>
            </a:r>
          </a:p>
          <a:p>
            <a:pPr>
              <a:buNone/>
            </a:pPr>
            <a:r>
              <a:rPr lang="en-US" altLang="zh-CN" sz="2400" dirty="0"/>
              <a:t>    } </a:t>
            </a:r>
          </a:p>
          <a:p>
            <a:pPr>
              <a:buNone/>
            </a:pPr>
            <a:r>
              <a:rPr lang="en-US" altLang="zh-CN" sz="2400" dirty="0"/>
              <a:t>    else </a:t>
            </a:r>
          </a:p>
          <a:p>
            <a:pPr>
              <a:buNone/>
            </a:pPr>
            <a:r>
              <a:rPr lang="en-US" altLang="zh-CN" sz="2400" dirty="0"/>
              <a:t>        return true; </a:t>
            </a:r>
          </a:p>
          <a:p>
            <a:pPr>
              <a:buNone/>
            </a:pPr>
            <a:r>
              <a:rPr lang="en-US" altLang="zh-CN" sz="2400" dirty="0"/>
              <a:t>}</a:t>
            </a:r>
            <a:r>
              <a:rPr lang="en-US" altLang="zh-CN" dirty="0"/>
              <a:t> </a:t>
            </a:r>
          </a:p>
          <a:p>
            <a:r>
              <a:rPr lang="en-US" altLang="zh-CN" dirty="0"/>
              <a:t>   </a:t>
            </a:r>
            <a:r>
              <a:rPr lang="zh-CN" altLang="en-US" dirty="0"/>
              <a:t>   </a:t>
            </a:r>
          </a:p>
        </p:txBody>
      </p:sp>
      <p:sp>
        <p:nvSpPr>
          <p:cNvPr id="4" name="矩形 3"/>
          <p:cNvSpPr/>
          <p:nvPr/>
        </p:nvSpPr>
        <p:spPr>
          <a:xfrm>
            <a:off x="5286380" y="1556792"/>
            <a:ext cx="3641596" cy="3046988"/>
          </a:xfrm>
          <a:prstGeom prst="rect">
            <a:avLst/>
          </a:prstGeom>
        </p:spPr>
        <p:txBody>
          <a:bodyPr wrap="square">
            <a:spAutoFit/>
          </a:bodyPr>
          <a:lstStyle/>
          <a:p>
            <a:pPr algn="l">
              <a:buFont typeface="Arial" pitchFamily="34" charset="0"/>
              <a:buChar char="•"/>
            </a:pPr>
            <a:r>
              <a:rPr lang="zh-CN" altLang="en-US" dirty="0"/>
              <a:t>和这个程序的名字一样，它太邪恶了。</a:t>
            </a:r>
          </a:p>
          <a:p>
            <a:pPr algn="l">
              <a:buFont typeface="Arial" pitchFamily="34" charset="0"/>
              <a:buChar char="•"/>
            </a:pPr>
            <a:r>
              <a:rPr lang="zh-CN" altLang="en-US" dirty="0"/>
              <a:t>   当这个算法运用到自身时： </a:t>
            </a:r>
            <a:r>
              <a:rPr lang="en-US" altLang="zh-CN" dirty="0" err="1"/>
              <a:t>Satan_algo</a:t>
            </a:r>
            <a:r>
              <a:rPr lang="en-US" altLang="zh-CN" dirty="0"/>
              <a:t>(</a:t>
            </a:r>
            <a:r>
              <a:rPr lang="en-US" altLang="zh-CN" dirty="0" err="1"/>
              <a:t>Satan_algo</a:t>
            </a:r>
            <a:r>
              <a:rPr lang="en-US" altLang="zh-CN" dirty="0"/>
              <a:t>);   </a:t>
            </a:r>
            <a:r>
              <a:rPr lang="zh-CN" altLang="en-US" dirty="0"/>
              <a:t>它肯定和所有的程序一样，要么停止，要么永不结束。</a:t>
            </a:r>
          </a:p>
        </p:txBody>
      </p:sp>
      <p:sp>
        <p:nvSpPr>
          <p:cNvPr id="5" name="TextBox 4"/>
          <p:cNvSpPr txBox="1"/>
          <p:nvPr/>
        </p:nvSpPr>
        <p:spPr>
          <a:xfrm>
            <a:off x="3214678" y="5214950"/>
            <a:ext cx="5286412" cy="646331"/>
          </a:xfrm>
          <a:prstGeom prst="rect">
            <a:avLst/>
          </a:prstGeom>
          <a:noFill/>
        </p:spPr>
        <p:txBody>
          <a:bodyPr wrap="square" rtlCol="0">
            <a:spAutoFit/>
          </a:bodyPr>
          <a:lstStyle/>
          <a:p>
            <a:r>
              <a:rPr lang="en-US" altLang="zh-CN" sz="3600" dirty="0" err="1">
                <a:latin typeface="Rockwell" pitchFamily="18" charset="0"/>
              </a:rPr>
              <a:t>Satan_algo</a:t>
            </a:r>
            <a:r>
              <a:rPr lang="en-US" altLang="zh-CN" sz="3600" dirty="0">
                <a:latin typeface="Rockwell" pitchFamily="18" charset="0"/>
              </a:rPr>
              <a:t>(</a:t>
            </a:r>
            <a:r>
              <a:rPr lang="en-US" altLang="zh-CN" sz="3600" dirty="0" err="1">
                <a:latin typeface="Rockwell" pitchFamily="18" charset="0"/>
              </a:rPr>
              <a:t>Satan_algo</a:t>
            </a:r>
            <a:r>
              <a:rPr lang="en-US" altLang="zh-CN" sz="3600" dirty="0">
                <a:latin typeface="Rockwell" pitchFamily="18" charset="0"/>
              </a:rPr>
              <a:t>); </a:t>
            </a:r>
            <a:endParaRPr lang="zh-CN" altLang="en-US" sz="3600" dirty="0">
              <a:latin typeface="Rockwell"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r>
              <a:rPr lang="zh-CN" altLang="en-US" dirty="0"/>
              <a:t>来看两个代码（</a:t>
            </a:r>
            <a:r>
              <a:rPr lang="en-US" altLang="zh-CN" dirty="0"/>
              <a:t>3</a:t>
            </a:r>
            <a:r>
              <a:rPr lang="zh-CN" altLang="en-US" dirty="0"/>
              <a:t>）</a:t>
            </a:r>
          </a:p>
        </p:txBody>
      </p:sp>
      <p:sp>
        <p:nvSpPr>
          <p:cNvPr id="3" name="内容占位符 2"/>
          <p:cNvSpPr>
            <a:spLocks noGrp="1"/>
          </p:cNvSpPr>
          <p:nvPr>
            <p:ph idx="1"/>
          </p:nvPr>
        </p:nvSpPr>
        <p:spPr>
          <a:xfrm>
            <a:off x="395536" y="1412776"/>
            <a:ext cx="8208912" cy="4896544"/>
          </a:xfrm>
        </p:spPr>
        <p:txBody>
          <a:bodyPr/>
          <a:lstStyle/>
          <a:p>
            <a:r>
              <a:rPr lang="zh-CN" altLang="en-US" sz="2400" dirty="0"/>
              <a:t>那我们先假设这个程序能停机，那上图代码块中的</a:t>
            </a:r>
            <a:r>
              <a:rPr lang="en-US" altLang="zh-CN" sz="2400" dirty="0"/>
              <a:t>if</a:t>
            </a:r>
            <a:r>
              <a:rPr lang="zh-CN" altLang="en-US" sz="2400" dirty="0"/>
              <a:t>条件判断肯定为真（因为</a:t>
            </a:r>
            <a:r>
              <a:rPr lang="en-US" altLang="zh-CN" sz="2400" dirty="0" err="1"/>
              <a:t>God_algo</a:t>
            </a:r>
            <a:r>
              <a:rPr lang="en-US" altLang="zh-CN" sz="2400" dirty="0"/>
              <a:t>(</a:t>
            </a:r>
            <a:r>
              <a:rPr lang="en-US" altLang="zh-CN" sz="2400" dirty="0" err="1"/>
              <a:t>Satan_algo</a:t>
            </a:r>
            <a:r>
              <a:rPr lang="en-US" altLang="zh-CN" sz="2400" dirty="0"/>
              <a:t>, </a:t>
            </a:r>
            <a:r>
              <a:rPr lang="en-US" altLang="zh-CN" sz="2400" dirty="0" err="1"/>
              <a:t>Satan_algo</a:t>
            </a:r>
            <a:r>
              <a:rPr lang="en-US" altLang="zh-CN" sz="2400" dirty="0"/>
              <a:t>)</a:t>
            </a:r>
            <a:r>
              <a:rPr lang="zh-CN" altLang="en-US" sz="2400" dirty="0"/>
              <a:t>这个函数返回</a:t>
            </a:r>
            <a:r>
              <a:rPr lang="en-US" altLang="zh-CN" sz="2400" dirty="0"/>
              <a:t>true</a:t>
            </a:r>
            <a:r>
              <a:rPr lang="zh-CN" altLang="en-US" sz="2400" dirty="0"/>
              <a:t>），从而程序进入那个包含</a:t>
            </a:r>
            <a:r>
              <a:rPr lang="en-US" altLang="zh-CN" sz="2400" dirty="0"/>
              <a:t>while(true);</a:t>
            </a:r>
            <a:r>
              <a:rPr lang="zh-CN" altLang="en-US" sz="2400" dirty="0"/>
              <a:t>语句的分支，那我们就可以得出这个程序不能停机。</a:t>
            </a:r>
          </a:p>
          <a:p>
            <a:r>
              <a:rPr lang="zh-CN" altLang="en-US" sz="2400" dirty="0"/>
              <a:t>   我们再假设这个程序不能停机，类似的，我们可以得出这个程序能停机。</a:t>
            </a:r>
          </a:p>
          <a:p>
            <a:r>
              <a:rPr lang="zh-CN" altLang="en-US" sz="2400" dirty="0"/>
              <a:t>   总之，我们有：</a:t>
            </a:r>
          </a:p>
          <a:p>
            <a:r>
              <a:rPr lang="zh-CN" altLang="en-US" sz="2400" dirty="0"/>
              <a:t>   </a:t>
            </a:r>
            <a:r>
              <a:rPr lang="en-US" altLang="zh-CN" sz="2400" dirty="0" err="1"/>
              <a:t>Satan_algo</a:t>
            </a:r>
            <a:r>
              <a:rPr lang="en-US" altLang="zh-CN" sz="2400" dirty="0"/>
              <a:t>(</a:t>
            </a:r>
            <a:r>
              <a:rPr lang="en-US" altLang="zh-CN" sz="2400" dirty="0" err="1"/>
              <a:t>Satan_algo</a:t>
            </a:r>
            <a:r>
              <a:rPr lang="en-US" altLang="zh-CN" sz="2400" dirty="0"/>
              <a:t>)</a:t>
            </a:r>
            <a:r>
              <a:rPr lang="zh-CN" altLang="en-US" sz="2400" dirty="0"/>
              <a:t>能停机 </a:t>
            </a:r>
            <a:r>
              <a:rPr lang="en-US" altLang="zh-CN" sz="2400" dirty="0"/>
              <a:t>=&gt; </a:t>
            </a:r>
            <a:r>
              <a:rPr lang="zh-CN" altLang="en-US" sz="2400" dirty="0"/>
              <a:t>它不能停机</a:t>
            </a:r>
          </a:p>
          <a:p>
            <a:r>
              <a:rPr lang="zh-CN" altLang="en-US" sz="2400" dirty="0"/>
              <a:t>   </a:t>
            </a:r>
            <a:r>
              <a:rPr lang="en-US" altLang="zh-CN" sz="2400" dirty="0" err="1"/>
              <a:t>Satan_algo</a:t>
            </a:r>
            <a:r>
              <a:rPr lang="en-US" altLang="zh-CN" sz="2400" dirty="0"/>
              <a:t>(</a:t>
            </a:r>
            <a:r>
              <a:rPr lang="en-US" altLang="zh-CN" sz="2400" dirty="0" err="1"/>
              <a:t>Satan_algo</a:t>
            </a:r>
            <a:r>
              <a:rPr lang="en-US" altLang="zh-CN" sz="2400" dirty="0"/>
              <a:t>)</a:t>
            </a:r>
            <a:r>
              <a:rPr lang="zh-CN" altLang="en-US" sz="2400" dirty="0"/>
              <a:t>不能停机 </a:t>
            </a:r>
            <a:r>
              <a:rPr lang="en-US" altLang="zh-CN" sz="2400" dirty="0"/>
              <a:t>=&gt; </a:t>
            </a:r>
            <a:r>
              <a:rPr lang="zh-CN" altLang="en-US" sz="2400" dirty="0"/>
              <a:t>它能停机</a:t>
            </a:r>
          </a:p>
          <a:p>
            <a:r>
              <a:rPr lang="zh-CN" altLang="en-US" sz="2400" dirty="0"/>
              <a:t>   那么，我们得出了一个悖论。从而我们可以推翻我们最初的假设：</a:t>
            </a:r>
            <a:r>
              <a:rPr lang="zh-CN" altLang="en-US" sz="2400" b="1" dirty="0"/>
              <a:t>不存在一个程序（或算法），它能够计算任何程序在给定输入上是否会结束（停机）。</a:t>
            </a:r>
            <a:endParaRPr lang="zh-CN" altLang="en-US" sz="2400" dirty="0"/>
          </a:p>
          <a:p>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pPr>
              <a:defRPr/>
            </a:pPr>
            <a:r>
              <a:rPr lang="en-US" altLang="zh-CN" dirty="0">
                <a:ea typeface="宋体" charset="-122"/>
              </a:rPr>
              <a:t>《</a:t>
            </a:r>
            <a:r>
              <a:rPr lang="zh-CN" altLang="en-US" dirty="0">
                <a:ea typeface="宋体" charset="-122"/>
              </a:rPr>
              <a:t>基本演绎法</a:t>
            </a:r>
            <a:r>
              <a:rPr lang="en-US" altLang="zh-CN" dirty="0">
                <a:ea typeface="宋体" charset="-122"/>
              </a:rPr>
              <a:t>》</a:t>
            </a:r>
            <a:endParaRPr lang="zh-CN" altLang="en-US" dirty="0">
              <a:ea typeface="宋体" charset="-122"/>
            </a:endParaRPr>
          </a:p>
        </p:txBody>
      </p:sp>
      <p:sp>
        <p:nvSpPr>
          <p:cNvPr id="3" name="内容占位符 2"/>
          <p:cNvSpPr>
            <a:spLocks noGrp="1"/>
          </p:cNvSpPr>
          <p:nvPr>
            <p:ph idx="1"/>
          </p:nvPr>
        </p:nvSpPr>
        <p:spPr/>
        <p:txBody>
          <a:bodyPr/>
          <a:lstStyle/>
          <a:p>
            <a:pPr>
              <a:defRPr/>
            </a:pPr>
            <a:r>
              <a:rPr lang="zh-CN" altLang="en-US" sz="2800" dirty="0">
                <a:ea typeface="宋体" charset="-122"/>
              </a:rPr>
              <a:t>美剧</a:t>
            </a:r>
            <a:r>
              <a:rPr lang="en-US" altLang="zh-CN" sz="2800" dirty="0">
                <a:ea typeface="宋体" charset="-122"/>
              </a:rPr>
              <a:t>《</a:t>
            </a:r>
            <a:r>
              <a:rPr lang="zh-CN" altLang="en-US" sz="2800" dirty="0">
                <a:ea typeface="宋体" charset="-122"/>
              </a:rPr>
              <a:t>基本演绎法</a:t>
            </a:r>
            <a:r>
              <a:rPr lang="en-US" altLang="zh-CN" sz="2800" dirty="0">
                <a:ea typeface="宋体" charset="-122"/>
              </a:rPr>
              <a:t>》</a:t>
            </a:r>
            <a:r>
              <a:rPr lang="zh-CN" altLang="en-US" sz="2800" dirty="0">
                <a:ea typeface="宋体" charset="-122"/>
              </a:rPr>
              <a:t>（也就是美版“</a:t>
            </a:r>
            <a:r>
              <a:rPr lang="zh-CN" altLang="en-US" sz="2800" dirty="0">
                <a:effectLst/>
                <a:ea typeface="宋体" charset="-122"/>
              </a:rPr>
              <a:t>福尔摩斯</a:t>
            </a:r>
            <a:r>
              <a:rPr lang="zh-CN" altLang="en-US" sz="2800" dirty="0">
                <a:ea typeface="宋体" charset="-122"/>
              </a:rPr>
              <a:t>”）第 </a:t>
            </a:r>
            <a:r>
              <a:rPr lang="en-US" altLang="zh-CN" sz="2800" dirty="0">
                <a:ea typeface="宋体" charset="-122"/>
              </a:rPr>
              <a:t>2 </a:t>
            </a:r>
            <a:r>
              <a:rPr lang="zh-CN" altLang="en-US" sz="2800" dirty="0">
                <a:ea typeface="宋体" charset="-122"/>
              </a:rPr>
              <a:t>季第 </a:t>
            </a:r>
            <a:r>
              <a:rPr lang="en-US" altLang="zh-CN" sz="2800" dirty="0">
                <a:ea typeface="宋体" charset="-122"/>
              </a:rPr>
              <a:t>2 </a:t>
            </a:r>
            <a:r>
              <a:rPr lang="zh-CN" altLang="en-US" sz="2800" dirty="0">
                <a:ea typeface="宋体" charset="-122"/>
              </a:rPr>
              <a:t>集中，两位研究 </a:t>
            </a:r>
            <a:r>
              <a:rPr lang="en-US" altLang="zh-CN" sz="2800" dirty="0">
                <a:ea typeface="宋体" charset="-122"/>
              </a:rPr>
              <a:t>NP </a:t>
            </a:r>
            <a:r>
              <a:rPr lang="zh-CN" altLang="en-US" sz="2800" dirty="0">
                <a:ea typeface="宋体" charset="-122"/>
              </a:rPr>
              <a:t>问题的数学家被谋杀了，凶手是同行，因为被害者即将证明“</a:t>
            </a:r>
            <a:r>
              <a:rPr lang="en-US" altLang="zh-CN" sz="2800" dirty="0">
                <a:ea typeface="宋体" charset="-122"/>
              </a:rPr>
              <a:t>P=NP </a:t>
            </a:r>
            <a:r>
              <a:rPr lang="zh-CN" altLang="en-US" sz="2800" dirty="0">
                <a:ea typeface="宋体" charset="-122"/>
              </a:rPr>
              <a:t>问题”，她为独吞成果而下了毒手。</a:t>
            </a:r>
            <a:endParaRPr lang="en-US" altLang="zh-CN" sz="2800" dirty="0">
              <a:ea typeface="宋体" charset="-122"/>
            </a:endParaRPr>
          </a:p>
          <a:p>
            <a:pPr>
              <a:defRPr/>
            </a:pPr>
            <a:r>
              <a:rPr lang="zh-CN" altLang="en-US" sz="2800" dirty="0">
                <a:ea typeface="宋体" charset="-122"/>
              </a:rPr>
              <a:t>凶手的动机，并不是</a:t>
            </a:r>
            <a:r>
              <a:rPr lang="zh-CN" altLang="en-US" sz="2800" dirty="0">
                <a:solidFill>
                  <a:srgbClr val="C00000"/>
                </a:solidFill>
                <a:latin typeface="华文琥珀" pitchFamily="2" charset="-122"/>
                <a:ea typeface="华文琥珀" pitchFamily="2" charset="-122"/>
              </a:rPr>
              <a:t>千禧年大奖</a:t>
            </a:r>
            <a:r>
              <a:rPr lang="zh-CN" altLang="en-US" sz="2800" dirty="0">
                <a:ea typeface="宋体" charset="-122"/>
              </a:rPr>
              <a:t>难题那</a:t>
            </a:r>
            <a:r>
              <a:rPr lang="en-US" altLang="zh-CN" sz="2800" dirty="0">
                <a:ea typeface="宋体" charset="-122"/>
              </a:rPr>
              <a:t>100</a:t>
            </a:r>
            <a:r>
              <a:rPr lang="zh-CN" altLang="en-US" sz="2800" dirty="0">
                <a:ea typeface="宋体" charset="-122"/>
              </a:rPr>
              <a:t>万美元的奖金</a:t>
            </a:r>
            <a:r>
              <a:rPr lang="en-US" altLang="zh-CN" sz="2800" dirty="0">
                <a:ea typeface="宋体" charset="-122"/>
              </a:rPr>
              <a:t>——</a:t>
            </a:r>
            <a:r>
              <a:rPr lang="zh-CN" altLang="en-US" sz="2800" dirty="0">
                <a:ea typeface="宋体" charset="-122"/>
              </a:rPr>
              <a:t>解决了 </a:t>
            </a:r>
            <a:r>
              <a:rPr lang="en-US" altLang="zh-CN" sz="2800" dirty="0">
                <a:ea typeface="宋体" charset="-122"/>
              </a:rPr>
              <a:t>P=NP </a:t>
            </a:r>
            <a:r>
              <a:rPr lang="zh-CN" altLang="en-US" sz="2800" dirty="0">
                <a:ea typeface="宋体" charset="-122"/>
              </a:rPr>
              <a:t>问题，就能够破译世界上所有的密码系统，这里面的利益比</a:t>
            </a:r>
            <a:r>
              <a:rPr lang="en-US" altLang="zh-CN" sz="2800" dirty="0">
                <a:ea typeface="宋体" charset="-122"/>
              </a:rPr>
              <a:t>100</a:t>
            </a:r>
            <a:r>
              <a:rPr lang="zh-CN" altLang="en-US" sz="2800" dirty="0">
                <a:ea typeface="宋体" charset="-122"/>
              </a:rPr>
              <a:t>万美元多多了。</a:t>
            </a:r>
          </a:p>
          <a:p>
            <a:pPr>
              <a:buFont typeface="Monotype Sorts" pitchFamily="2" charset="2"/>
              <a:buNone/>
              <a:defRPr/>
            </a:pPr>
            <a:endParaRPr lang="zh-CN" altLang="en-US" dirty="0">
              <a:ea typeface="宋体"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r>
              <a:rPr lang="zh-CN" altLang="en-US" dirty="0"/>
              <a:t>停机问题是</a:t>
            </a:r>
            <a:r>
              <a:rPr lang="en-US" altLang="zh-CN" dirty="0"/>
              <a:t>NP-hard</a:t>
            </a:r>
            <a:endParaRPr lang="zh-CN" altLang="en-US" dirty="0"/>
          </a:p>
        </p:txBody>
      </p:sp>
      <p:sp>
        <p:nvSpPr>
          <p:cNvPr id="3" name="内容占位符 2"/>
          <p:cNvSpPr>
            <a:spLocks noGrp="1"/>
          </p:cNvSpPr>
          <p:nvPr>
            <p:ph idx="1"/>
          </p:nvPr>
        </p:nvSpPr>
        <p:spPr>
          <a:xfrm>
            <a:off x="251520" y="1412776"/>
            <a:ext cx="8640960" cy="4683224"/>
          </a:xfrm>
        </p:spPr>
        <p:txBody>
          <a:bodyPr/>
          <a:lstStyle/>
          <a:p>
            <a:r>
              <a:rPr lang="en-US" altLang="zh-CN" sz="2400" dirty="0"/>
              <a:t>NP-Hard</a:t>
            </a:r>
            <a:r>
              <a:rPr lang="zh-CN" altLang="en-US" sz="2400" dirty="0"/>
              <a:t>和</a:t>
            </a:r>
            <a:r>
              <a:rPr lang="en-US" altLang="zh-CN" sz="2400" dirty="0"/>
              <a:t>NP-Complete</a:t>
            </a:r>
            <a:r>
              <a:rPr lang="zh-CN" altLang="en-US" sz="2400" dirty="0"/>
              <a:t>有什么不同？</a:t>
            </a:r>
            <a:r>
              <a:rPr lang="en-US" altLang="zh-CN" sz="2400" dirty="0"/>
              <a:t>.</a:t>
            </a:r>
            <a:r>
              <a:rPr lang="zh-CN" altLang="en-US" sz="2400" dirty="0"/>
              <a:t>如果所有</a:t>
            </a:r>
            <a:r>
              <a:rPr lang="en-US" altLang="zh-CN" sz="2400" dirty="0"/>
              <a:t>NP</a:t>
            </a:r>
            <a:r>
              <a:rPr lang="zh-CN" altLang="en-US" sz="2400" dirty="0"/>
              <a:t>问题都可以多项式归约到问题</a:t>
            </a:r>
            <a:r>
              <a:rPr lang="en-US" altLang="zh-CN" sz="2400" dirty="0"/>
              <a:t>A</a:t>
            </a:r>
            <a:r>
              <a:rPr lang="zh-CN" altLang="en-US" sz="2400" dirty="0"/>
              <a:t>，那么问题</a:t>
            </a:r>
            <a:r>
              <a:rPr lang="en-US" altLang="zh-CN" sz="2400" dirty="0"/>
              <a:t>A</a:t>
            </a:r>
            <a:r>
              <a:rPr lang="zh-CN" altLang="en-US" sz="2400" dirty="0"/>
              <a:t>就是 </a:t>
            </a:r>
            <a:r>
              <a:rPr lang="en-US" altLang="zh-CN" sz="2400" dirty="0"/>
              <a:t>NP-Hard</a:t>
            </a:r>
            <a:r>
              <a:rPr lang="zh-CN" altLang="en-US" sz="2400" dirty="0"/>
              <a:t>；如果问题</a:t>
            </a:r>
            <a:r>
              <a:rPr lang="en-US" altLang="zh-CN" sz="2400" dirty="0"/>
              <a:t>A</a:t>
            </a:r>
            <a:r>
              <a:rPr lang="zh-CN" altLang="en-US" sz="2400" dirty="0"/>
              <a:t>既是</a:t>
            </a:r>
            <a:r>
              <a:rPr lang="en-US" altLang="zh-CN" sz="2400" dirty="0"/>
              <a:t>NP-Hard</a:t>
            </a:r>
            <a:r>
              <a:rPr lang="zh-CN" altLang="en-US" sz="2400" dirty="0"/>
              <a:t>又是</a:t>
            </a:r>
            <a:r>
              <a:rPr lang="en-US" altLang="zh-CN" sz="2400" dirty="0"/>
              <a:t>NP</a:t>
            </a:r>
            <a:r>
              <a:rPr lang="zh-CN" altLang="en-US" sz="2400" dirty="0"/>
              <a:t>，那么它就是</a:t>
            </a:r>
            <a:r>
              <a:rPr lang="en-US" altLang="zh-CN" sz="2400" dirty="0"/>
              <a:t>NP-Complete</a:t>
            </a:r>
            <a:r>
              <a:rPr lang="zh-CN" altLang="en-US" sz="2400" dirty="0"/>
              <a:t>。</a:t>
            </a:r>
            <a:r>
              <a:rPr lang="en-US" altLang="zh-CN" sz="2400" dirty="0"/>
              <a:t>NP-Hard</a:t>
            </a:r>
            <a:r>
              <a:rPr lang="zh-CN" altLang="en-US" sz="2400" dirty="0"/>
              <a:t>问题类包含了</a:t>
            </a:r>
            <a:r>
              <a:rPr lang="en-US" altLang="zh-CN" sz="2400" dirty="0"/>
              <a:t>NP- Complete</a:t>
            </a:r>
            <a:r>
              <a:rPr lang="zh-CN" altLang="en-US" sz="2400" dirty="0"/>
              <a:t>类。</a:t>
            </a:r>
          </a:p>
          <a:p>
            <a:r>
              <a:rPr lang="en-US" altLang="zh-CN" sz="2400" dirty="0"/>
              <a:t>.</a:t>
            </a:r>
            <a:r>
              <a:rPr lang="zh-CN" altLang="en-US" sz="2400" dirty="0"/>
              <a:t>停机问题是</a:t>
            </a:r>
            <a:r>
              <a:rPr lang="en-US" altLang="zh-CN" sz="2400" dirty="0"/>
              <a:t>NP-Hard</a:t>
            </a:r>
            <a:r>
              <a:rPr lang="zh-CN" altLang="en-US" sz="2400" dirty="0"/>
              <a:t>：</a:t>
            </a:r>
            <a:endParaRPr lang="en-US" altLang="zh-CN" sz="2400" dirty="0"/>
          </a:p>
          <a:p>
            <a:pPr lvl="1">
              <a:buFont typeface="Wingdings" pitchFamily="2" charset="2"/>
              <a:buChar char="Ø"/>
            </a:pPr>
            <a:r>
              <a:rPr lang="zh-CN" altLang="en-US" dirty="0"/>
              <a:t>停机问题是不可判的，那它当然也不是</a:t>
            </a:r>
            <a:r>
              <a:rPr lang="en-US" altLang="zh-CN" dirty="0"/>
              <a:t>NP</a:t>
            </a:r>
            <a:r>
              <a:rPr lang="zh-CN" altLang="en-US" dirty="0"/>
              <a:t>问题。</a:t>
            </a:r>
            <a:endParaRPr lang="en-US" altLang="zh-CN" dirty="0"/>
          </a:p>
          <a:p>
            <a:pPr lvl="1">
              <a:buFont typeface="Wingdings" pitchFamily="2" charset="2"/>
              <a:buChar char="Ø"/>
            </a:pPr>
            <a:r>
              <a:rPr lang="zh-CN" altLang="en-US" dirty="0"/>
              <a:t>但对于</a:t>
            </a:r>
            <a:r>
              <a:rPr lang="en-US" altLang="zh-CN" dirty="0"/>
              <a:t>NP-Complete</a:t>
            </a:r>
            <a:r>
              <a:rPr lang="zh-CN" altLang="en-US" dirty="0"/>
              <a:t>问题，却可以多项式归约到停机问题</a:t>
            </a:r>
            <a:r>
              <a:rPr lang="en-US" altLang="zh-CN" dirty="0"/>
              <a:t>——</a:t>
            </a:r>
            <a:r>
              <a:rPr lang="zh-CN" altLang="en-US" dirty="0"/>
              <a:t>构造程序</a:t>
            </a:r>
            <a:r>
              <a:rPr lang="en-US" altLang="zh-CN" dirty="0"/>
              <a:t>A</a:t>
            </a:r>
            <a:r>
              <a:rPr lang="zh-CN" altLang="en-US" dirty="0"/>
              <a:t>，该程序对输入的公式穷举其变量的所有赋值，如果存在赋值使其为真，则停机，否则进入无限循环。这样，判断公式是否可满足便转化为判断以公式为输入的程序</a:t>
            </a:r>
            <a:r>
              <a:rPr lang="en-US" altLang="zh-CN" dirty="0"/>
              <a:t>A</a:t>
            </a:r>
            <a:r>
              <a:rPr lang="zh-CN" altLang="en-US" dirty="0"/>
              <a:t>是否停机。所以，停机问题是</a:t>
            </a:r>
            <a:r>
              <a:rPr lang="en-US" altLang="zh-CN" dirty="0"/>
              <a:t>NP-Hard</a:t>
            </a:r>
            <a:r>
              <a:rPr lang="zh-CN" altLang="en-US" dirty="0"/>
              <a:t>而不是</a:t>
            </a:r>
            <a:r>
              <a:rPr lang="en-US" altLang="zh-CN" dirty="0"/>
              <a:t>NP-Complete</a:t>
            </a:r>
            <a:r>
              <a:rPr lang="zh-CN" alt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sz="3600" b="1" dirty="0">
                <a:solidFill>
                  <a:srgbClr val="0000CC"/>
                </a:solidFill>
              </a:rPr>
              <a:t>NPC</a:t>
            </a:r>
            <a:r>
              <a:rPr lang="zh-CN" altLang="en-US" sz="3600" b="1" dirty="0">
                <a:solidFill>
                  <a:srgbClr val="0000CC"/>
                </a:solidFill>
              </a:rPr>
              <a:t>问题：一个故事</a:t>
            </a:r>
            <a:r>
              <a:rPr lang="en-US" sz="3600" b="1" dirty="0">
                <a:solidFill>
                  <a:srgbClr val="0000CC"/>
                </a:solidFill>
              </a:rPr>
              <a:t> (1)</a:t>
            </a:r>
          </a:p>
        </p:txBody>
      </p:sp>
      <p:sp>
        <p:nvSpPr>
          <p:cNvPr id="1607683" name="Rectangle 3"/>
          <p:cNvSpPr>
            <a:spLocks noGrp="1" noChangeArrowheads="1"/>
          </p:cNvSpPr>
          <p:nvPr>
            <p:ph type="body" idx="1"/>
          </p:nvPr>
        </p:nvSpPr>
        <p:spPr>
          <a:xfrm>
            <a:off x="457200" y="1447800"/>
            <a:ext cx="8229600" cy="5105400"/>
          </a:xfrm>
        </p:spPr>
        <p:txBody>
          <a:bodyPr/>
          <a:lstStyle/>
          <a:p>
            <a:r>
              <a:rPr lang="zh-CN" altLang="en-US" sz="2400" b="1" dirty="0"/>
              <a:t>你老板给你了一个</a:t>
            </a:r>
            <a:r>
              <a:rPr lang="en-US" altLang="zh-CN" sz="2400" b="1" dirty="0"/>
              <a:t>NPC</a:t>
            </a:r>
            <a:r>
              <a:rPr lang="zh-CN" altLang="en-US" sz="2400" b="1" dirty="0"/>
              <a:t>的问题，让你给出一个有效的解，这对你的公式很重要</a:t>
            </a:r>
            <a:endParaRPr lang="en-US" sz="2400" b="1" dirty="0"/>
          </a:p>
          <a:p>
            <a:r>
              <a:rPr lang="zh-CN" altLang="en-US" sz="2400" b="1" dirty="0"/>
              <a:t>最初你和你老板都不知道这是</a:t>
            </a:r>
            <a:r>
              <a:rPr lang="en-US" altLang="zh-CN" sz="2400" b="1" dirty="0"/>
              <a:t>NPC</a:t>
            </a:r>
            <a:r>
              <a:rPr lang="zh-CN" altLang="en-US" sz="2400" b="1" dirty="0"/>
              <a:t>问题</a:t>
            </a:r>
            <a:endParaRPr lang="en-US" sz="2400" b="1" dirty="0"/>
          </a:p>
          <a:p>
            <a:r>
              <a:rPr lang="zh-CN" altLang="en-US" sz="2400" b="1" dirty="0"/>
              <a:t>你花了大量时间，不眠不休，还是没找到答案</a:t>
            </a:r>
            <a:endParaRPr lang="en-US" sz="2400" b="1" dirty="0"/>
          </a:p>
          <a:p>
            <a:endParaRPr lang="en-US" sz="2400" b="1" dirty="0"/>
          </a:p>
          <a:p>
            <a:endParaRPr lang="en-US" sz="2400" b="1" dirty="0"/>
          </a:p>
          <a:p>
            <a:endParaRPr lang="en-US" sz="2400" b="1" dirty="0"/>
          </a:p>
          <a:p>
            <a:endParaRPr lang="en-US" sz="2400" b="1" dirty="0"/>
          </a:p>
          <a:p>
            <a:endParaRPr lang="en-US" sz="2400" b="1" dirty="0"/>
          </a:p>
          <a:p>
            <a:r>
              <a:rPr lang="zh-CN" altLang="en-US" sz="2400" b="1" dirty="0"/>
              <a:t>你怎么办</a:t>
            </a:r>
            <a:r>
              <a:rPr lang="en-US" sz="2400" b="1" dirty="0"/>
              <a:t>?</a:t>
            </a:r>
          </a:p>
        </p:txBody>
      </p:sp>
      <p:pic>
        <p:nvPicPr>
          <p:cNvPr id="4098" name="Picture 2" descr="http://www.wordwizardsinc.com/wp-content/uploads/2012/12/work_har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1237"/>
          <a:stretch>
            <a:fillRect/>
          </a:stretch>
        </p:blipFill>
        <p:spPr bwMode="auto">
          <a:xfrm>
            <a:off x="1403648" y="3284984"/>
            <a:ext cx="2895599" cy="15667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problogger.net/wp-content/hard%20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3284984"/>
            <a:ext cx="2059068" cy="1544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99"/>
                                          </p:stCondLst>
                                        </p:cTn>
                                        <p:tgtEl>
                                          <p:spTgt spid="41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07683">
                                            <p:txEl>
                                              <p:pRg st="8" end="8"/>
                                            </p:txEl>
                                          </p:spTgt>
                                        </p:tgtEl>
                                        <p:attrNameLst>
                                          <p:attrName>style.visibility</p:attrName>
                                        </p:attrNameLst>
                                      </p:cBhvr>
                                      <p:to>
                                        <p:strVal val="visible"/>
                                      </p:to>
                                    </p:set>
                                    <p:animEffect transition="in" filter="fade">
                                      <p:cBhvr>
                                        <p:cTn id="25" dur="1000"/>
                                        <p:tgtEl>
                                          <p:spTgt spid="1607683">
                                            <p:txEl>
                                              <p:pRg st="8" end="8"/>
                                            </p:txEl>
                                          </p:spTgt>
                                        </p:tgtEl>
                                      </p:cBhvr>
                                    </p:animEffect>
                                    <p:anim calcmode="lin" valueType="num">
                                      <p:cBhvr>
                                        <p:cTn id="26" dur="1000" fill="hold"/>
                                        <p:tgtEl>
                                          <p:spTgt spid="1607683">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160768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altLang="zh-CN" sz="3600" b="1" dirty="0">
                <a:solidFill>
                  <a:srgbClr val="0000CC"/>
                </a:solidFill>
              </a:rPr>
              <a:t>NPC</a:t>
            </a:r>
            <a:r>
              <a:rPr lang="zh-CN" altLang="en-US" sz="3600" b="1" dirty="0">
                <a:solidFill>
                  <a:srgbClr val="0000CC"/>
                </a:solidFill>
              </a:rPr>
              <a:t>问题：一个故事</a:t>
            </a:r>
            <a:r>
              <a:rPr lang="en-US" sz="3600" b="1" dirty="0">
                <a:solidFill>
                  <a:srgbClr val="0000CC"/>
                </a:solidFill>
              </a:rPr>
              <a:t>(2)</a:t>
            </a:r>
          </a:p>
        </p:txBody>
      </p:sp>
      <p:sp>
        <p:nvSpPr>
          <p:cNvPr id="1607683" name="Rectangle 3"/>
          <p:cNvSpPr>
            <a:spLocks noGrp="1" noChangeArrowheads="1"/>
          </p:cNvSpPr>
          <p:nvPr>
            <p:ph type="body" idx="1"/>
          </p:nvPr>
        </p:nvSpPr>
        <p:spPr>
          <a:xfrm>
            <a:off x="457200" y="1447800"/>
            <a:ext cx="8229600" cy="548640"/>
          </a:xfrm>
        </p:spPr>
        <p:txBody>
          <a:bodyPr/>
          <a:lstStyle/>
          <a:p>
            <a:r>
              <a:rPr lang="zh-CN" altLang="en-US" sz="2400" b="1" dirty="0"/>
              <a:t>选择</a:t>
            </a:r>
            <a:r>
              <a:rPr lang="en-US" altLang="zh-CN" sz="2400" b="1" dirty="0"/>
              <a:t>1</a:t>
            </a:r>
            <a:r>
              <a:rPr lang="zh-CN" altLang="en-US" sz="2400" b="1" dirty="0"/>
              <a:t>：鼓起勇气告诉老板这事搞不定</a:t>
            </a:r>
            <a:endParaRPr lang="en-US" sz="2400" b="1" dirty="0"/>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166" t="31482" r="28125" b="27036"/>
          <a:stretch>
            <a:fillRect/>
          </a:stretch>
        </p:blipFill>
        <p:spPr bwMode="auto">
          <a:xfrm>
            <a:off x="1295400" y="1996440"/>
            <a:ext cx="6248400" cy="341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457200" y="5394960"/>
            <a:ext cx="822960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你完了，老板对你失去了信任</a:t>
            </a:r>
            <a:r>
              <a:rPr kumimoji="0" lang="en-US" sz="2400" b="1" i="0" u="none" strike="noStrike" kern="0" cap="none" spc="0" normalizeH="0" noProof="0" dirty="0">
                <a:ln>
                  <a:noFill/>
                </a:ln>
                <a:solidFill>
                  <a:schemeClr val="tx1"/>
                </a:solidFill>
                <a:effectLst/>
                <a:uLnTx/>
                <a:uFillTx/>
                <a:latin typeface="+mn-lt"/>
                <a:ea typeface="+mn-ea"/>
                <a:cs typeface="+mn-cs"/>
              </a:rPr>
              <a:t>…</a:t>
            </a:r>
            <a:endParaRPr kumimoji="0" 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altLang="zh-CN" sz="3600" b="1" dirty="0">
                <a:solidFill>
                  <a:srgbClr val="0000CC"/>
                </a:solidFill>
              </a:rPr>
              <a:t>NPC</a:t>
            </a:r>
            <a:r>
              <a:rPr lang="zh-CN" altLang="en-US" sz="3600" b="1" dirty="0">
                <a:solidFill>
                  <a:srgbClr val="0000CC"/>
                </a:solidFill>
              </a:rPr>
              <a:t>问题：一个故事</a:t>
            </a:r>
            <a:r>
              <a:rPr lang="en-US" sz="3600" b="1" dirty="0">
                <a:solidFill>
                  <a:srgbClr val="0000CC"/>
                </a:solidFill>
              </a:rPr>
              <a:t>(3)</a:t>
            </a:r>
          </a:p>
        </p:txBody>
      </p:sp>
      <p:sp>
        <p:nvSpPr>
          <p:cNvPr id="1607683" name="Rectangle 3"/>
          <p:cNvSpPr>
            <a:spLocks noGrp="1" noChangeArrowheads="1"/>
          </p:cNvSpPr>
          <p:nvPr>
            <p:ph type="body" idx="1"/>
          </p:nvPr>
        </p:nvSpPr>
        <p:spPr>
          <a:xfrm>
            <a:off x="457200" y="1371600"/>
            <a:ext cx="8229600" cy="762000"/>
          </a:xfrm>
        </p:spPr>
        <p:txBody>
          <a:bodyPr/>
          <a:lstStyle/>
          <a:p>
            <a:r>
              <a:rPr lang="zh-CN" altLang="en-US" sz="2200" b="1" dirty="0"/>
              <a:t>选择</a:t>
            </a:r>
            <a:r>
              <a:rPr lang="en-US" altLang="zh-CN" sz="2200" b="1" dirty="0"/>
              <a:t>2</a:t>
            </a:r>
            <a:r>
              <a:rPr lang="zh-CN" altLang="en-US" sz="2200" b="1" dirty="0"/>
              <a:t>：你向老板证明这个问题是不可解的</a:t>
            </a:r>
            <a:endParaRPr lang="en-US" sz="2200" b="1" dirty="0"/>
          </a:p>
        </p:txBody>
      </p:sp>
      <p:pic>
        <p:nvPicPr>
          <p:cNvPr id="61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236" t="32099" r="28750" b="27530"/>
          <a:stretch>
            <a:fillRect/>
          </a:stretch>
        </p:blipFill>
        <p:spPr bwMode="auto">
          <a:xfrm>
            <a:off x="1453223" y="2133600"/>
            <a:ext cx="6090577" cy="329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txBox="1">
            <a:spLocks noChangeArrowheads="1"/>
          </p:cNvSpPr>
          <p:nvPr/>
        </p:nvSpPr>
        <p:spPr bwMode="auto">
          <a:xfrm>
            <a:off x="533400" y="54102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200" b="1" kern="0" dirty="0"/>
              <a:t>杯具了！证明这个问题不可解就如同解这个问题一样难！</a:t>
            </a:r>
            <a:endParaRPr lang="en-US" sz="2200"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altLang="zh-CN" sz="3600" b="1" dirty="0">
                <a:solidFill>
                  <a:srgbClr val="0000CC"/>
                </a:solidFill>
              </a:rPr>
              <a:t>NPC</a:t>
            </a:r>
            <a:r>
              <a:rPr lang="zh-CN" altLang="en-US" sz="3600" b="1" dirty="0">
                <a:solidFill>
                  <a:srgbClr val="0000CC"/>
                </a:solidFill>
              </a:rPr>
              <a:t>问题：一个故事</a:t>
            </a:r>
            <a:r>
              <a:rPr lang="en-US" sz="3600" b="1" dirty="0">
                <a:solidFill>
                  <a:srgbClr val="0000CC"/>
                </a:solidFill>
              </a:rPr>
              <a:t>(4)</a:t>
            </a:r>
          </a:p>
        </p:txBody>
      </p:sp>
      <p:sp>
        <p:nvSpPr>
          <p:cNvPr id="1607683" name="Rectangle 3"/>
          <p:cNvSpPr>
            <a:spLocks noGrp="1" noChangeArrowheads="1"/>
          </p:cNvSpPr>
          <p:nvPr>
            <p:ph type="body" idx="1"/>
          </p:nvPr>
        </p:nvSpPr>
        <p:spPr>
          <a:xfrm>
            <a:off x="457200" y="1371600"/>
            <a:ext cx="8229600" cy="914400"/>
          </a:xfrm>
        </p:spPr>
        <p:txBody>
          <a:bodyPr/>
          <a:lstStyle/>
          <a:p>
            <a:r>
              <a:rPr lang="zh-CN" altLang="en-US" sz="2200" b="1" dirty="0"/>
              <a:t>选择</a:t>
            </a:r>
            <a:r>
              <a:rPr lang="en-US" altLang="zh-CN" sz="2200" b="1" dirty="0"/>
              <a:t>3</a:t>
            </a:r>
            <a:r>
              <a:rPr lang="zh-CN" altLang="en-US" sz="2200" b="1" dirty="0"/>
              <a:t>：你向老板证明这个问题是一个</a:t>
            </a:r>
            <a:r>
              <a:rPr lang="en-US" altLang="zh-CN" sz="2200" b="1" dirty="0"/>
              <a:t>NPC</a:t>
            </a:r>
            <a:r>
              <a:rPr lang="zh-CN" altLang="en-US" sz="2200" b="1" dirty="0"/>
              <a:t>问题，那么多牛人都解不出</a:t>
            </a:r>
            <a:r>
              <a:rPr lang="en-US" altLang="zh-CN" sz="2200" b="1" dirty="0"/>
              <a:t>NPC</a:t>
            </a:r>
            <a:r>
              <a:rPr lang="zh-CN" altLang="en-US" sz="2200" b="1" dirty="0"/>
              <a:t>问题，我解不出来正常啊！</a:t>
            </a:r>
            <a:endParaRPr lang="en-US" sz="2200" b="1" dirty="0"/>
          </a:p>
        </p:txBody>
      </p:sp>
      <p:sp>
        <p:nvSpPr>
          <p:cNvPr id="7" name="Rectangle 3"/>
          <p:cNvSpPr txBox="1">
            <a:spLocks noChangeArrowheads="1"/>
          </p:cNvSpPr>
          <p:nvPr/>
        </p:nvSpPr>
        <p:spPr bwMode="auto">
          <a:xfrm>
            <a:off x="457200" y="54864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100" b="1" kern="0" dirty="0"/>
              <a:t>证明一个问题是</a:t>
            </a:r>
            <a:r>
              <a:rPr lang="en-US" altLang="zh-CN" sz="2100" b="1" kern="0" dirty="0"/>
              <a:t>NPC</a:t>
            </a:r>
            <a:r>
              <a:rPr lang="zh-CN" altLang="en-US" sz="2100" b="1" kern="0" dirty="0"/>
              <a:t>问题，相对比较容易。</a:t>
            </a:r>
            <a:endParaRPr lang="en-US" sz="2100" b="1" kern="0" dirty="0"/>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03" t="46419" r="22014" b="20124"/>
          <a:stretch>
            <a:fillRect/>
          </a:stretch>
        </p:blipFill>
        <p:spPr bwMode="auto">
          <a:xfrm>
            <a:off x="1828800" y="2103903"/>
            <a:ext cx="5334000" cy="338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25" y="188595"/>
            <a:ext cx="8162925" cy="1143000"/>
          </a:xfrm>
        </p:spPr>
        <p:txBody>
          <a:bodyPr/>
          <a:lstStyle/>
          <a:p>
            <a:r>
              <a:rPr lang="zh-CN" altLang="en-US" dirty="0"/>
              <a:t>怎么证明一个问题是</a:t>
            </a:r>
            <a:r>
              <a:rPr lang="en-US" altLang="zh-CN" dirty="0"/>
              <a:t>NPC</a:t>
            </a:r>
            <a:r>
              <a:rPr lang="zh-CN" altLang="en-US" dirty="0"/>
              <a:t>问题？</a:t>
            </a:r>
          </a:p>
        </p:txBody>
      </p:sp>
      <p:sp>
        <p:nvSpPr>
          <p:cNvPr id="3" name="内容占位符 2"/>
          <p:cNvSpPr>
            <a:spLocks noGrp="1"/>
          </p:cNvSpPr>
          <p:nvPr>
            <p:ph idx="1"/>
          </p:nvPr>
        </p:nvSpPr>
        <p:spPr>
          <a:xfrm>
            <a:off x="685800" y="1981200"/>
            <a:ext cx="7772400" cy="1231776"/>
          </a:xfrm>
        </p:spPr>
        <p:txBody>
          <a:bodyPr/>
          <a:lstStyle/>
          <a:p>
            <a:r>
              <a:rPr lang="zh-CN" altLang="en-US" dirty="0"/>
              <a:t>如果你有足够的兴趣和时间，请参看课本第</a:t>
            </a:r>
            <a:r>
              <a:rPr lang="en-US" altLang="zh-CN" dirty="0"/>
              <a:t>34</a:t>
            </a:r>
            <a:r>
              <a:rPr lang="zh-CN" altLang="en-US" dirty="0"/>
              <a:t>章，加油啊！</a:t>
            </a:r>
          </a:p>
        </p:txBody>
      </p:sp>
      <p:pic>
        <p:nvPicPr>
          <p:cNvPr id="146437" name="Picture 5" descr="C:\Users\Lenovo\AppData\Local\Microsoft\Windows\Temporary Internet Files\Content.IE5\D6EFVGL3\543e1fff615ab[1].jpg"/>
          <p:cNvPicPr>
            <a:picLocks noChangeAspect="1" noChangeArrowheads="1"/>
          </p:cNvPicPr>
          <p:nvPr/>
        </p:nvPicPr>
        <p:blipFill>
          <a:blip r:embed="rId2" cstate="print"/>
          <a:srcRect/>
          <a:stretch>
            <a:fillRect/>
          </a:stretch>
        </p:blipFill>
        <p:spPr bwMode="auto">
          <a:xfrm>
            <a:off x="4139952" y="3068960"/>
            <a:ext cx="4161309" cy="307716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r>
              <a:rPr lang="zh-CN" altLang="en-US" dirty="0"/>
              <a:t>千禧年大奖题目</a:t>
            </a:r>
          </a:p>
        </p:txBody>
      </p:sp>
      <p:sp>
        <p:nvSpPr>
          <p:cNvPr id="3" name="内容占位符 2"/>
          <p:cNvSpPr>
            <a:spLocks noGrp="1"/>
          </p:cNvSpPr>
          <p:nvPr>
            <p:ph idx="1"/>
          </p:nvPr>
        </p:nvSpPr>
        <p:spPr>
          <a:xfrm>
            <a:off x="179512" y="1340768"/>
            <a:ext cx="8712968" cy="4114800"/>
          </a:xfrm>
        </p:spPr>
        <p:txBody>
          <a:bodyPr/>
          <a:lstStyle/>
          <a:p>
            <a:r>
              <a:rPr lang="en-US" altLang="zh-CN" dirty="0"/>
              <a:t>P/NP</a:t>
            </a:r>
            <a:r>
              <a:rPr lang="zh-CN" altLang="en-US" dirty="0"/>
              <a:t>问题（</a:t>
            </a:r>
            <a:r>
              <a:rPr lang="en-US" altLang="zh-CN" dirty="0"/>
              <a:t>P versus NP</a:t>
            </a:r>
            <a:r>
              <a:rPr lang="zh-CN" altLang="en-US" dirty="0"/>
              <a:t>）</a:t>
            </a:r>
          </a:p>
          <a:p>
            <a:r>
              <a:rPr lang="zh-CN" altLang="en-US" dirty="0"/>
              <a:t>霍奇猜想（</a:t>
            </a:r>
            <a:r>
              <a:rPr lang="en-US" altLang="zh-CN" dirty="0"/>
              <a:t>The Hodge Conjecture</a:t>
            </a:r>
            <a:r>
              <a:rPr lang="zh-CN" altLang="en-US" dirty="0"/>
              <a:t>）</a:t>
            </a:r>
          </a:p>
          <a:p>
            <a:r>
              <a:rPr lang="zh-CN" altLang="en-US" dirty="0">
                <a:solidFill>
                  <a:srgbClr val="C00000"/>
                </a:solidFill>
                <a:latin typeface="华文琥珀" pitchFamily="2" charset="-122"/>
                <a:ea typeface="华文琥珀" pitchFamily="2" charset="-122"/>
              </a:rPr>
              <a:t>庞加莱猜想</a:t>
            </a:r>
            <a:r>
              <a:rPr lang="zh-CN" altLang="en-US" dirty="0"/>
              <a:t>（</a:t>
            </a:r>
            <a:r>
              <a:rPr lang="en-US" altLang="zh-CN" dirty="0"/>
              <a:t>The </a:t>
            </a:r>
            <a:r>
              <a:rPr lang="en-US" altLang="zh-CN" dirty="0" err="1"/>
              <a:t>Poincaré</a:t>
            </a:r>
            <a:r>
              <a:rPr lang="en-US" altLang="zh-CN" dirty="0"/>
              <a:t> Conjecture</a:t>
            </a:r>
            <a:r>
              <a:rPr lang="zh-CN" altLang="en-US" dirty="0"/>
              <a:t>），此猜想已获得证实。</a:t>
            </a:r>
          </a:p>
          <a:p>
            <a:r>
              <a:rPr lang="zh-CN" altLang="en-US" dirty="0"/>
              <a:t>黎曼猜想（</a:t>
            </a:r>
            <a:r>
              <a:rPr lang="en-US" altLang="zh-CN" dirty="0"/>
              <a:t>The Riemann Hypothesis</a:t>
            </a:r>
            <a:r>
              <a:rPr lang="zh-CN" altLang="en-US" dirty="0"/>
              <a:t>）</a:t>
            </a:r>
          </a:p>
          <a:p>
            <a:r>
              <a:rPr lang="zh-CN" altLang="en-US" dirty="0"/>
              <a:t>杨</a:t>
            </a:r>
            <a:r>
              <a:rPr lang="en-US" altLang="zh-CN" dirty="0"/>
              <a:t>-</a:t>
            </a:r>
            <a:r>
              <a:rPr lang="zh-CN" altLang="en-US" dirty="0"/>
              <a:t>米尔斯存在性与质量间隙（</a:t>
            </a:r>
            <a:r>
              <a:rPr lang="en-US" altLang="zh-CN" dirty="0"/>
              <a:t>Yang-Mills Existence and Mass Gap</a:t>
            </a:r>
            <a:r>
              <a:rPr lang="zh-CN" altLang="en-US" dirty="0"/>
              <a:t>）</a:t>
            </a:r>
          </a:p>
          <a:p>
            <a:r>
              <a:rPr lang="zh-CN" altLang="en-US" dirty="0">
                <a:solidFill>
                  <a:srgbClr val="C00000"/>
                </a:solidFill>
                <a:latin typeface="华文琥珀" pitchFamily="2" charset="-122"/>
                <a:ea typeface="华文琥珀" pitchFamily="2" charset="-122"/>
              </a:rPr>
              <a:t>纳维</a:t>
            </a:r>
            <a:r>
              <a:rPr lang="en-US" altLang="zh-CN" dirty="0">
                <a:solidFill>
                  <a:srgbClr val="C00000"/>
                </a:solidFill>
                <a:latin typeface="华文琥珀" pitchFamily="2" charset="-122"/>
                <a:ea typeface="华文琥珀" pitchFamily="2" charset="-122"/>
              </a:rPr>
              <a:t>-</a:t>
            </a:r>
            <a:r>
              <a:rPr lang="zh-CN" altLang="en-US" dirty="0">
                <a:solidFill>
                  <a:srgbClr val="C00000"/>
                </a:solidFill>
                <a:latin typeface="华文琥珀" pitchFamily="2" charset="-122"/>
                <a:ea typeface="华文琥珀" pitchFamily="2" charset="-122"/>
              </a:rPr>
              <a:t>斯托克斯存在性与光滑性</a:t>
            </a:r>
            <a:r>
              <a:rPr lang="zh-CN" altLang="en-US" dirty="0"/>
              <a:t>（</a:t>
            </a:r>
            <a:r>
              <a:rPr lang="en-US" altLang="zh-CN" dirty="0" err="1"/>
              <a:t>Navier</a:t>
            </a:r>
            <a:r>
              <a:rPr lang="en-US" altLang="zh-CN" dirty="0"/>
              <a:t>-Stokes existence and smoothness</a:t>
            </a:r>
            <a:r>
              <a:rPr lang="zh-CN" altLang="en-US" dirty="0"/>
              <a:t>）（可能被解开）</a:t>
            </a:r>
          </a:p>
          <a:p>
            <a:r>
              <a:rPr lang="zh-CN" altLang="en-US" dirty="0"/>
              <a:t>贝赫和斯维讷通</a:t>
            </a:r>
            <a:r>
              <a:rPr lang="en-US" altLang="zh-CN" dirty="0"/>
              <a:t>-</a:t>
            </a:r>
            <a:r>
              <a:rPr lang="zh-CN" altLang="en-US" dirty="0"/>
              <a:t>戴尔猜想（</a:t>
            </a:r>
            <a:r>
              <a:rPr lang="en-US" altLang="zh-CN" dirty="0"/>
              <a:t>The Birch and </a:t>
            </a:r>
            <a:r>
              <a:rPr lang="en-US" altLang="zh-CN" dirty="0" err="1"/>
              <a:t>Swinnerton</a:t>
            </a:r>
            <a:r>
              <a:rPr lang="en-US" altLang="zh-CN" dirty="0"/>
              <a:t>-Dyer Conjecture</a:t>
            </a:r>
            <a:r>
              <a:rPr lang="zh-CN" altLang="en-US" dirty="0"/>
              <a:t>）</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772400" cy="1143000"/>
          </a:xfrm>
        </p:spPr>
        <p:txBody>
          <a:bodyPr/>
          <a:lstStyle/>
          <a:p>
            <a:pPr>
              <a:defRPr/>
            </a:pPr>
            <a:r>
              <a:rPr lang="en-US" altLang="zh-CN" dirty="0">
                <a:latin typeface="Arial Unicode MS" pitchFamily="34" charset="-128"/>
                <a:ea typeface="Arial Unicode MS" pitchFamily="34" charset="-128"/>
                <a:cs typeface="Arial Unicode MS" pitchFamily="34" charset="-128"/>
              </a:rPr>
              <a:t>P vs. NP</a:t>
            </a:r>
            <a:endParaRPr lang="zh-CN" altLang="en-US" dirty="0">
              <a:ea typeface="宋体" charset="-122"/>
            </a:endParaRPr>
          </a:p>
        </p:txBody>
      </p:sp>
      <p:sp>
        <p:nvSpPr>
          <p:cNvPr id="3" name="内容占位符 2"/>
          <p:cNvSpPr>
            <a:spLocks noGrp="1"/>
          </p:cNvSpPr>
          <p:nvPr>
            <p:ph idx="1"/>
          </p:nvPr>
        </p:nvSpPr>
        <p:spPr/>
        <p:txBody>
          <a:bodyPr/>
          <a:lstStyle/>
          <a:p>
            <a:pPr>
              <a:defRPr/>
            </a:pPr>
            <a:r>
              <a:rPr lang="zh-CN" altLang="en-US" sz="2800" dirty="0">
                <a:ea typeface="宋体" charset="-122"/>
              </a:rPr>
              <a:t>剧中只用了一句话来介绍 </a:t>
            </a:r>
            <a:r>
              <a:rPr lang="en-US" altLang="zh-CN" sz="2800" dirty="0">
                <a:ea typeface="宋体" charset="-122"/>
              </a:rPr>
              <a:t>P=NP </a:t>
            </a:r>
            <a:r>
              <a:rPr lang="zh-CN" altLang="en-US" sz="2800" dirty="0">
                <a:ea typeface="宋体" charset="-122"/>
              </a:rPr>
              <a:t>的意义：“能用电脑快速验证一个解的问题，也能够用电脑快速地求出解”。这句过于简单的话可能让大家一头雾水，今天我们就来讲一讲 </a:t>
            </a:r>
            <a:r>
              <a:rPr lang="en-US" altLang="zh-CN" sz="2800" dirty="0">
                <a:ea typeface="宋体" charset="-122"/>
              </a:rPr>
              <a:t>P vs. NP</a:t>
            </a:r>
            <a:r>
              <a:rPr lang="zh-CN" altLang="en-US" sz="2800" dirty="0">
                <a:ea typeface="宋体" charset="-122"/>
              </a:rPr>
              <a:t>。</a:t>
            </a:r>
          </a:p>
          <a:p>
            <a:pPr>
              <a:defRPr/>
            </a:pPr>
            <a:endParaRPr lang="zh-CN" altLang="en-US" dirty="0">
              <a:ea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pPr>
              <a:defRPr/>
            </a:pPr>
            <a:r>
              <a:rPr lang="zh-CN" altLang="en-US" dirty="0">
                <a:ea typeface="宋体" charset="-122"/>
              </a:rPr>
              <a:t>从排序说起</a:t>
            </a:r>
          </a:p>
        </p:txBody>
      </p:sp>
      <p:sp>
        <p:nvSpPr>
          <p:cNvPr id="3" name="内容占位符 2"/>
          <p:cNvSpPr>
            <a:spLocks noGrp="1"/>
          </p:cNvSpPr>
          <p:nvPr>
            <p:ph idx="1"/>
          </p:nvPr>
        </p:nvSpPr>
        <p:spPr/>
        <p:txBody>
          <a:bodyPr/>
          <a:lstStyle/>
          <a:p>
            <a:pPr>
              <a:defRPr/>
            </a:pPr>
            <a:r>
              <a:rPr lang="zh-CN" altLang="en-US" dirty="0">
                <a:ea typeface="宋体" charset="-122"/>
              </a:rPr>
              <a:t>复杂度</a:t>
            </a:r>
            <a:r>
              <a:rPr lang="en-US" altLang="zh-CN" dirty="0">
                <a:ea typeface="宋体" charset="-122"/>
              </a:rPr>
              <a:t>:</a:t>
            </a:r>
            <a:r>
              <a:rPr lang="zh-CN" altLang="en-US" dirty="0">
                <a:ea typeface="宋体" charset="-122"/>
              </a:rPr>
              <a:t> </a:t>
            </a:r>
            <a:r>
              <a:rPr lang="en-US" altLang="zh-CN" dirty="0">
                <a:ea typeface="宋体" charset="-122"/>
              </a:rPr>
              <a:t>O(n</a:t>
            </a:r>
            <a:r>
              <a:rPr lang="en-US" altLang="zh-CN" baseline="30000" dirty="0">
                <a:ea typeface="宋体" charset="-122"/>
              </a:rPr>
              <a:t>2</a:t>
            </a:r>
            <a:r>
              <a:rPr lang="en-US" altLang="zh-CN" dirty="0">
                <a:ea typeface="宋体" charset="-122"/>
              </a:rPr>
              <a:t>)</a:t>
            </a:r>
            <a:r>
              <a:rPr lang="zh-CN" altLang="en-US" dirty="0">
                <a:ea typeface="宋体" charset="-122"/>
              </a:rPr>
              <a:t>、</a:t>
            </a:r>
            <a:r>
              <a:rPr lang="en-US" altLang="zh-CN" dirty="0">
                <a:ea typeface="宋体" charset="-122"/>
              </a:rPr>
              <a:t>O(</a:t>
            </a:r>
            <a:r>
              <a:rPr lang="en-US" altLang="zh-CN" dirty="0" err="1">
                <a:ea typeface="宋体" charset="-122"/>
              </a:rPr>
              <a:t>nlogn</a:t>
            </a:r>
            <a:r>
              <a:rPr lang="en-US" altLang="zh-CN" dirty="0">
                <a:ea typeface="宋体" charset="-122"/>
              </a:rPr>
              <a:t>) </a:t>
            </a:r>
            <a:r>
              <a:rPr lang="zh-CN" altLang="en-US" dirty="0">
                <a:ea typeface="宋体" charset="-122"/>
              </a:rPr>
              <a:t>和 </a:t>
            </a:r>
            <a:r>
              <a:rPr lang="en-US" altLang="zh-CN" dirty="0">
                <a:ea typeface="宋体" charset="-122"/>
              </a:rPr>
              <a:t>O(n)</a:t>
            </a:r>
            <a:r>
              <a:rPr lang="zh-CN" altLang="en-US" dirty="0">
                <a:ea typeface="宋体" charset="-122"/>
              </a:rPr>
              <a:t>。</a:t>
            </a:r>
            <a:endParaRPr lang="en-US" altLang="zh-CN" dirty="0">
              <a:ea typeface="宋体" charset="-122"/>
            </a:endParaRPr>
          </a:p>
          <a:p>
            <a:pPr>
              <a:defRPr/>
            </a:pPr>
            <a:r>
              <a:rPr lang="zh-CN" altLang="en-US" dirty="0">
                <a:ea typeface="宋体" charset="-122"/>
              </a:rPr>
              <a:t>大家会对多项式级别的算法抱有好感，希望对每一个问题都能找到多项式级别的算法。</a:t>
            </a:r>
            <a:endParaRPr lang="en-US" altLang="zh-CN" dirty="0">
              <a:ea typeface="宋体" charset="-122"/>
            </a:endParaRPr>
          </a:p>
          <a:p>
            <a:pPr>
              <a:defRPr/>
            </a:pPr>
            <a:r>
              <a:rPr lang="zh-CN" altLang="en-US" dirty="0">
                <a:ea typeface="宋体" charset="-122"/>
              </a:rPr>
              <a:t>问题是</a:t>
            </a:r>
            <a:r>
              <a:rPr lang="en-US" altLang="zh-CN" dirty="0">
                <a:ea typeface="宋体" charset="-122"/>
              </a:rPr>
              <a:t>——</a:t>
            </a:r>
            <a:r>
              <a:rPr lang="zh-CN" altLang="en-US" dirty="0">
                <a:ea typeface="宋体" charset="-122"/>
              </a:rPr>
              <a:t>每个问题都能找到想要的多项式级别的算法吗？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pPr>
              <a:defRPr/>
            </a:pPr>
            <a:r>
              <a:rPr lang="en-US" altLang="zh-CN" dirty="0">
                <a:ea typeface="宋体" charset="-122"/>
              </a:rPr>
              <a:t>P</a:t>
            </a:r>
            <a:r>
              <a:rPr lang="zh-CN" altLang="en-US" dirty="0">
                <a:ea typeface="宋体" charset="-122"/>
              </a:rPr>
              <a:t>问题</a:t>
            </a:r>
          </a:p>
        </p:txBody>
      </p:sp>
      <p:sp>
        <p:nvSpPr>
          <p:cNvPr id="3" name="内容占位符 2"/>
          <p:cNvSpPr>
            <a:spLocks noGrp="1"/>
          </p:cNvSpPr>
          <p:nvPr>
            <p:ph idx="1"/>
          </p:nvPr>
        </p:nvSpPr>
        <p:spPr/>
        <p:txBody>
          <a:bodyPr/>
          <a:lstStyle/>
          <a:p>
            <a:pPr>
              <a:defRPr/>
            </a:pPr>
            <a:r>
              <a:rPr lang="zh-CN" altLang="en-US" sz="2800" dirty="0">
                <a:ea typeface="宋体" charset="-122"/>
              </a:rPr>
              <a:t>在一个由问题构成的集合中，如果每个问题都存在多项式级复杂度的算法，这个集合就是 </a:t>
            </a:r>
            <a:r>
              <a:rPr lang="en-US" altLang="zh-CN" sz="2800" dirty="0">
                <a:ea typeface="宋体" charset="-122"/>
              </a:rPr>
              <a:t>P </a:t>
            </a:r>
            <a:r>
              <a:rPr lang="zh-CN" altLang="en-US" sz="2800" dirty="0">
                <a:ea typeface="宋体" charset="-122"/>
              </a:rPr>
              <a:t>类问题（</a:t>
            </a:r>
            <a:r>
              <a:rPr lang="en-US" altLang="zh-CN" sz="2800" dirty="0">
                <a:ea typeface="宋体" charset="-122"/>
              </a:rPr>
              <a:t>Polynomial</a:t>
            </a:r>
            <a:r>
              <a:rPr lang="zh-CN" altLang="en-US" sz="2800" dirty="0">
                <a:ea typeface="宋体" charset="-122"/>
              </a:rPr>
              <a:t>）。</a:t>
            </a:r>
            <a:endParaRPr lang="en-US" altLang="zh-CN" sz="2800" dirty="0">
              <a:ea typeface="宋体" charset="-122"/>
            </a:endParaRPr>
          </a:p>
          <a:p>
            <a:pPr>
              <a:defRPr/>
            </a:pPr>
            <a:endParaRPr lang="en-US" altLang="zh-CN" sz="2800" dirty="0">
              <a:ea typeface="宋体" charset="-122"/>
            </a:endParaRPr>
          </a:p>
          <a:p>
            <a:pPr>
              <a:defRPr/>
            </a:pPr>
            <a:r>
              <a:rPr lang="zh-CN" altLang="en-US" sz="2800" dirty="0">
                <a:ea typeface="宋体" charset="-122"/>
              </a:rPr>
              <a:t>这意味着，即使面对大规模数据，人们也能相对容易地得到一个解，比如将一组数排序。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a:ea typeface="宋体" charset="-122"/>
              </a:rPr>
              <a:t>NP</a:t>
            </a:r>
            <a:r>
              <a:rPr lang="zh-CN" altLang="en-US" dirty="0">
                <a:ea typeface="宋体" charset="-122"/>
              </a:rPr>
              <a:t>问题</a:t>
            </a:r>
          </a:p>
        </p:txBody>
      </p:sp>
      <p:sp>
        <p:nvSpPr>
          <p:cNvPr id="3" name="内容占位符 2"/>
          <p:cNvSpPr>
            <a:spLocks noGrp="1"/>
          </p:cNvSpPr>
          <p:nvPr>
            <p:ph idx="1"/>
          </p:nvPr>
        </p:nvSpPr>
        <p:spPr>
          <a:xfrm>
            <a:off x="251520" y="1340768"/>
            <a:ext cx="8640960" cy="4114800"/>
          </a:xfrm>
          <a:ln>
            <a:solidFill>
              <a:schemeClr val="accent5">
                <a:lumMod val="50000"/>
              </a:schemeClr>
            </a:solidFill>
          </a:ln>
        </p:spPr>
        <p:txBody>
          <a:bodyPr/>
          <a:lstStyle/>
          <a:p>
            <a:pPr>
              <a:defRPr/>
            </a:pPr>
            <a:r>
              <a:rPr lang="zh-CN" altLang="en-US" dirty="0">
                <a:ea typeface="宋体" charset="-122"/>
              </a:rPr>
              <a:t>“</a:t>
            </a:r>
            <a:r>
              <a:rPr lang="en-US" altLang="zh-CN" dirty="0">
                <a:ea typeface="宋体" charset="-122"/>
              </a:rPr>
              <a:t>NP”</a:t>
            </a:r>
            <a:r>
              <a:rPr lang="zh-CN" altLang="en-US" dirty="0">
                <a:ea typeface="宋体" charset="-122"/>
              </a:rPr>
              <a:t>的全称为“</a:t>
            </a:r>
            <a:r>
              <a:rPr lang="en-US" altLang="zh-CN" dirty="0">
                <a:ea typeface="宋体" charset="-122"/>
              </a:rPr>
              <a:t>Nondeterministic Polynomial”</a:t>
            </a:r>
            <a:r>
              <a:rPr lang="zh-CN" altLang="en-US" dirty="0">
                <a:ea typeface="宋体" charset="-122"/>
              </a:rPr>
              <a:t>，而不是“</a:t>
            </a:r>
            <a:r>
              <a:rPr lang="en-US" altLang="zh-CN" dirty="0">
                <a:ea typeface="宋体" charset="-122"/>
              </a:rPr>
              <a:t>Non-Polynomial”</a:t>
            </a:r>
            <a:r>
              <a:rPr lang="zh-CN" altLang="en-US" dirty="0">
                <a:ea typeface="宋体" charset="-122"/>
              </a:rPr>
              <a:t>。</a:t>
            </a:r>
            <a:endParaRPr lang="en-US" altLang="zh-CN" dirty="0">
              <a:ea typeface="宋体" charset="-122"/>
            </a:endParaRPr>
          </a:p>
          <a:p>
            <a:pPr>
              <a:defRPr/>
            </a:pPr>
            <a:r>
              <a:rPr lang="en-US" altLang="zh-CN" dirty="0">
                <a:ea typeface="宋体" charset="-122"/>
              </a:rPr>
              <a:t>NP </a:t>
            </a:r>
            <a:r>
              <a:rPr lang="zh-CN" altLang="en-US" dirty="0">
                <a:ea typeface="宋体" charset="-122"/>
              </a:rPr>
              <a:t>类问题指的是，能在多项式时间内</a:t>
            </a:r>
            <a:r>
              <a:rPr lang="zh-CN" altLang="en-US" dirty="0">
                <a:solidFill>
                  <a:srgbClr val="FF0000"/>
                </a:solidFill>
                <a:ea typeface="宋体" charset="-122"/>
              </a:rPr>
              <a:t>检验</a:t>
            </a:r>
            <a:r>
              <a:rPr lang="zh-CN" altLang="en-US" dirty="0">
                <a:ea typeface="宋体" charset="-122"/>
              </a:rPr>
              <a:t>一个解是否正确的问题</a:t>
            </a:r>
            <a:endParaRPr lang="en-US" altLang="zh-CN" dirty="0">
              <a:ea typeface="宋体" charset="-122"/>
            </a:endParaRPr>
          </a:p>
          <a:p>
            <a:pPr>
              <a:defRPr/>
            </a:pPr>
            <a:r>
              <a:rPr lang="en-US" altLang="zh-CN" dirty="0"/>
              <a:t>13717421</a:t>
            </a:r>
            <a:r>
              <a:rPr lang="zh-CN" altLang="en-US" dirty="0"/>
              <a:t>是否可以写成两个较小的数的乘积？验证</a:t>
            </a:r>
            <a:r>
              <a:rPr lang="en-US" altLang="zh-CN" dirty="0"/>
              <a:t>3607</a:t>
            </a:r>
            <a:r>
              <a:rPr lang="zh-CN" altLang="en-US" dirty="0"/>
              <a:t>*</a:t>
            </a:r>
            <a:r>
              <a:rPr lang="en-US" altLang="zh-CN" dirty="0"/>
              <a:t>3803</a:t>
            </a:r>
            <a:r>
              <a:rPr lang="zh-CN" altLang="en-US" dirty="0"/>
              <a:t>，求解？</a:t>
            </a:r>
            <a:endParaRPr lang="en-US" altLang="zh-CN" dirty="0">
              <a:ea typeface="宋体" charset="-122"/>
            </a:endParaRPr>
          </a:p>
          <a:p>
            <a:pPr>
              <a:defRPr/>
            </a:pPr>
            <a:r>
              <a:rPr lang="zh-CN" altLang="en-US" dirty="0">
                <a:ea typeface="宋体" charset="-122"/>
              </a:rPr>
              <a:t>至于求解本身所花的时间是否是多项式我不管，可能有多项式算法，可能没有，也可能是不知道，这类问题称为</a:t>
            </a:r>
            <a:r>
              <a:rPr lang="en-US" altLang="zh-CN" dirty="0">
                <a:ea typeface="宋体" charset="-122"/>
              </a:rPr>
              <a:t>NP</a:t>
            </a:r>
            <a:r>
              <a:rPr lang="zh-CN" altLang="en-US" dirty="0">
                <a:ea typeface="宋体" charset="-122"/>
              </a:rPr>
              <a:t>问题。</a:t>
            </a:r>
            <a:endParaRPr lang="en-US" altLang="zh-CN" dirty="0">
              <a:ea typeface="宋体" charset="-122"/>
            </a:endParaRPr>
          </a:p>
          <a:p>
            <a:pPr>
              <a:defRPr/>
            </a:pPr>
            <a:r>
              <a:rPr lang="en-US" altLang="zh-CN" dirty="0">
                <a:ea typeface="宋体" charset="-122"/>
              </a:rPr>
              <a:t>NP</a:t>
            </a:r>
            <a:r>
              <a:rPr lang="zh-CN" altLang="en-US" dirty="0">
                <a:ea typeface="宋体" charset="-122"/>
              </a:rPr>
              <a:t>概念的奥妙在于，它躲开了求解到底需要多少时间这样的问题，而仅仅只是强调验证需要多少时间</a:t>
            </a:r>
            <a:endParaRPr lang="en-US" altLang="zh-CN" dirty="0">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a:ea typeface="宋体" charset="-122"/>
              </a:rPr>
              <a:t>NP</a:t>
            </a:r>
            <a:r>
              <a:rPr lang="zh-CN" altLang="en-US" dirty="0">
                <a:ea typeface="宋体" charset="-122"/>
              </a:rPr>
              <a:t>问题</a:t>
            </a:r>
          </a:p>
        </p:txBody>
      </p:sp>
      <p:sp>
        <p:nvSpPr>
          <p:cNvPr id="3" name="内容占位符 2"/>
          <p:cNvSpPr>
            <a:spLocks noGrp="1"/>
          </p:cNvSpPr>
          <p:nvPr>
            <p:ph idx="1"/>
          </p:nvPr>
        </p:nvSpPr>
        <p:spPr/>
        <p:txBody>
          <a:bodyPr/>
          <a:lstStyle/>
          <a:p>
            <a:pPr>
              <a:defRPr/>
            </a:pPr>
            <a:r>
              <a:rPr lang="zh-CN" altLang="en-US" dirty="0">
                <a:ea typeface="宋体" charset="-122"/>
              </a:rPr>
              <a:t>比如我的机器上存有一个密码文件，于是就能在多项式时间内验证另一个字符串文件是否等于这个密码，所以“破译密码”是一个 </a:t>
            </a:r>
            <a:r>
              <a:rPr lang="en-US" altLang="zh-CN" dirty="0">
                <a:ea typeface="宋体" charset="-122"/>
              </a:rPr>
              <a:t>NP </a:t>
            </a:r>
            <a:r>
              <a:rPr lang="zh-CN" altLang="en-US" dirty="0">
                <a:ea typeface="宋体" charset="-122"/>
              </a:rPr>
              <a:t>类问题。</a:t>
            </a:r>
            <a:endParaRPr lang="en-US" altLang="zh-CN" dirty="0">
              <a:ea typeface="宋体" charset="-122"/>
            </a:endParaRPr>
          </a:p>
          <a:p>
            <a:pPr>
              <a:defRPr/>
            </a:pPr>
            <a:r>
              <a:rPr lang="en-US" altLang="zh-CN" dirty="0">
                <a:ea typeface="宋体" charset="-122"/>
              </a:rPr>
              <a:t>NP </a:t>
            </a:r>
            <a:r>
              <a:rPr lang="zh-CN" altLang="en-US" dirty="0">
                <a:ea typeface="宋体" charset="-122"/>
              </a:rPr>
              <a:t>类问题也等价为能在多项式时间内猜出一个解的问题。这里的“猜”指的是如果有解，那每次都能在很多种可能的选择中运气极佳地选择正确的一步。</a:t>
            </a:r>
          </a:p>
          <a:p>
            <a:pPr>
              <a:defRPr/>
            </a:pPr>
            <a:endParaRPr lang="en-US" altLang="zh-CN" dirty="0">
              <a:ea typeface="宋体" charset="-122"/>
            </a:endParaRPr>
          </a:p>
        </p:txBody>
      </p:sp>
    </p:spTree>
  </p:cSld>
  <p:clrMapOvr>
    <a:masterClrMapping/>
  </p:clrMapOvr>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130</TotalTime>
  <Words>2523</Words>
  <Application>Microsoft Office PowerPoint</Application>
  <PresentationFormat>全屏显示(4:3)</PresentationFormat>
  <Paragraphs>190</Paragraphs>
  <Slides>35</Slides>
  <Notes>8</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 Unicode MS</vt:lpstr>
      <vt:lpstr>Monotype Sorts</vt:lpstr>
      <vt:lpstr>华文琥珀</vt:lpstr>
      <vt:lpstr>Arial</vt:lpstr>
      <vt:lpstr>Arial Narrow</vt:lpstr>
      <vt:lpstr>Rockwell</vt:lpstr>
      <vt:lpstr>Times New Roman</vt:lpstr>
      <vt:lpstr>Wingdings</vt:lpstr>
      <vt:lpstr>original</vt:lpstr>
      <vt:lpstr>PowerPoint 演示文稿</vt:lpstr>
      <vt:lpstr>PowerPoint 演示文稿</vt:lpstr>
      <vt:lpstr>《基本演绎法》</vt:lpstr>
      <vt:lpstr>千禧年大奖题目</vt:lpstr>
      <vt:lpstr>P vs. NP</vt:lpstr>
      <vt:lpstr>从排序说起</vt:lpstr>
      <vt:lpstr>P问题</vt:lpstr>
      <vt:lpstr>NP问题</vt:lpstr>
      <vt:lpstr>NP问题</vt:lpstr>
      <vt:lpstr>NP问题</vt:lpstr>
      <vt:lpstr>P=NP？</vt:lpstr>
      <vt:lpstr>P会不会等于NP？</vt:lpstr>
      <vt:lpstr>NPC问题</vt:lpstr>
      <vt:lpstr>NPC问题</vt:lpstr>
      <vt:lpstr>NPC问题</vt:lpstr>
      <vt:lpstr>NPC问题</vt:lpstr>
      <vt:lpstr>P会不会等于NP？</vt:lpstr>
      <vt:lpstr>如果P=NP，世界会怎样？</vt:lpstr>
      <vt:lpstr>从哲学的角度看NP=P问题</vt:lpstr>
      <vt:lpstr>NP-hard问题</vt:lpstr>
      <vt:lpstr>PowerPoint 演示文稿</vt:lpstr>
      <vt:lpstr>停机问题简述</vt:lpstr>
      <vt:lpstr>停机问题(1)</vt:lpstr>
      <vt:lpstr>停机问题(2)</vt:lpstr>
      <vt:lpstr>停机问题(3)</vt:lpstr>
      <vt:lpstr>停机问题(4)</vt:lpstr>
      <vt:lpstr>来看两个代码（1）</vt:lpstr>
      <vt:lpstr>来看两个代码（2）</vt:lpstr>
      <vt:lpstr>来看两个代码（3）</vt:lpstr>
      <vt:lpstr>停机问题是NP-hard</vt:lpstr>
      <vt:lpstr>NPC问题：一个故事 (1)</vt:lpstr>
      <vt:lpstr>NPC问题：一个故事(2)</vt:lpstr>
      <vt:lpstr>NPC问题：一个故事(3)</vt:lpstr>
      <vt:lpstr>NPC问题：一个故事(4)</vt:lpstr>
      <vt:lpstr>怎么证明一个问题是NPC问题？</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Limitations of Algorithm Power</dc:title>
  <dc:creator>Anany Levitin</dc:creator>
  <cp:lastModifiedBy>晓鑫 蔡</cp:lastModifiedBy>
  <cp:revision>197</cp:revision>
  <dcterms:created xsi:type="dcterms:W3CDTF">1999-08-23T17:38:00Z</dcterms:created>
  <dcterms:modified xsi:type="dcterms:W3CDTF">2019-07-04T10:22:36Z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2052-10.8.0.5562</vt:lpwstr>
  </property>
</Properties>
</file>