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8"/>
  </p:notesMasterIdLst>
  <p:sldIdLst>
    <p:sldId id="845" r:id="rId2"/>
    <p:sldId id="1009" r:id="rId3"/>
    <p:sldId id="958" r:id="rId4"/>
    <p:sldId id="961" r:id="rId5"/>
    <p:sldId id="1002" r:id="rId6"/>
    <p:sldId id="992" r:id="rId7"/>
    <p:sldId id="993" r:id="rId8"/>
    <p:sldId id="980" r:id="rId9"/>
    <p:sldId id="985" r:id="rId10"/>
    <p:sldId id="986" r:id="rId11"/>
    <p:sldId id="987" r:id="rId12"/>
    <p:sldId id="988" r:id="rId13"/>
    <p:sldId id="989" r:id="rId14"/>
    <p:sldId id="1003" r:id="rId15"/>
    <p:sldId id="1006" r:id="rId16"/>
    <p:sldId id="1007" r:id="rId17"/>
    <p:sldId id="1008" r:id="rId18"/>
    <p:sldId id="994" r:id="rId19"/>
    <p:sldId id="968" r:id="rId20"/>
    <p:sldId id="995" r:id="rId21"/>
    <p:sldId id="996" r:id="rId22"/>
    <p:sldId id="999" r:id="rId23"/>
    <p:sldId id="970" r:id="rId24"/>
    <p:sldId id="971" r:id="rId25"/>
    <p:sldId id="972" r:id="rId26"/>
    <p:sldId id="1000" r:id="rId27"/>
    <p:sldId id="973" r:id="rId28"/>
    <p:sldId id="975" r:id="rId29"/>
    <p:sldId id="976" r:id="rId30"/>
    <p:sldId id="977" r:id="rId31"/>
    <p:sldId id="997" r:id="rId32"/>
    <p:sldId id="998" r:id="rId33"/>
    <p:sldId id="1005" r:id="rId34"/>
    <p:sldId id="1004" r:id="rId35"/>
    <p:sldId id="1001" r:id="rId36"/>
    <p:sldId id="1010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C3300"/>
    <a:srgbClr val="CCFF66"/>
    <a:srgbClr val="00FF00"/>
    <a:srgbClr val="000099"/>
    <a:srgbClr val="FFFFFF"/>
    <a:srgbClr val="333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35" autoAdjust="0"/>
    <p:restoredTop sz="99849" autoAdjust="0"/>
  </p:normalViewPr>
  <p:slideViewPr>
    <p:cSldViewPr>
      <p:cViewPr varScale="1">
        <p:scale>
          <a:sx n="64" d="100"/>
          <a:sy n="64" d="100"/>
        </p:scale>
        <p:origin x="77" y="2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46" d="100"/>
          <a:sy n="46" d="100"/>
        </p:scale>
        <p:origin x="-1426" y="-6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0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0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0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C554E34-F0A9-43E7-A75E-6363291F1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6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3CE9B8-0533-402F-8F19-F84F9DC6C589}" type="slidenum">
              <a:rPr lang="en-US" sz="1200" smtClean="0"/>
              <a:pPr/>
              <a:t>1</a:t>
            </a:fld>
            <a:endParaRPr lang="en-US" sz="12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82625"/>
            <a:ext cx="4554538" cy="3416300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27525"/>
            <a:ext cx="5029200" cy="409575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80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27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/>
            <a:r>
              <a:rPr lang="en-US" altLang="zh-CN" sz="1200">
                <a:latin typeface="Times New Roman" charset="0"/>
              </a:rPr>
              <a:t>5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331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/>
            <a:r>
              <a:rPr lang="en-US" altLang="zh-CN" sz="1200">
                <a:latin typeface="Times New Roman" charset="0"/>
              </a:rPr>
              <a:t>6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536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/>
            <a:r>
              <a:rPr lang="en-US" altLang="zh-CN" sz="1200">
                <a:latin typeface="Times New Roman" charset="0"/>
              </a:rPr>
              <a:t>7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741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274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44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44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44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442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098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542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247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442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047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656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745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961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67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325EB50-448D-4131-9705-5938CB823255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617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28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8391C79-222E-466D-B5CE-A268903EC5AE}" type="slidenum">
              <a:rPr lang="en-US" altLang="zh-CN" sz="1100"/>
              <a:pPr/>
              <a:t>5</a:t>
            </a:fld>
            <a:endParaRPr lang="en-US" altLang="zh-CN" sz="11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325EB50-448D-4131-9705-5938CB823255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92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82625"/>
            <a:ext cx="4554538" cy="3416300"/>
          </a:xfrm>
          <a:ln cap="flat"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27525"/>
            <a:ext cx="5029200" cy="409575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62" tIns="46031" rIns="92062" bIns="460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82625"/>
            <a:ext cx="4554538" cy="3416300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27525"/>
            <a:ext cx="5029200" cy="409575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82625"/>
            <a:ext cx="4554538" cy="341630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27525"/>
            <a:ext cx="5029200" cy="409575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6B5BC-2097-459A-BEAF-07896CD9F0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1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2913C-209A-41E3-B52C-17AA64874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1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B8F4B-4594-4F0C-A18C-996BD48059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95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722313"/>
            <a:ext cx="8637588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8613" y="1941513"/>
            <a:ext cx="8208962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613" y="4075113"/>
            <a:ext cx="8208962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69244-4F8D-40CC-985D-6D90F136D3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7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549275"/>
            <a:ext cx="7081838" cy="7493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498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6748663-8D97-45D9-A6DD-E2F460E5BDD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C3E25-4F81-42B3-9AF8-17F95D817C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4B03A-E222-49E2-9A91-D7D25B6ED3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4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7D9F1-DE92-47CE-A239-FDF5662138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8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70B29-0D5F-4B90-B471-5FBD91E591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0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59721-1D86-4419-8089-AD0BB1C2A2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3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F4A282-15B5-4BD2-B169-6A8C7BAE9A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5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51CD2-7B79-46D7-B801-1C8F0C1E3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3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524E2-0801-4885-99E2-281673BE76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8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788F243E-17DC-457A-A8A2-016C583230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533400" y="1295400"/>
            <a:ext cx="8229600" cy="0"/>
          </a:xfrm>
          <a:prstGeom prst="line">
            <a:avLst/>
          </a:prstGeom>
          <a:noFill/>
          <a:ln w="57150" cmpd="thinThick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304800" y="1143000"/>
            <a:ext cx="86106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05000"/>
            <a:ext cx="8077200" cy="2286000"/>
          </a:xfrm>
        </p:spPr>
        <p:txBody>
          <a:bodyPr/>
          <a:lstStyle/>
          <a:p>
            <a:r>
              <a:rPr lang="zh-CN" altLang="en-US" sz="4000" b="1" dirty="0">
                <a:solidFill>
                  <a:srgbClr val="0000CC"/>
                </a:solidFill>
              </a:rPr>
              <a:t>算法设计与分析</a:t>
            </a:r>
            <a:br>
              <a:rPr lang="en-US" sz="4000" b="1" dirty="0">
                <a:solidFill>
                  <a:srgbClr val="0000CC"/>
                </a:solidFill>
              </a:rPr>
            </a:br>
            <a:br>
              <a:rPr lang="en-US" sz="4000" b="1" dirty="0">
                <a:solidFill>
                  <a:srgbClr val="0000CC"/>
                </a:solidFill>
              </a:rPr>
            </a:br>
            <a:r>
              <a:rPr lang="zh-CN" altLang="en-US" b="1" dirty="0">
                <a:solidFill>
                  <a:srgbClr val="0000CC"/>
                </a:solidFill>
              </a:rPr>
              <a:t>贪心算法</a:t>
            </a:r>
            <a:endParaRPr 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708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010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/>
              <a:t>3 items: (</a:t>
            </a:r>
            <a:r>
              <a:rPr lang="en-US" sz="2400" b="1" i="1" dirty="0"/>
              <a:t>item</a:t>
            </a:r>
            <a:r>
              <a:rPr lang="en-US" sz="2400" b="1" i="1" baseline="-25000" dirty="0"/>
              <a:t>1</a:t>
            </a:r>
            <a:r>
              <a:rPr lang="en-US" sz="2400" b="1" i="1" dirty="0"/>
              <a:t> ,</a:t>
            </a:r>
            <a:r>
              <a:rPr lang="en-US" sz="2400" b="1" dirty="0"/>
              <a:t> 5, 150 ), (</a:t>
            </a:r>
            <a:r>
              <a:rPr lang="en-US" sz="2400" b="1" i="1" dirty="0"/>
              <a:t>item</a:t>
            </a:r>
            <a:r>
              <a:rPr lang="en-US" sz="2400" b="1" i="1" baseline="-25000" dirty="0"/>
              <a:t>2</a:t>
            </a:r>
            <a:r>
              <a:rPr lang="en-US" sz="2400" b="1" dirty="0"/>
              <a:t> ,10, 60 ), ( </a:t>
            </a:r>
            <a:r>
              <a:rPr lang="en-US" sz="2400" b="1" i="1" dirty="0"/>
              <a:t>item</a:t>
            </a:r>
            <a:r>
              <a:rPr lang="en-US" sz="2400" b="1" i="1" baseline="-25000" dirty="0"/>
              <a:t>3</a:t>
            </a:r>
            <a:r>
              <a:rPr lang="en-US" sz="2400" b="1" dirty="0"/>
              <a:t>, 20, 140 ) </a:t>
            </a:r>
            <a:endParaRPr lang="en-US" sz="2800" b="1" i="1" baseline="-25000" dirty="0"/>
          </a:p>
        </p:txBody>
      </p:sp>
      <p:sp>
        <p:nvSpPr>
          <p:cNvPr id="13316" name="Rectangle 4" descr="10%"/>
          <p:cNvSpPr>
            <a:spLocks noChangeArrowheads="1"/>
          </p:cNvSpPr>
          <p:nvPr/>
        </p:nvSpPr>
        <p:spPr bwMode="auto">
          <a:xfrm>
            <a:off x="533400" y="5029200"/>
            <a:ext cx="762000" cy="609600"/>
          </a:xfrm>
          <a:prstGeom prst="rect">
            <a:avLst/>
          </a:prstGeom>
          <a:pattFill prst="pct10">
            <a:fgClr>
              <a:schemeClr val="bg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93725" y="5029200"/>
            <a:ext cx="649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latin typeface="Times New Roman" pitchFamily="16" charset="0"/>
              </a:rPr>
              <a:t>5 lb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533400" y="464820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Times New Roman" pitchFamily="16" charset="0"/>
              </a:rPr>
              <a:t>$150</a:t>
            </a:r>
          </a:p>
        </p:txBody>
      </p:sp>
      <p:sp>
        <p:nvSpPr>
          <p:cNvPr id="13319" name="Rectangle 7" descr="10%"/>
          <p:cNvSpPr>
            <a:spLocks noChangeArrowheads="1"/>
          </p:cNvSpPr>
          <p:nvPr/>
        </p:nvSpPr>
        <p:spPr bwMode="auto">
          <a:xfrm>
            <a:off x="1447800" y="4495800"/>
            <a:ext cx="838200" cy="1143000"/>
          </a:xfrm>
          <a:prstGeom prst="rect">
            <a:avLst/>
          </a:prstGeom>
          <a:pattFill prst="pct10">
            <a:fgClr>
              <a:schemeClr val="bg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1508125" y="4689475"/>
            <a:ext cx="801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latin typeface="Times New Roman" pitchFamily="16" charset="0"/>
              </a:rPr>
              <a:t>10 lb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1524000" y="4114800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latin typeface="Times New Roman" pitchFamily="16" charset="0"/>
              </a:rPr>
              <a:t>$60</a:t>
            </a:r>
          </a:p>
        </p:txBody>
      </p:sp>
      <p:sp>
        <p:nvSpPr>
          <p:cNvPr id="13322" name="Rectangle 10" descr="5%"/>
          <p:cNvSpPr>
            <a:spLocks noChangeArrowheads="1"/>
          </p:cNvSpPr>
          <p:nvPr/>
        </p:nvSpPr>
        <p:spPr bwMode="auto">
          <a:xfrm>
            <a:off x="2530475" y="3352800"/>
            <a:ext cx="838200" cy="2286000"/>
          </a:xfrm>
          <a:prstGeom prst="rect">
            <a:avLst/>
          </a:prstGeom>
          <a:pattFill prst="pct5">
            <a:fgClr>
              <a:schemeClr val="bg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2514600" y="297180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latin typeface="Times New Roman" pitchFamily="16" charset="0"/>
              </a:rPr>
              <a:t>$140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3673475" y="2209800"/>
            <a:ext cx="8382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3733800" y="3089275"/>
            <a:ext cx="82586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 i="1" dirty="0">
                <a:solidFill>
                  <a:schemeClr val="tx1"/>
                </a:solidFill>
                <a:latin typeface="Times New Roman" pitchFamily="16" charset="0"/>
              </a:rPr>
              <a:t>C</a:t>
            </a:r>
            <a:r>
              <a:rPr lang="en-US" sz="2400" dirty="0">
                <a:solidFill>
                  <a:schemeClr val="tx1"/>
                </a:solidFill>
                <a:latin typeface="Times New Roman" pitchFamily="16" charset="0"/>
              </a:rPr>
              <a:t> =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itchFamily="16" charset="0"/>
              </a:rPr>
              <a:t>30 </a:t>
            </a:r>
            <a:r>
              <a:rPr lang="en-US" sz="2400" dirty="0" err="1">
                <a:solidFill>
                  <a:schemeClr val="tx1"/>
                </a:solidFill>
                <a:latin typeface="Times New Roman" pitchFamily="16" charset="0"/>
              </a:rPr>
              <a:t>lb</a:t>
            </a:r>
            <a:br>
              <a:rPr lang="en-US" sz="2400" dirty="0">
                <a:solidFill>
                  <a:schemeClr val="tx1"/>
                </a:solidFill>
                <a:latin typeface="Times New Roman" pitchFamily="16" charset="0"/>
              </a:rPr>
            </a:br>
            <a:endParaRPr lang="en-US" sz="2400" dirty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2530475" y="4267200"/>
            <a:ext cx="801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latin typeface="Times New Roman" pitchFamily="16" charset="0"/>
              </a:rPr>
              <a:t>20 lb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609600" y="5562600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  <a:latin typeface="Times New Roman" pitchFamily="16" charset="0"/>
              </a:rPr>
              <a:t>item</a:t>
            </a:r>
            <a:r>
              <a:rPr lang="en-US" sz="1800" baseline="-25000">
                <a:solidFill>
                  <a:schemeClr val="tx1"/>
                </a:solidFill>
                <a:latin typeface="Times New Roman" pitchFamily="16" charset="0"/>
              </a:rPr>
              <a:t>1</a:t>
            </a:r>
            <a:endParaRPr lang="en-US" sz="240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1524000" y="5576888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  <a:latin typeface="Times New Roman" pitchFamily="16" charset="0"/>
              </a:rPr>
              <a:t>item</a:t>
            </a:r>
            <a:r>
              <a:rPr lang="en-US" sz="1800" baseline="-25000">
                <a:solidFill>
                  <a:schemeClr val="tx1"/>
                </a:solidFill>
                <a:latin typeface="Times New Roman" pitchFamily="16" charset="0"/>
              </a:rPr>
              <a:t>2</a:t>
            </a:r>
            <a:endParaRPr lang="en-US" sz="240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2590800" y="5562600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  <a:latin typeface="Times New Roman" pitchFamily="16" charset="0"/>
              </a:rPr>
              <a:t>item</a:t>
            </a:r>
            <a:r>
              <a:rPr lang="en-US" sz="1800" baseline="-25000">
                <a:solidFill>
                  <a:schemeClr val="tx1"/>
                </a:solidFill>
                <a:latin typeface="Times New Roman" pitchFamily="16" charset="0"/>
              </a:rPr>
              <a:t>3</a:t>
            </a:r>
            <a:endParaRPr lang="en-US" sz="240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3505200" y="5562600"/>
            <a:ext cx="1085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  <a:latin typeface="Times New Roman" pitchFamily="16" charset="0"/>
              </a:rPr>
              <a:t>Knapsack</a:t>
            </a:r>
            <a:endParaRPr lang="en-US" sz="240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5029200" y="5607050"/>
            <a:ext cx="10054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1800" dirty="0">
                <a:solidFill>
                  <a:srgbClr val="C00000"/>
                </a:solidFill>
                <a:latin typeface="Times New Roman" pitchFamily="16" charset="0"/>
              </a:rPr>
              <a:t>Greedy</a:t>
            </a:r>
            <a:br>
              <a:rPr lang="en-US" sz="1800" dirty="0">
                <a:solidFill>
                  <a:srgbClr val="C00000"/>
                </a:solidFill>
                <a:latin typeface="Times New Roman" pitchFamily="16" charset="0"/>
              </a:rPr>
            </a:br>
            <a:r>
              <a:rPr lang="en-US" sz="1800" dirty="0">
                <a:solidFill>
                  <a:srgbClr val="C00000"/>
                </a:solidFill>
                <a:latin typeface="Times New Roman" pitchFamily="16" charset="0"/>
              </a:rPr>
              <a:t>Solution</a:t>
            </a:r>
            <a:endParaRPr lang="en-US" sz="2400" dirty="0">
              <a:solidFill>
                <a:srgbClr val="C00000"/>
              </a:solidFill>
              <a:latin typeface="Times New Roman" pitchFamily="16" charset="0"/>
            </a:endParaRPr>
          </a:p>
        </p:txBody>
      </p:sp>
      <p:grpSp>
        <p:nvGrpSpPr>
          <p:cNvPr id="13332" name="Group 20"/>
          <p:cNvGrpSpPr>
            <a:grpSpLocks/>
          </p:cNvGrpSpPr>
          <p:nvPr/>
        </p:nvGrpSpPr>
        <p:grpSpPr bwMode="auto">
          <a:xfrm>
            <a:off x="6781800" y="2133600"/>
            <a:ext cx="1616075" cy="3505200"/>
            <a:chOff x="3360" y="1344"/>
            <a:chExt cx="1018" cy="2208"/>
          </a:xfrm>
        </p:grpSpPr>
        <p:sp>
          <p:nvSpPr>
            <p:cNvPr id="13344" name="Rectangle 21" descr="20%"/>
            <p:cNvSpPr>
              <a:spLocks noChangeArrowheads="1"/>
            </p:cNvSpPr>
            <p:nvPr/>
          </p:nvSpPr>
          <p:spPr bwMode="auto">
            <a:xfrm>
              <a:off x="3360" y="1824"/>
              <a:ext cx="528" cy="1728"/>
            </a:xfrm>
            <a:prstGeom prst="rect">
              <a:avLst/>
            </a:prstGeom>
            <a:pattFill prst="pct20">
              <a:fgClr>
                <a:schemeClr val="folHlink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5" name="Line 22"/>
            <p:cNvSpPr>
              <a:spLocks noChangeShapeType="1"/>
            </p:cNvSpPr>
            <p:nvPr/>
          </p:nvSpPr>
          <p:spPr bwMode="auto">
            <a:xfrm>
              <a:off x="3360" y="31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6" name="Line 23"/>
            <p:cNvSpPr>
              <a:spLocks noChangeShapeType="1"/>
            </p:cNvSpPr>
            <p:nvPr/>
          </p:nvSpPr>
          <p:spPr bwMode="auto">
            <a:xfrm>
              <a:off x="3360" y="134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7" name="Text Box 24"/>
            <p:cNvSpPr txBox="1">
              <a:spLocks noChangeArrowheads="1"/>
            </p:cNvSpPr>
            <p:nvPr/>
          </p:nvSpPr>
          <p:spPr bwMode="auto">
            <a:xfrm>
              <a:off x="3431" y="3168"/>
              <a:ext cx="4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r>
                <a:rPr lang="en-US" sz="2400">
                  <a:solidFill>
                    <a:schemeClr val="tx1"/>
                  </a:solidFill>
                  <a:latin typeface="Times New Roman" pitchFamily="16" charset="0"/>
                </a:rPr>
                <a:t>5 lb</a:t>
              </a:r>
            </a:p>
          </p:txBody>
        </p:sp>
        <p:sp>
          <p:nvSpPr>
            <p:cNvPr id="13348" name="Text Box 25"/>
            <p:cNvSpPr txBox="1">
              <a:spLocks noChangeArrowheads="1"/>
            </p:cNvSpPr>
            <p:nvPr/>
          </p:nvSpPr>
          <p:spPr bwMode="auto">
            <a:xfrm>
              <a:off x="3408" y="1440"/>
              <a:ext cx="4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r>
                <a:rPr lang="en-US" sz="2400">
                  <a:solidFill>
                    <a:schemeClr val="tx1"/>
                  </a:solidFill>
                  <a:latin typeface="Times New Roman" pitchFamily="16" charset="0"/>
                </a:rPr>
                <a:t>5 lb</a:t>
              </a:r>
            </a:p>
          </p:txBody>
        </p:sp>
        <p:sp>
          <p:nvSpPr>
            <p:cNvPr id="13349" name="Line 26"/>
            <p:cNvSpPr>
              <a:spLocks noChangeShapeType="1"/>
            </p:cNvSpPr>
            <p:nvPr/>
          </p:nvSpPr>
          <p:spPr bwMode="auto">
            <a:xfrm flipV="1">
              <a:off x="3360" y="134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0" name="Line 27"/>
            <p:cNvSpPr>
              <a:spLocks noChangeShapeType="1"/>
            </p:cNvSpPr>
            <p:nvPr/>
          </p:nvSpPr>
          <p:spPr bwMode="auto">
            <a:xfrm flipV="1">
              <a:off x="3888" y="134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1" name="Text Box 28"/>
            <p:cNvSpPr txBox="1">
              <a:spLocks noChangeArrowheads="1"/>
            </p:cNvSpPr>
            <p:nvPr/>
          </p:nvSpPr>
          <p:spPr bwMode="auto">
            <a:xfrm>
              <a:off x="3360" y="2352"/>
              <a:ext cx="5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r>
                <a:rPr lang="en-US" sz="2400">
                  <a:solidFill>
                    <a:schemeClr val="tx1"/>
                  </a:solidFill>
                  <a:latin typeface="Times New Roman" pitchFamily="16" charset="0"/>
                </a:rPr>
                <a:t>20 lb</a:t>
              </a:r>
            </a:p>
          </p:txBody>
        </p:sp>
        <p:sp>
          <p:nvSpPr>
            <p:cNvPr id="13352" name="Text Box 29"/>
            <p:cNvSpPr txBox="1">
              <a:spLocks noChangeArrowheads="1"/>
            </p:cNvSpPr>
            <p:nvPr/>
          </p:nvSpPr>
          <p:spPr bwMode="auto">
            <a:xfrm>
              <a:off x="3878" y="3050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r>
                <a:rPr lang="en-US" sz="2400">
                  <a:solidFill>
                    <a:schemeClr val="tx1"/>
                  </a:solidFill>
                  <a:latin typeface="Times New Roman" pitchFamily="16" charset="0"/>
                </a:rPr>
                <a:t>$150</a:t>
              </a:r>
            </a:p>
          </p:txBody>
        </p:sp>
        <p:sp>
          <p:nvSpPr>
            <p:cNvPr id="13353" name="Text Box 30"/>
            <p:cNvSpPr txBox="1">
              <a:spLocks noChangeArrowheads="1"/>
            </p:cNvSpPr>
            <p:nvPr/>
          </p:nvSpPr>
          <p:spPr bwMode="auto">
            <a:xfrm>
              <a:off x="3878" y="2138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r>
                <a:rPr lang="en-US" sz="2400">
                  <a:solidFill>
                    <a:schemeClr val="tx1"/>
                  </a:solidFill>
                  <a:latin typeface="Times New Roman" pitchFamily="16" charset="0"/>
                </a:rPr>
                <a:t>$140</a:t>
              </a:r>
            </a:p>
          </p:txBody>
        </p:sp>
      </p:grpSp>
      <p:sp>
        <p:nvSpPr>
          <p:cNvPr id="13333" name="Rectangle 31" descr="25%"/>
          <p:cNvSpPr>
            <a:spLocks noChangeArrowheads="1"/>
          </p:cNvSpPr>
          <p:nvPr/>
        </p:nvSpPr>
        <p:spPr bwMode="auto">
          <a:xfrm>
            <a:off x="5029200" y="3657600"/>
            <a:ext cx="838200" cy="1981200"/>
          </a:xfrm>
          <a:prstGeom prst="rect">
            <a:avLst/>
          </a:prstGeom>
          <a:pattFill prst="pct25">
            <a:fgClr>
              <a:schemeClr val="folHlink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4" name="Line 32"/>
          <p:cNvSpPr>
            <a:spLocks noChangeShapeType="1"/>
          </p:cNvSpPr>
          <p:nvPr/>
        </p:nvSpPr>
        <p:spPr bwMode="auto">
          <a:xfrm>
            <a:off x="5029200" y="3657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5" name="Text Box 33"/>
          <p:cNvSpPr txBox="1">
            <a:spLocks noChangeArrowheads="1"/>
          </p:cNvSpPr>
          <p:nvPr/>
        </p:nvSpPr>
        <p:spPr bwMode="auto">
          <a:xfrm>
            <a:off x="5105400" y="5181600"/>
            <a:ext cx="649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latin typeface="Times New Roman" pitchFamily="16" charset="0"/>
              </a:rPr>
              <a:t>5 lb</a:t>
            </a:r>
          </a:p>
        </p:txBody>
      </p:sp>
      <p:sp>
        <p:nvSpPr>
          <p:cNvPr id="13336" name="Text Box 34"/>
          <p:cNvSpPr txBox="1">
            <a:spLocks noChangeArrowheads="1"/>
          </p:cNvSpPr>
          <p:nvPr/>
        </p:nvSpPr>
        <p:spPr bwMode="auto">
          <a:xfrm>
            <a:off x="5029200" y="4267200"/>
            <a:ext cx="801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latin typeface="Times New Roman" pitchFamily="16" charset="0"/>
              </a:rPr>
              <a:t>10 lb</a:t>
            </a:r>
          </a:p>
        </p:txBody>
      </p:sp>
      <p:sp>
        <p:nvSpPr>
          <p:cNvPr id="13337" name="Text Box 35"/>
          <p:cNvSpPr txBox="1">
            <a:spLocks noChangeArrowheads="1"/>
          </p:cNvSpPr>
          <p:nvPr/>
        </p:nvSpPr>
        <p:spPr bwMode="auto">
          <a:xfrm>
            <a:off x="5867400" y="4114800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latin typeface="Times New Roman" pitchFamily="16" charset="0"/>
              </a:rPr>
              <a:t>$60</a:t>
            </a:r>
          </a:p>
        </p:txBody>
      </p:sp>
      <p:sp>
        <p:nvSpPr>
          <p:cNvPr id="13338" name="Text Box 36"/>
          <p:cNvSpPr txBox="1">
            <a:spLocks noChangeArrowheads="1"/>
          </p:cNvSpPr>
          <p:nvPr/>
        </p:nvSpPr>
        <p:spPr bwMode="auto">
          <a:xfrm>
            <a:off x="5867400" y="510540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latin typeface="Times New Roman" pitchFamily="16" charset="0"/>
              </a:rPr>
              <a:t>$150</a:t>
            </a:r>
          </a:p>
        </p:txBody>
      </p:sp>
      <p:sp>
        <p:nvSpPr>
          <p:cNvPr id="13339" name="Text Box 37"/>
          <p:cNvSpPr txBox="1">
            <a:spLocks noChangeArrowheads="1"/>
          </p:cNvSpPr>
          <p:nvPr/>
        </p:nvSpPr>
        <p:spPr bwMode="auto">
          <a:xfrm>
            <a:off x="6737350" y="5607050"/>
            <a:ext cx="10054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1800">
                <a:solidFill>
                  <a:srgbClr val="C00000"/>
                </a:solidFill>
                <a:latin typeface="Times New Roman" pitchFamily="16" charset="0"/>
              </a:rPr>
              <a:t>Optimal</a:t>
            </a:r>
            <a:br>
              <a:rPr lang="en-US" sz="1800">
                <a:solidFill>
                  <a:srgbClr val="C00000"/>
                </a:solidFill>
                <a:latin typeface="Times New Roman" pitchFamily="16" charset="0"/>
              </a:rPr>
            </a:br>
            <a:r>
              <a:rPr lang="en-US" sz="1800">
                <a:solidFill>
                  <a:srgbClr val="C00000"/>
                </a:solidFill>
                <a:latin typeface="Times New Roman" pitchFamily="16" charset="0"/>
              </a:rPr>
              <a:t>Solution</a:t>
            </a:r>
            <a:endParaRPr lang="en-US" sz="2400">
              <a:solidFill>
                <a:srgbClr val="C00000"/>
              </a:solidFill>
              <a:latin typeface="Times New Roman" pitchFamily="16" charset="0"/>
            </a:endParaRPr>
          </a:p>
        </p:txBody>
      </p:sp>
      <p:sp>
        <p:nvSpPr>
          <p:cNvPr id="13340" name="Line 38"/>
          <p:cNvSpPr>
            <a:spLocks noChangeShapeType="1"/>
          </p:cNvSpPr>
          <p:nvPr/>
        </p:nvSpPr>
        <p:spPr bwMode="auto">
          <a:xfrm>
            <a:off x="5029200" y="4953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1" name="Rectangle 39"/>
          <p:cNvSpPr>
            <a:spLocks noChangeArrowheads="1"/>
          </p:cNvSpPr>
          <p:nvPr/>
        </p:nvSpPr>
        <p:spPr bwMode="auto">
          <a:xfrm>
            <a:off x="5029200" y="2209800"/>
            <a:ext cx="8382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2" name="Text Box 40"/>
          <p:cNvSpPr txBox="1">
            <a:spLocks noChangeArrowheads="1"/>
          </p:cNvSpPr>
          <p:nvPr/>
        </p:nvSpPr>
        <p:spPr bwMode="auto">
          <a:xfrm>
            <a:off x="5791200" y="5732463"/>
            <a:ext cx="8435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000">
                <a:solidFill>
                  <a:srgbClr val="C00000"/>
                </a:solidFill>
                <a:latin typeface="Times New Roman" pitchFamily="16" charset="0"/>
              </a:rPr>
              <a:t>=$210</a:t>
            </a:r>
          </a:p>
        </p:txBody>
      </p:sp>
      <p:sp>
        <p:nvSpPr>
          <p:cNvPr id="13343" name="Text Box 41"/>
          <p:cNvSpPr txBox="1">
            <a:spLocks noChangeArrowheads="1"/>
          </p:cNvSpPr>
          <p:nvPr/>
        </p:nvSpPr>
        <p:spPr bwMode="auto">
          <a:xfrm>
            <a:off x="7623175" y="5683250"/>
            <a:ext cx="8435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000">
                <a:solidFill>
                  <a:srgbClr val="C00000"/>
                </a:solidFill>
                <a:latin typeface="Times New Roman" pitchFamily="16" charset="0"/>
              </a:rPr>
              <a:t>=$290</a:t>
            </a:r>
          </a:p>
        </p:txBody>
      </p:sp>
      <p:sp>
        <p:nvSpPr>
          <p:cNvPr id="4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53400" cy="990600"/>
          </a:xfr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3400" b="1" dirty="0">
                <a:solidFill>
                  <a:srgbClr val="0000CC"/>
                </a:solidFill>
              </a:rPr>
              <a:t>最小体积优先</a:t>
            </a:r>
            <a:r>
              <a:rPr lang="en-US" sz="3400" b="1" dirty="0">
                <a:solidFill>
                  <a:srgbClr val="0000CC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1756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 descr="10%"/>
          <p:cNvSpPr>
            <a:spLocks noChangeArrowheads="1"/>
          </p:cNvSpPr>
          <p:nvPr/>
        </p:nvSpPr>
        <p:spPr bwMode="auto">
          <a:xfrm>
            <a:off x="533400" y="4724400"/>
            <a:ext cx="762000" cy="609600"/>
          </a:xfrm>
          <a:prstGeom prst="rect">
            <a:avLst/>
          </a:prstGeom>
          <a:pattFill prst="pct10">
            <a:fgClr>
              <a:schemeClr val="bg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93725" y="4724400"/>
            <a:ext cx="649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latin typeface="Times New Roman" pitchFamily="16" charset="0"/>
              </a:rPr>
              <a:t>5 lb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593725" y="434340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latin typeface="Times New Roman" pitchFamily="16" charset="0"/>
              </a:rPr>
              <a:t>$150</a:t>
            </a:r>
          </a:p>
        </p:txBody>
      </p:sp>
      <p:sp>
        <p:nvSpPr>
          <p:cNvPr id="14343" name="Rectangle 7" descr="10%"/>
          <p:cNvSpPr>
            <a:spLocks noChangeArrowheads="1"/>
          </p:cNvSpPr>
          <p:nvPr/>
        </p:nvSpPr>
        <p:spPr bwMode="auto">
          <a:xfrm>
            <a:off x="1447800" y="4191000"/>
            <a:ext cx="838200" cy="1143000"/>
          </a:xfrm>
          <a:prstGeom prst="rect">
            <a:avLst/>
          </a:prstGeom>
          <a:pattFill prst="pct10">
            <a:fgClr>
              <a:schemeClr val="bg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1508125" y="4384675"/>
            <a:ext cx="801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latin typeface="Times New Roman" pitchFamily="16" charset="0"/>
              </a:rPr>
              <a:t>10 lb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1524000" y="3810000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latin typeface="Times New Roman" pitchFamily="16" charset="0"/>
              </a:rPr>
              <a:t>$60</a:t>
            </a:r>
          </a:p>
        </p:txBody>
      </p:sp>
      <p:sp>
        <p:nvSpPr>
          <p:cNvPr id="14346" name="Rectangle 10" descr="5%"/>
          <p:cNvSpPr>
            <a:spLocks noChangeArrowheads="1"/>
          </p:cNvSpPr>
          <p:nvPr/>
        </p:nvSpPr>
        <p:spPr bwMode="auto">
          <a:xfrm>
            <a:off x="2530475" y="3048000"/>
            <a:ext cx="838200" cy="2286000"/>
          </a:xfrm>
          <a:prstGeom prst="rect">
            <a:avLst/>
          </a:prstGeom>
          <a:pattFill prst="pct5">
            <a:fgClr>
              <a:schemeClr val="bg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2514600" y="266700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latin typeface="Times New Roman" pitchFamily="16" charset="0"/>
              </a:rPr>
              <a:t>$140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3673475" y="1905000"/>
            <a:ext cx="8382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3733800" y="2784475"/>
            <a:ext cx="82586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 i="1" dirty="0">
                <a:solidFill>
                  <a:schemeClr val="tx1"/>
                </a:solidFill>
                <a:latin typeface="Times New Roman" pitchFamily="16" charset="0"/>
              </a:rPr>
              <a:t>C</a:t>
            </a:r>
            <a:r>
              <a:rPr lang="en-US" sz="2400" dirty="0">
                <a:solidFill>
                  <a:schemeClr val="tx1"/>
                </a:solidFill>
                <a:latin typeface="Times New Roman" pitchFamily="16" charset="0"/>
              </a:rPr>
              <a:t> =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itchFamily="16" charset="0"/>
              </a:rPr>
              <a:t>30 </a:t>
            </a:r>
            <a:r>
              <a:rPr lang="en-US" sz="2400" dirty="0" err="1">
                <a:solidFill>
                  <a:schemeClr val="tx1"/>
                </a:solidFill>
                <a:latin typeface="Times New Roman" pitchFamily="16" charset="0"/>
              </a:rPr>
              <a:t>lb</a:t>
            </a:r>
            <a:br>
              <a:rPr lang="en-US" sz="2400" dirty="0">
                <a:solidFill>
                  <a:schemeClr val="tx1"/>
                </a:solidFill>
                <a:latin typeface="Times New Roman" pitchFamily="16" charset="0"/>
              </a:rPr>
            </a:br>
            <a:endParaRPr lang="en-US" sz="2400" dirty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2530475" y="3962400"/>
            <a:ext cx="801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latin typeface="Times New Roman" pitchFamily="16" charset="0"/>
              </a:rPr>
              <a:t>20 lb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609600" y="5257800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  <a:latin typeface="Times New Roman" pitchFamily="16" charset="0"/>
              </a:rPr>
              <a:t>item</a:t>
            </a:r>
            <a:r>
              <a:rPr lang="en-US" sz="1800" baseline="-25000">
                <a:solidFill>
                  <a:schemeClr val="tx1"/>
                </a:solidFill>
                <a:latin typeface="Times New Roman" pitchFamily="16" charset="0"/>
              </a:rPr>
              <a:t>1</a:t>
            </a:r>
            <a:endParaRPr lang="en-US" sz="240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1524000" y="5272088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  <a:latin typeface="Times New Roman" pitchFamily="16" charset="0"/>
              </a:rPr>
              <a:t>item</a:t>
            </a:r>
            <a:r>
              <a:rPr lang="en-US" sz="1800" baseline="-25000">
                <a:solidFill>
                  <a:schemeClr val="tx1"/>
                </a:solidFill>
                <a:latin typeface="Times New Roman" pitchFamily="16" charset="0"/>
              </a:rPr>
              <a:t>2</a:t>
            </a:r>
            <a:endParaRPr lang="en-US" sz="240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2590800" y="5257800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  <a:latin typeface="Times New Roman" pitchFamily="16" charset="0"/>
              </a:rPr>
              <a:t>item</a:t>
            </a:r>
            <a:r>
              <a:rPr lang="en-US" sz="1800" baseline="-25000">
                <a:solidFill>
                  <a:schemeClr val="tx1"/>
                </a:solidFill>
                <a:latin typeface="Times New Roman" pitchFamily="16" charset="0"/>
              </a:rPr>
              <a:t>3</a:t>
            </a:r>
            <a:endParaRPr lang="en-US" sz="240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3505200" y="5257800"/>
            <a:ext cx="1085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  <a:latin typeface="Times New Roman" pitchFamily="16" charset="0"/>
              </a:rPr>
              <a:t>Knapsack</a:t>
            </a:r>
            <a:endParaRPr lang="en-US" sz="240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4921250" y="5270500"/>
            <a:ext cx="10054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1800">
                <a:solidFill>
                  <a:srgbClr val="C00000"/>
                </a:solidFill>
                <a:latin typeface="Times New Roman" pitchFamily="16" charset="0"/>
              </a:rPr>
              <a:t>Greedy</a:t>
            </a:r>
            <a:br>
              <a:rPr lang="en-US" sz="1800">
                <a:solidFill>
                  <a:srgbClr val="C00000"/>
                </a:solidFill>
                <a:latin typeface="Times New Roman" pitchFamily="16" charset="0"/>
              </a:rPr>
            </a:br>
            <a:r>
              <a:rPr lang="en-US" sz="1800">
                <a:solidFill>
                  <a:srgbClr val="C00000"/>
                </a:solidFill>
                <a:latin typeface="Times New Roman" pitchFamily="16" charset="0"/>
              </a:rPr>
              <a:t>Solution</a:t>
            </a:r>
            <a:endParaRPr lang="en-US" sz="2400">
              <a:solidFill>
                <a:srgbClr val="C00000"/>
              </a:solidFill>
              <a:latin typeface="Times New Roman" pitchFamily="16" charset="0"/>
            </a:endParaRPr>
          </a:p>
        </p:txBody>
      </p:sp>
      <p:grpSp>
        <p:nvGrpSpPr>
          <p:cNvPr id="14356" name="Group 20"/>
          <p:cNvGrpSpPr>
            <a:grpSpLocks/>
          </p:cNvGrpSpPr>
          <p:nvPr/>
        </p:nvGrpSpPr>
        <p:grpSpPr bwMode="auto">
          <a:xfrm>
            <a:off x="6781800" y="1828800"/>
            <a:ext cx="1616075" cy="3505200"/>
            <a:chOff x="3360" y="1344"/>
            <a:chExt cx="1018" cy="2208"/>
          </a:xfrm>
        </p:grpSpPr>
        <p:sp>
          <p:nvSpPr>
            <p:cNvPr id="14366" name="Rectangle 21" descr="20%"/>
            <p:cNvSpPr>
              <a:spLocks noChangeArrowheads="1"/>
            </p:cNvSpPr>
            <p:nvPr/>
          </p:nvSpPr>
          <p:spPr bwMode="auto">
            <a:xfrm>
              <a:off x="3360" y="1824"/>
              <a:ext cx="528" cy="1728"/>
            </a:xfrm>
            <a:prstGeom prst="rect">
              <a:avLst/>
            </a:prstGeom>
            <a:pattFill prst="pct20">
              <a:fgClr>
                <a:schemeClr val="folHlink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7" name="Line 22"/>
            <p:cNvSpPr>
              <a:spLocks noChangeShapeType="1"/>
            </p:cNvSpPr>
            <p:nvPr/>
          </p:nvSpPr>
          <p:spPr bwMode="auto">
            <a:xfrm>
              <a:off x="3360" y="31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8" name="Line 23"/>
            <p:cNvSpPr>
              <a:spLocks noChangeShapeType="1"/>
            </p:cNvSpPr>
            <p:nvPr/>
          </p:nvSpPr>
          <p:spPr bwMode="auto">
            <a:xfrm>
              <a:off x="3360" y="134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9" name="Text Box 24"/>
            <p:cNvSpPr txBox="1">
              <a:spLocks noChangeArrowheads="1"/>
            </p:cNvSpPr>
            <p:nvPr/>
          </p:nvSpPr>
          <p:spPr bwMode="auto">
            <a:xfrm>
              <a:off x="3431" y="3168"/>
              <a:ext cx="4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r>
                <a:rPr lang="en-US" sz="2400">
                  <a:solidFill>
                    <a:schemeClr val="tx1"/>
                  </a:solidFill>
                  <a:latin typeface="Times New Roman" pitchFamily="16" charset="0"/>
                </a:rPr>
                <a:t>5 lb</a:t>
              </a:r>
            </a:p>
          </p:txBody>
        </p:sp>
        <p:sp>
          <p:nvSpPr>
            <p:cNvPr id="14370" name="Text Box 25"/>
            <p:cNvSpPr txBox="1">
              <a:spLocks noChangeArrowheads="1"/>
            </p:cNvSpPr>
            <p:nvPr/>
          </p:nvSpPr>
          <p:spPr bwMode="auto">
            <a:xfrm>
              <a:off x="3408" y="1440"/>
              <a:ext cx="4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r>
                <a:rPr lang="en-US" sz="2400">
                  <a:solidFill>
                    <a:schemeClr val="tx1"/>
                  </a:solidFill>
                  <a:latin typeface="Times New Roman" pitchFamily="16" charset="0"/>
                </a:rPr>
                <a:t>5 lb</a:t>
              </a:r>
            </a:p>
          </p:txBody>
        </p:sp>
        <p:sp>
          <p:nvSpPr>
            <p:cNvPr id="14371" name="Line 26"/>
            <p:cNvSpPr>
              <a:spLocks noChangeShapeType="1"/>
            </p:cNvSpPr>
            <p:nvPr/>
          </p:nvSpPr>
          <p:spPr bwMode="auto">
            <a:xfrm flipV="1">
              <a:off x="3360" y="134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2" name="Line 27"/>
            <p:cNvSpPr>
              <a:spLocks noChangeShapeType="1"/>
            </p:cNvSpPr>
            <p:nvPr/>
          </p:nvSpPr>
          <p:spPr bwMode="auto">
            <a:xfrm flipV="1">
              <a:off x="3888" y="134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3" name="Text Box 28"/>
            <p:cNvSpPr txBox="1">
              <a:spLocks noChangeArrowheads="1"/>
            </p:cNvSpPr>
            <p:nvPr/>
          </p:nvSpPr>
          <p:spPr bwMode="auto">
            <a:xfrm>
              <a:off x="3360" y="2352"/>
              <a:ext cx="5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r>
                <a:rPr lang="en-US" sz="2400">
                  <a:solidFill>
                    <a:schemeClr val="tx1"/>
                  </a:solidFill>
                  <a:latin typeface="Times New Roman" pitchFamily="16" charset="0"/>
                </a:rPr>
                <a:t>20 lb</a:t>
              </a:r>
            </a:p>
          </p:txBody>
        </p:sp>
        <p:sp>
          <p:nvSpPr>
            <p:cNvPr id="14374" name="Text Box 29"/>
            <p:cNvSpPr txBox="1">
              <a:spLocks noChangeArrowheads="1"/>
            </p:cNvSpPr>
            <p:nvPr/>
          </p:nvSpPr>
          <p:spPr bwMode="auto">
            <a:xfrm>
              <a:off x="3878" y="3050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r>
                <a:rPr lang="en-US" sz="2400">
                  <a:solidFill>
                    <a:schemeClr val="tx1"/>
                  </a:solidFill>
                  <a:latin typeface="Times New Roman" pitchFamily="16" charset="0"/>
                </a:rPr>
                <a:t>$150</a:t>
              </a:r>
            </a:p>
          </p:txBody>
        </p:sp>
        <p:sp>
          <p:nvSpPr>
            <p:cNvPr id="14375" name="Text Box 30"/>
            <p:cNvSpPr txBox="1">
              <a:spLocks noChangeArrowheads="1"/>
            </p:cNvSpPr>
            <p:nvPr/>
          </p:nvSpPr>
          <p:spPr bwMode="auto">
            <a:xfrm>
              <a:off x="3878" y="2138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r>
                <a:rPr lang="en-US" sz="2400">
                  <a:solidFill>
                    <a:schemeClr val="tx1"/>
                  </a:solidFill>
                  <a:latin typeface="Times New Roman" pitchFamily="16" charset="0"/>
                </a:rPr>
                <a:t>$140</a:t>
              </a:r>
            </a:p>
          </p:txBody>
        </p:sp>
      </p:grpSp>
      <p:sp>
        <p:nvSpPr>
          <p:cNvPr id="14357" name="Rectangle 31" descr="25%"/>
          <p:cNvSpPr>
            <a:spLocks noChangeArrowheads="1"/>
          </p:cNvSpPr>
          <p:nvPr/>
        </p:nvSpPr>
        <p:spPr bwMode="auto">
          <a:xfrm>
            <a:off x="4921250" y="1828800"/>
            <a:ext cx="838200" cy="3429000"/>
          </a:xfrm>
          <a:prstGeom prst="rect">
            <a:avLst/>
          </a:prstGeom>
          <a:pattFill prst="pct25">
            <a:fgClr>
              <a:schemeClr val="folHlink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Text Box 32"/>
          <p:cNvSpPr txBox="1">
            <a:spLocks noChangeArrowheads="1"/>
          </p:cNvSpPr>
          <p:nvPr/>
        </p:nvSpPr>
        <p:spPr bwMode="auto">
          <a:xfrm>
            <a:off x="4921250" y="4343400"/>
            <a:ext cx="801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latin typeface="Times New Roman" pitchFamily="16" charset="0"/>
              </a:rPr>
              <a:t>20 lb</a:t>
            </a:r>
          </a:p>
        </p:txBody>
      </p:sp>
      <p:sp>
        <p:nvSpPr>
          <p:cNvPr id="14359" name="Text Box 33"/>
          <p:cNvSpPr txBox="1">
            <a:spLocks noChangeArrowheads="1"/>
          </p:cNvSpPr>
          <p:nvPr/>
        </p:nvSpPr>
        <p:spPr bwMode="auto">
          <a:xfrm>
            <a:off x="4921250" y="2133600"/>
            <a:ext cx="801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latin typeface="Times New Roman" pitchFamily="16" charset="0"/>
              </a:rPr>
              <a:t>10 lb</a:t>
            </a:r>
          </a:p>
        </p:txBody>
      </p:sp>
      <p:sp>
        <p:nvSpPr>
          <p:cNvPr id="14360" name="Text Box 34"/>
          <p:cNvSpPr txBox="1">
            <a:spLocks noChangeArrowheads="1"/>
          </p:cNvSpPr>
          <p:nvPr/>
        </p:nvSpPr>
        <p:spPr bwMode="auto">
          <a:xfrm>
            <a:off x="5715000" y="2286000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latin typeface="Times New Roman" pitchFamily="16" charset="0"/>
              </a:rPr>
              <a:t>$60</a:t>
            </a:r>
          </a:p>
        </p:txBody>
      </p:sp>
      <p:sp>
        <p:nvSpPr>
          <p:cNvPr id="14361" name="Text Box 35"/>
          <p:cNvSpPr txBox="1">
            <a:spLocks noChangeArrowheads="1"/>
          </p:cNvSpPr>
          <p:nvPr/>
        </p:nvSpPr>
        <p:spPr bwMode="auto">
          <a:xfrm>
            <a:off x="5715000" y="449580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latin typeface="Times New Roman" pitchFamily="16" charset="0"/>
              </a:rPr>
              <a:t>$140</a:t>
            </a:r>
          </a:p>
        </p:txBody>
      </p:sp>
      <p:sp>
        <p:nvSpPr>
          <p:cNvPr id="14362" name="Text Box 36"/>
          <p:cNvSpPr txBox="1">
            <a:spLocks noChangeArrowheads="1"/>
          </p:cNvSpPr>
          <p:nvPr/>
        </p:nvSpPr>
        <p:spPr bwMode="auto">
          <a:xfrm>
            <a:off x="6737350" y="5302250"/>
            <a:ext cx="10054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1800">
                <a:solidFill>
                  <a:srgbClr val="C00000"/>
                </a:solidFill>
                <a:latin typeface="Times New Roman" pitchFamily="16" charset="0"/>
              </a:rPr>
              <a:t>Optimal</a:t>
            </a:r>
            <a:br>
              <a:rPr lang="en-US" sz="1800">
                <a:solidFill>
                  <a:srgbClr val="C00000"/>
                </a:solidFill>
                <a:latin typeface="Times New Roman" pitchFamily="16" charset="0"/>
              </a:rPr>
            </a:br>
            <a:r>
              <a:rPr lang="en-US" sz="1800">
                <a:solidFill>
                  <a:srgbClr val="C00000"/>
                </a:solidFill>
                <a:latin typeface="Times New Roman" pitchFamily="16" charset="0"/>
              </a:rPr>
              <a:t>Solution</a:t>
            </a:r>
            <a:endParaRPr lang="en-US" sz="2400">
              <a:solidFill>
                <a:srgbClr val="C00000"/>
              </a:solidFill>
              <a:latin typeface="Times New Roman" pitchFamily="16" charset="0"/>
            </a:endParaRPr>
          </a:p>
        </p:txBody>
      </p:sp>
      <p:sp>
        <p:nvSpPr>
          <p:cNvPr id="14363" name="Line 37"/>
          <p:cNvSpPr>
            <a:spLocks noChangeShapeType="1"/>
          </p:cNvSpPr>
          <p:nvPr/>
        </p:nvSpPr>
        <p:spPr bwMode="auto">
          <a:xfrm>
            <a:off x="4921250" y="30448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38"/>
          <p:cNvSpPr txBox="1">
            <a:spLocks noChangeArrowheads="1"/>
          </p:cNvSpPr>
          <p:nvPr/>
        </p:nvSpPr>
        <p:spPr bwMode="auto">
          <a:xfrm>
            <a:off x="5791200" y="5427663"/>
            <a:ext cx="8435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000">
                <a:solidFill>
                  <a:srgbClr val="C00000"/>
                </a:solidFill>
                <a:latin typeface="Times New Roman" pitchFamily="16" charset="0"/>
              </a:rPr>
              <a:t>=$200</a:t>
            </a:r>
          </a:p>
        </p:txBody>
      </p:sp>
      <p:sp>
        <p:nvSpPr>
          <p:cNvPr id="14365" name="Text Box 39"/>
          <p:cNvSpPr txBox="1">
            <a:spLocks noChangeArrowheads="1"/>
          </p:cNvSpPr>
          <p:nvPr/>
        </p:nvSpPr>
        <p:spPr bwMode="auto">
          <a:xfrm>
            <a:off x="7623175" y="5438775"/>
            <a:ext cx="8435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000">
                <a:solidFill>
                  <a:srgbClr val="C00000"/>
                </a:solidFill>
                <a:latin typeface="Times New Roman" pitchFamily="16" charset="0"/>
              </a:rPr>
              <a:t>=$290</a:t>
            </a:r>
          </a:p>
        </p:txBody>
      </p:sp>
      <p:sp>
        <p:nvSpPr>
          <p:cNvPr id="4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53400" cy="990600"/>
          </a:xfr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3400" b="1" dirty="0">
                <a:solidFill>
                  <a:srgbClr val="0000CC"/>
                </a:solidFill>
              </a:rPr>
              <a:t>最大体积优先</a:t>
            </a:r>
            <a:r>
              <a:rPr lang="en-US" sz="3400" b="1" dirty="0">
                <a:solidFill>
                  <a:srgbClr val="0000CC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2442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 descr="10%"/>
          <p:cNvSpPr>
            <a:spLocks noChangeArrowheads="1"/>
          </p:cNvSpPr>
          <p:nvPr/>
        </p:nvSpPr>
        <p:spPr bwMode="auto">
          <a:xfrm>
            <a:off x="625475" y="4800600"/>
            <a:ext cx="762000" cy="609600"/>
          </a:xfrm>
          <a:prstGeom prst="rect">
            <a:avLst/>
          </a:prstGeom>
          <a:pattFill prst="pct10">
            <a:fgClr>
              <a:schemeClr val="bg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685800" y="4800600"/>
            <a:ext cx="649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latin typeface="Times New Roman" pitchFamily="16" charset="0"/>
              </a:rPr>
              <a:t>5 lb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685800" y="4419600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latin typeface="Times New Roman" pitchFamily="16" charset="0"/>
              </a:rPr>
              <a:t>$50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3765550" y="1981200"/>
            <a:ext cx="8382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3825875" y="2860675"/>
            <a:ext cx="82586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 i="1" dirty="0">
                <a:solidFill>
                  <a:schemeClr val="tx1"/>
                </a:solidFill>
                <a:latin typeface="Times New Roman" pitchFamily="16" charset="0"/>
              </a:rPr>
              <a:t>C </a:t>
            </a:r>
            <a:r>
              <a:rPr lang="en-US" sz="2400" dirty="0">
                <a:solidFill>
                  <a:schemeClr val="tx1"/>
                </a:solidFill>
                <a:latin typeface="Times New Roman" pitchFamily="16" charset="0"/>
              </a:rPr>
              <a:t>=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itchFamily="16" charset="0"/>
              </a:rPr>
              <a:t>30 </a:t>
            </a:r>
            <a:r>
              <a:rPr lang="en-US" sz="2400" dirty="0" err="1">
                <a:solidFill>
                  <a:schemeClr val="tx1"/>
                </a:solidFill>
                <a:latin typeface="Times New Roman" pitchFamily="16" charset="0"/>
              </a:rPr>
              <a:t>lb</a:t>
            </a:r>
            <a:endParaRPr lang="en-US" sz="2400" dirty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15369" name="Rectangle 9" descr="20%"/>
          <p:cNvSpPr>
            <a:spLocks noChangeArrowheads="1"/>
          </p:cNvSpPr>
          <p:nvPr/>
        </p:nvSpPr>
        <p:spPr bwMode="auto">
          <a:xfrm>
            <a:off x="5197475" y="2667000"/>
            <a:ext cx="838200" cy="2743200"/>
          </a:xfrm>
          <a:prstGeom prst="rect">
            <a:avLst/>
          </a:prstGeom>
          <a:pattFill prst="pct20">
            <a:fgClr>
              <a:schemeClr val="folHlink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Rectangle 10" descr="25%"/>
          <p:cNvSpPr>
            <a:spLocks noChangeArrowheads="1"/>
          </p:cNvSpPr>
          <p:nvPr/>
        </p:nvSpPr>
        <p:spPr bwMode="auto">
          <a:xfrm>
            <a:off x="6873875" y="1981200"/>
            <a:ext cx="838200" cy="3429000"/>
          </a:xfrm>
          <a:prstGeom prst="rect">
            <a:avLst/>
          </a:prstGeom>
          <a:pattFill prst="pct25">
            <a:fgClr>
              <a:schemeClr val="folHlink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5197475" y="4724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>
            <a:off x="5197475" y="1905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5310188" y="4800600"/>
            <a:ext cx="649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latin typeface="Times New Roman" pitchFamily="16" charset="0"/>
              </a:rPr>
              <a:t>5 lb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5273675" y="2057400"/>
            <a:ext cx="649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latin typeface="Times New Roman" pitchFamily="16" charset="0"/>
              </a:rPr>
              <a:t>5 lb</a:t>
            </a:r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 flipV="1">
            <a:off x="5197475" y="1905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 flipV="1">
            <a:off x="6035675" y="1905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5197475" y="3505200"/>
            <a:ext cx="801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latin typeface="Times New Roman" pitchFamily="16" charset="0"/>
              </a:rPr>
              <a:t>20 lb</a:t>
            </a:r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701675" y="5334000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latin typeface="Times New Roman" pitchFamily="16" charset="0"/>
              </a:rPr>
              <a:t>item</a:t>
            </a:r>
            <a:r>
              <a:rPr lang="en-US" sz="1800" baseline="-25000" dirty="0">
                <a:solidFill>
                  <a:schemeClr val="tx1"/>
                </a:solidFill>
                <a:latin typeface="Times New Roman" pitchFamily="16" charset="0"/>
              </a:rPr>
              <a:t>1</a:t>
            </a:r>
            <a:endParaRPr lang="en-US" sz="2400" dirty="0">
              <a:solidFill>
                <a:schemeClr val="tx1"/>
              </a:solidFill>
              <a:latin typeface="Times New Roman" pitchFamily="16" charset="0"/>
            </a:endParaRPr>
          </a:p>
        </p:txBody>
      </p:sp>
      <p:grpSp>
        <p:nvGrpSpPr>
          <p:cNvPr id="15379" name="Group 19"/>
          <p:cNvGrpSpPr>
            <a:grpSpLocks/>
          </p:cNvGrpSpPr>
          <p:nvPr/>
        </p:nvGrpSpPr>
        <p:grpSpPr bwMode="auto">
          <a:xfrm>
            <a:off x="1539875" y="2743200"/>
            <a:ext cx="854075" cy="2957513"/>
            <a:chOff x="1728" y="1872"/>
            <a:chExt cx="538" cy="1863"/>
          </a:xfrm>
        </p:grpSpPr>
        <p:sp>
          <p:nvSpPr>
            <p:cNvPr id="15400" name="Rectangle 20" descr="5%"/>
            <p:cNvSpPr>
              <a:spLocks noChangeArrowheads="1"/>
            </p:cNvSpPr>
            <p:nvPr/>
          </p:nvSpPr>
          <p:spPr bwMode="auto">
            <a:xfrm>
              <a:off x="1738" y="2112"/>
              <a:ext cx="528" cy="1440"/>
            </a:xfrm>
            <a:prstGeom prst="rect">
              <a:avLst/>
            </a:prstGeom>
            <a:pattFill prst="pct5">
              <a:fgClr>
                <a:schemeClr val="bg2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solidFill>
                  <a:schemeClr val="tx1"/>
                </a:solidFill>
                <a:latin typeface="Times New Roman" pitchFamily="16" charset="0"/>
              </a:endParaRPr>
            </a:p>
          </p:txBody>
        </p:sp>
        <p:sp>
          <p:nvSpPr>
            <p:cNvPr id="15401" name="Text Box 21"/>
            <p:cNvSpPr txBox="1">
              <a:spLocks noChangeArrowheads="1"/>
            </p:cNvSpPr>
            <p:nvPr/>
          </p:nvSpPr>
          <p:spPr bwMode="auto">
            <a:xfrm>
              <a:off x="1728" y="1872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r>
                <a:rPr lang="en-US" sz="2400">
                  <a:solidFill>
                    <a:schemeClr val="tx1"/>
                  </a:solidFill>
                  <a:latin typeface="Times New Roman" pitchFamily="16" charset="0"/>
                </a:rPr>
                <a:t>$140</a:t>
              </a:r>
            </a:p>
          </p:txBody>
        </p:sp>
        <p:sp>
          <p:nvSpPr>
            <p:cNvPr id="15402" name="Text Box 22"/>
            <p:cNvSpPr txBox="1">
              <a:spLocks noChangeArrowheads="1"/>
            </p:cNvSpPr>
            <p:nvPr/>
          </p:nvSpPr>
          <p:spPr bwMode="auto">
            <a:xfrm>
              <a:off x="1738" y="2688"/>
              <a:ext cx="5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r>
                <a:rPr lang="en-US" sz="2400">
                  <a:solidFill>
                    <a:schemeClr val="tx1"/>
                  </a:solidFill>
                  <a:latin typeface="Times New Roman" pitchFamily="16" charset="0"/>
                </a:rPr>
                <a:t>20 lb</a:t>
              </a:r>
            </a:p>
          </p:txBody>
        </p:sp>
        <p:sp>
          <p:nvSpPr>
            <p:cNvPr id="15403" name="Text Box 23"/>
            <p:cNvSpPr txBox="1">
              <a:spLocks noChangeArrowheads="1"/>
            </p:cNvSpPr>
            <p:nvPr/>
          </p:nvSpPr>
          <p:spPr bwMode="auto">
            <a:xfrm>
              <a:off x="1776" y="3504"/>
              <a:ext cx="4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r>
                <a:rPr lang="en-US" sz="1800" dirty="0">
                  <a:solidFill>
                    <a:schemeClr val="tx1"/>
                  </a:solidFill>
                  <a:latin typeface="Times New Roman" pitchFamily="16" charset="0"/>
                </a:rPr>
                <a:t>item</a:t>
              </a:r>
              <a:r>
                <a:rPr lang="en-US" sz="1800" baseline="-25000" dirty="0">
                  <a:solidFill>
                    <a:schemeClr val="tx1"/>
                  </a:solidFill>
                  <a:latin typeface="Times New Roman" pitchFamily="16" charset="0"/>
                </a:rPr>
                <a:t>2</a:t>
              </a:r>
              <a:endParaRPr lang="en-US" sz="2400" dirty="0">
                <a:solidFill>
                  <a:schemeClr val="tx1"/>
                </a:solidFill>
                <a:latin typeface="Times New Roman" pitchFamily="16" charset="0"/>
              </a:endParaRPr>
            </a:p>
          </p:txBody>
        </p:sp>
      </p:grpSp>
      <p:sp>
        <p:nvSpPr>
          <p:cNvPr id="15380" name="Text Box 24"/>
          <p:cNvSpPr txBox="1">
            <a:spLocks noChangeArrowheads="1"/>
          </p:cNvSpPr>
          <p:nvPr/>
        </p:nvSpPr>
        <p:spPr bwMode="auto">
          <a:xfrm>
            <a:off x="3597275" y="5334000"/>
            <a:ext cx="1085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latin typeface="Times New Roman" pitchFamily="16" charset="0"/>
              </a:rPr>
              <a:t>Knapsack</a:t>
            </a:r>
            <a:endParaRPr lang="en-US" sz="2400" dirty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15381" name="Text Box 25"/>
          <p:cNvSpPr txBox="1">
            <a:spLocks noChangeArrowheads="1"/>
          </p:cNvSpPr>
          <p:nvPr/>
        </p:nvSpPr>
        <p:spPr bwMode="auto">
          <a:xfrm>
            <a:off x="5184775" y="5454650"/>
            <a:ext cx="10054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1800">
                <a:solidFill>
                  <a:srgbClr val="C00000"/>
                </a:solidFill>
                <a:latin typeface="Times New Roman" pitchFamily="16" charset="0"/>
              </a:rPr>
              <a:t>Greedy</a:t>
            </a:r>
            <a:br>
              <a:rPr lang="en-US" sz="1800">
                <a:solidFill>
                  <a:srgbClr val="C00000"/>
                </a:solidFill>
                <a:latin typeface="Times New Roman" pitchFamily="16" charset="0"/>
              </a:rPr>
            </a:br>
            <a:r>
              <a:rPr lang="en-US" sz="1800">
                <a:solidFill>
                  <a:srgbClr val="C00000"/>
                </a:solidFill>
                <a:latin typeface="Times New Roman" pitchFamily="16" charset="0"/>
              </a:rPr>
              <a:t>Solution</a:t>
            </a:r>
            <a:endParaRPr lang="en-US" sz="2400">
              <a:solidFill>
                <a:srgbClr val="C00000"/>
              </a:solidFill>
              <a:latin typeface="Times New Roman" pitchFamily="16" charset="0"/>
            </a:endParaRPr>
          </a:p>
        </p:txBody>
      </p:sp>
      <p:sp>
        <p:nvSpPr>
          <p:cNvPr id="15382" name="Line 26"/>
          <p:cNvSpPr>
            <a:spLocks noChangeShapeType="1"/>
          </p:cNvSpPr>
          <p:nvPr/>
        </p:nvSpPr>
        <p:spPr bwMode="auto">
          <a:xfrm>
            <a:off x="6873875" y="4267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Text Box 27"/>
          <p:cNvSpPr txBox="1">
            <a:spLocks noChangeArrowheads="1"/>
          </p:cNvSpPr>
          <p:nvPr/>
        </p:nvSpPr>
        <p:spPr bwMode="auto">
          <a:xfrm>
            <a:off x="6910388" y="4495800"/>
            <a:ext cx="801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latin typeface="Times New Roman" pitchFamily="16" charset="0"/>
              </a:rPr>
              <a:t>10 lb</a:t>
            </a:r>
          </a:p>
        </p:txBody>
      </p:sp>
      <p:sp>
        <p:nvSpPr>
          <p:cNvPr id="15384" name="Text Box 28"/>
          <p:cNvSpPr txBox="1">
            <a:spLocks noChangeArrowheads="1"/>
          </p:cNvSpPr>
          <p:nvPr/>
        </p:nvSpPr>
        <p:spPr bwMode="auto">
          <a:xfrm>
            <a:off x="6910388" y="3048000"/>
            <a:ext cx="801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latin typeface="Times New Roman" pitchFamily="16" charset="0"/>
              </a:rPr>
              <a:t>20 lb</a:t>
            </a:r>
          </a:p>
        </p:txBody>
      </p:sp>
      <p:sp>
        <p:nvSpPr>
          <p:cNvPr id="15385" name="Text Box 29"/>
          <p:cNvSpPr txBox="1">
            <a:spLocks noChangeArrowheads="1"/>
          </p:cNvSpPr>
          <p:nvPr/>
        </p:nvSpPr>
        <p:spPr bwMode="auto">
          <a:xfrm>
            <a:off x="6019800" y="4613275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latin typeface="Times New Roman" pitchFamily="16" charset="0"/>
              </a:rPr>
              <a:t>$50</a:t>
            </a:r>
          </a:p>
        </p:txBody>
      </p:sp>
      <p:sp>
        <p:nvSpPr>
          <p:cNvPr id="15386" name="Text Box 30"/>
          <p:cNvSpPr txBox="1">
            <a:spLocks noChangeArrowheads="1"/>
          </p:cNvSpPr>
          <p:nvPr/>
        </p:nvSpPr>
        <p:spPr bwMode="auto">
          <a:xfrm>
            <a:off x="5927725" y="316547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latin typeface="Times New Roman" pitchFamily="16" charset="0"/>
              </a:rPr>
              <a:t>$140</a:t>
            </a:r>
          </a:p>
        </p:txBody>
      </p:sp>
      <p:sp>
        <p:nvSpPr>
          <p:cNvPr id="15387" name="Text Box 31"/>
          <p:cNvSpPr txBox="1">
            <a:spLocks noChangeArrowheads="1"/>
          </p:cNvSpPr>
          <p:nvPr/>
        </p:nvSpPr>
        <p:spPr bwMode="auto">
          <a:xfrm>
            <a:off x="7635875" y="304800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latin typeface="Times New Roman" pitchFamily="16" charset="0"/>
              </a:rPr>
              <a:t>$140</a:t>
            </a:r>
          </a:p>
        </p:txBody>
      </p:sp>
      <p:sp>
        <p:nvSpPr>
          <p:cNvPr id="15388" name="Text Box 32"/>
          <p:cNvSpPr txBox="1">
            <a:spLocks noChangeArrowheads="1"/>
          </p:cNvSpPr>
          <p:nvPr/>
        </p:nvSpPr>
        <p:spPr bwMode="auto">
          <a:xfrm>
            <a:off x="7772400" y="4384675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latin typeface="Times New Roman" pitchFamily="16" charset="0"/>
              </a:rPr>
              <a:t>$60</a:t>
            </a:r>
          </a:p>
        </p:txBody>
      </p:sp>
      <p:sp>
        <p:nvSpPr>
          <p:cNvPr id="15389" name="Text Box 33"/>
          <p:cNvSpPr txBox="1">
            <a:spLocks noChangeArrowheads="1"/>
          </p:cNvSpPr>
          <p:nvPr/>
        </p:nvSpPr>
        <p:spPr bwMode="auto">
          <a:xfrm>
            <a:off x="6892925" y="5454650"/>
            <a:ext cx="10054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1800">
                <a:solidFill>
                  <a:srgbClr val="C00000"/>
                </a:solidFill>
                <a:latin typeface="Times New Roman" pitchFamily="16" charset="0"/>
              </a:rPr>
              <a:t>Optimal</a:t>
            </a:r>
            <a:br>
              <a:rPr lang="en-US" sz="1800">
                <a:solidFill>
                  <a:srgbClr val="C00000"/>
                </a:solidFill>
                <a:latin typeface="Times New Roman" pitchFamily="16" charset="0"/>
              </a:rPr>
            </a:br>
            <a:r>
              <a:rPr lang="en-US" sz="1800">
                <a:solidFill>
                  <a:srgbClr val="C00000"/>
                </a:solidFill>
                <a:latin typeface="Times New Roman" pitchFamily="16" charset="0"/>
              </a:rPr>
              <a:t>Solution</a:t>
            </a:r>
            <a:endParaRPr lang="en-US" sz="2400">
              <a:solidFill>
                <a:srgbClr val="C00000"/>
              </a:solidFill>
              <a:latin typeface="Times New Roman" pitchFamily="16" charset="0"/>
            </a:endParaRPr>
          </a:p>
        </p:txBody>
      </p:sp>
      <p:sp>
        <p:nvSpPr>
          <p:cNvPr id="15390" name="Text Box 34"/>
          <p:cNvSpPr txBox="1">
            <a:spLocks noChangeArrowheads="1"/>
          </p:cNvSpPr>
          <p:nvPr/>
        </p:nvSpPr>
        <p:spPr bwMode="auto">
          <a:xfrm>
            <a:off x="457200" y="3900488"/>
            <a:ext cx="9989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1800" i="1" dirty="0">
                <a:solidFill>
                  <a:srgbClr val="0000CC"/>
                </a:solidFill>
                <a:latin typeface="Times New Roman" pitchFamily="16" charset="0"/>
              </a:rPr>
              <a:t>p</a:t>
            </a:r>
            <a:r>
              <a:rPr lang="en-US" sz="1800" dirty="0">
                <a:solidFill>
                  <a:srgbClr val="0000CC"/>
                </a:solidFill>
                <a:latin typeface="Times New Roman" pitchFamily="16" charset="0"/>
              </a:rPr>
              <a:t>/</a:t>
            </a:r>
            <a:r>
              <a:rPr lang="en-US" sz="1800" i="1" dirty="0">
                <a:solidFill>
                  <a:srgbClr val="0000CC"/>
                </a:solidFill>
                <a:latin typeface="Times New Roman" pitchFamily="16" charset="0"/>
              </a:rPr>
              <a:t>w</a:t>
            </a:r>
            <a:r>
              <a:rPr lang="en-US" sz="1800" dirty="0">
                <a:solidFill>
                  <a:srgbClr val="0000CC"/>
                </a:solidFill>
                <a:latin typeface="Times New Roman" pitchFamily="16" charset="0"/>
              </a:rPr>
              <a:t>: $10</a:t>
            </a:r>
            <a:endParaRPr lang="en-US" sz="2400" i="1" baseline="-25000" dirty="0">
              <a:solidFill>
                <a:srgbClr val="0000CC"/>
              </a:solidFill>
              <a:latin typeface="Times New Roman" pitchFamily="16" charset="0"/>
            </a:endParaRPr>
          </a:p>
        </p:txBody>
      </p:sp>
      <p:sp>
        <p:nvSpPr>
          <p:cNvPr id="15391" name="Text Box 35"/>
          <p:cNvSpPr txBox="1">
            <a:spLocks noChangeArrowheads="1"/>
          </p:cNvSpPr>
          <p:nvPr/>
        </p:nvSpPr>
        <p:spPr bwMode="auto">
          <a:xfrm>
            <a:off x="2621625" y="3440668"/>
            <a:ext cx="883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1800" i="1" dirty="0">
                <a:solidFill>
                  <a:srgbClr val="0000CC"/>
                </a:solidFill>
                <a:latin typeface="Times New Roman" pitchFamily="16" charset="0"/>
              </a:rPr>
              <a:t>p</a:t>
            </a:r>
            <a:r>
              <a:rPr lang="en-US" sz="1800" dirty="0">
                <a:solidFill>
                  <a:srgbClr val="0000CC"/>
                </a:solidFill>
                <a:latin typeface="Times New Roman" pitchFamily="16" charset="0"/>
              </a:rPr>
              <a:t>/</a:t>
            </a:r>
            <a:r>
              <a:rPr lang="en-US" sz="1800" i="1" dirty="0">
                <a:solidFill>
                  <a:srgbClr val="0000CC"/>
                </a:solidFill>
                <a:latin typeface="Times New Roman" pitchFamily="16" charset="0"/>
              </a:rPr>
              <a:t>w</a:t>
            </a:r>
            <a:r>
              <a:rPr lang="en-US" sz="1800" dirty="0">
                <a:solidFill>
                  <a:srgbClr val="0000CC"/>
                </a:solidFill>
                <a:latin typeface="Times New Roman" pitchFamily="16" charset="0"/>
              </a:rPr>
              <a:t>: $6</a:t>
            </a:r>
            <a:endParaRPr lang="en-US" sz="2400" i="1" baseline="-25000" dirty="0">
              <a:solidFill>
                <a:srgbClr val="0000CC"/>
              </a:solidFill>
              <a:latin typeface="Times New Roman" pitchFamily="16" charset="0"/>
            </a:endParaRPr>
          </a:p>
        </p:txBody>
      </p:sp>
      <p:sp>
        <p:nvSpPr>
          <p:cNvPr id="15392" name="Text Box 36"/>
          <p:cNvSpPr txBox="1">
            <a:spLocks noChangeArrowheads="1"/>
          </p:cNvSpPr>
          <p:nvPr/>
        </p:nvSpPr>
        <p:spPr bwMode="auto">
          <a:xfrm>
            <a:off x="1524000" y="2224088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1800" i="1" dirty="0">
                <a:solidFill>
                  <a:srgbClr val="0000CC"/>
                </a:solidFill>
                <a:latin typeface="Times New Roman" pitchFamily="16" charset="0"/>
              </a:rPr>
              <a:t>p</a:t>
            </a:r>
            <a:r>
              <a:rPr lang="en-US" sz="1800" dirty="0">
                <a:solidFill>
                  <a:srgbClr val="0000CC"/>
                </a:solidFill>
                <a:latin typeface="Times New Roman" pitchFamily="16" charset="0"/>
              </a:rPr>
              <a:t>/</a:t>
            </a:r>
            <a:r>
              <a:rPr lang="en-US" sz="1800" i="1" dirty="0">
                <a:solidFill>
                  <a:srgbClr val="0000CC"/>
                </a:solidFill>
                <a:latin typeface="Times New Roman" pitchFamily="16" charset="0"/>
              </a:rPr>
              <a:t>w</a:t>
            </a:r>
            <a:r>
              <a:rPr lang="en-US" sz="1800" dirty="0">
                <a:solidFill>
                  <a:srgbClr val="0000CC"/>
                </a:solidFill>
                <a:latin typeface="Times New Roman" pitchFamily="16" charset="0"/>
              </a:rPr>
              <a:t>:  $7</a:t>
            </a:r>
            <a:endParaRPr lang="en-US" sz="2400" i="1" baseline="-25000" dirty="0">
              <a:solidFill>
                <a:srgbClr val="0000CC"/>
              </a:solidFill>
              <a:latin typeface="Times New Roman" pitchFamily="16" charset="0"/>
            </a:endParaRPr>
          </a:p>
        </p:txBody>
      </p:sp>
      <p:sp>
        <p:nvSpPr>
          <p:cNvPr id="15393" name="Rectangle 37" descr="10%"/>
          <p:cNvSpPr>
            <a:spLocks noChangeArrowheads="1"/>
          </p:cNvSpPr>
          <p:nvPr/>
        </p:nvSpPr>
        <p:spPr bwMode="auto">
          <a:xfrm>
            <a:off x="2606675" y="4329113"/>
            <a:ext cx="838200" cy="1143000"/>
          </a:xfrm>
          <a:prstGeom prst="rect">
            <a:avLst/>
          </a:prstGeom>
          <a:pattFill prst="pct10">
            <a:fgClr>
              <a:schemeClr val="bg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4" name="Text Box 38"/>
          <p:cNvSpPr txBox="1">
            <a:spLocks noChangeArrowheads="1"/>
          </p:cNvSpPr>
          <p:nvPr/>
        </p:nvSpPr>
        <p:spPr bwMode="auto">
          <a:xfrm>
            <a:off x="2667000" y="4522788"/>
            <a:ext cx="801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latin typeface="Times New Roman" pitchFamily="16" charset="0"/>
              </a:rPr>
              <a:t>10 lb</a:t>
            </a:r>
          </a:p>
        </p:txBody>
      </p:sp>
      <p:sp>
        <p:nvSpPr>
          <p:cNvPr id="15395" name="Text Box 39"/>
          <p:cNvSpPr txBox="1">
            <a:spLocks noChangeArrowheads="1"/>
          </p:cNvSpPr>
          <p:nvPr/>
        </p:nvSpPr>
        <p:spPr bwMode="auto">
          <a:xfrm>
            <a:off x="2682875" y="3948113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latin typeface="Times New Roman" pitchFamily="16" charset="0"/>
              </a:rPr>
              <a:t>$60</a:t>
            </a:r>
          </a:p>
        </p:txBody>
      </p:sp>
      <p:sp>
        <p:nvSpPr>
          <p:cNvPr id="15396" name="Text Box 40"/>
          <p:cNvSpPr txBox="1">
            <a:spLocks noChangeArrowheads="1"/>
          </p:cNvSpPr>
          <p:nvPr/>
        </p:nvSpPr>
        <p:spPr bwMode="auto">
          <a:xfrm>
            <a:off x="2682875" y="5410200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  <a:latin typeface="Times New Roman" pitchFamily="16" charset="0"/>
              </a:rPr>
              <a:t>item</a:t>
            </a:r>
            <a:r>
              <a:rPr lang="en-US" sz="1800" baseline="-25000">
                <a:solidFill>
                  <a:schemeClr val="tx1"/>
                </a:solidFill>
                <a:latin typeface="Times New Roman" pitchFamily="16" charset="0"/>
              </a:rPr>
              <a:t>3</a:t>
            </a:r>
            <a:endParaRPr lang="en-US" sz="240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15397" name="Text Box 41"/>
          <p:cNvSpPr txBox="1">
            <a:spLocks noChangeArrowheads="1"/>
          </p:cNvSpPr>
          <p:nvPr/>
        </p:nvSpPr>
        <p:spPr bwMode="auto">
          <a:xfrm>
            <a:off x="5946775" y="5580063"/>
            <a:ext cx="8435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000">
                <a:solidFill>
                  <a:srgbClr val="C00000"/>
                </a:solidFill>
                <a:latin typeface="Times New Roman" pitchFamily="16" charset="0"/>
              </a:rPr>
              <a:t>=$190</a:t>
            </a:r>
          </a:p>
        </p:txBody>
      </p:sp>
      <p:sp>
        <p:nvSpPr>
          <p:cNvPr id="15398" name="Text Box 42"/>
          <p:cNvSpPr txBox="1">
            <a:spLocks noChangeArrowheads="1"/>
          </p:cNvSpPr>
          <p:nvPr/>
        </p:nvSpPr>
        <p:spPr bwMode="auto">
          <a:xfrm>
            <a:off x="7775575" y="5530850"/>
            <a:ext cx="8435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000">
                <a:solidFill>
                  <a:srgbClr val="C00000"/>
                </a:solidFill>
                <a:latin typeface="Times New Roman" pitchFamily="16" charset="0"/>
              </a:rPr>
              <a:t>=$200</a:t>
            </a:r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53400" cy="990600"/>
          </a:xfr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3400" b="1" dirty="0">
                <a:solidFill>
                  <a:srgbClr val="0000CC"/>
                </a:solidFill>
              </a:rPr>
              <a:t>最大单位价值优先</a:t>
            </a:r>
            <a:endParaRPr lang="en-US" sz="3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068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05800" cy="990600"/>
          </a:xfrm>
        </p:spPr>
        <p:txBody>
          <a:bodyPr/>
          <a:lstStyle/>
          <a:p>
            <a:r>
              <a:rPr lang="zh-CN" altLang="en-US" sz="3500" b="1" dirty="0">
                <a:solidFill>
                  <a:srgbClr val="0000CC"/>
                </a:solidFill>
              </a:rPr>
              <a:t>贪心算法</a:t>
            </a:r>
            <a:r>
              <a:rPr lang="en-US" altLang="zh-CN" sz="3500" b="1" dirty="0">
                <a:solidFill>
                  <a:srgbClr val="0000CC"/>
                </a:solidFill>
              </a:rPr>
              <a:t>——</a:t>
            </a:r>
            <a:r>
              <a:rPr lang="zh-CN" altLang="en-US" sz="3500" b="1" dirty="0">
                <a:solidFill>
                  <a:srgbClr val="0000CC"/>
                </a:solidFill>
              </a:rPr>
              <a:t>背包问题</a:t>
            </a:r>
            <a:endParaRPr lang="en-US" sz="3500" b="1" dirty="0">
              <a:solidFill>
                <a:srgbClr val="0000CC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876800"/>
          </a:xfrm>
        </p:spPr>
        <p:txBody>
          <a:bodyPr/>
          <a:lstStyle/>
          <a:p>
            <a:r>
              <a:rPr lang="zh-CN" altLang="en-US" sz="2400" b="1" dirty="0"/>
              <a:t>对于</a:t>
            </a:r>
            <a:r>
              <a:rPr lang="en-US" altLang="zh-CN" sz="2400" b="1" dirty="0"/>
              <a:t>0/1</a:t>
            </a:r>
            <a:r>
              <a:rPr lang="zh-CN" altLang="en-US" sz="2400" b="1" dirty="0"/>
              <a:t>背包问题，没有最优的贪心算法；</a:t>
            </a:r>
            <a:endParaRPr lang="en-US" altLang="zh-CN" sz="2400" b="1" dirty="0"/>
          </a:p>
          <a:p>
            <a:r>
              <a:rPr lang="zh-CN" altLang="en-US" sz="2400" b="1" dirty="0"/>
              <a:t>分数背包问题：可以将第</a:t>
            </a:r>
            <a:r>
              <a:rPr lang="en-US" altLang="zh-CN" sz="2400" b="1" dirty="0" err="1"/>
              <a:t>i</a:t>
            </a:r>
            <a:r>
              <a:rPr lang="zh-CN" altLang="en-US" sz="2400" b="1" dirty="0"/>
              <a:t>个物品的部分放入背包。</a:t>
            </a:r>
            <a:endParaRPr lang="en-US" altLang="zh-CN" sz="2400" b="1" dirty="0"/>
          </a:p>
          <a:p>
            <a:r>
              <a:rPr lang="zh-CN" altLang="en-US" sz="2400" b="1" dirty="0"/>
              <a:t>对于分数背包问题，贪心算法是其不二选择，该算法基于最大单位价值的选择准则；</a:t>
            </a:r>
            <a:endParaRPr lang="en-US" altLang="zh-CN" sz="2400" b="1" dirty="0"/>
          </a:p>
          <a:p>
            <a:endParaRPr lang="en-US" sz="2400" b="1" dirty="0"/>
          </a:p>
          <a:p>
            <a:r>
              <a:rPr lang="zh-CN" altLang="en-US" sz="2400" b="1" dirty="0"/>
              <a:t>贪心算法过程</a:t>
            </a:r>
            <a:r>
              <a:rPr lang="en-US" sz="2400" b="1" dirty="0"/>
              <a:t>: </a:t>
            </a:r>
          </a:p>
          <a:p>
            <a:pPr lvl="1"/>
            <a:r>
              <a:rPr lang="zh-CN" altLang="en-US" sz="2200" b="1" dirty="0"/>
              <a:t>降序排序</a:t>
            </a:r>
            <a:r>
              <a:rPr lang="en-US" altLang="zh-CN" sz="2200" b="1" i="1" dirty="0"/>
              <a:t>v</a:t>
            </a:r>
            <a:r>
              <a:rPr lang="en-US" sz="2200" b="1" i="1" baseline="-25000" dirty="0"/>
              <a:t>i</a:t>
            </a:r>
            <a:r>
              <a:rPr lang="en-US" sz="2200" b="1" baseline="-25000" dirty="0"/>
              <a:t> </a:t>
            </a:r>
            <a:r>
              <a:rPr lang="en-US" sz="2200" b="1" dirty="0"/>
              <a:t>/ </a:t>
            </a:r>
            <a:r>
              <a:rPr lang="en-US" sz="2200" b="1" i="1" dirty="0" err="1"/>
              <a:t>w</a:t>
            </a:r>
            <a:r>
              <a:rPr lang="en-US" sz="2200" b="1" i="1" baseline="-25000" dirty="0" err="1"/>
              <a:t>i</a:t>
            </a:r>
            <a:r>
              <a:rPr lang="en-US" sz="2200" b="1" i="1" dirty="0"/>
              <a:t> </a:t>
            </a:r>
          </a:p>
          <a:p>
            <a:pPr lvl="1"/>
            <a:r>
              <a:rPr lang="zh-CN" altLang="en-US" sz="2200" b="1" dirty="0"/>
              <a:t>根据排序次序这个增加物品，直到这个物品装完，或是超出背包容量</a:t>
            </a:r>
            <a:endParaRPr lang="en-US" altLang="zh-CN" sz="2200" b="1" dirty="0"/>
          </a:p>
          <a:p>
            <a:pPr lvl="1"/>
            <a:r>
              <a:rPr lang="zh-CN" altLang="en-US" sz="2200" b="1" dirty="0"/>
              <a:t>如果背包没有满，选择下一个的物品开始装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15887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zh-CN" altLang="en-US" sz="3500" b="1" dirty="0">
                <a:solidFill>
                  <a:srgbClr val="0000CC"/>
                </a:solidFill>
              </a:rPr>
              <a:t>最优解证明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证明</a:t>
            </a:r>
            <a:r>
              <a:rPr lang="en-US" altLang="zh-CN" b="1" dirty="0"/>
              <a:t>: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我们首先假设我们有一个最优解</a:t>
            </a:r>
            <a:r>
              <a:rPr lang="en-US" altLang="zh-CN" dirty="0"/>
              <a:t>A</a:t>
            </a:r>
            <a:r>
              <a:rPr lang="en-US" altLang="zh-CN" sz="18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那么我们首先找到</a:t>
            </a:r>
            <a:r>
              <a:rPr lang="en-US" altLang="zh-CN" dirty="0"/>
              <a:t>A</a:t>
            </a:r>
            <a:r>
              <a:rPr lang="en-US" altLang="zh-CN" sz="1800" dirty="0"/>
              <a:t>1</a:t>
            </a:r>
            <a:r>
              <a:rPr lang="zh-CN" altLang="en-US" dirty="0"/>
              <a:t>里面平均价值最高的物品</a:t>
            </a:r>
            <a:r>
              <a:rPr lang="en-US" altLang="zh-CN" dirty="0"/>
              <a:t>a</a:t>
            </a:r>
            <a:r>
              <a:rPr lang="en-US" altLang="zh-CN" sz="2000" dirty="0"/>
              <a:t>m</a:t>
            </a:r>
            <a:r>
              <a:rPr lang="zh-CN" altLang="en-US" dirty="0"/>
              <a:t>，然后我们将用商品里面平均价值最高的物品</a:t>
            </a:r>
            <a:r>
              <a:rPr lang="en-US" altLang="zh-CN" dirty="0"/>
              <a:t>a</a:t>
            </a:r>
            <a:r>
              <a:rPr lang="en-US" altLang="zh-CN" sz="1800" dirty="0"/>
              <a:t>1</a:t>
            </a:r>
            <a:r>
              <a:rPr lang="zh-CN" altLang="en-US" dirty="0"/>
              <a:t>将</a:t>
            </a:r>
            <a:r>
              <a:rPr lang="en-US" altLang="zh-CN" dirty="0"/>
              <a:t>a</a:t>
            </a:r>
            <a:r>
              <a:rPr lang="en-US" altLang="zh-CN" sz="2000" dirty="0"/>
              <a:t>m</a:t>
            </a:r>
            <a:r>
              <a:rPr lang="zh-CN" altLang="en-US" dirty="0"/>
              <a:t>进行全部替换或者部分替换得到解</a:t>
            </a:r>
            <a:r>
              <a:rPr lang="en-US" altLang="zh-CN" dirty="0"/>
              <a:t>A</a:t>
            </a:r>
            <a:r>
              <a:rPr lang="en-US" altLang="zh-CN" sz="2000" dirty="0"/>
              <a:t>2</a:t>
            </a:r>
            <a:r>
              <a:rPr lang="zh-CN" altLang="en-US" dirty="0"/>
              <a:t>，又因</a:t>
            </a:r>
            <a:r>
              <a:rPr lang="en-US" altLang="zh-CN" dirty="0"/>
              <a:t>v</a:t>
            </a:r>
            <a:r>
              <a:rPr lang="en-US" altLang="zh-CN" sz="1600" dirty="0"/>
              <a:t>1</a:t>
            </a:r>
            <a:r>
              <a:rPr lang="en-US" altLang="zh-CN" dirty="0"/>
              <a:t>/w</a:t>
            </a:r>
            <a:r>
              <a:rPr lang="en-US" altLang="zh-CN" sz="1400" dirty="0"/>
              <a:t>1</a:t>
            </a:r>
            <a:r>
              <a:rPr lang="en-US" altLang="zh-CN" dirty="0"/>
              <a:t>≥v</a:t>
            </a:r>
            <a:r>
              <a:rPr lang="en-US" altLang="zh-CN" sz="1800" dirty="0"/>
              <a:t>m</a:t>
            </a:r>
            <a:r>
              <a:rPr lang="en-US" altLang="zh-CN" dirty="0"/>
              <a:t>/</a:t>
            </a:r>
            <a:r>
              <a:rPr lang="en-US" altLang="zh-CN" dirty="0" err="1"/>
              <a:t>w</a:t>
            </a:r>
            <a:r>
              <a:rPr lang="en-US" altLang="zh-CN" sz="2000" dirty="0" err="1"/>
              <a:t>m</a:t>
            </a:r>
            <a:r>
              <a:rPr lang="zh-CN" altLang="en-US" dirty="0"/>
              <a:t>所以</a:t>
            </a:r>
            <a:r>
              <a:rPr lang="en-US" altLang="zh-CN" dirty="0"/>
              <a:t>A</a:t>
            </a:r>
            <a:r>
              <a:rPr lang="en-US" altLang="zh-CN" sz="2000" dirty="0"/>
              <a:t>2</a:t>
            </a:r>
            <a:r>
              <a:rPr lang="zh-CN" altLang="en-US" dirty="0"/>
              <a:t>的总价值高于</a:t>
            </a:r>
            <a:r>
              <a:rPr lang="en-US" altLang="zh-CN" dirty="0"/>
              <a:t>A</a:t>
            </a:r>
            <a:r>
              <a:rPr lang="en-US" altLang="zh-CN" sz="2000" dirty="0"/>
              <a:t>1</a:t>
            </a:r>
            <a:r>
              <a:rPr lang="zh-CN" altLang="en-US" dirty="0"/>
              <a:t>的总价值，这</a:t>
            </a:r>
            <a:r>
              <a:rPr lang="en-US" altLang="zh-CN" dirty="0"/>
              <a:t>A</a:t>
            </a:r>
            <a:r>
              <a:rPr lang="en-US" altLang="zh-CN" sz="2000" dirty="0"/>
              <a:t>1</a:t>
            </a:r>
            <a:r>
              <a:rPr lang="zh-CN" altLang="en-US" dirty="0"/>
              <a:t>是最优解矛盾，于是得到</a:t>
            </a:r>
            <a:r>
              <a:rPr lang="en-US" altLang="zh-CN" dirty="0"/>
              <a:t>A</a:t>
            </a:r>
            <a:r>
              <a:rPr lang="en-US" altLang="zh-CN" sz="2000" dirty="0"/>
              <a:t>1</a:t>
            </a:r>
            <a:r>
              <a:rPr lang="zh-CN" altLang="en-US" dirty="0"/>
              <a:t>里面包含平均价值最高的物品。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4561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91C3C-1BFB-4531-A6BF-2CB293FF9DC9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93038" cy="762000"/>
          </a:xfrm>
          <a:noFill/>
          <a:ln/>
        </p:spPr>
        <p:txBody>
          <a:bodyPr lIns="90488" tIns="44450" rIns="90488" bIns="44450" anchor="ctr"/>
          <a:lstStyle/>
          <a:p>
            <a:r>
              <a:rPr lang="zh-CN" altLang="en-US" sz="3500" b="1" dirty="0">
                <a:solidFill>
                  <a:srgbClr val="0000CC"/>
                </a:solidFill>
              </a:rPr>
              <a:t>任务调度问题</a:t>
            </a:r>
            <a:endParaRPr lang="en-US" altLang="zh-CN" sz="3500" b="1" dirty="0">
              <a:solidFill>
                <a:srgbClr val="0000CC"/>
              </a:solidFill>
            </a:endParaRP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574088" cy="2116138"/>
          </a:xfrm>
          <a:noFill/>
          <a:ln/>
        </p:spPr>
        <p:txBody>
          <a:bodyPr lIns="90488" tIns="44450" rIns="90488" bIns="44450"/>
          <a:lstStyle/>
          <a:p>
            <a:r>
              <a:rPr lang="en-US" altLang="zh-CN" sz="2400" dirty="0">
                <a:ea typeface="宋体" charset="-122"/>
              </a:rPr>
              <a:t>9</a:t>
            </a:r>
            <a:r>
              <a:rPr lang="zh-CN" altLang="en-US" sz="2400" dirty="0">
                <a:ea typeface="宋体" charset="-122"/>
              </a:rPr>
              <a:t>个任务需要调度，每个任务运行时间为</a:t>
            </a:r>
            <a:r>
              <a:rPr lang="en-US" altLang="zh-CN" sz="2400" dirty="0">
                <a:ea typeface="宋体" charset="-122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latin typeface="Trebuchet MS" pitchFamily="34" charset="0"/>
                <a:ea typeface="宋体" charset="-122"/>
              </a:rPr>
              <a:t>3</a:t>
            </a:r>
            <a:r>
              <a:rPr lang="en-US" altLang="zh-CN" sz="2400" dirty="0">
                <a:solidFill>
                  <a:srgbClr val="0000CC"/>
                </a:solidFill>
                <a:ea typeface="宋体" charset="-122"/>
              </a:rPr>
              <a:t>, </a:t>
            </a:r>
            <a:r>
              <a:rPr lang="en-US" altLang="zh-CN" sz="2400" dirty="0">
                <a:solidFill>
                  <a:srgbClr val="0000CC"/>
                </a:solidFill>
                <a:latin typeface="Trebuchet MS" pitchFamily="34" charset="0"/>
                <a:ea typeface="宋体" charset="-122"/>
              </a:rPr>
              <a:t>5</a:t>
            </a:r>
            <a:r>
              <a:rPr lang="en-US" altLang="zh-CN" sz="2400" dirty="0">
                <a:solidFill>
                  <a:srgbClr val="0000CC"/>
                </a:solidFill>
                <a:ea typeface="宋体" charset="-122"/>
              </a:rPr>
              <a:t>, </a:t>
            </a:r>
            <a:r>
              <a:rPr lang="en-US" altLang="zh-CN" sz="2400" dirty="0">
                <a:solidFill>
                  <a:srgbClr val="0000CC"/>
                </a:solidFill>
                <a:latin typeface="Trebuchet MS" pitchFamily="34" charset="0"/>
                <a:ea typeface="宋体" charset="-122"/>
              </a:rPr>
              <a:t>6</a:t>
            </a:r>
            <a:r>
              <a:rPr lang="en-US" altLang="zh-CN" sz="2400" dirty="0">
                <a:solidFill>
                  <a:srgbClr val="0000CC"/>
                </a:solidFill>
                <a:ea typeface="宋体" charset="-122"/>
              </a:rPr>
              <a:t>, </a:t>
            </a:r>
            <a:r>
              <a:rPr lang="en-US" altLang="zh-CN" sz="2400" dirty="0">
                <a:solidFill>
                  <a:srgbClr val="0000CC"/>
                </a:solidFill>
                <a:latin typeface="Trebuchet MS" pitchFamily="34" charset="0"/>
                <a:ea typeface="宋体" charset="-122"/>
              </a:rPr>
              <a:t>10</a:t>
            </a:r>
            <a:r>
              <a:rPr lang="en-US" altLang="zh-CN" sz="2400" dirty="0">
                <a:solidFill>
                  <a:srgbClr val="0000CC"/>
                </a:solidFill>
                <a:ea typeface="宋体" charset="-122"/>
              </a:rPr>
              <a:t>, </a:t>
            </a:r>
            <a:r>
              <a:rPr lang="en-US" altLang="zh-CN" sz="2400" dirty="0">
                <a:solidFill>
                  <a:srgbClr val="0000CC"/>
                </a:solidFill>
                <a:latin typeface="Trebuchet MS" pitchFamily="34" charset="0"/>
                <a:ea typeface="宋体" charset="-122"/>
              </a:rPr>
              <a:t>11</a:t>
            </a:r>
            <a:r>
              <a:rPr lang="en-US" altLang="zh-CN" sz="2400" dirty="0">
                <a:solidFill>
                  <a:srgbClr val="0000CC"/>
                </a:solidFill>
                <a:ea typeface="宋体" charset="-122"/>
              </a:rPr>
              <a:t>, </a:t>
            </a:r>
            <a:r>
              <a:rPr lang="en-US" altLang="zh-CN" sz="2400" dirty="0">
                <a:solidFill>
                  <a:srgbClr val="0000CC"/>
                </a:solidFill>
                <a:latin typeface="Trebuchet MS" pitchFamily="34" charset="0"/>
                <a:ea typeface="宋体" charset="-122"/>
              </a:rPr>
              <a:t>14</a:t>
            </a:r>
            <a:r>
              <a:rPr lang="en-US" altLang="zh-CN" sz="2400" dirty="0">
                <a:solidFill>
                  <a:srgbClr val="0000CC"/>
                </a:solidFill>
                <a:ea typeface="宋体" charset="-122"/>
              </a:rPr>
              <a:t>, </a:t>
            </a:r>
            <a:r>
              <a:rPr lang="en-US" altLang="zh-CN" sz="2400" dirty="0">
                <a:solidFill>
                  <a:srgbClr val="0000CC"/>
                </a:solidFill>
                <a:latin typeface="Trebuchet MS" pitchFamily="34" charset="0"/>
                <a:ea typeface="宋体" charset="-122"/>
              </a:rPr>
              <a:t>15</a:t>
            </a:r>
            <a:r>
              <a:rPr lang="en-US" altLang="zh-CN" sz="2400" dirty="0">
                <a:solidFill>
                  <a:srgbClr val="0000CC"/>
                </a:solidFill>
                <a:ea typeface="宋体" charset="-122"/>
              </a:rPr>
              <a:t>, </a:t>
            </a:r>
            <a:r>
              <a:rPr lang="en-US" altLang="zh-CN" sz="2400" dirty="0">
                <a:solidFill>
                  <a:srgbClr val="0000CC"/>
                </a:solidFill>
                <a:latin typeface="Trebuchet MS" pitchFamily="34" charset="0"/>
                <a:ea typeface="宋体" charset="-122"/>
              </a:rPr>
              <a:t>18</a:t>
            </a:r>
            <a:r>
              <a:rPr lang="en-US" altLang="zh-CN" sz="2400" dirty="0">
                <a:ea typeface="宋体" charset="-122"/>
              </a:rPr>
              <a:t>, </a:t>
            </a:r>
            <a:r>
              <a:rPr lang="en-US" altLang="zh-CN" sz="2400" dirty="0">
                <a:solidFill>
                  <a:srgbClr val="0000CC"/>
                </a:solidFill>
                <a:latin typeface="Trebuchet MS" pitchFamily="34" charset="0"/>
                <a:ea typeface="宋体" charset="-122"/>
              </a:rPr>
              <a:t>20</a:t>
            </a:r>
            <a:r>
              <a:rPr lang="en-US" altLang="zh-CN" sz="2400" dirty="0">
                <a:ea typeface="宋体" charset="-122"/>
              </a:rPr>
              <a:t> </a:t>
            </a:r>
            <a:r>
              <a:rPr lang="zh-CN" altLang="en-US" sz="2400" dirty="0">
                <a:ea typeface="宋体" charset="-122"/>
              </a:rPr>
              <a:t>分钟</a:t>
            </a:r>
            <a:endParaRPr lang="en-US" altLang="zh-CN" sz="2400" dirty="0">
              <a:ea typeface="宋体" charset="-122"/>
            </a:endParaRPr>
          </a:p>
          <a:p>
            <a:r>
              <a:rPr lang="zh-CN" altLang="en-US" sz="2400" dirty="0">
                <a:ea typeface="宋体" charset="-122"/>
              </a:rPr>
              <a:t>有三个处理器执行这些任务</a:t>
            </a:r>
            <a:endParaRPr lang="en-US" altLang="zh-CN" sz="2400" dirty="0">
              <a:ea typeface="宋体" charset="-122"/>
            </a:endParaRPr>
          </a:p>
          <a:p>
            <a:r>
              <a:rPr lang="zh-CN" altLang="en-US" sz="2400" dirty="0">
                <a:ea typeface="宋体" charset="-122"/>
              </a:rPr>
              <a:t>贪心准则：先运行时间最长的任务</a:t>
            </a:r>
            <a:endParaRPr lang="en-US" altLang="zh-CN" sz="2400" dirty="0">
              <a:ea typeface="宋体" charset="-122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219200" y="3657600"/>
            <a:ext cx="3802063" cy="382588"/>
            <a:chOff x="768" y="2304"/>
            <a:chExt cx="2395" cy="241"/>
          </a:xfrm>
        </p:grpSpPr>
        <p:sp>
          <p:nvSpPr>
            <p:cNvPr id="12294" name="Freeform 6"/>
            <p:cNvSpPr>
              <a:spLocks/>
            </p:cNvSpPr>
            <p:nvPr/>
          </p:nvSpPr>
          <p:spPr bwMode="auto">
            <a:xfrm>
              <a:off x="768" y="2304"/>
              <a:ext cx="2395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2394" y="240"/>
                </a:cxn>
                <a:cxn ang="0">
                  <a:pos x="2394" y="0"/>
                </a:cxn>
                <a:cxn ang="0">
                  <a:pos x="0" y="0"/>
                </a:cxn>
              </a:cxnLst>
              <a:rect l="0" t="0" r="r" b="b"/>
              <a:pathLst>
                <a:path w="2395" h="241">
                  <a:moveTo>
                    <a:pt x="0" y="0"/>
                  </a:moveTo>
                  <a:lnTo>
                    <a:pt x="0" y="240"/>
                  </a:lnTo>
                  <a:lnTo>
                    <a:pt x="2394" y="240"/>
                  </a:lnTo>
                  <a:lnTo>
                    <a:pt x="2394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5" name="Rectangle 7"/>
            <p:cNvSpPr>
              <a:spLocks noChangeArrowheads="1"/>
            </p:cNvSpPr>
            <p:nvPr/>
          </p:nvSpPr>
          <p:spPr bwMode="auto">
            <a:xfrm>
              <a:off x="829" y="2336"/>
              <a:ext cx="2272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zh-CN" dirty="0">
                  <a:solidFill>
                    <a:srgbClr val="0000CC"/>
                  </a:solidFill>
                  <a:latin typeface="Trebuchet MS" pitchFamily="34" charset="0"/>
                  <a:ea typeface="宋体" charset="-122"/>
                </a:rPr>
                <a:t>20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219200" y="4267200"/>
            <a:ext cx="3468688" cy="382588"/>
            <a:chOff x="768" y="2688"/>
            <a:chExt cx="2185" cy="241"/>
          </a:xfrm>
        </p:grpSpPr>
        <p:sp>
          <p:nvSpPr>
            <p:cNvPr id="12297" name="Freeform 9"/>
            <p:cNvSpPr>
              <a:spLocks/>
            </p:cNvSpPr>
            <p:nvPr/>
          </p:nvSpPr>
          <p:spPr bwMode="auto">
            <a:xfrm>
              <a:off x="768" y="2688"/>
              <a:ext cx="2185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2184" y="240"/>
                </a:cxn>
                <a:cxn ang="0">
                  <a:pos x="2184" y="0"/>
                </a:cxn>
                <a:cxn ang="0">
                  <a:pos x="0" y="0"/>
                </a:cxn>
              </a:cxnLst>
              <a:rect l="0" t="0" r="r" b="b"/>
              <a:pathLst>
                <a:path w="2185" h="241">
                  <a:moveTo>
                    <a:pt x="0" y="0"/>
                  </a:moveTo>
                  <a:lnTo>
                    <a:pt x="0" y="240"/>
                  </a:lnTo>
                  <a:lnTo>
                    <a:pt x="2184" y="240"/>
                  </a:lnTo>
                  <a:lnTo>
                    <a:pt x="218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12298" name="Rectangle 10"/>
            <p:cNvSpPr>
              <a:spLocks noChangeArrowheads="1"/>
            </p:cNvSpPr>
            <p:nvPr/>
          </p:nvSpPr>
          <p:spPr bwMode="auto">
            <a:xfrm>
              <a:off x="829" y="2720"/>
              <a:ext cx="2062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zh-CN">
                  <a:solidFill>
                    <a:srgbClr val="0000CC"/>
                  </a:solidFill>
                  <a:latin typeface="Trebuchet MS" pitchFamily="34" charset="0"/>
                  <a:ea typeface="宋体" charset="-122"/>
                </a:rPr>
                <a:t>18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219200" y="4953000"/>
            <a:ext cx="2868613" cy="382588"/>
            <a:chOff x="768" y="3120"/>
            <a:chExt cx="1807" cy="241"/>
          </a:xfrm>
        </p:grpSpPr>
        <p:sp>
          <p:nvSpPr>
            <p:cNvPr id="12300" name="Freeform 12"/>
            <p:cNvSpPr>
              <a:spLocks/>
            </p:cNvSpPr>
            <p:nvPr/>
          </p:nvSpPr>
          <p:spPr bwMode="auto">
            <a:xfrm>
              <a:off x="768" y="3120"/>
              <a:ext cx="1807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1806" y="240"/>
                </a:cxn>
                <a:cxn ang="0">
                  <a:pos x="1806" y="0"/>
                </a:cxn>
                <a:cxn ang="0">
                  <a:pos x="0" y="0"/>
                </a:cxn>
              </a:cxnLst>
              <a:rect l="0" t="0" r="r" b="b"/>
              <a:pathLst>
                <a:path w="1807" h="241">
                  <a:moveTo>
                    <a:pt x="0" y="0"/>
                  </a:moveTo>
                  <a:lnTo>
                    <a:pt x="0" y="240"/>
                  </a:lnTo>
                  <a:lnTo>
                    <a:pt x="1806" y="240"/>
                  </a:lnTo>
                  <a:lnTo>
                    <a:pt x="1806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12301" name="Rectangle 13"/>
            <p:cNvSpPr>
              <a:spLocks noChangeArrowheads="1"/>
            </p:cNvSpPr>
            <p:nvPr/>
          </p:nvSpPr>
          <p:spPr bwMode="auto">
            <a:xfrm>
              <a:off x="829" y="3152"/>
              <a:ext cx="1684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zh-CN">
                  <a:solidFill>
                    <a:srgbClr val="0000CC"/>
                  </a:solidFill>
                  <a:latin typeface="Trebuchet MS" pitchFamily="34" charset="0"/>
                  <a:ea typeface="宋体" charset="-122"/>
                </a:rPr>
                <a:t>15</a:t>
              </a: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4083050" y="4953000"/>
            <a:ext cx="2735263" cy="382588"/>
            <a:chOff x="2572" y="3120"/>
            <a:chExt cx="1723" cy="241"/>
          </a:xfrm>
        </p:grpSpPr>
        <p:sp>
          <p:nvSpPr>
            <p:cNvPr id="12303" name="Freeform 15"/>
            <p:cNvSpPr>
              <a:spLocks/>
            </p:cNvSpPr>
            <p:nvPr/>
          </p:nvSpPr>
          <p:spPr bwMode="auto">
            <a:xfrm>
              <a:off x="2572" y="3120"/>
              <a:ext cx="1723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1722" y="240"/>
                </a:cxn>
                <a:cxn ang="0">
                  <a:pos x="1722" y="0"/>
                </a:cxn>
                <a:cxn ang="0">
                  <a:pos x="0" y="0"/>
                </a:cxn>
              </a:cxnLst>
              <a:rect l="0" t="0" r="r" b="b"/>
              <a:pathLst>
                <a:path w="1723" h="241">
                  <a:moveTo>
                    <a:pt x="0" y="0"/>
                  </a:moveTo>
                  <a:lnTo>
                    <a:pt x="0" y="240"/>
                  </a:lnTo>
                  <a:lnTo>
                    <a:pt x="1722" y="240"/>
                  </a:lnTo>
                  <a:lnTo>
                    <a:pt x="1722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12304" name="Rectangle 16"/>
            <p:cNvSpPr>
              <a:spLocks noChangeArrowheads="1"/>
            </p:cNvSpPr>
            <p:nvPr/>
          </p:nvSpPr>
          <p:spPr bwMode="auto">
            <a:xfrm>
              <a:off x="2633" y="3152"/>
              <a:ext cx="1600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zh-CN">
                  <a:solidFill>
                    <a:srgbClr val="0000CC"/>
                  </a:solidFill>
                  <a:latin typeface="Trebuchet MS" pitchFamily="34" charset="0"/>
                  <a:ea typeface="宋体" charset="-122"/>
                </a:rPr>
                <a:t>14</a:t>
              </a:r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4679950" y="4267200"/>
            <a:ext cx="2135188" cy="382588"/>
            <a:chOff x="2948" y="2688"/>
            <a:chExt cx="1345" cy="241"/>
          </a:xfrm>
        </p:grpSpPr>
        <p:sp>
          <p:nvSpPr>
            <p:cNvPr id="12306" name="Freeform 18"/>
            <p:cNvSpPr>
              <a:spLocks/>
            </p:cNvSpPr>
            <p:nvPr/>
          </p:nvSpPr>
          <p:spPr bwMode="auto">
            <a:xfrm>
              <a:off x="2948" y="2688"/>
              <a:ext cx="1345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1344" y="240"/>
                </a:cxn>
                <a:cxn ang="0">
                  <a:pos x="1344" y="0"/>
                </a:cxn>
                <a:cxn ang="0">
                  <a:pos x="0" y="0"/>
                </a:cxn>
              </a:cxnLst>
              <a:rect l="0" t="0" r="r" b="b"/>
              <a:pathLst>
                <a:path w="1345" h="241">
                  <a:moveTo>
                    <a:pt x="0" y="0"/>
                  </a:moveTo>
                  <a:lnTo>
                    <a:pt x="0" y="240"/>
                  </a:lnTo>
                  <a:lnTo>
                    <a:pt x="1344" y="240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12307" name="Rectangle 19"/>
            <p:cNvSpPr>
              <a:spLocks noChangeArrowheads="1"/>
            </p:cNvSpPr>
            <p:nvPr/>
          </p:nvSpPr>
          <p:spPr bwMode="auto">
            <a:xfrm>
              <a:off x="3009" y="2720"/>
              <a:ext cx="1222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zh-CN">
                  <a:solidFill>
                    <a:srgbClr val="0000CC"/>
                  </a:solidFill>
                  <a:latin typeface="Trebuchet MS" pitchFamily="34" charset="0"/>
                  <a:ea typeface="宋体" charset="-122"/>
                </a:rPr>
                <a:t>11</a:t>
              </a:r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5029200" y="3657600"/>
            <a:ext cx="1935163" cy="382588"/>
            <a:chOff x="3168" y="2304"/>
            <a:chExt cx="1219" cy="241"/>
          </a:xfrm>
        </p:grpSpPr>
        <p:sp>
          <p:nvSpPr>
            <p:cNvPr id="12309" name="Freeform 21"/>
            <p:cNvSpPr>
              <a:spLocks/>
            </p:cNvSpPr>
            <p:nvPr/>
          </p:nvSpPr>
          <p:spPr bwMode="auto">
            <a:xfrm>
              <a:off x="3168" y="2304"/>
              <a:ext cx="121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1218" y="240"/>
                </a:cxn>
                <a:cxn ang="0">
                  <a:pos x="1218" y="0"/>
                </a:cxn>
                <a:cxn ang="0">
                  <a:pos x="0" y="0"/>
                </a:cxn>
              </a:cxnLst>
              <a:rect l="0" t="0" r="r" b="b"/>
              <a:pathLst>
                <a:path w="1219" h="241">
                  <a:moveTo>
                    <a:pt x="0" y="0"/>
                  </a:moveTo>
                  <a:lnTo>
                    <a:pt x="0" y="240"/>
                  </a:lnTo>
                  <a:lnTo>
                    <a:pt x="1218" y="240"/>
                  </a:lnTo>
                  <a:lnTo>
                    <a:pt x="1218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0" name="Rectangle 22"/>
            <p:cNvSpPr>
              <a:spLocks noChangeArrowheads="1"/>
            </p:cNvSpPr>
            <p:nvPr/>
          </p:nvSpPr>
          <p:spPr bwMode="auto">
            <a:xfrm>
              <a:off x="3229" y="2336"/>
              <a:ext cx="1096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zh-CN" dirty="0">
                  <a:solidFill>
                    <a:srgbClr val="0000CC"/>
                  </a:solidFill>
                  <a:latin typeface="Trebuchet MS" pitchFamily="34" charset="0"/>
                  <a:ea typeface="宋体" charset="-122"/>
                </a:rPr>
                <a:t>10</a:t>
              </a:r>
            </a:p>
          </p:txBody>
        </p:sp>
      </p:grp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6800850" y="4267200"/>
            <a:ext cx="1201738" cy="382588"/>
            <a:chOff x="4284" y="2688"/>
            <a:chExt cx="757" cy="241"/>
          </a:xfrm>
        </p:grpSpPr>
        <p:sp>
          <p:nvSpPr>
            <p:cNvPr id="12312" name="Freeform 24"/>
            <p:cNvSpPr>
              <a:spLocks/>
            </p:cNvSpPr>
            <p:nvPr/>
          </p:nvSpPr>
          <p:spPr bwMode="auto">
            <a:xfrm>
              <a:off x="4284" y="2688"/>
              <a:ext cx="757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756" y="240"/>
                </a:cxn>
                <a:cxn ang="0">
                  <a:pos x="756" y="0"/>
                </a:cxn>
                <a:cxn ang="0">
                  <a:pos x="0" y="0"/>
                </a:cxn>
              </a:cxnLst>
              <a:rect l="0" t="0" r="r" b="b"/>
              <a:pathLst>
                <a:path w="757" h="241">
                  <a:moveTo>
                    <a:pt x="0" y="0"/>
                  </a:moveTo>
                  <a:lnTo>
                    <a:pt x="0" y="240"/>
                  </a:lnTo>
                  <a:lnTo>
                    <a:pt x="756" y="240"/>
                  </a:lnTo>
                  <a:lnTo>
                    <a:pt x="756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12313" name="Rectangle 25"/>
            <p:cNvSpPr>
              <a:spLocks noChangeArrowheads="1"/>
            </p:cNvSpPr>
            <p:nvPr/>
          </p:nvSpPr>
          <p:spPr bwMode="auto">
            <a:xfrm>
              <a:off x="4345" y="2720"/>
              <a:ext cx="634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zh-CN">
                  <a:solidFill>
                    <a:srgbClr val="0000CC"/>
                  </a:solidFill>
                  <a:latin typeface="Trebuchet MS" pitchFamily="34" charset="0"/>
                  <a:ea typeface="宋体" charset="-122"/>
                </a:rPr>
                <a:t>6</a:t>
              </a:r>
            </a:p>
          </p:txBody>
        </p:sp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6824663" y="4953000"/>
            <a:ext cx="1068387" cy="382588"/>
            <a:chOff x="4299" y="3120"/>
            <a:chExt cx="673" cy="241"/>
          </a:xfrm>
        </p:grpSpPr>
        <p:sp>
          <p:nvSpPr>
            <p:cNvPr id="12315" name="Freeform 27"/>
            <p:cNvSpPr>
              <a:spLocks/>
            </p:cNvSpPr>
            <p:nvPr/>
          </p:nvSpPr>
          <p:spPr bwMode="auto">
            <a:xfrm>
              <a:off x="4299" y="3120"/>
              <a:ext cx="673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672" y="240"/>
                </a:cxn>
                <a:cxn ang="0">
                  <a:pos x="672" y="0"/>
                </a:cxn>
                <a:cxn ang="0">
                  <a:pos x="0" y="0"/>
                </a:cxn>
              </a:cxnLst>
              <a:rect l="0" t="0" r="r" b="b"/>
              <a:pathLst>
                <a:path w="673" h="241">
                  <a:moveTo>
                    <a:pt x="0" y="0"/>
                  </a:moveTo>
                  <a:lnTo>
                    <a:pt x="0" y="240"/>
                  </a:lnTo>
                  <a:lnTo>
                    <a:pt x="672" y="240"/>
                  </a:lnTo>
                  <a:lnTo>
                    <a:pt x="672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12316" name="Rectangle 28"/>
            <p:cNvSpPr>
              <a:spLocks noChangeArrowheads="1"/>
            </p:cNvSpPr>
            <p:nvPr/>
          </p:nvSpPr>
          <p:spPr bwMode="auto">
            <a:xfrm>
              <a:off x="4360" y="3152"/>
              <a:ext cx="550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zh-CN">
                  <a:solidFill>
                    <a:srgbClr val="0000CC"/>
                  </a:solidFill>
                  <a:latin typeface="Trebuchet MS" pitchFamily="34" charset="0"/>
                  <a:ea typeface="宋体" charset="-122"/>
                </a:rPr>
                <a:t>5</a:t>
              </a:r>
            </a:p>
          </p:txBody>
        </p:sp>
      </p:grpSp>
      <p:grpSp>
        <p:nvGrpSpPr>
          <p:cNvPr id="10" name="Group 32"/>
          <p:cNvGrpSpPr>
            <a:grpSpLocks/>
          </p:cNvGrpSpPr>
          <p:nvPr/>
        </p:nvGrpSpPr>
        <p:grpSpPr bwMode="auto">
          <a:xfrm>
            <a:off x="6953250" y="3657600"/>
            <a:ext cx="668338" cy="382588"/>
            <a:chOff x="4380" y="2304"/>
            <a:chExt cx="421" cy="241"/>
          </a:xfrm>
        </p:grpSpPr>
        <p:sp>
          <p:nvSpPr>
            <p:cNvPr id="12318" name="Freeform 30"/>
            <p:cNvSpPr>
              <a:spLocks/>
            </p:cNvSpPr>
            <p:nvPr/>
          </p:nvSpPr>
          <p:spPr bwMode="auto">
            <a:xfrm>
              <a:off x="4380" y="2304"/>
              <a:ext cx="421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420" y="240"/>
                </a:cxn>
                <a:cxn ang="0">
                  <a:pos x="420" y="0"/>
                </a:cxn>
                <a:cxn ang="0">
                  <a:pos x="0" y="0"/>
                </a:cxn>
              </a:cxnLst>
              <a:rect l="0" t="0" r="r" b="b"/>
              <a:pathLst>
                <a:path w="421" h="241">
                  <a:moveTo>
                    <a:pt x="0" y="0"/>
                  </a:moveTo>
                  <a:lnTo>
                    <a:pt x="0" y="240"/>
                  </a:lnTo>
                  <a:lnTo>
                    <a:pt x="420" y="240"/>
                  </a:lnTo>
                  <a:lnTo>
                    <a:pt x="420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9" name="Rectangle 31"/>
            <p:cNvSpPr>
              <a:spLocks noChangeArrowheads="1"/>
            </p:cNvSpPr>
            <p:nvPr/>
          </p:nvSpPr>
          <p:spPr bwMode="auto">
            <a:xfrm>
              <a:off x="4441" y="2336"/>
              <a:ext cx="298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zh-CN" dirty="0">
                  <a:solidFill>
                    <a:srgbClr val="0000CC"/>
                  </a:solidFill>
                  <a:latin typeface="Trebuchet MS" pitchFamily="34" charset="0"/>
                  <a:ea typeface="宋体" charset="-122"/>
                </a:rPr>
                <a:t>3</a:t>
              </a:r>
            </a:p>
          </p:txBody>
        </p:sp>
      </p:grpSp>
      <p:sp>
        <p:nvSpPr>
          <p:cNvPr id="12321" name="Rectangle 33"/>
          <p:cNvSpPr>
            <a:spLocks noChangeArrowheads="1"/>
          </p:cNvSpPr>
          <p:nvPr/>
        </p:nvSpPr>
        <p:spPr bwMode="auto">
          <a:xfrm>
            <a:off x="685800" y="3657600"/>
            <a:ext cx="606425" cy="1726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0000CC"/>
                </a:solidFill>
                <a:latin typeface="Trebuchet MS" pitchFamily="34" charset="0"/>
                <a:ea typeface="宋体" charset="-122"/>
              </a:rPr>
              <a:t>P1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0000CC"/>
                </a:solidFill>
                <a:latin typeface="Trebuchet MS" pitchFamily="34" charset="0"/>
                <a:ea typeface="宋体" charset="-122"/>
              </a:rPr>
              <a:t>P2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0000CC"/>
                </a:solidFill>
                <a:latin typeface="Trebuchet MS" pitchFamily="34" charset="0"/>
                <a:ea typeface="宋体" charset="-122"/>
              </a:rPr>
              <a:t>P3</a:t>
            </a:r>
          </a:p>
        </p:txBody>
      </p:sp>
      <p:sp>
        <p:nvSpPr>
          <p:cNvPr id="12322" name="Rectangle 34"/>
          <p:cNvSpPr>
            <a:spLocks noGrp="1" noChangeArrowheads="1"/>
          </p:cNvSpPr>
          <p:nvPr>
            <p:ph type="body" sz="half" idx="2"/>
          </p:nvPr>
        </p:nvSpPr>
        <p:spPr>
          <a:xfrm>
            <a:off x="762000" y="5638800"/>
            <a:ext cx="7696200" cy="1066800"/>
          </a:xfrm>
          <a:noFill/>
          <a:ln/>
        </p:spPr>
        <p:txBody>
          <a:bodyPr lIns="90488" tIns="44450" rIns="90488" bIns="44450"/>
          <a:lstStyle/>
          <a:p>
            <a:r>
              <a:rPr lang="en-US" altLang="zh-CN" sz="2400" dirty="0">
                <a:ea typeface="宋体" charset="-122"/>
              </a:rPr>
              <a:t>Time to completion: </a:t>
            </a:r>
            <a:r>
              <a:rPr lang="en-US" altLang="zh-CN" sz="2400" dirty="0">
                <a:solidFill>
                  <a:srgbClr val="0000CC"/>
                </a:solidFill>
                <a:latin typeface="Trebuchet MS" pitchFamily="34" charset="0"/>
                <a:ea typeface="宋体" charset="-122"/>
              </a:rPr>
              <a:t>18 + 11 + 6 = 35</a:t>
            </a:r>
            <a:r>
              <a:rPr lang="en-US" altLang="zh-CN" sz="2400" dirty="0">
                <a:solidFill>
                  <a:srgbClr val="0000CC"/>
                </a:solidFill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minutes</a:t>
            </a:r>
          </a:p>
          <a:p>
            <a:r>
              <a:rPr lang="en-US" altLang="zh-CN" sz="2400" dirty="0">
                <a:ea typeface="宋体" charset="-122"/>
              </a:rPr>
              <a:t>This solution isn’t bad, but we might be able to do better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uild="p" bldLvl="5" autoUpdateAnimBg="0"/>
      <p:bldP spid="12321" grpId="0" autoUpdateAnimBg="0"/>
      <p:bldP spid="12322" grpId="0" build="p" bldLvl="4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1D0B1-CC7B-4B9F-810D-520B4037612A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93038" cy="762000"/>
          </a:xfrm>
          <a:noFill/>
          <a:ln/>
        </p:spPr>
        <p:txBody>
          <a:bodyPr lIns="90488" tIns="44450" rIns="90488" bIns="44450" anchor="ctr"/>
          <a:lstStyle/>
          <a:p>
            <a:r>
              <a:rPr lang="zh-CN" altLang="en-US" sz="3500" b="1" dirty="0">
                <a:solidFill>
                  <a:srgbClr val="0000CC"/>
                </a:solidFill>
              </a:rPr>
              <a:t>另一种贪心准则</a:t>
            </a:r>
            <a:endParaRPr lang="en-US" altLang="zh-CN" sz="3500" b="1" dirty="0">
              <a:solidFill>
                <a:srgbClr val="0000CC"/>
              </a:solidFill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574088" cy="1435100"/>
          </a:xfrm>
          <a:noFill/>
          <a:ln/>
        </p:spPr>
        <p:txBody>
          <a:bodyPr lIns="90488" tIns="44450" rIns="90488" bIns="44450"/>
          <a:lstStyle/>
          <a:p>
            <a:r>
              <a:rPr lang="zh-CN" altLang="en-US" sz="2400" dirty="0">
                <a:ea typeface="宋体" charset="-122"/>
              </a:rPr>
              <a:t>贪心准则：优先运行最短任务</a:t>
            </a:r>
            <a:endParaRPr lang="en-US" altLang="zh-CN" sz="2400" dirty="0">
              <a:ea typeface="宋体" charset="-122"/>
            </a:endParaRPr>
          </a:p>
          <a:p>
            <a:r>
              <a:rPr lang="en-US" altLang="zh-CN" sz="2400" dirty="0">
                <a:solidFill>
                  <a:srgbClr val="0000CC"/>
                </a:solidFill>
                <a:latin typeface="Trebuchet MS" pitchFamily="34" charset="0"/>
                <a:ea typeface="宋体" charset="-122"/>
              </a:rPr>
              <a:t>3</a:t>
            </a:r>
            <a:r>
              <a:rPr lang="en-US" altLang="zh-CN" sz="2400" dirty="0">
                <a:solidFill>
                  <a:srgbClr val="0000CC"/>
                </a:solidFill>
                <a:ea typeface="宋体" charset="-122"/>
              </a:rPr>
              <a:t>, </a:t>
            </a:r>
            <a:r>
              <a:rPr lang="en-US" altLang="zh-CN" sz="2400" dirty="0">
                <a:solidFill>
                  <a:srgbClr val="0000CC"/>
                </a:solidFill>
                <a:latin typeface="Trebuchet MS" pitchFamily="34" charset="0"/>
                <a:ea typeface="宋体" charset="-122"/>
              </a:rPr>
              <a:t>5</a:t>
            </a:r>
            <a:r>
              <a:rPr lang="en-US" altLang="zh-CN" sz="2400" dirty="0">
                <a:solidFill>
                  <a:srgbClr val="0000CC"/>
                </a:solidFill>
                <a:ea typeface="宋体" charset="-122"/>
              </a:rPr>
              <a:t>, </a:t>
            </a:r>
            <a:r>
              <a:rPr lang="en-US" altLang="zh-CN" sz="2400" dirty="0">
                <a:solidFill>
                  <a:srgbClr val="0000CC"/>
                </a:solidFill>
                <a:latin typeface="Trebuchet MS" pitchFamily="34" charset="0"/>
                <a:ea typeface="宋体" charset="-122"/>
              </a:rPr>
              <a:t>6</a:t>
            </a:r>
            <a:r>
              <a:rPr lang="en-US" altLang="zh-CN" sz="2400" dirty="0">
                <a:solidFill>
                  <a:srgbClr val="0000CC"/>
                </a:solidFill>
                <a:ea typeface="宋体" charset="-122"/>
              </a:rPr>
              <a:t>, </a:t>
            </a:r>
            <a:r>
              <a:rPr lang="en-US" altLang="zh-CN" sz="2400" dirty="0">
                <a:solidFill>
                  <a:srgbClr val="0000CC"/>
                </a:solidFill>
                <a:latin typeface="Trebuchet MS" pitchFamily="34" charset="0"/>
                <a:ea typeface="宋体" charset="-122"/>
              </a:rPr>
              <a:t>10</a:t>
            </a:r>
            <a:r>
              <a:rPr lang="en-US" altLang="zh-CN" sz="2400" dirty="0">
                <a:solidFill>
                  <a:srgbClr val="0000CC"/>
                </a:solidFill>
                <a:ea typeface="宋体" charset="-122"/>
              </a:rPr>
              <a:t>, </a:t>
            </a:r>
            <a:r>
              <a:rPr lang="en-US" altLang="zh-CN" sz="2400" dirty="0">
                <a:solidFill>
                  <a:srgbClr val="0000CC"/>
                </a:solidFill>
                <a:latin typeface="Trebuchet MS" pitchFamily="34" charset="0"/>
                <a:ea typeface="宋体" charset="-122"/>
              </a:rPr>
              <a:t>11</a:t>
            </a:r>
            <a:r>
              <a:rPr lang="en-US" altLang="zh-CN" sz="2400" dirty="0">
                <a:solidFill>
                  <a:srgbClr val="0000CC"/>
                </a:solidFill>
                <a:ea typeface="宋体" charset="-122"/>
              </a:rPr>
              <a:t>, </a:t>
            </a:r>
            <a:r>
              <a:rPr lang="en-US" altLang="zh-CN" sz="2400" dirty="0">
                <a:solidFill>
                  <a:srgbClr val="0000CC"/>
                </a:solidFill>
                <a:latin typeface="Trebuchet MS" pitchFamily="34" charset="0"/>
                <a:ea typeface="宋体" charset="-122"/>
              </a:rPr>
              <a:t>14</a:t>
            </a:r>
            <a:r>
              <a:rPr lang="en-US" altLang="zh-CN" sz="2400" dirty="0">
                <a:solidFill>
                  <a:srgbClr val="0000CC"/>
                </a:solidFill>
                <a:ea typeface="宋体" charset="-122"/>
              </a:rPr>
              <a:t>, </a:t>
            </a:r>
            <a:r>
              <a:rPr lang="en-US" altLang="zh-CN" sz="2400" dirty="0">
                <a:solidFill>
                  <a:srgbClr val="0000CC"/>
                </a:solidFill>
                <a:latin typeface="Trebuchet MS" pitchFamily="34" charset="0"/>
                <a:ea typeface="宋体" charset="-122"/>
              </a:rPr>
              <a:t>15</a:t>
            </a:r>
            <a:r>
              <a:rPr lang="en-US" altLang="zh-CN" sz="2400" dirty="0">
                <a:solidFill>
                  <a:srgbClr val="0000CC"/>
                </a:solidFill>
                <a:ea typeface="宋体" charset="-122"/>
              </a:rPr>
              <a:t>, </a:t>
            </a:r>
            <a:r>
              <a:rPr lang="en-US" altLang="zh-CN" sz="2400" dirty="0">
                <a:solidFill>
                  <a:srgbClr val="0000CC"/>
                </a:solidFill>
                <a:latin typeface="Trebuchet MS" pitchFamily="34" charset="0"/>
                <a:ea typeface="宋体" charset="-122"/>
              </a:rPr>
              <a:t>18</a:t>
            </a:r>
            <a:r>
              <a:rPr lang="zh-CN" altLang="en-US" sz="2400" dirty="0">
                <a:solidFill>
                  <a:srgbClr val="0000CC"/>
                </a:solidFill>
                <a:latin typeface="Trebuchet MS" pitchFamily="34" charset="0"/>
                <a:ea typeface="宋体" charset="-122"/>
              </a:rPr>
              <a:t>，</a:t>
            </a:r>
            <a:r>
              <a:rPr lang="en-US" altLang="zh-CN" sz="2400" dirty="0">
                <a:solidFill>
                  <a:srgbClr val="0000CC"/>
                </a:solidFill>
                <a:latin typeface="Trebuchet MS" pitchFamily="34" charset="0"/>
                <a:ea typeface="宋体" charset="-122"/>
              </a:rPr>
              <a:t>20</a:t>
            </a:r>
            <a:endParaRPr lang="en-US" altLang="zh-CN" sz="2400" dirty="0">
              <a:solidFill>
                <a:srgbClr val="0000CC"/>
              </a:solidFill>
              <a:ea typeface="宋体" charset="-122"/>
            </a:endParaRP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4876800"/>
            <a:ext cx="7848600" cy="1828800"/>
          </a:xfrm>
          <a:noFill/>
          <a:ln/>
        </p:spPr>
        <p:txBody>
          <a:bodyPr lIns="90488" tIns="44450" rIns="90488" bIns="44450"/>
          <a:lstStyle/>
          <a:p>
            <a:r>
              <a:rPr lang="en-US" altLang="zh-CN" sz="2400" dirty="0">
                <a:ea typeface="宋体" charset="-122"/>
              </a:rPr>
              <a:t>That wasn’t such a good idea; time to completion is now</a:t>
            </a:r>
            <a:br>
              <a:rPr lang="en-US" altLang="zh-CN" sz="2400" dirty="0">
                <a:ea typeface="宋体" charset="-122"/>
              </a:rPr>
            </a:br>
            <a:r>
              <a:rPr lang="en-US" altLang="zh-CN" sz="2400" dirty="0">
                <a:solidFill>
                  <a:srgbClr val="0000CC"/>
                </a:solidFill>
                <a:latin typeface="Trebuchet MS" pitchFamily="34" charset="0"/>
                <a:ea typeface="宋体" charset="-122"/>
              </a:rPr>
              <a:t>6 + 14 + 20 = 40</a:t>
            </a:r>
            <a:r>
              <a:rPr lang="en-US" altLang="zh-CN" sz="2400" dirty="0">
                <a:solidFill>
                  <a:srgbClr val="0000CC"/>
                </a:solidFill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minutes</a:t>
            </a:r>
          </a:p>
          <a:p>
            <a:r>
              <a:rPr lang="en-US" altLang="zh-CN" sz="2400" dirty="0">
                <a:ea typeface="宋体" charset="-122"/>
              </a:rPr>
              <a:t>Note, however, that the greedy algorithm itself is fast</a:t>
            </a:r>
          </a:p>
          <a:p>
            <a:pPr lvl="1"/>
            <a:r>
              <a:rPr lang="en-US" altLang="zh-CN" sz="2000" dirty="0">
                <a:ea typeface="宋体" charset="-122"/>
              </a:rPr>
              <a:t>All we had to do at each stage was pick the minimum or maximum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235575" y="4343400"/>
            <a:ext cx="3802063" cy="382588"/>
            <a:chOff x="3298" y="2736"/>
            <a:chExt cx="2395" cy="241"/>
          </a:xfrm>
        </p:grpSpPr>
        <p:sp>
          <p:nvSpPr>
            <p:cNvPr id="14343" name="Freeform 7"/>
            <p:cNvSpPr>
              <a:spLocks/>
            </p:cNvSpPr>
            <p:nvPr/>
          </p:nvSpPr>
          <p:spPr bwMode="auto">
            <a:xfrm>
              <a:off x="3298" y="2736"/>
              <a:ext cx="2395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2394" y="240"/>
                </a:cxn>
                <a:cxn ang="0">
                  <a:pos x="2394" y="0"/>
                </a:cxn>
                <a:cxn ang="0">
                  <a:pos x="0" y="0"/>
                </a:cxn>
              </a:cxnLst>
              <a:rect l="0" t="0" r="r" b="b"/>
              <a:pathLst>
                <a:path w="2395" h="241">
                  <a:moveTo>
                    <a:pt x="0" y="0"/>
                  </a:moveTo>
                  <a:lnTo>
                    <a:pt x="0" y="240"/>
                  </a:lnTo>
                  <a:lnTo>
                    <a:pt x="2394" y="240"/>
                  </a:lnTo>
                  <a:lnTo>
                    <a:pt x="2394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14344" name="Rectangle 8"/>
            <p:cNvSpPr>
              <a:spLocks noChangeArrowheads="1"/>
            </p:cNvSpPr>
            <p:nvPr/>
          </p:nvSpPr>
          <p:spPr bwMode="auto">
            <a:xfrm>
              <a:off x="3359" y="2768"/>
              <a:ext cx="2272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zh-CN">
                  <a:solidFill>
                    <a:srgbClr val="0000CC"/>
                  </a:solidFill>
                  <a:latin typeface="Trebuchet MS" pitchFamily="34" charset="0"/>
                  <a:ea typeface="宋体" charset="-122"/>
                </a:rPr>
                <a:t>20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495800" y="3733800"/>
            <a:ext cx="3468688" cy="382588"/>
            <a:chOff x="2832" y="2352"/>
            <a:chExt cx="2185" cy="241"/>
          </a:xfrm>
        </p:grpSpPr>
        <p:sp>
          <p:nvSpPr>
            <p:cNvPr id="14346" name="Freeform 10"/>
            <p:cNvSpPr>
              <a:spLocks/>
            </p:cNvSpPr>
            <p:nvPr/>
          </p:nvSpPr>
          <p:spPr bwMode="auto">
            <a:xfrm>
              <a:off x="2832" y="2352"/>
              <a:ext cx="2185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2184" y="240"/>
                </a:cxn>
                <a:cxn ang="0">
                  <a:pos x="2184" y="0"/>
                </a:cxn>
                <a:cxn ang="0">
                  <a:pos x="0" y="0"/>
                </a:cxn>
              </a:cxnLst>
              <a:rect l="0" t="0" r="r" b="b"/>
              <a:pathLst>
                <a:path w="2185" h="241">
                  <a:moveTo>
                    <a:pt x="0" y="0"/>
                  </a:moveTo>
                  <a:lnTo>
                    <a:pt x="0" y="240"/>
                  </a:lnTo>
                  <a:lnTo>
                    <a:pt x="2184" y="240"/>
                  </a:lnTo>
                  <a:lnTo>
                    <a:pt x="218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2893" y="2384"/>
              <a:ext cx="2062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zh-CN">
                  <a:solidFill>
                    <a:srgbClr val="0000CC"/>
                  </a:solidFill>
                  <a:latin typeface="Trebuchet MS" pitchFamily="34" charset="0"/>
                  <a:ea typeface="宋体" charset="-122"/>
                </a:rPr>
                <a:t>18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886200" y="3124200"/>
            <a:ext cx="2868613" cy="382588"/>
            <a:chOff x="2448" y="1968"/>
            <a:chExt cx="1807" cy="241"/>
          </a:xfrm>
        </p:grpSpPr>
        <p:sp>
          <p:nvSpPr>
            <p:cNvPr id="14349" name="Freeform 13"/>
            <p:cNvSpPr>
              <a:spLocks/>
            </p:cNvSpPr>
            <p:nvPr/>
          </p:nvSpPr>
          <p:spPr bwMode="auto">
            <a:xfrm>
              <a:off x="2448" y="1968"/>
              <a:ext cx="1807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1806" y="240"/>
                </a:cxn>
                <a:cxn ang="0">
                  <a:pos x="1806" y="0"/>
                </a:cxn>
                <a:cxn ang="0">
                  <a:pos x="0" y="0"/>
                </a:cxn>
              </a:cxnLst>
              <a:rect l="0" t="0" r="r" b="b"/>
              <a:pathLst>
                <a:path w="1807" h="241">
                  <a:moveTo>
                    <a:pt x="0" y="0"/>
                  </a:moveTo>
                  <a:lnTo>
                    <a:pt x="0" y="240"/>
                  </a:lnTo>
                  <a:lnTo>
                    <a:pt x="1806" y="240"/>
                  </a:lnTo>
                  <a:lnTo>
                    <a:pt x="1806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14350" name="Rectangle 14"/>
            <p:cNvSpPr>
              <a:spLocks noChangeArrowheads="1"/>
            </p:cNvSpPr>
            <p:nvPr/>
          </p:nvSpPr>
          <p:spPr bwMode="auto">
            <a:xfrm>
              <a:off x="2509" y="2000"/>
              <a:ext cx="1684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zh-CN">
                  <a:solidFill>
                    <a:srgbClr val="0000CC"/>
                  </a:solidFill>
                  <a:latin typeface="Trebuchet MS" pitchFamily="34" charset="0"/>
                  <a:ea typeface="宋体" charset="-122"/>
                </a:rPr>
                <a:t>15</a:t>
              </a: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490788" y="4343400"/>
            <a:ext cx="2735262" cy="382588"/>
            <a:chOff x="1569" y="2736"/>
            <a:chExt cx="1723" cy="241"/>
          </a:xfrm>
        </p:grpSpPr>
        <p:sp>
          <p:nvSpPr>
            <p:cNvPr id="14352" name="Freeform 16"/>
            <p:cNvSpPr>
              <a:spLocks/>
            </p:cNvSpPr>
            <p:nvPr/>
          </p:nvSpPr>
          <p:spPr bwMode="auto">
            <a:xfrm>
              <a:off x="1569" y="2736"/>
              <a:ext cx="1723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1722" y="240"/>
                </a:cxn>
                <a:cxn ang="0">
                  <a:pos x="1722" y="0"/>
                </a:cxn>
                <a:cxn ang="0">
                  <a:pos x="0" y="0"/>
                </a:cxn>
              </a:cxnLst>
              <a:rect l="0" t="0" r="r" b="b"/>
              <a:pathLst>
                <a:path w="1723" h="241">
                  <a:moveTo>
                    <a:pt x="0" y="0"/>
                  </a:moveTo>
                  <a:lnTo>
                    <a:pt x="0" y="240"/>
                  </a:lnTo>
                  <a:lnTo>
                    <a:pt x="1722" y="240"/>
                  </a:lnTo>
                  <a:lnTo>
                    <a:pt x="1722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14353" name="Rectangle 17"/>
            <p:cNvSpPr>
              <a:spLocks noChangeArrowheads="1"/>
            </p:cNvSpPr>
            <p:nvPr/>
          </p:nvSpPr>
          <p:spPr bwMode="auto">
            <a:xfrm>
              <a:off x="1630" y="2768"/>
              <a:ext cx="1600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zh-CN">
                  <a:solidFill>
                    <a:srgbClr val="0000CC"/>
                  </a:solidFill>
                  <a:latin typeface="Trebuchet MS" pitchFamily="34" charset="0"/>
                  <a:ea typeface="宋体" charset="-122"/>
                </a:rPr>
                <a:t>14</a:t>
              </a: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2362200" y="3733800"/>
            <a:ext cx="2135188" cy="382588"/>
            <a:chOff x="1488" y="2352"/>
            <a:chExt cx="1345" cy="241"/>
          </a:xfrm>
        </p:grpSpPr>
        <p:sp>
          <p:nvSpPr>
            <p:cNvPr id="14355" name="Freeform 19"/>
            <p:cNvSpPr>
              <a:spLocks/>
            </p:cNvSpPr>
            <p:nvPr/>
          </p:nvSpPr>
          <p:spPr bwMode="auto">
            <a:xfrm>
              <a:off x="1488" y="2352"/>
              <a:ext cx="1345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1344" y="240"/>
                </a:cxn>
                <a:cxn ang="0">
                  <a:pos x="1344" y="0"/>
                </a:cxn>
                <a:cxn ang="0">
                  <a:pos x="0" y="0"/>
                </a:cxn>
              </a:cxnLst>
              <a:rect l="0" t="0" r="r" b="b"/>
              <a:pathLst>
                <a:path w="1345" h="241">
                  <a:moveTo>
                    <a:pt x="0" y="0"/>
                  </a:moveTo>
                  <a:lnTo>
                    <a:pt x="0" y="240"/>
                  </a:lnTo>
                  <a:lnTo>
                    <a:pt x="1344" y="240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14356" name="Rectangle 20"/>
            <p:cNvSpPr>
              <a:spLocks noChangeArrowheads="1"/>
            </p:cNvSpPr>
            <p:nvPr/>
          </p:nvSpPr>
          <p:spPr bwMode="auto">
            <a:xfrm>
              <a:off x="1549" y="2384"/>
              <a:ext cx="1222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zh-CN">
                  <a:solidFill>
                    <a:srgbClr val="0000CC"/>
                  </a:solidFill>
                  <a:latin typeface="Trebuchet MS" pitchFamily="34" charset="0"/>
                  <a:ea typeface="宋体" charset="-122"/>
                </a:rPr>
                <a:t>11</a:t>
              </a:r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1981200" y="3124200"/>
            <a:ext cx="1935163" cy="382588"/>
            <a:chOff x="1234" y="1968"/>
            <a:chExt cx="1219" cy="241"/>
          </a:xfrm>
        </p:grpSpPr>
        <p:sp>
          <p:nvSpPr>
            <p:cNvPr id="14358" name="Freeform 22"/>
            <p:cNvSpPr>
              <a:spLocks/>
            </p:cNvSpPr>
            <p:nvPr/>
          </p:nvSpPr>
          <p:spPr bwMode="auto">
            <a:xfrm>
              <a:off x="1234" y="1968"/>
              <a:ext cx="121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1218" y="240"/>
                </a:cxn>
                <a:cxn ang="0">
                  <a:pos x="1218" y="0"/>
                </a:cxn>
                <a:cxn ang="0">
                  <a:pos x="0" y="0"/>
                </a:cxn>
              </a:cxnLst>
              <a:rect l="0" t="0" r="r" b="b"/>
              <a:pathLst>
                <a:path w="1219" h="241">
                  <a:moveTo>
                    <a:pt x="0" y="0"/>
                  </a:moveTo>
                  <a:lnTo>
                    <a:pt x="0" y="240"/>
                  </a:lnTo>
                  <a:lnTo>
                    <a:pt x="1218" y="240"/>
                  </a:lnTo>
                  <a:lnTo>
                    <a:pt x="1218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14359" name="Rectangle 23"/>
            <p:cNvSpPr>
              <a:spLocks noChangeArrowheads="1"/>
            </p:cNvSpPr>
            <p:nvPr/>
          </p:nvSpPr>
          <p:spPr bwMode="auto">
            <a:xfrm>
              <a:off x="1295" y="2000"/>
              <a:ext cx="1096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zh-CN">
                  <a:solidFill>
                    <a:srgbClr val="0000CC"/>
                  </a:solidFill>
                  <a:latin typeface="Trebuchet MS" pitchFamily="34" charset="0"/>
                  <a:ea typeface="宋体" charset="-122"/>
                </a:rPr>
                <a:t>10</a:t>
              </a:r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1295400" y="4343400"/>
            <a:ext cx="1201738" cy="382588"/>
            <a:chOff x="816" y="2736"/>
            <a:chExt cx="757" cy="241"/>
          </a:xfrm>
        </p:grpSpPr>
        <p:sp>
          <p:nvSpPr>
            <p:cNvPr id="14361" name="Freeform 25"/>
            <p:cNvSpPr>
              <a:spLocks/>
            </p:cNvSpPr>
            <p:nvPr/>
          </p:nvSpPr>
          <p:spPr bwMode="auto">
            <a:xfrm>
              <a:off x="816" y="2736"/>
              <a:ext cx="757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756" y="240"/>
                </a:cxn>
                <a:cxn ang="0">
                  <a:pos x="756" y="0"/>
                </a:cxn>
                <a:cxn ang="0">
                  <a:pos x="0" y="0"/>
                </a:cxn>
              </a:cxnLst>
              <a:rect l="0" t="0" r="r" b="b"/>
              <a:pathLst>
                <a:path w="757" h="241">
                  <a:moveTo>
                    <a:pt x="0" y="0"/>
                  </a:moveTo>
                  <a:lnTo>
                    <a:pt x="0" y="240"/>
                  </a:lnTo>
                  <a:lnTo>
                    <a:pt x="756" y="240"/>
                  </a:lnTo>
                  <a:lnTo>
                    <a:pt x="756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14362" name="Rectangle 26"/>
            <p:cNvSpPr>
              <a:spLocks noChangeArrowheads="1"/>
            </p:cNvSpPr>
            <p:nvPr/>
          </p:nvSpPr>
          <p:spPr bwMode="auto">
            <a:xfrm>
              <a:off x="877" y="2768"/>
              <a:ext cx="634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zh-CN">
                  <a:solidFill>
                    <a:srgbClr val="0000CC"/>
                  </a:solidFill>
                  <a:latin typeface="Trebuchet MS" pitchFamily="34" charset="0"/>
                  <a:ea typeface="宋体" charset="-122"/>
                </a:rPr>
                <a:t>6</a:t>
              </a:r>
            </a:p>
          </p:txBody>
        </p:sp>
      </p:grp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1295400" y="3733800"/>
            <a:ext cx="1068388" cy="382588"/>
            <a:chOff x="816" y="2352"/>
            <a:chExt cx="673" cy="241"/>
          </a:xfrm>
        </p:grpSpPr>
        <p:sp>
          <p:nvSpPr>
            <p:cNvPr id="14364" name="Freeform 28"/>
            <p:cNvSpPr>
              <a:spLocks/>
            </p:cNvSpPr>
            <p:nvPr/>
          </p:nvSpPr>
          <p:spPr bwMode="auto">
            <a:xfrm>
              <a:off x="816" y="2352"/>
              <a:ext cx="673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672" y="240"/>
                </a:cxn>
                <a:cxn ang="0">
                  <a:pos x="672" y="0"/>
                </a:cxn>
                <a:cxn ang="0">
                  <a:pos x="0" y="0"/>
                </a:cxn>
              </a:cxnLst>
              <a:rect l="0" t="0" r="r" b="b"/>
              <a:pathLst>
                <a:path w="673" h="241">
                  <a:moveTo>
                    <a:pt x="0" y="0"/>
                  </a:moveTo>
                  <a:lnTo>
                    <a:pt x="0" y="240"/>
                  </a:lnTo>
                  <a:lnTo>
                    <a:pt x="672" y="240"/>
                  </a:lnTo>
                  <a:lnTo>
                    <a:pt x="672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14365" name="Rectangle 29"/>
            <p:cNvSpPr>
              <a:spLocks noChangeArrowheads="1"/>
            </p:cNvSpPr>
            <p:nvPr/>
          </p:nvSpPr>
          <p:spPr bwMode="auto">
            <a:xfrm>
              <a:off x="877" y="2384"/>
              <a:ext cx="550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zh-CN">
                  <a:solidFill>
                    <a:srgbClr val="0000CC"/>
                  </a:solidFill>
                  <a:latin typeface="Trebuchet MS" pitchFamily="34" charset="0"/>
                  <a:ea typeface="宋体" charset="-122"/>
                </a:rPr>
                <a:t>5</a:t>
              </a:r>
            </a:p>
          </p:txBody>
        </p:sp>
      </p:grp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1317625" y="3124200"/>
            <a:ext cx="668338" cy="382588"/>
            <a:chOff x="816" y="1968"/>
            <a:chExt cx="421" cy="241"/>
          </a:xfrm>
        </p:grpSpPr>
        <p:sp>
          <p:nvSpPr>
            <p:cNvPr id="14367" name="Freeform 31"/>
            <p:cNvSpPr>
              <a:spLocks/>
            </p:cNvSpPr>
            <p:nvPr/>
          </p:nvSpPr>
          <p:spPr bwMode="auto">
            <a:xfrm>
              <a:off x="816" y="1968"/>
              <a:ext cx="421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420" y="240"/>
                </a:cxn>
                <a:cxn ang="0">
                  <a:pos x="420" y="0"/>
                </a:cxn>
                <a:cxn ang="0">
                  <a:pos x="0" y="0"/>
                </a:cxn>
              </a:cxnLst>
              <a:rect l="0" t="0" r="r" b="b"/>
              <a:pathLst>
                <a:path w="421" h="241">
                  <a:moveTo>
                    <a:pt x="0" y="0"/>
                  </a:moveTo>
                  <a:lnTo>
                    <a:pt x="0" y="240"/>
                  </a:lnTo>
                  <a:lnTo>
                    <a:pt x="420" y="240"/>
                  </a:lnTo>
                  <a:lnTo>
                    <a:pt x="420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14368" name="Rectangle 32"/>
            <p:cNvSpPr>
              <a:spLocks noChangeArrowheads="1"/>
            </p:cNvSpPr>
            <p:nvPr/>
          </p:nvSpPr>
          <p:spPr bwMode="auto">
            <a:xfrm>
              <a:off x="877" y="2000"/>
              <a:ext cx="298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zh-CN">
                  <a:solidFill>
                    <a:srgbClr val="0000CC"/>
                  </a:solidFill>
                  <a:latin typeface="Trebuchet MS" pitchFamily="34" charset="0"/>
                  <a:ea typeface="宋体" charset="-122"/>
                </a:rPr>
                <a:t>3</a:t>
              </a:r>
            </a:p>
          </p:txBody>
        </p:sp>
      </p:grpSp>
      <p:sp>
        <p:nvSpPr>
          <p:cNvPr id="14370" name="Rectangle 34"/>
          <p:cNvSpPr>
            <a:spLocks noChangeArrowheads="1"/>
          </p:cNvSpPr>
          <p:nvPr/>
        </p:nvSpPr>
        <p:spPr bwMode="auto">
          <a:xfrm>
            <a:off x="785813" y="3049588"/>
            <a:ext cx="606425" cy="1726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0000CC"/>
                </a:solidFill>
                <a:latin typeface="Trebuchet MS" pitchFamily="34" charset="0"/>
                <a:ea typeface="宋体" charset="-122"/>
              </a:rPr>
              <a:t>P1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0000CC"/>
                </a:solidFill>
                <a:latin typeface="Trebuchet MS" pitchFamily="34" charset="0"/>
                <a:ea typeface="宋体" charset="-122"/>
              </a:rPr>
              <a:t>P2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0000CC"/>
                </a:solidFill>
                <a:latin typeface="Trebuchet MS" pitchFamily="34" charset="0"/>
                <a:ea typeface="宋体" charset="-122"/>
              </a:rPr>
              <a:t>P3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build="p" bldLvl="5" autoUpdateAnimBg="0"/>
      <p:bldP spid="14342" grpId="0" build="p" bldLvl="4" autoUpdateAnimBg="0"/>
      <p:bldP spid="1437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9D3F4-3115-4669-AB09-DAE79673CEC2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93038" cy="762000"/>
          </a:xfrm>
          <a:noFill/>
          <a:ln/>
        </p:spPr>
        <p:txBody>
          <a:bodyPr lIns="90488" tIns="44450" rIns="90488" bIns="44450" anchor="ctr"/>
          <a:lstStyle/>
          <a:p>
            <a:r>
              <a:rPr lang="zh-CN" altLang="en-US" sz="3500" b="1" dirty="0">
                <a:solidFill>
                  <a:srgbClr val="0000CC"/>
                </a:solidFill>
              </a:rPr>
              <a:t>最优解</a:t>
            </a:r>
            <a:endParaRPr lang="en-US" altLang="zh-CN" sz="3500" b="1" dirty="0">
              <a:solidFill>
                <a:srgbClr val="0000CC"/>
              </a:solidFill>
            </a:endParaRP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4191000"/>
            <a:ext cx="8574088" cy="2116138"/>
          </a:xfrm>
          <a:noFill/>
          <a:ln/>
        </p:spPr>
        <p:txBody>
          <a:bodyPr lIns="90488" tIns="44450" rIns="90488" bIns="44450"/>
          <a:lstStyle/>
          <a:p>
            <a:r>
              <a:rPr lang="zh-CN" altLang="en-US" sz="2400" dirty="0">
                <a:ea typeface="宋体" charset="-122"/>
              </a:rPr>
              <a:t>这个解为什么是最优的？</a:t>
            </a:r>
            <a:endParaRPr lang="en-US" altLang="zh-CN" sz="2400" dirty="0">
              <a:ea typeface="宋体" charset="-122"/>
            </a:endParaRPr>
          </a:p>
          <a:p>
            <a:r>
              <a:rPr lang="zh-CN" altLang="en-US" sz="2400" dirty="0">
                <a:ea typeface="宋体" charset="-122"/>
              </a:rPr>
              <a:t>如何得到最优解</a:t>
            </a:r>
            <a:r>
              <a:rPr lang="en-US" altLang="zh-CN" sz="2400" dirty="0">
                <a:ea typeface="宋体" charset="-122"/>
              </a:rPr>
              <a:t>?</a:t>
            </a:r>
          </a:p>
          <a:p>
            <a:pPr lvl="1"/>
            <a:r>
              <a:rPr lang="en-US" altLang="zh-CN" sz="2000" dirty="0">
                <a:ea typeface="宋体" charset="-122"/>
              </a:rPr>
              <a:t>One way: Try all possible assignments of jobs to processors</a:t>
            </a:r>
          </a:p>
          <a:p>
            <a:pPr lvl="1"/>
            <a:r>
              <a:rPr lang="en-US" altLang="zh-CN" sz="2000" dirty="0">
                <a:ea typeface="宋体" charset="-122"/>
              </a:rPr>
              <a:t>Unfortunately, this approach can take exponential time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574088" cy="528638"/>
          </a:xfrm>
          <a:noFill/>
          <a:ln/>
        </p:spPr>
        <p:txBody>
          <a:bodyPr lIns="90488" tIns="44450" rIns="90488" bIns="44450"/>
          <a:lstStyle/>
          <a:p>
            <a:r>
              <a:rPr lang="zh-CN" altLang="en-US" sz="2400" dirty="0">
                <a:ea typeface="宋体" charset="-122"/>
              </a:rPr>
              <a:t>最优解</a:t>
            </a:r>
            <a:r>
              <a:rPr lang="en-US" altLang="zh-CN" sz="2400" dirty="0">
                <a:ea typeface="宋体" charset="-122"/>
              </a:rPr>
              <a:t>: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763588" y="2135188"/>
            <a:ext cx="7132637" cy="1752600"/>
            <a:chOff x="481" y="1345"/>
            <a:chExt cx="4493" cy="1104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768" y="1392"/>
              <a:ext cx="2449" cy="241"/>
              <a:chOff x="768" y="1392"/>
              <a:chExt cx="2449" cy="241"/>
            </a:xfrm>
          </p:grpSpPr>
          <p:sp>
            <p:nvSpPr>
              <p:cNvPr id="16391" name="Freeform 7"/>
              <p:cNvSpPr>
                <a:spLocks/>
              </p:cNvSpPr>
              <p:nvPr/>
            </p:nvSpPr>
            <p:spPr bwMode="auto">
              <a:xfrm>
                <a:off x="768" y="1392"/>
                <a:ext cx="2449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40"/>
                  </a:cxn>
                  <a:cxn ang="0">
                    <a:pos x="2448" y="240"/>
                  </a:cxn>
                  <a:cxn ang="0">
                    <a:pos x="2448" y="0"/>
                  </a:cxn>
                  <a:cxn ang="0">
                    <a:pos x="0" y="0"/>
                  </a:cxn>
                </a:cxnLst>
                <a:rect l="0" t="0" r="r" b="b"/>
                <a:pathLst>
                  <a:path w="2449" h="241">
                    <a:moveTo>
                      <a:pt x="0" y="0"/>
                    </a:moveTo>
                    <a:lnTo>
                      <a:pt x="0" y="240"/>
                    </a:lnTo>
                    <a:lnTo>
                      <a:pt x="2448" y="240"/>
                    </a:lnTo>
                    <a:lnTo>
                      <a:pt x="244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16392" name="Rectangle 8"/>
              <p:cNvSpPr>
                <a:spLocks noChangeArrowheads="1"/>
              </p:cNvSpPr>
              <p:nvPr/>
            </p:nvSpPr>
            <p:spPr bwMode="auto">
              <a:xfrm>
                <a:off x="829" y="1424"/>
                <a:ext cx="2326" cy="1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 altLang="zh-CN" dirty="0">
                    <a:solidFill>
                      <a:srgbClr val="0000CC"/>
                    </a:solidFill>
                    <a:latin typeface="Trebuchet MS" pitchFamily="34" charset="0"/>
                    <a:ea typeface="宋体" charset="-122"/>
                  </a:rPr>
                  <a:t>20</a:t>
                </a:r>
              </a:p>
            </p:txBody>
          </p:sp>
        </p:grp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768" y="1790"/>
              <a:ext cx="2185" cy="241"/>
              <a:chOff x="768" y="1790"/>
              <a:chExt cx="2185" cy="241"/>
            </a:xfrm>
          </p:grpSpPr>
          <p:sp>
            <p:nvSpPr>
              <p:cNvPr id="16394" name="Freeform 10"/>
              <p:cNvSpPr>
                <a:spLocks/>
              </p:cNvSpPr>
              <p:nvPr/>
            </p:nvSpPr>
            <p:spPr bwMode="auto">
              <a:xfrm>
                <a:off x="768" y="1790"/>
                <a:ext cx="2185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40"/>
                  </a:cxn>
                  <a:cxn ang="0">
                    <a:pos x="2184" y="240"/>
                  </a:cxn>
                  <a:cxn ang="0">
                    <a:pos x="2184" y="0"/>
                  </a:cxn>
                  <a:cxn ang="0">
                    <a:pos x="0" y="0"/>
                  </a:cxn>
                </a:cxnLst>
                <a:rect l="0" t="0" r="r" b="b"/>
                <a:pathLst>
                  <a:path w="2185" h="241">
                    <a:moveTo>
                      <a:pt x="0" y="0"/>
                    </a:moveTo>
                    <a:lnTo>
                      <a:pt x="0" y="240"/>
                    </a:lnTo>
                    <a:lnTo>
                      <a:pt x="2184" y="240"/>
                    </a:lnTo>
                    <a:lnTo>
                      <a:pt x="218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B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16395" name="Rectangle 11"/>
              <p:cNvSpPr>
                <a:spLocks noChangeArrowheads="1"/>
              </p:cNvSpPr>
              <p:nvPr/>
            </p:nvSpPr>
            <p:spPr bwMode="auto">
              <a:xfrm>
                <a:off x="829" y="1822"/>
                <a:ext cx="2062" cy="1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 altLang="zh-CN">
                    <a:solidFill>
                      <a:srgbClr val="0000CC"/>
                    </a:solidFill>
                    <a:latin typeface="Trebuchet MS" pitchFamily="34" charset="0"/>
                    <a:ea typeface="宋体" charset="-122"/>
                  </a:rPr>
                  <a:t>18</a:t>
                </a:r>
              </a:p>
            </p:txBody>
          </p: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768" y="2208"/>
              <a:ext cx="1807" cy="241"/>
              <a:chOff x="768" y="2208"/>
              <a:chExt cx="1807" cy="241"/>
            </a:xfrm>
          </p:grpSpPr>
          <p:sp>
            <p:nvSpPr>
              <p:cNvPr id="16397" name="Freeform 13"/>
              <p:cNvSpPr>
                <a:spLocks/>
              </p:cNvSpPr>
              <p:nvPr/>
            </p:nvSpPr>
            <p:spPr bwMode="auto">
              <a:xfrm>
                <a:off x="768" y="2208"/>
                <a:ext cx="1807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40"/>
                  </a:cxn>
                  <a:cxn ang="0">
                    <a:pos x="1806" y="240"/>
                  </a:cxn>
                  <a:cxn ang="0">
                    <a:pos x="1806" y="0"/>
                  </a:cxn>
                  <a:cxn ang="0">
                    <a:pos x="0" y="0"/>
                  </a:cxn>
                </a:cxnLst>
                <a:rect l="0" t="0" r="r" b="b"/>
                <a:pathLst>
                  <a:path w="1807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806" y="240"/>
                    </a:lnTo>
                    <a:lnTo>
                      <a:pt x="180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F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16398" name="Rectangle 14"/>
              <p:cNvSpPr>
                <a:spLocks noChangeArrowheads="1"/>
              </p:cNvSpPr>
              <p:nvPr/>
            </p:nvSpPr>
            <p:spPr bwMode="auto">
              <a:xfrm>
                <a:off x="829" y="2240"/>
                <a:ext cx="1684" cy="1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 altLang="zh-CN">
                    <a:solidFill>
                      <a:srgbClr val="0000CC"/>
                    </a:solidFill>
                    <a:latin typeface="Trebuchet MS" pitchFamily="34" charset="0"/>
                    <a:ea typeface="宋体" charset="-122"/>
                  </a:rPr>
                  <a:t>15</a:t>
                </a:r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222" y="1392"/>
              <a:ext cx="1723" cy="241"/>
              <a:chOff x="3222" y="1392"/>
              <a:chExt cx="1723" cy="241"/>
            </a:xfrm>
          </p:grpSpPr>
          <p:sp>
            <p:nvSpPr>
              <p:cNvPr id="16400" name="Freeform 16"/>
              <p:cNvSpPr>
                <a:spLocks/>
              </p:cNvSpPr>
              <p:nvPr/>
            </p:nvSpPr>
            <p:spPr bwMode="auto">
              <a:xfrm>
                <a:off x="3222" y="1392"/>
                <a:ext cx="1723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40"/>
                  </a:cxn>
                  <a:cxn ang="0">
                    <a:pos x="1722" y="240"/>
                  </a:cxn>
                  <a:cxn ang="0">
                    <a:pos x="1722" y="0"/>
                  </a:cxn>
                  <a:cxn ang="0">
                    <a:pos x="0" y="0"/>
                  </a:cxn>
                </a:cxnLst>
                <a:rect l="0" t="0" r="r" b="b"/>
                <a:pathLst>
                  <a:path w="1723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722" y="240"/>
                    </a:lnTo>
                    <a:lnTo>
                      <a:pt x="172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F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1" name="Rectangle 17"/>
              <p:cNvSpPr>
                <a:spLocks noChangeArrowheads="1"/>
              </p:cNvSpPr>
              <p:nvPr/>
            </p:nvSpPr>
            <p:spPr bwMode="auto">
              <a:xfrm>
                <a:off x="3283" y="1424"/>
                <a:ext cx="1600" cy="1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 altLang="zh-CN">
                    <a:solidFill>
                      <a:srgbClr val="0000CC"/>
                    </a:solidFill>
                    <a:latin typeface="Trebuchet MS" pitchFamily="34" charset="0"/>
                    <a:ea typeface="宋体" charset="-122"/>
                  </a:rPr>
                  <a:t>14</a:t>
                </a:r>
              </a:p>
            </p:txBody>
          </p:sp>
        </p:grpSp>
        <p:grpSp>
          <p:nvGrpSpPr>
            <p:cNvPr id="7" name="Group 21"/>
            <p:cNvGrpSpPr>
              <a:grpSpLocks/>
            </p:cNvGrpSpPr>
            <p:nvPr/>
          </p:nvGrpSpPr>
          <p:grpSpPr bwMode="auto">
            <a:xfrm>
              <a:off x="2948" y="1790"/>
              <a:ext cx="1345" cy="241"/>
              <a:chOff x="2948" y="1790"/>
              <a:chExt cx="1345" cy="241"/>
            </a:xfrm>
          </p:grpSpPr>
          <p:sp>
            <p:nvSpPr>
              <p:cNvPr id="16403" name="Freeform 19"/>
              <p:cNvSpPr>
                <a:spLocks/>
              </p:cNvSpPr>
              <p:nvPr/>
            </p:nvSpPr>
            <p:spPr bwMode="auto">
              <a:xfrm>
                <a:off x="2948" y="1790"/>
                <a:ext cx="1345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40"/>
                  </a:cxn>
                  <a:cxn ang="0">
                    <a:pos x="1344" y="240"/>
                  </a:cxn>
                  <a:cxn ang="0">
                    <a:pos x="1344" y="0"/>
                  </a:cxn>
                  <a:cxn ang="0">
                    <a:pos x="0" y="0"/>
                  </a:cxn>
                </a:cxnLst>
                <a:rect l="0" t="0" r="r" b="b"/>
                <a:pathLst>
                  <a:path w="1345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344" y="240"/>
                    </a:lnTo>
                    <a:lnTo>
                      <a:pt x="134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B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16404" name="Rectangle 20"/>
              <p:cNvSpPr>
                <a:spLocks noChangeArrowheads="1"/>
              </p:cNvSpPr>
              <p:nvPr/>
            </p:nvSpPr>
            <p:spPr bwMode="auto">
              <a:xfrm>
                <a:off x="3009" y="1822"/>
                <a:ext cx="1222" cy="1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 altLang="zh-CN">
                    <a:solidFill>
                      <a:srgbClr val="0000CC"/>
                    </a:solidFill>
                    <a:latin typeface="Trebuchet MS" pitchFamily="34" charset="0"/>
                    <a:ea typeface="宋体" charset="-122"/>
                  </a:rPr>
                  <a:t>11</a:t>
                </a:r>
              </a:p>
            </p:txBody>
          </p:sp>
        </p:grpSp>
        <p:grpSp>
          <p:nvGrpSpPr>
            <p:cNvPr id="8" name="Group 24"/>
            <p:cNvGrpSpPr>
              <a:grpSpLocks/>
            </p:cNvGrpSpPr>
            <p:nvPr/>
          </p:nvGrpSpPr>
          <p:grpSpPr bwMode="auto">
            <a:xfrm>
              <a:off x="2574" y="2208"/>
              <a:ext cx="1219" cy="241"/>
              <a:chOff x="2574" y="2208"/>
              <a:chExt cx="1219" cy="241"/>
            </a:xfrm>
          </p:grpSpPr>
          <p:sp>
            <p:nvSpPr>
              <p:cNvPr id="16406" name="Freeform 22"/>
              <p:cNvSpPr>
                <a:spLocks/>
              </p:cNvSpPr>
              <p:nvPr/>
            </p:nvSpPr>
            <p:spPr bwMode="auto">
              <a:xfrm>
                <a:off x="2574" y="2208"/>
                <a:ext cx="1219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40"/>
                  </a:cxn>
                  <a:cxn ang="0">
                    <a:pos x="1218" y="240"/>
                  </a:cxn>
                  <a:cxn ang="0">
                    <a:pos x="1218" y="0"/>
                  </a:cxn>
                  <a:cxn ang="0">
                    <a:pos x="0" y="0"/>
                  </a:cxn>
                </a:cxnLst>
                <a:rect l="0" t="0" r="r" b="b"/>
                <a:pathLst>
                  <a:path w="1219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218" y="240"/>
                    </a:lnTo>
                    <a:lnTo>
                      <a:pt x="121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7" name="Rectangle 23"/>
              <p:cNvSpPr>
                <a:spLocks noChangeArrowheads="1"/>
              </p:cNvSpPr>
              <p:nvPr/>
            </p:nvSpPr>
            <p:spPr bwMode="auto">
              <a:xfrm>
                <a:off x="2635" y="2240"/>
                <a:ext cx="1096" cy="1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 altLang="zh-CN">
                    <a:solidFill>
                      <a:srgbClr val="0000CC"/>
                    </a:solidFill>
                    <a:latin typeface="Trebuchet MS" pitchFamily="34" charset="0"/>
                    <a:ea typeface="宋体" charset="-122"/>
                  </a:rPr>
                  <a:t>10</a:t>
                </a:r>
              </a:p>
            </p:txBody>
          </p:sp>
        </p:grpSp>
        <p:grpSp>
          <p:nvGrpSpPr>
            <p:cNvPr id="9" name="Group 27"/>
            <p:cNvGrpSpPr>
              <a:grpSpLocks/>
            </p:cNvGrpSpPr>
            <p:nvPr/>
          </p:nvGrpSpPr>
          <p:grpSpPr bwMode="auto">
            <a:xfrm>
              <a:off x="3792" y="2208"/>
              <a:ext cx="757" cy="241"/>
              <a:chOff x="3792" y="2208"/>
              <a:chExt cx="757" cy="241"/>
            </a:xfrm>
          </p:grpSpPr>
          <p:sp>
            <p:nvSpPr>
              <p:cNvPr id="16409" name="Freeform 25"/>
              <p:cNvSpPr>
                <a:spLocks/>
              </p:cNvSpPr>
              <p:nvPr/>
            </p:nvSpPr>
            <p:spPr bwMode="auto">
              <a:xfrm>
                <a:off x="3792" y="2208"/>
                <a:ext cx="757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40"/>
                  </a:cxn>
                  <a:cxn ang="0">
                    <a:pos x="756" y="240"/>
                  </a:cxn>
                  <a:cxn ang="0">
                    <a:pos x="756" y="0"/>
                  </a:cxn>
                  <a:cxn ang="0">
                    <a:pos x="0" y="0"/>
                  </a:cxn>
                </a:cxnLst>
                <a:rect l="0" t="0" r="r" b="b"/>
                <a:pathLst>
                  <a:path w="757" h="241">
                    <a:moveTo>
                      <a:pt x="0" y="0"/>
                    </a:moveTo>
                    <a:lnTo>
                      <a:pt x="0" y="240"/>
                    </a:lnTo>
                    <a:lnTo>
                      <a:pt x="756" y="240"/>
                    </a:lnTo>
                    <a:lnTo>
                      <a:pt x="75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B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16410" name="Rectangle 26"/>
              <p:cNvSpPr>
                <a:spLocks noChangeArrowheads="1"/>
              </p:cNvSpPr>
              <p:nvPr/>
            </p:nvSpPr>
            <p:spPr bwMode="auto">
              <a:xfrm>
                <a:off x="3853" y="2240"/>
                <a:ext cx="634" cy="1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 altLang="zh-CN">
                    <a:solidFill>
                      <a:srgbClr val="0000CC"/>
                    </a:solidFill>
                    <a:latin typeface="Trebuchet MS" pitchFamily="34" charset="0"/>
                    <a:ea typeface="宋体" charset="-122"/>
                  </a:rPr>
                  <a:t>6</a:t>
                </a:r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4292" y="1790"/>
              <a:ext cx="673" cy="241"/>
              <a:chOff x="4292" y="1790"/>
              <a:chExt cx="673" cy="241"/>
            </a:xfrm>
          </p:grpSpPr>
          <p:sp>
            <p:nvSpPr>
              <p:cNvPr id="16412" name="Freeform 28"/>
              <p:cNvSpPr>
                <a:spLocks/>
              </p:cNvSpPr>
              <p:nvPr/>
            </p:nvSpPr>
            <p:spPr bwMode="auto">
              <a:xfrm>
                <a:off x="4292" y="1790"/>
                <a:ext cx="673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40"/>
                  </a:cxn>
                  <a:cxn ang="0">
                    <a:pos x="672" y="240"/>
                  </a:cxn>
                  <a:cxn ang="0">
                    <a:pos x="672" y="0"/>
                  </a:cxn>
                  <a:cxn ang="0">
                    <a:pos x="0" y="0"/>
                  </a:cxn>
                </a:cxnLst>
                <a:rect l="0" t="0" r="r" b="b"/>
                <a:pathLst>
                  <a:path w="673" h="241">
                    <a:moveTo>
                      <a:pt x="0" y="0"/>
                    </a:moveTo>
                    <a:lnTo>
                      <a:pt x="0" y="240"/>
                    </a:lnTo>
                    <a:lnTo>
                      <a:pt x="672" y="240"/>
                    </a:lnTo>
                    <a:lnTo>
                      <a:pt x="67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F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16413" name="Rectangle 29"/>
              <p:cNvSpPr>
                <a:spLocks noChangeArrowheads="1"/>
              </p:cNvSpPr>
              <p:nvPr/>
            </p:nvSpPr>
            <p:spPr bwMode="auto">
              <a:xfrm>
                <a:off x="4353" y="1822"/>
                <a:ext cx="550" cy="1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 altLang="zh-CN">
                    <a:solidFill>
                      <a:srgbClr val="0000CC"/>
                    </a:solidFill>
                    <a:latin typeface="Trebuchet MS" pitchFamily="34" charset="0"/>
                    <a:ea typeface="宋体" charset="-122"/>
                  </a:rPr>
                  <a:t>5</a:t>
                </a:r>
              </a:p>
            </p:txBody>
          </p:sp>
        </p:grpSp>
        <p:grpSp>
          <p:nvGrpSpPr>
            <p:cNvPr id="11" name="Group 33"/>
            <p:cNvGrpSpPr>
              <a:grpSpLocks/>
            </p:cNvGrpSpPr>
            <p:nvPr/>
          </p:nvGrpSpPr>
          <p:grpSpPr bwMode="auto">
            <a:xfrm>
              <a:off x="4553" y="2208"/>
              <a:ext cx="421" cy="241"/>
              <a:chOff x="4553" y="2208"/>
              <a:chExt cx="421" cy="241"/>
            </a:xfrm>
          </p:grpSpPr>
          <p:sp>
            <p:nvSpPr>
              <p:cNvPr id="16415" name="Freeform 31"/>
              <p:cNvSpPr>
                <a:spLocks/>
              </p:cNvSpPr>
              <p:nvPr/>
            </p:nvSpPr>
            <p:spPr bwMode="auto">
              <a:xfrm>
                <a:off x="4553" y="2208"/>
                <a:ext cx="421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40"/>
                  </a:cxn>
                  <a:cxn ang="0">
                    <a:pos x="420" y="240"/>
                  </a:cxn>
                  <a:cxn ang="0">
                    <a:pos x="420" y="0"/>
                  </a:cxn>
                  <a:cxn ang="0">
                    <a:pos x="0" y="0"/>
                  </a:cxn>
                </a:cxnLst>
                <a:rect l="0" t="0" r="r" b="b"/>
                <a:pathLst>
                  <a:path w="421" h="241">
                    <a:moveTo>
                      <a:pt x="0" y="0"/>
                    </a:moveTo>
                    <a:lnTo>
                      <a:pt x="0" y="240"/>
                    </a:lnTo>
                    <a:lnTo>
                      <a:pt x="420" y="240"/>
                    </a:lnTo>
                    <a:lnTo>
                      <a:pt x="42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6" name="Rectangle 32"/>
              <p:cNvSpPr>
                <a:spLocks noChangeArrowheads="1"/>
              </p:cNvSpPr>
              <p:nvPr/>
            </p:nvSpPr>
            <p:spPr bwMode="auto">
              <a:xfrm>
                <a:off x="4614" y="2240"/>
                <a:ext cx="298" cy="1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 altLang="zh-CN">
                    <a:solidFill>
                      <a:srgbClr val="0000CC"/>
                    </a:solidFill>
                    <a:latin typeface="Trebuchet MS" pitchFamily="34" charset="0"/>
                    <a:ea typeface="宋体" charset="-122"/>
                  </a:rPr>
                  <a:t>3</a:t>
                </a:r>
              </a:p>
            </p:txBody>
          </p:sp>
        </p:grpSp>
        <p:sp>
          <p:nvSpPr>
            <p:cNvPr id="16418" name="Rectangle 34"/>
            <p:cNvSpPr>
              <a:spLocks noChangeArrowheads="1"/>
            </p:cNvSpPr>
            <p:nvPr/>
          </p:nvSpPr>
          <p:spPr bwMode="auto">
            <a:xfrm>
              <a:off x="481" y="1345"/>
              <a:ext cx="382" cy="10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dirty="0">
                  <a:solidFill>
                    <a:srgbClr val="0000CC"/>
                  </a:solidFill>
                  <a:latin typeface="Trebuchet MS" pitchFamily="34" charset="0"/>
                  <a:ea typeface="宋体" charset="-122"/>
                </a:rPr>
                <a:t>P1</a:t>
              </a:r>
            </a:p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dirty="0">
                  <a:solidFill>
                    <a:srgbClr val="0000CC"/>
                  </a:solidFill>
                  <a:latin typeface="Trebuchet MS" pitchFamily="34" charset="0"/>
                  <a:ea typeface="宋体" charset="-122"/>
                </a:rPr>
                <a:t>P2</a:t>
              </a:r>
            </a:p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dirty="0">
                  <a:solidFill>
                    <a:srgbClr val="0000CC"/>
                  </a:solidFill>
                  <a:latin typeface="Trebuchet MS" pitchFamily="34" charset="0"/>
                  <a:ea typeface="宋体" charset="-122"/>
                </a:rPr>
                <a:t>P3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 bldLvl="4" autoUpdateAnimBg="0"/>
      <p:bldP spid="16390" grpId="0" build="p" bldLvl="4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05800" cy="990600"/>
          </a:xfrm>
        </p:spPr>
        <p:txBody>
          <a:bodyPr/>
          <a:lstStyle/>
          <a:p>
            <a:r>
              <a:rPr lang="zh-CN" altLang="en-US" sz="3500" b="1" dirty="0">
                <a:solidFill>
                  <a:srgbClr val="0000CC"/>
                </a:solidFill>
              </a:rPr>
              <a:t>贪心算法</a:t>
            </a:r>
            <a:endParaRPr lang="en-US" sz="3500" b="1" dirty="0">
              <a:solidFill>
                <a:srgbClr val="0000CC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876800"/>
          </a:xfrm>
        </p:spPr>
        <p:txBody>
          <a:bodyPr/>
          <a:lstStyle/>
          <a:p>
            <a:r>
              <a:rPr lang="zh-CN" altLang="en-US" sz="2400" b="1" dirty="0"/>
              <a:t>当贪心算法能得到问题的最优解时，一般都比其他解更有优势</a:t>
            </a:r>
            <a:r>
              <a:rPr lang="en-US" sz="2400" b="1" dirty="0"/>
              <a:t>:</a:t>
            </a:r>
          </a:p>
          <a:p>
            <a:pPr lvl="1"/>
            <a:r>
              <a:rPr lang="zh-CN" altLang="en-US" sz="2200" b="1" dirty="0"/>
              <a:t>更有效，因为只要求局部最优</a:t>
            </a:r>
            <a:endParaRPr lang="en-US" altLang="zh-CN" sz="2200" b="1" dirty="0"/>
          </a:p>
          <a:p>
            <a:pPr lvl="1"/>
            <a:r>
              <a:rPr lang="zh-CN" altLang="en-US" sz="2200" b="1" dirty="0"/>
              <a:t>更容易实现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57915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 sz="3500" b="1" dirty="0">
                <a:solidFill>
                  <a:srgbClr val="0000CC"/>
                </a:solidFill>
              </a:rPr>
              <a:t>活动选择问题</a:t>
            </a:r>
            <a:endParaRPr lang="en-US" sz="3500" b="1" dirty="0">
              <a:solidFill>
                <a:srgbClr val="0000CC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953000"/>
          </a:xfrm>
          <a:noFill/>
        </p:spPr>
        <p:txBody>
          <a:bodyPr lIns="92075" tIns="46038" rIns="92075" bIns="46038"/>
          <a:lstStyle/>
          <a:p>
            <a:r>
              <a:rPr lang="zh-CN" altLang="en-US" sz="2400" b="1" dirty="0"/>
              <a:t>假设你在</a:t>
            </a:r>
            <a:r>
              <a:rPr lang="en-US" altLang="zh-CN" sz="2400" b="1" dirty="0"/>
              <a:t>Disney</a:t>
            </a:r>
            <a:r>
              <a:rPr lang="zh-CN" altLang="en-US" sz="2400" b="1" dirty="0"/>
              <a:t>主题公园，你要使你玩项目的等待时间尽可能少</a:t>
            </a:r>
            <a:endParaRPr lang="en-US" altLang="zh-CN" sz="2400" b="1" dirty="0"/>
          </a:p>
          <a:p>
            <a:r>
              <a:rPr lang="zh-CN" altLang="en-US" sz="2400" b="1" dirty="0"/>
              <a:t>假设有很多项目，每个开始和结束的时间都不同</a:t>
            </a:r>
            <a:endParaRPr lang="en-US" b="1" dirty="0"/>
          </a:p>
          <a:p>
            <a:pPr lvl="1"/>
            <a:r>
              <a:rPr lang="zh-CN" altLang="en-US" sz="2200" b="1" dirty="0"/>
              <a:t>假设我们忽略项目之间的行走时间</a:t>
            </a:r>
            <a:endParaRPr lang="en-US" sz="2200" b="1" dirty="0"/>
          </a:p>
          <a:p>
            <a:r>
              <a:rPr lang="en-US" sz="2400" b="1" i="1" dirty="0">
                <a:solidFill>
                  <a:srgbClr val="C00000"/>
                </a:solidFill>
              </a:rPr>
              <a:t>Problem</a:t>
            </a:r>
            <a:r>
              <a:rPr lang="en-US" sz="2400" b="1" dirty="0"/>
              <a:t>: </a:t>
            </a:r>
            <a:r>
              <a:rPr lang="zh-CN" altLang="en-US" sz="2400" b="1" dirty="0"/>
              <a:t>你怎么才能是使你买的票玩的项目最多？</a:t>
            </a:r>
            <a:endParaRPr lang="en-US" altLang="zh-CN" sz="2400" b="1" dirty="0"/>
          </a:p>
          <a:p>
            <a:r>
              <a:rPr lang="zh-CN" altLang="en-US" sz="2400" b="1" dirty="0"/>
              <a:t>这个就是活动选择问题</a:t>
            </a:r>
            <a:endParaRPr 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07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B15F1-9E4F-4C04-A84C-76B139A3A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217" y="190500"/>
            <a:ext cx="7772400" cy="1143000"/>
          </a:xfrm>
        </p:spPr>
        <p:txBody>
          <a:bodyPr/>
          <a:lstStyle/>
          <a:p>
            <a:pPr algn="l"/>
            <a:r>
              <a:rPr lang="zh-CN" altLang="en-US" dirty="0"/>
              <a:t>从柏拉图式的爱情故事说起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8B38E-1D4B-454B-B3A6-5B8F9AE9D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752600"/>
            <a:ext cx="5257800" cy="4114800"/>
          </a:xfrm>
        </p:spPr>
        <p:txBody>
          <a:bodyPr/>
          <a:lstStyle/>
          <a:p>
            <a:r>
              <a:rPr lang="zh-CN" altLang="en-US" dirty="0"/>
              <a:t>有一天，柏拉图问苏格拉底：老师，什么是爱情？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有一天，柏拉图问苏格拉底：老师</a:t>
            </a:r>
            <a:r>
              <a:rPr lang="en-US" altLang="zh-CN" dirty="0"/>
              <a:t>,</a:t>
            </a:r>
            <a:r>
              <a:rPr lang="zh-CN" altLang="en-US" dirty="0"/>
              <a:t>什么是婚姻？ </a:t>
            </a:r>
            <a:r>
              <a:rPr lang="en-US" altLang="zh-CN" dirty="0"/>
              <a:t>­</a:t>
            </a:r>
          </a:p>
          <a:p>
            <a:endParaRPr lang="en-US" altLang="zh-CN" dirty="0"/>
          </a:p>
          <a:p>
            <a:r>
              <a:rPr lang="zh-CN" altLang="en-US" dirty="0"/>
              <a:t>有一天，柏拉图问苏格拉底：老师，什么是幸福？ </a:t>
            </a:r>
            <a:r>
              <a:rPr lang="en-US" altLang="zh-CN" dirty="0"/>
              <a:t>­</a:t>
            </a:r>
            <a:endParaRPr lang="zh-CN" altLang="en-US" dirty="0"/>
          </a:p>
        </p:txBody>
      </p:sp>
      <p:pic>
        <p:nvPicPr>
          <p:cNvPr id="4100" name="Picture 4" descr="https://upload.wikimedia.org/wikipedia/commons/9/98/Sanzio_01_Plato_Aristotle.jpg">
            <a:extLst>
              <a:ext uri="{FF2B5EF4-FFF2-40B4-BE49-F238E27FC236}">
                <a16:creationId xmlns:a16="http://schemas.microsoft.com/office/drawing/2014/main" id="{8686D193-9A7A-429F-88DA-7DA836EFE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476" y="1790700"/>
            <a:ext cx="2504475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1D64DD2-9553-48F6-8C9A-3A2A4147AC09}"/>
              </a:ext>
            </a:extLst>
          </p:cNvPr>
          <p:cNvSpPr txBox="1"/>
          <p:nvPr/>
        </p:nvSpPr>
        <p:spPr>
          <a:xfrm>
            <a:off x="5370714" y="5181600"/>
            <a:ext cx="381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柏拉图与苏格拉底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485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 sz="3600" b="1" dirty="0">
                <a:solidFill>
                  <a:srgbClr val="0000CC"/>
                </a:solidFill>
              </a:rPr>
              <a:t>活动选择问题</a:t>
            </a:r>
            <a:r>
              <a:rPr lang="en-US" altLang="zh-CN" sz="3600" b="1" dirty="0">
                <a:solidFill>
                  <a:srgbClr val="0000CC"/>
                </a:solidFill>
              </a:rPr>
              <a:t>——</a:t>
            </a:r>
            <a:r>
              <a:rPr lang="zh-CN" altLang="en-US" sz="3600" b="1" dirty="0">
                <a:solidFill>
                  <a:srgbClr val="0000CC"/>
                </a:solidFill>
              </a:rPr>
              <a:t>定义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95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zh-CN" altLang="en-US" sz="2400" b="1" i="1" dirty="0">
                <a:solidFill>
                  <a:srgbClr val="C00000"/>
                </a:solidFill>
                <a:latin typeface="+mj-lt"/>
              </a:rPr>
              <a:t>问题</a:t>
            </a:r>
            <a:r>
              <a:rPr lang="zh-CN" altLang="en-US" sz="2400" b="1" dirty="0">
                <a:latin typeface="+mj-lt"/>
              </a:rPr>
              <a:t>：给定</a:t>
            </a:r>
            <a:r>
              <a:rPr lang="en-US" altLang="zh-CN" sz="2400" b="1" dirty="0">
                <a:latin typeface="+mj-lt"/>
              </a:rPr>
              <a:t>n</a:t>
            </a:r>
            <a:r>
              <a:rPr lang="zh-CN" altLang="en-US" sz="2400" b="1" dirty="0">
                <a:latin typeface="+mj-lt"/>
              </a:rPr>
              <a:t>个活动</a:t>
            </a:r>
            <a:r>
              <a:rPr lang="en-US" sz="2400" b="1" i="1" dirty="0">
                <a:latin typeface="+mj-lt"/>
              </a:rPr>
              <a:t>S</a:t>
            </a:r>
            <a:r>
              <a:rPr lang="en-US" sz="2400" b="1" dirty="0">
                <a:latin typeface="+mj-lt"/>
              </a:rPr>
              <a:t> = {</a:t>
            </a:r>
            <a:r>
              <a:rPr lang="en-US" sz="2400" b="1" i="1" dirty="0"/>
              <a:t>a</a:t>
            </a:r>
            <a:r>
              <a:rPr lang="en-US" sz="2400" b="1" baseline="-25000" dirty="0"/>
              <a:t>1</a:t>
            </a:r>
            <a:r>
              <a:rPr lang="en-US" sz="2400" b="1" i="1" baseline="-25000" dirty="0"/>
              <a:t> </a:t>
            </a:r>
            <a:r>
              <a:rPr lang="en-US" sz="2400" b="1" dirty="0"/>
              <a:t>, …, </a:t>
            </a:r>
            <a:r>
              <a:rPr lang="en-US" sz="2400" b="1" i="1" dirty="0"/>
              <a:t>a</a:t>
            </a:r>
            <a:r>
              <a:rPr lang="en-US" sz="2400" b="1" i="1" baseline="-25000" dirty="0"/>
              <a:t>n </a:t>
            </a:r>
            <a:r>
              <a:rPr lang="en-US" sz="2400" b="1" dirty="0">
                <a:latin typeface="+mj-lt"/>
              </a:rPr>
              <a:t>} ,</a:t>
            </a:r>
            <a:r>
              <a:rPr lang="en-US" sz="2400" b="1" i="1" dirty="0"/>
              <a:t> </a:t>
            </a:r>
            <a:r>
              <a:rPr lang="en-US" sz="2400" b="1" i="1" dirty="0" err="1"/>
              <a:t>a</a:t>
            </a:r>
            <a:r>
              <a:rPr lang="en-US" sz="2400" b="1" i="1" baseline="-25000" dirty="0" err="1"/>
              <a:t>i</a:t>
            </a:r>
            <a:r>
              <a:rPr lang="en-US" sz="2400" b="1" dirty="0">
                <a:latin typeface="+mj-lt"/>
              </a:rPr>
              <a:t> </a:t>
            </a:r>
            <a:r>
              <a:rPr lang="zh-CN" altLang="en-US" sz="2400" b="1" dirty="0">
                <a:latin typeface="+mj-lt"/>
              </a:rPr>
              <a:t>是</a:t>
            </a:r>
            <a:r>
              <a:rPr lang="en-US" altLang="zh-CN" sz="2400" b="1" dirty="0">
                <a:latin typeface="+mj-lt"/>
              </a:rPr>
              <a:t>[</a:t>
            </a:r>
            <a:r>
              <a:rPr lang="en-US" altLang="zh-CN" sz="2400" b="1" i="1" dirty="0" err="1"/>
              <a:t>s</a:t>
            </a:r>
            <a:r>
              <a:rPr lang="en-US" altLang="zh-CN" sz="2400" b="1" i="1" baseline="-25000" dirty="0" err="1"/>
              <a:t>i</a:t>
            </a:r>
            <a:r>
              <a:rPr lang="en-US" altLang="zh-CN" sz="2400" b="1" i="1" baseline="-25000" dirty="0"/>
              <a:t> </a:t>
            </a:r>
            <a:r>
              <a:rPr lang="en-US" altLang="zh-CN" sz="2400" b="1" dirty="0">
                <a:latin typeface="+mj-lt"/>
              </a:rPr>
              <a:t>, </a:t>
            </a:r>
            <a:r>
              <a:rPr lang="en-US" altLang="zh-CN" sz="2400" b="1" i="1" dirty="0"/>
              <a:t>f</a:t>
            </a:r>
            <a:r>
              <a:rPr lang="en-US" altLang="zh-CN" sz="2400" b="1" i="1" baseline="-25000" dirty="0"/>
              <a:t>i</a:t>
            </a:r>
            <a:r>
              <a:rPr lang="en-US" altLang="zh-CN" sz="2400" b="1" dirty="0">
                <a:latin typeface="+mj-lt"/>
              </a:rPr>
              <a:t>)</a:t>
            </a:r>
            <a:r>
              <a:rPr lang="zh-CN" altLang="en-US" sz="2400" b="1" dirty="0">
                <a:latin typeface="+mj-lt"/>
              </a:rPr>
              <a:t>时间片的长短，</a:t>
            </a:r>
            <a:r>
              <a:rPr lang="en-US" sz="2400" b="1" i="1" dirty="0" err="1"/>
              <a:t>s</a:t>
            </a:r>
            <a:r>
              <a:rPr lang="en-US" sz="2400" b="1" i="1" baseline="-25000" dirty="0" err="1"/>
              <a:t>i</a:t>
            </a:r>
            <a:r>
              <a:rPr lang="zh-CN" altLang="en-US" sz="2400" b="1" dirty="0">
                <a:latin typeface="+mj-lt"/>
              </a:rPr>
              <a:t>是开始时间，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i="1" dirty="0">
                <a:latin typeface="+mj-lt"/>
              </a:rPr>
              <a:t>f</a:t>
            </a:r>
            <a:r>
              <a:rPr lang="en-US" sz="2400" b="1" i="1" baseline="-25000" dirty="0">
                <a:latin typeface="+mj-lt"/>
              </a:rPr>
              <a:t>i</a:t>
            </a:r>
            <a:r>
              <a:rPr lang="en-US" sz="2400" b="1" dirty="0">
                <a:latin typeface="+mj-lt"/>
              </a:rPr>
              <a:t> </a:t>
            </a:r>
            <a:r>
              <a:rPr lang="zh-CN" altLang="en-US" sz="2400" b="1" dirty="0">
                <a:latin typeface="+mj-lt"/>
              </a:rPr>
              <a:t>是结束时间，找到</a:t>
            </a:r>
            <a:r>
              <a:rPr lang="en-US" altLang="zh-CN" sz="2400" b="1" i="1" dirty="0">
                <a:latin typeface="+mj-lt"/>
              </a:rPr>
              <a:t>A</a:t>
            </a:r>
            <a:r>
              <a:rPr lang="zh-CN" altLang="en-US" sz="2400" b="1" dirty="0">
                <a:latin typeface="+mj-lt"/>
              </a:rPr>
              <a:t>的最大子集，满足：</a:t>
            </a:r>
            <a:endParaRPr lang="en-US" sz="2400" b="1" dirty="0">
              <a:latin typeface="+mj-lt"/>
            </a:endParaRPr>
          </a:p>
          <a:p>
            <a:pPr lvl="1" eaLnBrk="1" hangingPunct="1"/>
            <a:r>
              <a:rPr lang="zh-CN" altLang="en-US" sz="2200" b="1" dirty="0">
                <a:latin typeface="+mj-lt"/>
              </a:rPr>
              <a:t>活动之间时间不重叠</a:t>
            </a:r>
            <a:endParaRPr lang="en-US" sz="2200" b="1" dirty="0">
              <a:latin typeface="+mj-lt"/>
            </a:endParaRPr>
          </a:p>
          <a:p>
            <a:pPr lvl="1" eaLnBrk="1" hangingPunct="1"/>
            <a:r>
              <a:rPr lang="zh-CN" altLang="en-US" sz="2200" b="1" dirty="0">
                <a:latin typeface="Times New Roman" pitchFamily="18" charset="0"/>
              </a:rPr>
              <a:t>不失一般性，假设  </a:t>
            </a:r>
            <a:r>
              <a:rPr lang="en-US" sz="2200" b="1" i="1" dirty="0">
                <a:latin typeface="Times New Roman" pitchFamily="18" charset="0"/>
              </a:rPr>
              <a:t>f</a:t>
            </a:r>
            <a:r>
              <a:rPr lang="en-US" sz="2200" b="1" baseline="-25000" dirty="0">
                <a:latin typeface="Times New Roman" pitchFamily="18" charset="0"/>
              </a:rPr>
              <a:t>1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>
                <a:latin typeface="Times New Roman" pitchFamily="18" charset="0"/>
                <a:sym typeface="Symbol" pitchFamily="18" charset="2"/>
              </a:rPr>
              <a:t> </a:t>
            </a:r>
            <a:r>
              <a:rPr lang="en-US" sz="2200" b="1" i="1" dirty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sz="2200" b="1" baseline="-25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sz="2200" b="1" dirty="0">
                <a:latin typeface="Times New Roman" pitchFamily="18" charset="0"/>
                <a:sym typeface="Symbol" pitchFamily="18" charset="2"/>
              </a:rPr>
              <a:t>  …  </a:t>
            </a:r>
            <a:r>
              <a:rPr lang="en-US" sz="2200" b="1" i="1" dirty="0" err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sz="2200" b="1" i="1" baseline="-25000" dirty="0" err="1">
                <a:latin typeface="Times New Roman" pitchFamily="18" charset="0"/>
                <a:sym typeface="Symbol" pitchFamily="18" charset="2"/>
              </a:rPr>
              <a:t>n</a:t>
            </a:r>
            <a:endParaRPr lang="en-US" sz="2200" b="1" i="1" dirty="0">
              <a:latin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42205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 sz="3600" b="1" dirty="0">
                <a:solidFill>
                  <a:srgbClr val="0000CC"/>
                </a:solidFill>
              </a:rPr>
              <a:t>活动选择问题</a:t>
            </a:r>
            <a:r>
              <a:rPr lang="en-US" altLang="zh-CN" sz="3600" b="1" dirty="0">
                <a:solidFill>
                  <a:srgbClr val="0000CC"/>
                </a:solidFill>
              </a:rPr>
              <a:t>——</a:t>
            </a:r>
            <a:r>
              <a:rPr lang="zh-CN" altLang="en-US" sz="3600" b="1" dirty="0">
                <a:solidFill>
                  <a:srgbClr val="0000CC"/>
                </a:solidFill>
              </a:rPr>
              <a:t>举例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457200"/>
          </a:xfrm>
          <a:noFill/>
        </p:spPr>
        <p:txBody>
          <a:bodyPr lIns="92075" tIns="46038" rIns="92075" bIns="46038"/>
          <a:lstStyle/>
          <a:p>
            <a:pPr marL="0" indent="0" eaLnBrk="1" hangingPunct="1">
              <a:buNone/>
            </a:pPr>
            <a:r>
              <a:rPr lang="en-US" sz="2200" b="1" dirty="0">
                <a:latin typeface="+mj-lt"/>
              </a:rPr>
              <a:t>9 </a:t>
            </a:r>
            <a:r>
              <a:rPr lang="zh-CN" altLang="en-US" sz="2200" b="1" dirty="0">
                <a:latin typeface="+mj-lt"/>
              </a:rPr>
              <a:t>个活动：</a:t>
            </a:r>
            <a:endParaRPr lang="en-US" sz="2200" b="1" dirty="0">
              <a:latin typeface="+mj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37" t="38762" r="32950" b="19132"/>
          <a:stretch/>
        </p:blipFill>
        <p:spPr bwMode="auto">
          <a:xfrm>
            <a:off x="1142999" y="1828800"/>
            <a:ext cx="6705601" cy="3700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28099" y="5575190"/>
            <a:ext cx="8006301" cy="901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200" b="1" kern="0" dirty="0">
                <a:latin typeface="+mj-lt"/>
              </a:rPr>
              <a:t>合理解</a:t>
            </a:r>
            <a:r>
              <a:rPr lang="en-US" sz="2200" b="1" kern="0" dirty="0">
                <a:latin typeface="+mj-lt"/>
              </a:rPr>
              <a:t>: </a:t>
            </a:r>
            <a:r>
              <a:rPr lang="en-US" sz="2200" dirty="0"/>
              <a:t>{</a:t>
            </a:r>
            <a:r>
              <a:rPr lang="en-US" sz="2200" i="1" dirty="0"/>
              <a:t>a</a:t>
            </a:r>
            <a:r>
              <a:rPr lang="en-US" sz="2200" baseline="-25000" dirty="0"/>
              <a:t>1</a:t>
            </a:r>
            <a:r>
              <a:rPr lang="en-US" sz="2200" i="1" baseline="-25000" dirty="0"/>
              <a:t> </a:t>
            </a:r>
            <a:r>
              <a:rPr lang="en-US" sz="2200" dirty="0"/>
              <a:t>, </a:t>
            </a:r>
            <a:r>
              <a:rPr lang="en-US" sz="2200" i="1" dirty="0"/>
              <a:t>a</a:t>
            </a:r>
            <a:r>
              <a:rPr lang="en-US" sz="2200" baseline="-25000" dirty="0"/>
              <a:t>3</a:t>
            </a:r>
            <a:r>
              <a:rPr lang="en-US" sz="2200" i="1" baseline="-25000" dirty="0"/>
              <a:t> </a:t>
            </a:r>
            <a:r>
              <a:rPr lang="en-US" sz="2200" dirty="0"/>
              <a:t>, </a:t>
            </a:r>
            <a:r>
              <a:rPr lang="en-US" sz="2200" i="1" dirty="0"/>
              <a:t>a</a:t>
            </a:r>
            <a:r>
              <a:rPr lang="en-US" sz="2200" baseline="-25000" dirty="0"/>
              <a:t>6</a:t>
            </a:r>
            <a:r>
              <a:rPr lang="en-US" sz="2200" i="1" baseline="-25000" dirty="0"/>
              <a:t> </a:t>
            </a:r>
            <a:r>
              <a:rPr lang="en-US" sz="2200" dirty="0"/>
              <a:t>, </a:t>
            </a:r>
            <a:r>
              <a:rPr lang="en-US" sz="2200" i="1" dirty="0"/>
              <a:t>a</a:t>
            </a:r>
            <a:r>
              <a:rPr lang="en-US" sz="2200" baseline="-25000" dirty="0"/>
              <a:t>8</a:t>
            </a:r>
            <a:r>
              <a:rPr lang="en-US" sz="2200" i="1" baseline="-25000" dirty="0"/>
              <a:t> </a:t>
            </a:r>
            <a:r>
              <a:rPr lang="en-US" sz="2200" dirty="0"/>
              <a:t>}, {</a:t>
            </a:r>
            <a:r>
              <a:rPr lang="en-US" sz="2200" i="1" dirty="0"/>
              <a:t>a</a:t>
            </a:r>
            <a:r>
              <a:rPr lang="en-US" sz="2200" baseline="-25000" dirty="0"/>
              <a:t>1</a:t>
            </a:r>
            <a:r>
              <a:rPr lang="en-US" sz="2200" i="1" baseline="-25000" dirty="0"/>
              <a:t> </a:t>
            </a:r>
            <a:r>
              <a:rPr lang="en-US" sz="2200" dirty="0"/>
              <a:t>, </a:t>
            </a:r>
            <a:r>
              <a:rPr lang="en-US" sz="2200" i="1" dirty="0"/>
              <a:t>a</a:t>
            </a:r>
            <a:r>
              <a:rPr lang="en-US" sz="2200" baseline="-25000" dirty="0"/>
              <a:t>3</a:t>
            </a:r>
            <a:r>
              <a:rPr lang="en-US" sz="2200" i="1" baseline="-25000" dirty="0"/>
              <a:t> </a:t>
            </a:r>
            <a:r>
              <a:rPr lang="en-US" sz="2200" dirty="0"/>
              <a:t>, </a:t>
            </a:r>
            <a:r>
              <a:rPr lang="en-US" sz="2200" i="1" dirty="0"/>
              <a:t>a</a:t>
            </a:r>
            <a:r>
              <a:rPr lang="en-US" sz="2200" baseline="-25000" dirty="0"/>
              <a:t>7</a:t>
            </a:r>
            <a:r>
              <a:rPr lang="en-US" sz="2200" i="1" baseline="-25000" dirty="0"/>
              <a:t> </a:t>
            </a:r>
            <a:r>
              <a:rPr lang="en-US" sz="2200" dirty="0"/>
              <a:t>, </a:t>
            </a:r>
            <a:r>
              <a:rPr lang="en-US" sz="2200" i="1" dirty="0"/>
              <a:t>a</a:t>
            </a:r>
            <a:r>
              <a:rPr lang="en-US" sz="2200" baseline="-25000" dirty="0"/>
              <a:t>9</a:t>
            </a:r>
            <a:r>
              <a:rPr lang="en-US" sz="2200" i="1" baseline="-25000" dirty="0"/>
              <a:t> </a:t>
            </a:r>
            <a:r>
              <a:rPr lang="en-US" sz="2200" dirty="0"/>
              <a:t>}, {</a:t>
            </a:r>
            <a:r>
              <a:rPr lang="en-US" sz="2200" i="1" dirty="0"/>
              <a:t>a</a:t>
            </a:r>
            <a:r>
              <a:rPr lang="en-US" sz="2200" baseline="-25000" dirty="0"/>
              <a:t>1</a:t>
            </a:r>
            <a:r>
              <a:rPr lang="en-US" sz="2200" i="1" baseline="-25000" dirty="0"/>
              <a:t> </a:t>
            </a:r>
            <a:r>
              <a:rPr lang="en-US" sz="2200" dirty="0"/>
              <a:t>, </a:t>
            </a:r>
            <a:r>
              <a:rPr lang="en-US" sz="2200" i="1" dirty="0"/>
              <a:t>a</a:t>
            </a:r>
            <a:r>
              <a:rPr lang="en-US" sz="2200" baseline="-25000" dirty="0"/>
              <a:t>3</a:t>
            </a:r>
            <a:r>
              <a:rPr lang="en-US" sz="2200" i="1" baseline="-25000" dirty="0"/>
              <a:t> </a:t>
            </a:r>
            <a:r>
              <a:rPr lang="en-US" sz="2200" dirty="0"/>
              <a:t>, </a:t>
            </a:r>
            <a:r>
              <a:rPr lang="en-US" sz="2200" i="1" dirty="0"/>
              <a:t>a</a:t>
            </a:r>
            <a:r>
              <a:rPr lang="en-US" sz="2200" baseline="-25000" dirty="0"/>
              <a:t>6</a:t>
            </a:r>
            <a:r>
              <a:rPr lang="en-US" sz="2200" i="1" baseline="-25000" dirty="0"/>
              <a:t> </a:t>
            </a:r>
            <a:r>
              <a:rPr lang="en-US" sz="2200" dirty="0"/>
              <a:t>, </a:t>
            </a:r>
            <a:r>
              <a:rPr lang="en-US" sz="2200" i="1" dirty="0"/>
              <a:t>a</a:t>
            </a:r>
            <a:r>
              <a:rPr lang="en-US" sz="2200" baseline="-25000" dirty="0"/>
              <a:t>9</a:t>
            </a:r>
            <a:r>
              <a:rPr lang="en-US" sz="2200" i="1" baseline="-25000" dirty="0"/>
              <a:t> </a:t>
            </a:r>
            <a:r>
              <a:rPr lang="en-US" sz="2200" dirty="0"/>
              <a:t>}, {</a:t>
            </a:r>
            <a:r>
              <a:rPr lang="en-US" sz="2200" i="1" dirty="0"/>
              <a:t>a</a:t>
            </a:r>
            <a:r>
              <a:rPr lang="en-US" sz="2200" baseline="-25000" dirty="0"/>
              <a:t>2</a:t>
            </a:r>
            <a:r>
              <a:rPr lang="en-US" sz="2200" i="1" baseline="-25000" dirty="0"/>
              <a:t> </a:t>
            </a:r>
            <a:r>
              <a:rPr lang="en-US" sz="2200" dirty="0"/>
              <a:t>, </a:t>
            </a:r>
            <a:r>
              <a:rPr lang="en-US" sz="2200" i="1" dirty="0"/>
              <a:t>a</a:t>
            </a:r>
            <a:r>
              <a:rPr lang="en-US" sz="2200" baseline="-25000" dirty="0"/>
              <a:t>5</a:t>
            </a:r>
            <a:r>
              <a:rPr lang="en-US" sz="2200" i="1" baseline="-25000" dirty="0"/>
              <a:t> </a:t>
            </a:r>
            <a:r>
              <a:rPr lang="en-US" sz="2200" dirty="0"/>
              <a:t>, </a:t>
            </a:r>
            <a:r>
              <a:rPr lang="en-US" sz="2200" i="1" dirty="0"/>
              <a:t>a</a:t>
            </a:r>
            <a:r>
              <a:rPr lang="en-US" sz="2200" baseline="-25000" dirty="0"/>
              <a:t>7</a:t>
            </a:r>
            <a:r>
              <a:rPr lang="en-US" sz="2200" i="1" baseline="-25000" dirty="0"/>
              <a:t> </a:t>
            </a:r>
            <a:r>
              <a:rPr lang="en-US" sz="2200" dirty="0"/>
              <a:t>, </a:t>
            </a:r>
            <a:r>
              <a:rPr lang="en-US" sz="2200" i="1" dirty="0"/>
              <a:t>a</a:t>
            </a:r>
            <a:r>
              <a:rPr lang="en-US" sz="2200" baseline="-25000" dirty="0"/>
              <a:t>9</a:t>
            </a:r>
            <a:r>
              <a:rPr lang="en-US" sz="2200" i="1" baseline="-25000" dirty="0"/>
              <a:t> </a:t>
            </a:r>
            <a:r>
              <a:rPr lang="en-US" sz="2200" dirty="0"/>
              <a:t>}, {</a:t>
            </a:r>
            <a:r>
              <a:rPr lang="en-US" sz="2200" i="1" dirty="0"/>
              <a:t>a</a:t>
            </a:r>
            <a:r>
              <a:rPr lang="en-US" sz="2200" baseline="-25000" dirty="0"/>
              <a:t>1</a:t>
            </a:r>
            <a:r>
              <a:rPr lang="en-US" sz="2200" i="1" baseline="-25000" dirty="0"/>
              <a:t> </a:t>
            </a:r>
            <a:r>
              <a:rPr lang="en-US" sz="2200" dirty="0"/>
              <a:t>, </a:t>
            </a:r>
            <a:r>
              <a:rPr lang="en-US" sz="2200" i="1" dirty="0"/>
              <a:t>a</a:t>
            </a:r>
            <a:r>
              <a:rPr lang="en-US" sz="2200" baseline="-25000" dirty="0"/>
              <a:t>5</a:t>
            </a:r>
            <a:r>
              <a:rPr lang="en-US" sz="2200" i="1" baseline="-25000" dirty="0"/>
              <a:t> </a:t>
            </a:r>
            <a:r>
              <a:rPr lang="en-US" sz="2200" dirty="0"/>
              <a:t>, </a:t>
            </a:r>
            <a:r>
              <a:rPr lang="en-US" sz="2200" i="1" dirty="0"/>
              <a:t>a</a:t>
            </a:r>
            <a:r>
              <a:rPr lang="en-US" sz="2200" baseline="-25000" dirty="0"/>
              <a:t>7</a:t>
            </a:r>
            <a:r>
              <a:rPr lang="en-US" sz="2200" i="1" baseline="-25000" dirty="0"/>
              <a:t> </a:t>
            </a:r>
            <a:r>
              <a:rPr lang="en-US" sz="2200" dirty="0"/>
              <a:t>, </a:t>
            </a:r>
            <a:r>
              <a:rPr lang="en-US" sz="2200" i="1" dirty="0"/>
              <a:t>a</a:t>
            </a:r>
            <a:r>
              <a:rPr lang="en-US" sz="2200" baseline="-25000" dirty="0"/>
              <a:t>8</a:t>
            </a:r>
            <a:r>
              <a:rPr lang="en-US" sz="2200" i="1" baseline="-25000" dirty="0"/>
              <a:t> </a:t>
            </a:r>
            <a:r>
              <a:rPr lang="en-US" sz="2200" dirty="0"/>
              <a:t>}, …… </a:t>
            </a:r>
            <a:endParaRPr lang="en-US" sz="2200" b="1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453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 sz="3600" b="1" dirty="0">
                <a:solidFill>
                  <a:srgbClr val="0000CC"/>
                </a:solidFill>
              </a:rPr>
              <a:t>活动选择问题</a:t>
            </a:r>
            <a:r>
              <a:rPr lang="en-US" altLang="zh-CN" sz="3600" b="1" dirty="0">
                <a:solidFill>
                  <a:srgbClr val="0000CC"/>
                </a:solidFill>
              </a:rPr>
              <a:t>——</a:t>
            </a:r>
            <a:r>
              <a:rPr lang="zh-CN" altLang="en-US" sz="3600" b="1" dirty="0">
                <a:solidFill>
                  <a:srgbClr val="0000CC"/>
                </a:solidFill>
              </a:rPr>
              <a:t>贪心法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95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zh-CN" altLang="en-US" sz="2400" b="1" dirty="0">
                <a:latin typeface="+mj-lt"/>
              </a:rPr>
              <a:t>贪心法选择准则：</a:t>
            </a:r>
            <a:endParaRPr lang="en-US" altLang="zh-CN" sz="2400" b="1" dirty="0">
              <a:latin typeface="+mj-lt"/>
            </a:endParaRPr>
          </a:p>
          <a:p>
            <a:pPr lvl="1" eaLnBrk="1" hangingPunct="1"/>
            <a:r>
              <a:rPr lang="zh-CN" altLang="en-US" sz="2200" b="1" i="1" dirty="0">
                <a:solidFill>
                  <a:srgbClr val="C00000"/>
                </a:solidFill>
                <a:latin typeface="+mj-lt"/>
              </a:rPr>
              <a:t>最早开始时间优先</a:t>
            </a:r>
            <a:endParaRPr lang="en-US" sz="2200" b="1" i="1" dirty="0">
              <a:solidFill>
                <a:srgbClr val="C00000"/>
              </a:solidFill>
              <a:latin typeface="+mj-lt"/>
            </a:endParaRPr>
          </a:p>
          <a:p>
            <a:pPr lvl="1" eaLnBrk="1" hangingPunct="1"/>
            <a:r>
              <a:rPr lang="zh-CN" altLang="en-US" sz="2200" b="1" i="1" dirty="0">
                <a:solidFill>
                  <a:srgbClr val="C00000"/>
                </a:solidFill>
                <a:latin typeface="+mj-lt"/>
              </a:rPr>
              <a:t>最小持续时间优先</a:t>
            </a:r>
            <a:endParaRPr lang="en-US" altLang="zh-CN" sz="2200" b="1" i="1" dirty="0">
              <a:solidFill>
                <a:srgbClr val="C00000"/>
              </a:solidFill>
              <a:latin typeface="+mj-lt"/>
            </a:endParaRPr>
          </a:p>
          <a:p>
            <a:pPr lvl="1" eaLnBrk="1" hangingPunct="1"/>
            <a:r>
              <a:rPr lang="zh-CN" altLang="en-US" sz="2200" b="1" i="1" dirty="0">
                <a:solidFill>
                  <a:srgbClr val="C00000"/>
                </a:solidFill>
                <a:latin typeface="+mj-lt"/>
              </a:rPr>
              <a:t>最早完成时间优先</a:t>
            </a:r>
            <a:endParaRPr lang="en-US" altLang="zh-CN" sz="2200" b="1" i="1" dirty="0">
              <a:solidFill>
                <a:srgbClr val="C00000"/>
              </a:solidFill>
              <a:latin typeface="+mj-lt"/>
            </a:endParaRPr>
          </a:p>
          <a:p>
            <a:pPr lvl="1" eaLnBrk="1" hangingPunct="1"/>
            <a:endParaRPr lang="en-US" sz="2200" b="1" i="1" dirty="0">
              <a:solidFill>
                <a:srgbClr val="C00000"/>
              </a:solidFill>
              <a:latin typeface="+mj-lt"/>
            </a:endParaRPr>
          </a:p>
          <a:p>
            <a:pPr marL="342900" lvl="1" indent="-342900" eaLnBrk="1" hangingPunct="1"/>
            <a:r>
              <a:rPr lang="en-US" b="1" dirty="0">
                <a:latin typeface="+mj-lt"/>
                <a:ea typeface="+mn-ea"/>
                <a:cs typeface="+mn-cs"/>
              </a:rPr>
              <a:t>Question: </a:t>
            </a:r>
            <a:r>
              <a:rPr lang="zh-CN" altLang="en-US" b="1" dirty="0">
                <a:latin typeface="+mj-lt"/>
                <a:ea typeface="+mn-ea"/>
                <a:cs typeface="+mn-cs"/>
              </a:rPr>
              <a:t>哪个准则更有效</a:t>
            </a:r>
            <a:r>
              <a:rPr lang="en-US" b="1" dirty="0">
                <a:latin typeface="+mj-lt"/>
                <a:ea typeface="+mn-ea"/>
                <a:cs typeface="+mn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0289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924800" cy="7620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rgbClr val="0000CC"/>
                </a:solidFill>
              </a:rPr>
              <a:t>Example 1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zh-CN" altLang="en-US" sz="2400" b="1" dirty="0"/>
              <a:t>最早开始时间优先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1981200" y="48768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7467600" y="4572000"/>
            <a:ext cx="825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Time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889125" y="4876800"/>
            <a:ext cx="536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dirty="0"/>
              <a:t>0  1  2  3  4  5  6  7  8  9 10 11 12 13 14 15</a:t>
            </a:r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2362200" y="4724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2667000" y="4724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2971800" y="4724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4191000" y="4724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3276600" y="4724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>
            <a:off x="3581400" y="4724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>
            <a:off x="1981200" y="4724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>
            <a:off x="3886200" y="4724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>
            <a:off x="4495800" y="4724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4800600" y="4724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>
            <a:off x="5105400" y="4724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>
            <a:off x="5486400" y="4724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>
            <a:off x="5867400" y="4724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>
            <a:off x="6248400" y="4724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81" name="Line 21"/>
          <p:cNvSpPr>
            <a:spLocks noChangeShapeType="1"/>
          </p:cNvSpPr>
          <p:nvPr/>
        </p:nvSpPr>
        <p:spPr bwMode="auto">
          <a:xfrm>
            <a:off x="6629400" y="4724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82" name="Line 22"/>
          <p:cNvSpPr>
            <a:spLocks noChangeShapeType="1"/>
          </p:cNvSpPr>
          <p:nvPr/>
        </p:nvSpPr>
        <p:spPr bwMode="auto">
          <a:xfrm>
            <a:off x="7010400" y="4724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83" name="Line 23"/>
          <p:cNvSpPr>
            <a:spLocks noChangeShapeType="1"/>
          </p:cNvSpPr>
          <p:nvPr/>
        </p:nvSpPr>
        <p:spPr bwMode="auto">
          <a:xfrm>
            <a:off x="1981200" y="4267200"/>
            <a:ext cx="5029200" cy="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84" name="Line 24"/>
          <p:cNvSpPr>
            <a:spLocks noChangeShapeType="1"/>
          </p:cNvSpPr>
          <p:nvPr/>
        </p:nvSpPr>
        <p:spPr bwMode="auto">
          <a:xfrm>
            <a:off x="2362200" y="3810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1752600" y="4267200"/>
            <a:ext cx="544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 0                                                              15</a:t>
            </a:r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2209800" y="3733800"/>
            <a:ext cx="12618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dirty="0"/>
              <a:t>1          4</a:t>
            </a:r>
          </a:p>
        </p:txBody>
      </p:sp>
      <p:sp>
        <p:nvSpPr>
          <p:cNvPr id="15387" name="Line 27"/>
          <p:cNvSpPr>
            <a:spLocks noChangeShapeType="1"/>
          </p:cNvSpPr>
          <p:nvPr/>
        </p:nvSpPr>
        <p:spPr bwMode="auto">
          <a:xfrm>
            <a:off x="5486400" y="29718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88" name="Text Box 28"/>
          <p:cNvSpPr txBox="1">
            <a:spLocks noChangeArrowheads="1"/>
          </p:cNvSpPr>
          <p:nvPr/>
        </p:nvSpPr>
        <p:spPr bwMode="auto">
          <a:xfrm>
            <a:off x="5257800" y="2971800"/>
            <a:ext cx="1936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dirty="0"/>
              <a:t>11               15</a:t>
            </a:r>
          </a:p>
        </p:txBody>
      </p:sp>
      <p:sp>
        <p:nvSpPr>
          <p:cNvPr id="15389" name="Text Box 29"/>
          <p:cNvSpPr txBox="1">
            <a:spLocks noChangeArrowheads="1"/>
          </p:cNvSpPr>
          <p:nvPr/>
        </p:nvSpPr>
        <p:spPr bwMode="auto">
          <a:xfrm>
            <a:off x="533400" y="2667000"/>
            <a:ext cx="1414170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lnSpc>
                <a:spcPts val="3300"/>
              </a:lnSpc>
            </a:pPr>
            <a:r>
              <a:rPr lang="en-US" dirty="0"/>
              <a:t>Activities</a:t>
            </a:r>
          </a:p>
          <a:p>
            <a:pPr algn="l" eaLnBrk="1" hangingPunct="1">
              <a:lnSpc>
                <a:spcPts val="3300"/>
              </a:lnSpc>
            </a:pPr>
            <a:r>
              <a:rPr lang="en-US" dirty="0"/>
              <a:t>       1</a:t>
            </a:r>
          </a:p>
          <a:p>
            <a:pPr algn="l" eaLnBrk="1" hangingPunct="1">
              <a:lnSpc>
                <a:spcPts val="3300"/>
              </a:lnSpc>
            </a:pPr>
            <a:r>
              <a:rPr lang="en-US" dirty="0"/>
              <a:t>       2</a:t>
            </a:r>
          </a:p>
          <a:p>
            <a:pPr algn="l" eaLnBrk="1" hangingPunct="1">
              <a:lnSpc>
                <a:spcPts val="3300"/>
              </a:lnSpc>
            </a:pPr>
            <a:r>
              <a:rPr lang="en-US" dirty="0"/>
              <a:t>       3</a:t>
            </a:r>
          </a:p>
        </p:txBody>
      </p:sp>
    </p:spTree>
    <p:extLst>
      <p:ext uri="{BB962C8B-B14F-4D97-AF65-F5344CB8AC3E}">
        <p14:creationId xmlns:p14="http://schemas.microsoft.com/office/powerpoint/2010/main" val="1316223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381000"/>
            <a:ext cx="8637588" cy="7620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rgbClr val="0000CC"/>
                </a:solidFill>
              </a:rPr>
              <a:t>Example 2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8613" y="1941513"/>
            <a:ext cx="8208962" cy="496887"/>
          </a:xfrm>
        </p:spPr>
        <p:txBody>
          <a:bodyPr/>
          <a:lstStyle/>
          <a:p>
            <a:pPr eaLnBrk="1" hangingPunct="1"/>
            <a:r>
              <a:rPr lang="zh-CN" altLang="en-US" sz="2400" b="1" dirty="0"/>
              <a:t>最小持续时间优先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1981200" y="48768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7467600" y="4572000"/>
            <a:ext cx="825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Time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889125" y="4953000"/>
            <a:ext cx="536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dirty="0"/>
              <a:t>0  1  2  3  4  5  6  7  8  9 10 11 12 13 14 15</a:t>
            </a:r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2362200" y="4724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2667000" y="4724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2971800" y="4724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4191000" y="4724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3276600" y="4724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3581400" y="4724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1981200" y="4724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3886200" y="4724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>
            <a:off x="4495800" y="4724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4800600" y="4724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5105400" y="4724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5486400" y="4724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5867400" y="4724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6248400" y="4724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>
            <a:off x="6629400" y="4724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>
            <a:off x="7010400" y="4724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>
            <a:off x="4191000" y="4267200"/>
            <a:ext cx="623888" cy="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>
            <a:off x="2286000" y="3810000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09" name="Text Box 25"/>
          <p:cNvSpPr txBox="1">
            <a:spLocks noChangeArrowheads="1"/>
          </p:cNvSpPr>
          <p:nvPr/>
        </p:nvSpPr>
        <p:spPr bwMode="auto">
          <a:xfrm>
            <a:off x="2057400" y="37338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dirty="0"/>
              <a:t>  1                          8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886200" y="42672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dirty="0"/>
              <a:t>  7      9</a:t>
            </a:r>
          </a:p>
        </p:txBody>
      </p:sp>
      <p:sp>
        <p:nvSpPr>
          <p:cNvPr id="16411" name="Line 27"/>
          <p:cNvSpPr>
            <a:spLocks noChangeShapeType="1"/>
          </p:cNvSpPr>
          <p:nvPr/>
        </p:nvSpPr>
        <p:spPr bwMode="auto">
          <a:xfrm>
            <a:off x="4495800" y="34290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12" name="Text Box 28"/>
          <p:cNvSpPr txBox="1">
            <a:spLocks noChangeArrowheads="1"/>
          </p:cNvSpPr>
          <p:nvPr/>
        </p:nvSpPr>
        <p:spPr bwMode="auto">
          <a:xfrm>
            <a:off x="4419600" y="30480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8                            15</a:t>
            </a:r>
          </a:p>
        </p:txBody>
      </p:sp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533400" y="2667000"/>
            <a:ext cx="1414170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lnSpc>
                <a:spcPts val="3300"/>
              </a:lnSpc>
            </a:pPr>
            <a:r>
              <a:rPr lang="en-US" dirty="0"/>
              <a:t>Activities</a:t>
            </a:r>
          </a:p>
          <a:p>
            <a:pPr algn="l" eaLnBrk="1" hangingPunct="1">
              <a:lnSpc>
                <a:spcPts val="3300"/>
              </a:lnSpc>
            </a:pPr>
            <a:r>
              <a:rPr lang="en-US" dirty="0"/>
              <a:t>       1</a:t>
            </a:r>
          </a:p>
          <a:p>
            <a:pPr algn="l" eaLnBrk="1" hangingPunct="1">
              <a:lnSpc>
                <a:spcPts val="3300"/>
              </a:lnSpc>
            </a:pPr>
            <a:r>
              <a:rPr lang="en-US" dirty="0"/>
              <a:t>       2</a:t>
            </a:r>
          </a:p>
          <a:p>
            <a:pPr algn="l" eaLnBrk="1" hangingPunct="1">
              <a:lnSpc>
                <a:spcPts val="3300"/>
              </a:lnSpc>
            </a:pPr>
            <a:r>
              <a:rPr lang="en-US" dirty="0"/>
              <a:t>       3</a:t>
            </a:r>
          </a:p>
        </p:txBody>
      </p:sp>
    </p:spTree>
    <p:extLst>
      <p:ext uri="{BB962C8B-B14F-4D97-AF65-F5344CB8AC3E}">
        <p14:creationId xmlns:p14="http://schemas.microsoft.com/office/powerpoint/2010/main" val="2523202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rgbClr val="0000CC"/>
                </a:solidFill>
              </a:rPr>
              <a:t>Example 3</a:t>
            </a:r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>
            <a:off x="1993900" y="56388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7480300" y="5334000"/>
            <a:ext cx="825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Time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1901825" y="5638800"/>
            <a:ext cx="536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dirty="0"/>
              <a:t>0  1  2  3  4  5  6  7  8  9 10 11 12 13 14 15</a:t>
            </a: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2374900" y="5486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2679700" y="5486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2984500" y="5486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4203700" y="5486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3289300" y="5486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>
            <a:off x="3594100" y="5486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1993900" y="5486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>
            <a:off x="3898900" y="5486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>
            <a:off x="4508500" y="5486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>
            <a:off x="4813300" y="5486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5118100" y="5486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5499100" y="5486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>
            <a:off x="5880100" y="5486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>
            <a:off x="6261100" y="5486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>
            <a:off x="6642100" y="5486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>
            <a:off x="7023100" y="5486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>
            <a:off x="1993900" y="5029200"/>
            <a:ext cx="685800" cy="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>
            <a:off x="2374900" y="4572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1765300" y="5029200"/>
            <a:ext cx="1022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 0      2</a:t>
            </a:r>
          </a:p>
        </p:txBody>
      </p: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2222500" y="4495800"/>
            <a:ext cx="1174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1         4</a:t>
            </a:r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>
            <a:off x="2984500" y="4114800"/>
            <a:ext cx="1219200" cy="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2876550" y="4038600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3            7</a:t>
            </a:r>
          </a:p>
        </p:txBody>
      </p:sp>
      <p:sp>
        <p:nvSpPr>
          <p:cNvPr id="17436" name="Line 28"/>
          <p:cNvSpPr>
            <a:spLocks noChangeShapeType="1"/>
          </p:cNvSpPr>
          <p:nvPr/>
        </p:nvSpPr>
        <p:spPr bwMode="auto">
          <a:xfrm>
            <a:off x="2984500" y="32766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37" name="Line 29"/>
          <p:cNvSpPr>
            <a:spLocks noChangeShapeType="1"/>
          </p:cNvSpPr>
          <p:nvPr/>
        </p:nvSpPr>
        <p:spPr bwMode="auto">
          <a:xfrm>
            <a:off x="5499100" y="37338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38" name="Text Box 30"/>
          <p:cNvSpPr txBox="1">
            <a:spLocks noChangeArrowheads="1"/>
          </p:cNvSpPr>
          <p:nvPr/>
        </p:nvSpPr>
        <p:spPr bwMode="auto">
          <a:xfrm>
            <a:off x="5270500" y="3810000"/>
            <a:ext cx="1936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dirty="0"/>
              <a:t>11               15</a:t>
            </a:r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2876550" y="3200400"/>
            <a:ext cx="2393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3                       10</a:t>
            </a:r>
          </a:p>
        </p:txBody>
      </p:sp>
      <p:sp>
        <p:nvSpPr>
          <p:cNvPr id="17440" name="Line 32"/>
          <p:cNvSpPr>
            <a:spLocks noChangeShapeType="1"/>
          </p:cNvSpPr>
          <p:nvPr/>
        </p:nvSpPr>
        <p:spPr bwMode="auto">
          <a:xfrm>
            <a:off x="2679700" y="2819400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41" name="Text Box 33"/>
          <p:cNvSpPr txBox="1">
            <a:spLocks noChangeArrowheads="1"/>
          </p:cNvSpPr>
          <p:nvPr/>
        </p:nvSpPr>
        <p:spPr bwMode="auto">
          <a:xfrm>
            <a:off x="2571750" y="2743200"/>
            <a:ext cx="3570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dirty="0"/>
              <a:t>2                                      12</a:t>
            </a:r>
          </a:p>
        </p:txBody>
      </p:sp>
      <p:sp>
        <p:nvSpPr>
          <p:cNvPr id="17442" name="Line 34"/>
          <p:cNvSpPr>
            <a:spLocks noChangeShapeType="1"/>
          </p:cNvSpPr>
          <p:nvPr/>
        </p:nvSpPr>
        <p:spPr bwMode="auto">
          <a:xfrm>
            <a:off x="5499100" y="2362200"/>
            <a:ext cx="762000" cy="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43" name="Text Box 35"/>
          <p:cNvSpPr txBox="1">
            <a:spLocks noChangeArrowheads="1"/>
          </p:cNvSpPr>
          <p:nvPr/>
        </p:nvSpPr>
        <p:spPr bwMode="auto">
          <a:xfrm>
            <a:off x="5270500" y="2286000"/>
            <a:ext cx="12065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dirty="0"/>
              <a:t>11     13</a:t>
            </a:r>
          </a:p>
        </p:txBody>
      </p:sp>
      <p:sp>
        <p:nvSpPr>
          <p:cNvPr id="17444" name="Text Box 36"/>
          <p:cNvSpPr txBox="1">
            <a:spLocks noChangeArrowheads="1"/>
          </p:cNvSpPr>
          <p:nvPr/>
        </p:nvSpPr>
        <p:spPr bwMode="auto">
          <a:xfrm>
            <a:off x="850900" y="1752600"/>
            <a:ext cx="141417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lnSpc>
                <a:spcPts val="3300"/>
              </a:lnSpc>
            </a:pPr>
            <a:r>
              <a:rPr lang="en-US" dirty="0"/>
              <a:t>Activities</a:t>
            </a:r>
          </a:p>
          <a:p>
            <a:pPr algn="l" eaLnBrk="1" hangingPunct="1">
              <a:lnSpc>
                <a:spcPts val="3300"/>
              </a:lnSpc>
            </a:pPr>
            <a:r>
              <a:rPr lang="en-US" dirty="0"/>
              <a:t>       1</a:t>
            </a:r>
          </a:p>
          <a:p>
            <a:pPr algn="l" eaLnBrk="1" hangingPunct="1">
              <a:lnSpc>
                <a:spcPts val="3300"/>
              </a:lnSpc>
            </a:pPr>
            <a:r>
              <a:rPr lang="en-US" dirty="0"/>
              <a:t>       2</a:t>
            </a:r>
          </a:p>
          <a:p>
            <a:pPr algn="l" eaLnBrk="1" hangingPunct="1">
              <a:lnSpc>
                <a:spcPts val="3300"/>
              </a:lnSpc>
            </a:pPr>
            <a:r>
              <a:rPr lang="en-US" dirty="0"/>
              <a:t>       3</a:t>
            </a:r>
          </a:p>
          <a:p>
            <a:pPr algn="l" eaLnBrk="1" hangingPunct="1">
              <a:lnSpc>
                <a:spcPts val="3300"/>
              </a:lnSpc>
            </a:pPr>
            <a:r>
              <a:rPr lang="en-US" dirty="0"/>
              <a:t>       4</a:t>
            </a:r>
          </a:p>
          <a:p>
            <a:pPr algn="l" eaLnBrk="1" hangingPunct="1">
              <a:lnSpc>
                <a:spcPts val="3300"/>
              </a:lnSpc>
            </a:pPr>
            <a:r>
              <a:rPr lang="en-US" dirty="0"/>
              <a:t>       5</a:t>
            </a:r>
          </a:p>
          <a:p>
            <a:pPr algn="l" eaLnBrk="1" hangingPunct="1">
              <a:lnSpc>
                <a:spcPts val="3300"/>
              </a:lnSpc>
            </a:pPr>
            <a:r>
              <a:rPr lang="en-US" dirty="0"/>
              <a:t>       6</a:t>
            </a:r>
          </a:p>
          <a:p>
            <a:pPr algn="l" eaLnBrk="1" hangingPunct="1">
              <a:lnSpc>
                <a:spcPts val="3300"/>
              </a:lnSpc>
            </a:pPr>
            <a:r>
              <a:rPr lang="en-US" dirty="0"/>
              <a:t>       7</a:t>
            </a:r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391319" y="1371600"/>
            <a:ext cx="8208962" cy="49688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zh-CN" altLang="en-US" sz="2400" b="1" kern="0" dirty="0">
                <a:solidFill>
                  <a:srgbClr val="C00000"/>
                </a:solidFill>
              </a:rPr>
              <a:t>最早结束时间优先</a:t>
            </a:r>
            <a:endParaRPr lang="en-US" sz="2400" b="1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5294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600" b="1" dirty="0">
                <a:solidFill>
                  <a:srgbClr val="0000CC"/>
                </a:solidFill>
              </a:rPr>
              <a:t>Example 4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37" t="38762" r="32950" b="19132"/>
          <a:stretch/>
        </p:blipFill>
        <p:spPr bwMode="auto">
          <a:xfrm>
            <a:off x="1142999" y="2286000"/>
            <a:ext cx="6705601" cy="3700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91319" y="1371600"/>
            <a:ext cx="8208962" cy="914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zh-CN" altLang="en-US" sz="2400" b="1" kern="0" dirty="0"/>
              <a:t>最早结束时间优先</a:t>
            </a:r>
            <a:endParaRPr lang="en-US" sz="2400" b="1" kern="0" dirty="0">
              <a:solidFill>
                <a:srgbClr val="C00000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91318" y="6019800"/>
            <a:ext cx="8208962" cy="49688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zh-CN" altLang="en-US" sz="2400" b="1" kern="0" dirty="0"/>
              <a:t>需要证明贪心法的正确性</a:t>
            </a:r>
            <a:endParaRPr lang="en-US" sz="2400" b="1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4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14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 sz="3600" b="1" dirty="0">
                <a:solidFill>
                  <a:srgbClr val="0000CC"/>
                </a:solidFill>
              </a:rPr>
              <a:t>活动选择问题</a:t>
            </a:r>
            <a:r>
              <a:rPr lang="en-US" altLang="zh-CN" sz="3600" b="1" dirty="0">
                <a:solidFill>
                  <a:srgbClr val="0000CC"/>
                </a:solidFill>
              </a:rPr>
              <a:t>——</a:t>
            </a:r>
            <a:r>
              <a:rPr lang="zh-CN" altLang="en-US" sz="3600" b="1" dirty="0">
                <a:solidFill>
                  <a:srgbClr val="0000CC"/>
                </a:solidFill>
              </a:rPr>
              <a:t>贪心法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181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zh-CN" altLang="en-US" sz="2200" b="1" dirty="0">
                <a:latin typeface="Times New Roman" pitchFamily="18" charset="0"/>
              </a:rPr>
              <a:t>假设</a:t>
            </a:r>
            <a:r>
              <a:rPr lang="en-US" sz="2200" b="1" i="1" dirty="0">
                <a:latin typeface="Times New Roman" pitchFamily="18" charset="0"/>
              </a:rPr>
              <a:t>f</a:t>
            </a:r>
            <a:r>
              <a:rPr lang="en-US" sz="2200" b="1" baseline="-25000" dirty="0">
                <a:latin typeface="Times New Roman" pitchFamily="18" charset="0"/>
              </a:rPr>
              <a:t>1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>
                <a:latin typeface="Times New Roman" pitchFamily="18" charset="0"/>
                <a:sym typeface="Symbol" pitchFamily="18" charset="2"/>
              </a:rPr>
              <a:t> </a:t>
            </a:r>
            <a:r>
              <a:rPr lang="en-US" sz="2200" b="1" i="1" dirty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sz="2200" b="1" baseline="-25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sz="2200" b="1" dirty="0">
                <a:latin typeface="Times New Roman" pitchFamily="18" charset="0"/>
                <a:sym typeface="Symbol" pitchFamily="18" charset="2"/>
              </a:rPr>
              <a:t>  …  </a:t>
            </a:r>
            <a:r>
              <a:rPr lang="en-US" sz="2200" b="1" i="1" dirty="0" err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sz="2200" b="1" i="1" baseline="-25000" dirty="0" err="1">
                <a:latin typeface="Times New Roman" pitchFamily="18" charset="0"/>
                <a:sym typeface="Symbol" pitchFamily="18" charset="2"/>
              </a:rPr>
              <a:t>n</a:t>
            </a:r>
            <a:endParaRPr lang="en-US" sz="2200" b="1" dirty="0">
              <a:latin typeface="+mj-lt"/>
            </a:endParaRPr>
          </a:p>
          <a:p>
            <a:pPr marL="0" indent="0" eaLnBrk="1" hangingPunct="1">
              <a:spcBef>
                <a:spcPts val="1800"/>
              </a:spcBef>
              <a:buNone/>
            </a:pPr>
            <a:r>
              <a:rPr lang="en-US" sz="2400" b="1" dirty="0"/>
              <a:t>Greedy-Activity-Selector(</a:t>
            </a:r>
            <a:r>
              <a:rPr lang="en-US" sz="2400" b="1" i="1" dirty="0"/>
              <a:t>s</a:t>
            </a:r>
            <a:r>
              <a:rPr lang="en-US" sz="2400" b="1" dirty="0"/>
              <a:t>, </a:t>
            </a:r>
            <a:r>
              <a:rPr lang="en-US" sz="2400" b="1" i="1" dirty="0"/>
              <a:t>f </a:t>
            </a:r>
            <a:r>
              <a:rPr lang="en-US" sz="2400" b="1" dirty="0"/>
              <a:t>) // </a:t>
            </a:r>
            <a:r>
              <a:rPr lang="en-US" sz="2400" b="1" i="1" dirty="0"/>
              <a:t>s</a:t>
            </a:r>
            <a:r>
              <a:rPr lang="en-US" sz="2400" b="1" dirty="0"/>
              <a:t> = (</a:t>
            </a:r>
            <a:r>
              <a:rPr lang="en-US" sz="2400" b="1" i="1" dirty="0"/>
              <a:t>s</a:t>
            </a:r>
            <a:r>
              <a:rPr lang="en-US" sz="2400" b="1" baseline="-25000" dirty="0"/>
              <a:t>1</a:t>
            </a:r>
            <a:r>
              <a:rPr lang="en-US" sz="2400" b="1" dirty="0"/>
              <a:t>, …, </a:t>
            </a:r>
            <a:r>
              <a:rPr lang="en-US" sz="2400" b="1" i="1" dirty="0" err="1"/>
              <a:t>s</a:t>
            </a:r>
            <a:r>
              <a:rPr lang="en-US" sz="2400" b="1" i="1" baseline="-25000" dirty="0" err="1"/>
              <a:t>n</a:t>
            </a:r>
            <a:r>
              <a:rPr lang="en-US" sz="2400" b="1" dirty="0"/>
              <a:t>) and </a:t>
            </a:r>
            <a:r>
              <a:rPr lang="en-US" sz="2400" b="1" i="1" dirty="0"/>
              <a:t>f</a:t>
            </a:r>
            <a:r>
              <a:rPr lang="en-US" sz="2400" b="1" dirty="0"/>
              <a:t> = (</a:t>
            </a:r>
            <a:r>
              <a:rPr lang="en-US" sz="2400" b="1" i="1" dirty="0"/>
              <a:t>f</a:t>
            </a:r>
            <a:r>
              <a:rPr lang="en-US" sz="2400" b="1" baseline="-25000" dirty="0"/>
              <a:t>1</a:t>
            </a:r>
            <a:r>
              <a:rPr lang="en-US" sz="2400" b="1" dirty="0"/>
              <a:t>, …, </a:t>
            </a:r>
            <a:r>
              <a:rPr lang="en-US" sz="2400" b="1" i="1" dirty="0" err="1"/>
              <a:t>f</a:t>
            </a:r>
            <a:r>
              <a:rPr lang="en-US" sz="2400" b="1" i="1" baseline="-25000" dirty="0" err="1"/>
              <a:t>n</a:t>
            </a:r>
            <a:r>
              <a:rPr lang="en-US" sz="2400" b="1" dirty="0"/>
              <a:t>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2400" b="1" i="1" dirty="0"/>
              <a:t> 	n</a:t>
            </a:r>
            <a:r>
              <a:rPr lang="en-US" sz="2400" b="1" dirty="0"/>
              <a:t> = </a:t>
            </a:r>
            <a:r>
              <a:rPr lang="en-US" sz="2400" b="1" i="1" dirty="0" err="1"/>
              <a:t>s</a:t>
            </a:r>
            <a:r>
              <a:rPr lang="en-US" sz="2400" b="1" dirty="0" err="1"/>
              <a:t>.</a:t>
            </a:r>
            <a:r>
              <a:rPr lang="en-US" sz="2400" b="1" i="1" dirty="0" err="1"/>
              <a:t>length</a:t>
            </a:r>
            <a:r>
              <a:rPr lang="en-US" sz="2400" b="1" dirty="0"/>
              <a:t> // number of activities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2400" b="1" i="1" dirty="0"/>
              <a:t>   	A</a:t>
            </a:r>
            <a:r>
              <a:rPr lang="en-US" sz="2400" b="1" dirty="0"/>
              <a:t> = {</a:t>
            </a:r>
            <a:r>
              <a:rPr lang="en-US" sz="2400" b="1" i="1" dirty="0"/>
              <a:t>a</a:t>
            </a:r>
            <a:r>
              <a:rPr lang="en-US" sz="2400" b="1" baseline="-25000" dirty="0"/>
              <a:t>1</a:t>
            </a:r>
            <a:r>
              <a:rPr lang="en-US" sz="2400" b="1" dirty="0"/>
              <a:t>} // </a:t>
            </a:r>
            <a:r>
              <a:rPr lang="en-US" sz="2400" b="1" i="1" dirty="0"/>
              <a:t>A</a:t>
            </a:r>
            <a:r>
              <a:rPr lang="en-US" sz="2400" b="1" dirty="0"/>
              <a:t> stores the solution, take </a:t>
            </a:r>
            <a:r>
              <a:rPr lang="en-US" sz="2400" b="1" i="1" dirty="0"/>
              <a:t>a</a:t>
            </a:r>
            <a:r>
              <a:rPr lang="en-US" sz="2400" b="1" baseline="-25000" dirty="0"/>
              <a:t>1</a:t>
            </a:r>
            <a:r>
              <a:rPr lang="en-US" sz="2400" b="1" dirty="0"/>
              <a:t> = (</a:t>
            </a:r>
            <a:r>
              <a:rPr lang="en-US" sz="2400" b="1" i="1" dirty="0"/>
              <a:t>s</a:t>
            </a:r>
            <a:r>
              <a:rPr lang="en-US" sz="2400" b="1" baseline="-25000" dirty="0"/>
              <a:t>1</a:t>
            </a:r>
            <a:r>
              <a:rPr lang="en-US" sz="2400" b="1" dirty="0"/>
              <a:t>, </a:t>
            </a:r>
            <a:r>
              <a:rPr lang="en-US" sz="2400" b="1" i="1" dirty="0"/>
              <a:t>f</a:t>
            </a:r>
            <a:r>
              <a:rPr lang="en-US" sz="2400" b="1" baseline="-25000" dirty="0"/>
              <a:t>1</a:t>
            </a:r>
            <a:r>
              <a:rPr lang="en-US" sz="2400" b="1" dirty="0"/>
              <a:t>) first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2400" b="1" i="1" dirty="0"/>
              <a:t>	j</a:t>
            </a:r>
            <a:r>
              <a:rPr lang="en-US" sz="2400" b="1" dirty="0"/>
              <a:t> = 1  // </a:t>
            </a:r>
            <a:r>
              <a:rPr lang="en-US" sz="2400" b="1" i="1" dirty="0" err="1"/>
              <a:t>a</a:t>
            </a:r>
            <a:r>
              <a:rPr lang="en-US" sz="2400" b="1" i="1" baseline="-25000" dirty="0" err="1"/>
              <a:t>j</a:t>
            </a:r>
            <a:r>
              <a:rPr lang="en-US" sz="2400" b="1" dirty="0"/>
              <a:t> is the last activity added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2400" b="1" dirty="0"/>
              <a:t>	for </a:t>
            </a:r>
            <a:r>
              <a:rPr lang="en-US" sz="2400" b="1" i="1" dirty="0" err="1"/>
              <a:t>i</a:t>
            </a:r>
            <a:r>
              <a:rPr lang="en-US" sz="2400" b="1" dirty="0"/>
              <a:t> = 2 to </a:t>
            </a:r>
            <a:r>
              <a:rPr lang="en-US" sz="2400" b="1" i="1" dirty="0"/>
              <a:t>n</a:t>
            </a:r>
            <a:r>
              <a:rPr lang="en-US" sz="2400" b="1" dirty="0"/>
              <a:t>  </a:t>
            </a:r>
            <a:r>
              <a:rPr lang="en-US" sz="2400" b="1" dirty="0">
                <a:solidFill>
                  <a:schemeClr val="bg2"/>
                </a:solidFill>
              </a:rPr>
              <a:t>//select next activity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2400" b="1" dirty="0"/>
              <a:t>          if </a:t>
            </a:r>
            <a:r>
              <a:rPr lang="en-US" sz="2400" b="1" i="1" dirty="0" err="1"/>
              <a:t>s</a:t>
            </a:r>
            <a:r>
              <a:rPr lang="en-US" sz="2400" b="1" i="1" baseline="-25000" dirty="0" err="1"/>
              <a:t>i</a:t>
            </a:r>
            <a:r>
              <a:rPr lang="en-US" sz="2400" b="1" baseline="-25000" dirty="0"/>
              <a:t> </a:t>
            </a:r>
            <a:r>
              <a:rPr lang="en-US" sz="2400" b="1" dirty="0"/>
              <a:t>≥ </a:t>
            </a:r>
            <a:r>
              <a:rPr lang="en-US" sz="2400" b="1" i="1" dirty="0" err="1"/>
              <a:t>f</a:t>
            </a:r>
            <a:r>
              <a:rPr lang="en-US" sz="2400" b="1" i="1" baseline="-25000" dirty="0" err="1"/>
              <a:t>j</a:t>
            </a:r>
            <a:r>
              <a:rPr lang="en-US" sz="2400" b="1" dirty="0"/>
              <a:t>   </a:t>
            </a:r>
            <a:r>
              <a:rPr lang="en-US" sz="2400" b="1" dirty="0">
                <a:solidFill>
                  <a:schemeClr val="bg2"/>
                </a:solidFill>
              </a:rPr>
              <a:t>// </a:t>
            </a:r>
            <a:r>
              <a:rPr lang="en-US" sz="2400" b="1" i="1" dirty="0" err="1"/>
              <a:t>a</a:t>
            </a:r>
            <a:r>
              <a:rPr lang="en-US" sz="2400" b="1" i="1" baseline="-25000" dirty="0" err="1"/>
              <a:t>i</a:t>
            </a:r>
            <a:r>
              <a:rPr lang="en-US" sz="2400" b="1" dirty="0"/>
              <a:t> is </a:t>
            </a:r>
            <a:r>
              <a:rPr lang="en-US" sz="2400" b="1" dirty="0">
                <a:solidFill>
                  <a:schemeClr val="bg2"/>
                </a:solidFill>
              </a:rPr>
              <a:t>compatible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2400" b="1" dirty="0"/>
              <a:t>          </a:t>
            </a:r>
            <a:r>
              <a:rPr lang="en-US" sz="2400" b="1" i="1" dirty="0"/>
              <a:t>A</a:t>
            </a:r>
            <a:r>
              <a:rPr lang="en-US" sz="2400" b="1" dirty="0"/>
              <a:t> = </a:t>
            </a:r>
            <a:r>
              <a:rPr lang="en-US" sz="2400" b="1" i="1" dirty="0"/>
              <a:t>A</a:t>
            </a:r>
            <a:r>
              <a:rPr lang="en-US" sz="2400" b="1" dirty="0"/>
              <a:t> </a:t>
            </a:r>
            <a:r>
              <a:rPr lang="en-US" sz="2400" b="1" dirty="0">
                <a:sym typeface="Symbol"/>
              </a:rPr>
              <a:t> </a:t>
            </a:r>
            <a:r>
              <a:rPr lang="en-US" sz="2400" b="1" dirty="0"/>
              <a:t>{</a:t>
            </a:r>
            <a:r>
              <a:rPr lang="en-US" sz="2400" b="1" i="1" dirty="0" err="1"/>
              <a:t>a</a:t>
            </a:r>
            <a:r>
              <a:rPr lang="en-US" sz="2400" b="1" i="1" baseline="-25000" dirty="0" err="1"/>
              <a:t>i</a:t>
            </a:r>
            <a:r>
              <a:rPr lang="en-US" sz="2400" b="1" dirty="0"/>
              <a:t>} 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2400" b="1" dirty="0"/>
              <a:t>          </a:t>
            </a:r>
            <a:r>
              <a:rPr lang="en-US" sz="2400" b="1" i="1" dirty="0"/>
              <a:t>j</a:t>
            </a:r>
            <a:r>
              <a:rPr lang="en-US" sz="2400" b="1" dirty="0"/>
              <a:t> = </a:t>
            </a:r>
            <a:r>
              <a:rPr lang="en-US" sz="2400" b="1" i="1" dirty="0" err="1"/>
              <a:t>i</a:t>
            </a:r>
            <a:r>
              <a:rPr lang="en-US" sz="2400" b="1" dirty="0"/>
              <a:t>  // save the new last activity added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2400" b="1" dirty="0"/>
              <a:t>	return </a:t>
            </a:r>
            <a:r>
              <a:rPr lang="en-US" sz="2400" b="1" i="1" dirty="0"/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15000" y="3581400"/>
            <a:ext cx="3200400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ym typeface="Symbol"/>
              </a:rPr>
              <a:t>效率</a:t>
            </a:r>
            <a:r>
              <a:rPr lang="en-US" sz="2200" dirty="0">
                <a:sym typeface="Symbol"/>
              </a:rPr>
              <a:t>: </a:t>
            </a:r>
            <a:r>
              <a:rPr lang="en-US" sz="2200" dirty="0"/>
              <a:t>(</a:t>
            </a:r>
            <a:r>
              <a:rPr lang="en-US" sz="2200" i="1" dirty="0"/>
              <a:t>n</a:t>
            </a:r>
            <a:r>
              <a:rPr lang="en-US" sz="2200" dirty="0"/>
              <a:t>)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zh-CN" altLang="en-US" sz="2200" dirty="0">
                <a:sym typeface="Symbol"/>
              </a:rPr>
              <a:t>考虑排序后的效率</a:t>
            </a:r>
            <a:r>
              <a:rPr lang="en-US" sz="2200" dirty="0">
                <a:sym typeface="Symbol"/>
              </a:rPr>
              <a:t> </a:t>
            </a:r>
            <a:r>
              <a:rPr lang="en-US" sz="2200" dirty="0"/>
              <a:t>(</a:t>
            </a:r>
            <a:r>
              <a:rPr lang="en-US" sz="2200" i="1" dirty="0"/>
              <a:t>n</a:t>
            </a:r>
            <a:r>
              <a:rPr lang="en-US" sz="2200" dirty="0"/>
              <a:t> log </a:t>
            </a:r>
            <a:r>
              <a:rPr lang="en-US" sz="2200" i="1" dirty="0"/>
              <a:t>n</a:t>
            </a:r>
            <a:r>
              <a:rPr lang="en-US" sz="22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9977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228600"/>
            <a:ext cx="8637588" cy="1006475"/>
          </a:xfrm>
        </p:spPr>
        <p:txBody>
          <a:bodyPr/>
          <a:lstStyle/>
          <a:p>
            <a:pPr eaLnBrk="1" hangingPunct="1"/>
            <a:r>
              <a:rPr lang="zh-CN" altLang="en-US" sz="3500" b="1" dirty="0">
                <a:solidFill>
                  <a:srgbClr val="0000CC"/>
                </a:solidFill>
              </a:rPr>
              <a:t>最优性证明（</a:t>
            </a:r>
            <a:r>
              <a:rPr lang="en-US" altLang="zh-CN" sz="3500" b="1" dirty="0">
                <a:solidFill>
                  <a:srgbClr val="0000CC"/>
                </a:solidFill>
              </a:rPr>
              <a:t>1</a:t>
            </a:r>
            <a:r>
              <a:rPr lang="zh-CN" altLang="en-US" sz="3500" b="1" dirty="0">
                <a:solidFill>
                  <a:srgbClr val="0000CC"/>
                </a:solidFill>
              </a:rPr>
              <a:t>）</a:t>
            </a:r>
            <a:endParaRPr lang="en-US" sz="3500" b="1" dirty="0">
              <a:solidFill>
                <a:srgbClr val="0000CC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10600" cy="5105400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sz="2400" b="1" i="1" dirty="0">
                <a:solidFill>
                  <a:srgbClr val="C00000"/>
                </a:solidFill>
              </a:rPr>
              <a:t>定理</a:t>
            </a:r>
            <a:r>
              <a:rPr lang="zh-CN" altLang="en-US" sz="2400" b="1" dirty="0"/>
              <a:t>：如果活动 </a:t>
            </a:r>
            <a:r>
              <a:rPr lang="en-US" sz="2400" b="1" i="1" dirty="0"/>
              <a:t>a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zh-CN" altLang="en-US" sz="2400" b="1" dirty="0"/>
              <a:t>在所有活动中具有最早结束时间，则最优解中一定包含</a:t>
            </a:r>
            <a:r>
              <a:rPr lang="en-US" sz="2400" b="1" dirty="0"/>
              <a:t> </a:t>
            </a:r>
            <a:r>
              <a:rPr lang="en-US" sz="2400" b="1" i="1" dirty="0"/>
              <a:t>a</a:t>
            </a:r>
            <a:r>
              <a:rPr lang="en-US" sz="2400" b="1" baseline="-25000" dirty="0"/>
              <a:t>1</a:t>
            </a:r>
            <a:r>
              <a:rPr lang="zh-CN" altLang="en-US" sz="2400" b="1" dirty="0">
                <a:cs typeface="Times New Roman" pitchFamily="18" charset="0"/>
              </a:rPr>
              <a:t>。</a:t>
            </a:r>
            <a:endParaRPr lang="en-US" sz="2400" b="1" dirty="0">
              <a:cs typeface="Times New Roman" pitchFamily="18" charset="0"/>
            </a:endParaRP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sz="2400" b="1" i="1" dirty="0">
                <a:solidFill>
                  <a:srgbClr val="C00000"/>
                </a:solidFill>
              </a:rPr>
              <a:t>Proof</a:t>
            </a:r>
            <a:r>
              <a:rPr lang="en-US" sz="2400" b="1" dirty="0"/>
              <a:t>: </a:t>
            </a:r>
          </a:p>
          <a:p>
            <a:pPr marL="347472" indent="-347472" eaLnBrk="1" hangingPunct="1"/>
            <a:r>
              <a:rPr lang="zh-CN" altLang="en-US" sz="2300" b="1" dirty="0"/>
              <a:t>令</a:t>
            </a:r>
            <a:r>
              <a:rPr lang="en-US" sz="2300" b="1" dirty="0"/>
              <a:t> </a:t>
            </a:r>
            <a:r>
              <a:rPr lang="en-US" sz="2300" b="1" i="1" dirty="0"/>
              <a:t>A</a:t>
            </a:r>
            <a:r>
              <a:rPr lang="en-US" sz="2300" b="1" dirty="0"/>
              <a:t> </a:t>
            </a:r>
            <a:r>
              <a:rPr lang="zh-CN" altLang="en-US" sz="2300" b="1" dirty="0"/>
              <a:t>是最优解，</a:t>
            </a:r>
            <a:r>
              <a:rPr lang="en-US" sz="2300" b="1" i="1" dirty="0"/>
              <a:t>a</a:t>
            </a:r>
            <a:r>
              <a:rPr lang="en-US" sz="2300" b="1" baseline="-25000" dirty="0"/>
              <a:t>1</a:t>
            </a:r>
            <a:r>
              <a:rPr lang="en-US" sz="2300" b="1" dirty="0"/>
              <a:t> </a:t>
            </a:r>
            <a:r>
              <a:rPr lang="zh-CN" altLang="en-US" sz="2300" b="1" dirty="0"/>
              <a:t>是贪心法选择的最早结束时间的活动，</a:t>
            </a:r>
            <a:r>
              <a:rPr lang="en-US" sz="2300" b="1" dirty="0"/>
              <a:t> (i.e., the first one selected). </a:t>
            </a:r>
            <a:r>
              <a:rPr lang="zh-CN" altLang="en-US" sz="2300" b="1" dirty="0"/>
              <a:t>如果</a:t>
            </a:r>
            <a:r>
              <a:rPr lang="en-US" sz="2300" b="1" dirty="0"/>
              <a:t> </a:t>
            </a:r>
            <a:r>
              <a:rPr lang="en-US" sz="2300" b="1" i="1" dirty="0"/>
              <a:t>a</a:t>
            </a:r>
            <a:r>
              <a:rPr lang="en-US" sz="2300" b="1" baseline="-25000" dirty="0"/>
              <a:t>1 </a:t>
            </a:r>
            <a:r>
              <a:rPr lang="en-US" sz="2300" b="1" dirty="0">
                <a:sym typeface="Symbol" pitchFamily="18" charset="2"/>
              </a:rPr>
              <a:t></a:t>
            </a:r>
            <a:r>
              <a:rPr lang="en-US" sz="2300" b="1" dirty="0"/>
              <a:t> </a:t>
            </a:r>
            <a:r>
              <a:rPr lang="en-US" sz="2300" b="1" i="1" dirty="0"/>
              <a:t>A</a:t>
            </a:r>
            <a:r>
              <a:rPr lang="en-US" sz="2300" b="1" dirty="0"/>
              <a:t>, </a:t>
            </a:r>
            <a:r>
              <a:rPr lang="zh-CN" altLang="en-US" sz="2300" b="1" dirty="0"/>
              <a:t>则定理得证</a:t>
            </a:r>
            <a:r>
              <a:rPr lang="en-US" sz="2300" b="1" dirty="0"/>
              <a:t>. </a:t>
            </a:r>
          </a:p>
          <a:p>
            <a:pPr marL="347472" indent="-347472" eaLnBrk="1" hangingPunct="1"/>
            <a:r>
              <a:rPr lang="zh-CN" altLang="en-US" sz="2300" b="1" dirty="0"/>
              <a:t>如果</a:t>
            </a:r>
            <a:r>
              <a:rPr lang="en-US" sz="2300" b="1" dirty="0"/>
              <a:t> </a:t>
            </a:r>
            <a:r>
              <a:rPr lang="en-US" sz="2300" b="1" i="1" dirty="0"/>
              <a:t>a</a:t>
            </a:r>
            <a:r>
              <a:rPr lang="en-US" sz="2300" b="1" baseline="-25000" dirty="0"/>
              <a:t>1 </a:t>
            </a:r>
            <a:r>
              <a:rPr lang="en-US" sz="2300" b="1" dirty="0">
                <a:sym typeface="Symbol" pitchFamily="18" charset="2"/>
              </a:rPr>
              <a:t></a:t>
            </a:r>
            <a:r>
              <a:rPr lang="en-US" sz="2300" b="1" i="1" dirty="0"/>
              <a:t>A</a:t>
            </a:r>
            <a:r>
              <a:rPr lang="zh-CN" altLang="en-US" sz="2300" b="1" dirty="0"/>
              <a:t>，我们证明</a:t>
            </a:r>
            <a:r>
              <a:rPr lang="en-US" sz="2300" b="1" dirty="0"/>
              <a:t> </a:t>
            </a:r>
            <a:r>
              <a:rPr lang="en-US" sz="2300" b="1" i="1" dirty="0"/>
              <a:t>A</a:t>
            </a:r>
            <a:r>
              <a:rPr lang="en-US" sz="2300" b="1" dirty="0"/>
              <a:t>* = </a:t>
            </a:r>
            <a:r>
              <a:rPr lang="en-US" sz="2300" b="1" i="1" dirty="0"/>
              <a:t>A </a:t>
            </a:r>
            <a:r>
              <a:rPr lang="en-US" sz="2300" b="1" dirty="0"/>
              <a:t>– {</a:t>
            </a:r>
            <a:r>
              <a:rPr lang="en-US" sz="2300" b="1" i="1" dirty="0"/>
              <a:t>a</a:t>
            </a:r>
            <a:r>
              <a:rPr lang="en-US" sz="2300" b="1" dirty="0"/>
              <a:t>} + {</a:t>
            </a:r>
            <a:r>
              <a:rPr lang="en-US" sz="2300" b="1" i="1" dirty="0"/>
              <a:t>a</a:t>
            </a:r>
            <a:r>
              <a:rPr lang="en-US" sz="2300" b="1" baseline="-25000" dirty="0"/>
              <a:t>1</a:t>
            </a:r>
            <a:r>
              <a:rPr lang="en-US" sz="2300" b="1" dirty="0"/>
              <a:t>} </a:t>
            </a:r>
            <a:r>
              <a:rPr lang="zh-CN" altLang="en-US" sz="2300" b="1" dirty="0"/>
              <a:t>是另一个包含</a:t>
            </a:r>
            <a:r>
              <a:rPr lang="en-US" sz="2300" b="1" dirty="0"/>
              <a:t> </a:t>
            </a:r>
            <a:r>
              <a:rPr lang="en-US" sz="2300" b="1" i="1" dirty="0"/>
              <a:t>a</a:t>
            </a:r>
            <a:r>
              <a:rPr lang="en-US" sz="2300" b="1" baseline="-25000" dirty="0"/>
              <a:t>1</a:t>
            </a:r>
            <a:r>
              <a:rPr lang="zh-CN" altLang="en-US" sz="2300" b="1" dirty="0"/>
              <a:t>的最优解，而</a:t>
            </a:r>
            <a:r>
              <a:rPr lang="en-US" sz="2300" b="1" dirty="0">
                <a:solidFill>
                  <a:schemeClr val="tx2"/>
                </a:solidFill>
              </a:rPr>
              <a:t> </a:t>
            </a:r>
            <a:r>
              <a:rPr lang="en-US" sz="2300" b="1" i="1" dirty="0">
                <a:solidFill>
                  <a:schemeClr val="tx2"/>
                </a:solidFill>
              </a:rPr>
              <a:t>a</a:t>
            </a:r>
            <a:r>
              <a:rPr lang="en-US" sz="2300" b="1" dirty="0">
                <a:solidFill>
                  <a:schemeClr val="tx2"/>
                </a:solidFill>
              </a:rPr>
              <a:t> </a:t>
            </a:r>
            <a:r>
              <a:rPr lang="zh-CN" altLang="en-US" sz="2300" b="1" dirty="0">
                <a:solidFill>
                  <a:schemeClr val="tx2"/>
                </a:solidFill>
              </a:rPr>
              <a:t>是</a:t>
            </a:r>
            <a:r>
              <a:rPr lang="en-US" sz="2300" b="1" i="1" dirty="0">
                <a:solidFill>
                  <a:schemeClr val="tx2"/>
                </a:solidFill>
              </a:rPr>
              <a:t>A</a:t>
            </a:r>
            <a:r>
              <a:rPr lang="zh-CN" altLang="en-US" sz="2300" b="1" dirty="0"/>
              <a:t>中具有最早结束时间的活动</a:t>
            </a:r>
            <a:r>
              <a:rPr lang="en-US" sz="2300" b="1" dirty="0"/>
              <a:t>.</a:t>
            </a:r>
          </a:p>
          <a:p>
            <a:pPr marL="347472" indent="-347472" eaLnBrk="1" hangingPunct="1"/>
            <a:r>
              <a:rPr lang="zh-CN" altLang="en-US" sz="2300" b="1" dirty="0"/>
              <a:t>因为活动的结束时间已排序好，</a:t>
            </a:r>
            <a:r>
              <a:rPr lang="en-US" sz="2300" b="1" i="1" dirty="0"/>
              <a:t>f</a:t>
            </a:r>
            <a:r>
              <a:rPr lang="en-US" sz="2300" b="1" dirty="0"/>
              <a:t>(</a:t>
            </a:r>
            <a:r>
              <a:rPr lang="en-US" sz="2300" b="1" i="1" dirty="0"/>
              <a:t>a</a:t>
            </a:r>
            <a:r>
              <a:rPr lang="en-US" sz="2300" b="1" baseline="-25000" dirty="0"/>
              <a:t>1</a:t>
            </a:r>
            <a:r>
              <a:rPr lang="en-US" sz="2300" b="1" dirty="0"/>
              <a:t>)</a:t>
            </a:r>
            <a:r>
              <a:rPr lang="en-US" sz="2300" b="1" dirty="0">
                <a:sym typeface="Symbol" pitchFamily="18" charset="2"/>
              </a:rPr>
              <a:t>  </a:t>
            </a:r>
            <a:r>
              <a:rPr lang="en-US" sz="2300" b="1" i="1" dirty="0"/>
              <a:t>f</a:t>
            </a:r>
            <a:r>
              <a:rPr lang="en-US" sz="2300" b="1" dirty="0"/>
              <a:t>(</a:t>
            </a:r>
            <a:r>
              <a:rPr lang="en-US" sz="2300" b="1" i="1" dirty="0"/>
              <a:t>a</a:t>
            </a:r>
            <a:r>
              <a:rPr lang="en-US" sz="2300" b="1" dirty="0"/>
              <a:t>). </a:t>
            </a:r>
            <a:r>
              <a:rPr lang="zh-CN" altLang="en-US" sz="2300" b="1" dirty="0"/>
              <a:t>假设</a:t>
            </a:r>
            <a:r>
              <a:rPr lang="en-US" sz="2300" b="1" dirty="0"/>
              <a:t> </a:t>
            </a:r>
            <a:r>
              <a:rPr lang="en-US" sz="2300" b="1" i="1" dirty="0"/>
              <a:t>f</a:t>
            </a:r>
            <a:r>
              <a:rPr lang="en-US" sz="2300" b="1" dirty="0"/>
              <a:t>(</a:t>
            </a:r>
            <a:r>
              <a:rPr lang="en-US" sz="2300" b="1" i="1" dirty="0"/>
              <a:t>a</a:t>
            </a:r>
            <a:r>
              <a:rPr lang="en-US" sz="2300" b="1" baseline="-25000" dirty="0"/>
              <a:t>1</a:t>
            </a:r>
            <a:r>
              <a:rPr lang="en-US" sz="2300" b="1" dirty="0"/>
              <a:t>)</a:t>
            </a:r>
            <a:r>
              <a:rPr lang="en-US" sz="2300" b="1" dirty="0">
                <a:sym typeface="Symbol" pitchFamily="18" charset="2"/>
              </a:rPr>
              <a:t> </a:t>
            </a:r>
            <a:r>
              <a:rPr lang="en-US" sz="2300" b="1" i="1" dirty="0"/>
              <a:t>s</a:t>
            </a:r>
            <a:r>
              <a:rPr lang="en-US" sz="2300" b="1" dirty="0"/>
              <a:t>(</a:t>
            </a:r>
            <a:r>
              <a:rPr lang="en-US" sz="2300" b="1" i="1" dirty="0"/>
              <a:t>a</a:t>
            </a:r>
            <a:r>
              <a:rPr lang="en-US" sz="2300" b="1" dirty="0"/>
              <a:t>) </a:t>
            </a:r>
            <a:r>
              <a:rPr lang="zh-CN" altLang="en-US" sz="2300" b="1" dirty="0"/>
              <a:t>，如果我们把 </a:t>
            </a:r>
            <a:r>
              <a:rPr lang="en-US" sz="2300" b="1" i="1" dirty="0"/>
              <a:t>a</a:t>
            </a:r>
            <a:r>
              <a:rPr lang="en-US" sz="2300" b="1" baseline="-25000" dirty="0"/>
              <a:t>1 </a:t>
            </a:r>
            <a:r>
              <a:rPr lang="zh-CN" altLang="en-US" sz="2300" b="1" dirty="0"/>
              <a:t>加到</a:t>
            </a:r>
            <a:r>
              <a:rPr lang="en-US" sz="2300" b="1" dirty="0"/>
              <a:t> </a:t>
            </a:r>
            <a:r>
              <a:rPr lang="en-US" sz="2300" b="1" i="1" dirty="0"/>
              <a:t>A</a:t>
            </a:r>
            <a:r>
              <a:rPr lang="en-US" sz="2300" b="1" dirty="0"/>
              <a:t>, </a:t>
            </a:r>
            <a:r>
              <a:rPr lang="zh-CN" altLang="en-US" sz="2300" b="1" dirty="0"/>
              <a:t>意味着 </a:t>
            </a:r>
            <a:r>
              <a:rPr lang="en-US" sz="2300" b="1" i="1" dirty="0"/>
              <a:t>A</a:t>
            </a:r>
            <a:r>
              <a:rPr lang="en-US" sz="2300" b="1" dirty="0"/>
              <a:t> </a:t>
            </a:r>
            <a:r>
              <a:rPr lang="zh-CN" altLang="en-US" sz="2300" b="1" dirty="0"/>
              <a:t>不是最优的</a:t>
            </a:r>
            <a:r>
              <a:rPr lang="en-US" sz="2300" b="1" dirty="0"/>
              <a:t>. So </a:t>
            </a:r>
            <a:r>
              <a:rPr lang="en-US" sz="2300" b="1" i="1" dirty="0"/>
              <a:t>s</a:t>
            </a:r>
            <a:r>
              <a:rPr lang="en-US" sz="2300" b="1" dirty="0"/>
              <a:t>(</a:t>
            </a:r>
            <a:r>
              <a:rPr lang="en-US" sz="2300" b="1" i="1" dirty="0"/>
              <a:t>a</a:t>
            </a:r>
            <a:r>
              <a:rPr lang="en-US" sz="2300" b="1" dirty="0"/>
              <a:t>) &lt; </a:t>
            </a:r>
            <a:r>
              <a:rPr lang="en-US" sz="2300" b="1" i="1" dirty="0"/>
              <a:t>f</a:t>
            </a:r>
            <a:r>
              <a:rPr lang="en-US" sz="2300" b="1" dirty="0"/>
              <a:t>(</a:t>
            </a:r>
            <a:r>
              <a:rPr lang="en-US" sz="2300" b="1" i="1" dirty="0"/>
              <a:t>a</a:t>
            </a:r>
            <a:r>
              <a:rPr lang="en-US" sz="2300" b="1" baseline="-25000" dirty="0"/>
              <a:t>1</a:t>
            </a:r>
            <a:r>
              <a:rPr lang="en-US" sz="2300" b="1" dirty="0"/>
              <a:t>), </a:t>
            </a:r>
            <a:r>
              <a:rPr lang="zh-CN" altLang="en-US" sz="2300" b="1" dirty="0"/>
              <a:t>并且</a:t>
            </a:r>
            <a:r>
              <a:rPr lang="en-US" sz="2300" b="1" dirty="0"/>
              <a:t> </a:t>
            </a:r>
            <a:r>
              <a:rPr lang="en-US" sz="2300" b="1" i="1" dirty="0"/>
              <a:t>a</a:t>
            </a:r>
            <a:r>
              <a:rPr lang="en-US" sz="2300" b="1" baseline="-25000" dirty="0"/>
              <a:t>1</a:t>
            </a:r>
            <a:r>
              <a:rPr lang="en-US" sz="2300" b="1" dirty="0"/>
              <a:t> </a:t>
            </a:r>
            <a:r>
              <a:rPr lang="zh-CN" altLang="en-US" sz="2300" b="1" dirty="0"/>
              <a:t>和</a:t>
            </a:r>
            <a:r>
              <a:rPr lang="en-US" sz="2300" b="1" dirty="0"/>
              <a:t> </a:t>
            </a:r>
            <a:r>
              <a:rPr lang="en-US" sz="2300" b="1" i="1" dirty="0"/>
              <a:t>a</a:t>
            </a:r>
            <a:r>
              <a:rPr lang="en-US" sz="2300" b="1" dirty="0"/>
              <a:t> </a:t>
            </a:r>
            <a:r>
              <a:rPr lang="zh-CN" altLang="en-US" sz="2300" b="1" dirty="0"/>
              <a:t>重叠</a:t>
            </a:r>
            <a:r>
              <a:rPr lang="en-US" sz="2300" b="1" dirty="0"/>
              <a:t>. </a:t>
            </a:r>
            <a:r>
              <a:rPr lang="zh-CN" altLang="en-US" sz="2300" b="1" dirty="0"/>
              <a:t>因为</a:t>
            </a:r>
            <a:r>
              <a:rPr lang="en-US" sz="2300" b="1" dirty="0"/>
              <a:t>  </a:t>
            </a:r>
            <a:r>
              <a:rPr lang="en-US" sz="2300" b="1" i="1" dirty="0"/>
              <a:t>f</a:t>
            </a:r>
            <a:r>
              <a:rPr lang="en-US" sz="2300" b="1" dirty="0"/>
              <a:t>(</a:t>
            </a:r>
            <a:r>
              <a:rPr lang="en-US" sz="2300" b="1" i="1" dirty="0"/>
              <a:t>a</a:t>
            </a:r>
            <a:r>
              <a:rPr lang="en-US" sz="2300" b="1" baseline="-25000" dirty="0"/>
              <a:t>1</a:t>
            </a:r>
            <a:r>
              <a:rPr lang="en-US" sz="2300" b="1" dirty="0"/>
              <a:t>)</a:t>
            </a:r>
            <a:r>
              <a:rPr lang="en-US" sz="2300" b="1" dirty="0">
                <a:sym typeface="Symbol" pitchFamily="18" charset="2"/>
              </a:rPr>
              <a:t> </a:t>
            </a:r>
            <a:r>
              <a:rPr lang="en-US" sz="2300" b="1" i="1" dirty="0"/>
              <a:t>f</a:t>
            </a:r>
            <a:r>
              <a:rPr lang="en-US" sz="2300" b="1" dirty="0"/>
              <a:t>(</a:t>
            </a:r>
            <a:r>
              <a:rPr lang="en-US" sz="2300" b="1" i="1" dirty="0"/>
              <a:t>a</a:t>
            </a:r>
            <a:r>
              <a:rPr lang="en-US" sz="2300" b="1" dirty="0"/>
              <a:t>), </a:t>
            </a:r>
            <a:r>
              <a:rPr lang="zh-CN" altLang="en-US" sz="2300" b="1" dirty="0"/>
              <a:t>如果我们移除 </a:t>
            </a:r>
            <a:r>
              <a:rPr lang="en-US" sz="2300" b="1" i="1" dirty="0"/>
              <a:t>a</a:t>
            </a:r>
            <a:r>
              <a:rPr lang="en-US" sz="2300" b="1" dirty="0"/>
              <a:t> </a:t>
            </a:r>
            <a:r>
              <a:rPr lang="zh-CN" altLang="en-US" sz="2300" b="1" dirty="0"/>
              <a:t>添加 </a:t>
            </a:r>
            <a:r>
              <a:rPr lang="en-US" sz="2300" b="1" i="1" dirty="0"/>
              <a:t>a</a:t>
            </a:r>
            <a:r>
              <a:rPr lang="en-US" sz="2300" b="1" baseline="-25000" dirty="0"/>
              <a:t>1</a:t>
            </a:r>
            <a:r>
              <a:rPr lang="en-US" sz="2300" b="1" dirty="0"/>
              <a:t>, </a:t>
            </a:r>
            <a:r>
              <a:rPr lang="zh-CN" altLang="en-US" sz="2300" b="1" dirty="0"/>
              <a:t>可以得到另一个最优解</a:t>
            </a:r>
            <a:r>
              <a:rPr lang="en-US" sz="2300" b="1" dirty="0"/>
              <a:t> </a:t>
            </a:r>
            <a:r>
              <a:rPr lang="en-US" sz="2300" b="1" i="1" dirty="0"/>
              <a:t>A</a:t>
            </a:r>
            <a:r>
              <a:rPr lang="en-US" sz="2300" b="1" dirty="0"/>
              <a:t>*</a:t>
            </a:r>
            <a:r>
              <a:rPr lang="en-US" sz="2300" b="1" i="1" dirty="0"/>
              <a:t> </a:t>
            </a:r>
            <a:r>
              <a:rPr lang="zh-CN" altLang="en-US" sz="2300" b="1" dirty="0"/>
              <a:t>包含了</a:t>
            </a:r>
            <a:r>
              <a:rPr lang="en-US" sz="2300" b="1" i="1" dirty="0"/>
              <a:t>a</a:t>
            </a:r>
            <a:r>
              <a:rPr lang="en-US" sz="2300" b="1" baseline="-25000" dirty="0"/>
              <a:t>1</a:t>
            </a:r>
            <a:r>
              <a:rPr lang="en-US" sz="2300" b="1" dirty="0"/>
              <a:t>. </a:t>
            </a:r>
            <a:r>
              <a:rPr lang="en-US" sz="2300" b="1" i="1" dirty="0"/>
              <a:t>A</a:t>
            </a:r>
            <a:r>
              <a:rPr lang="en-US" sz="2300" b="1" dirty="0"/>
              <a:t>* </a:t>
            </a:r>
            <a:r>
              <a:rPr lang="zh-CN" altLang="en-US" sz="2300" b="1" dirty="0"/>
              <a:t>是最优的，因为</a:t>
            </a:r>
            <a:r>
              <a:rPr lang="en-US" sz="2300" b="1" dirty="0"/>
              <a:t> |</a:t>
            </a:r>
            <a:r>
              <a:rPr lang="en-US" sz="2300" b="1" i="1" dirty="0"/>
              <a:t>A</a:t>
            </a:r>
            <a:r>
              <a:rPr lang="en-US" sz="2300" b="1" dirty="0"/>
              <a:t>*| = |</a:t>
            </a:r>
            <a:r>
              <a:rPr lang="en-US" sz="2300" b="1" i="1" dirty="0"/>
              <a:t>A</a:t>
            </a:r>
            <a:r>
              <a:rPr lang="en-US" sz="2300" b="1" dirty="0"/>
              <a:t>|.</a:t>
            </a:r>
          </a:p>
        </p:txBody>
      </p:sp>
    </p:spTree>
    <p:extLst>
      <p:ext uri="{BB962C8B-B14F-4D97-AF65-F5344CB8AC3E}">
        <p14:creationId xmlns:p14="http://schemas.microsoft.com/office/powerpoint/2010/main" val="91809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5257800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sz="2400" b="1" i="1" dirty="0">
                <a:solidFill>
                  <a:srgbClr val="C00000"/>
                </a:solidFill>
                <a:cs typeface="Times New Roman" pitchFamily="18" charset="0"/>
              </a:rPr>
              <a:t>定理</a:t>
            </a:r>
            <a:r>
              <a:rPr lang="zh-CN" altLang="en-US" sz="2400" b="1" dirty="0">
                <a:cs typeface="Times New Roman" pitchFamily="18" charset="0"/>
              </a:rPr>
              <a:t>：</a:t>
            </a:r>
            <a:r>
              <a:rPr lang="zh-CN" altLang="en-US" sz="2400" b="1" dirty="0"/>
              <a:t>贪心选择子一定产生最优解</a:t>
            </a:r>
            <a:r>
              <a:rPr lang="en-US" sz="2400" b="1" dirty="0"/>
              <a:t>.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sz="2400" b="1" i="1" dirty="0">
                <a:solidFill>
                  <a:srgbClr val="C00000"/>
                </a:solidFill>
              </a:rPr>
              <a:t>Proof</a:t>
            </a:r>
            <a:r>
              <a:rPr lang="en-US" sz="2400" b="1" dirty="0"/>
              <a:t> :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sz="2400" b="1" dirty="0"/>
              <a:t>令</a:t>
            </a:r>
            <a:r>
              <a:rPr lang="en-US" sz="2400" b="1" dirty="0"/>
              <a:t> </a:t>
            </a:r>
            <a:r>
              <a:rPr lang="en-US" sz="2400" b="1" i="1" dirty="0"/>
              <a:t>a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zh-CN" altLang="en-US" sz="2400" b="1" dirty="0"/>
              <a:t>是贪心算法选择的活动</a:t>
            </a:r>
            <a:endParaRPr lang="en-US" sz="2400" b="1" dirty="0"/>
          </a:p>
          <a:p>
            <a:pPr eaLnBrk="1" hangingPunct="1">
              <a:spcBef>
                <a:spcPts val="600"/>
              </a:spcBef>
            </a:pPr>
            <a:r>
              <a:rPr lang="zh-CN" altLang="en-US" sz="2400" b="1" dirty="0"/>
              <a:t>令</a:t>
            </a:r>
            <a:r>
              <a:rPr lang="en-US" sz="2400" b="1" dirty="0"/>
              <a:t> </a:t>
            </a:r>
            <a:r>
              <a:rPr lang="en-US" sz="2400" b="1" i="1" dirty="0"/>
              <a:t>S</a:t>
            </a:r>
            <a:r>
              <a:rPr lang="en-US" sz="2400" b="1" dirty="0"/>
              <a:t>* </a:t>
            </a:r>
            <a:r>
              <a:rPr lang="zh-CN" altLang="en-US" sz="2400" b="1" dirty="0"/>
              <a:t>是不与</a:t>
            </a:r>
            <a:r>
              <a:rPr lang="en-US" sz="2400" b="1" dirty="0"/>
              <a:t> </a:t>
            </a:r>
            <a:r>
              <a:rPr lang="en-US" sz="2400" b="1" i="1" dirty="0"/>
              <a:t>a</a:t>
            </a:r>
            <a:r>
              <a:rPr lang="en-US" sz="2400" b="1" baseline="-25000" dirty="0"/>
              <a:t>1</a:t>
            </a:r>
            <a:r>
              <a:rPr lang="zh-CN" altLang="en-US" sz="2400" b="1" dirty="0"/>
              <a:t>重叠的活动子集</a:t>
            </a:r>
            <a:r>
              <a:rPr lang="en-US" sz="2400" b="1" dirty="0"/>
              <a:t> 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en-US" sz="2400" b="1" i="1" dirty="0"/>
              <a:t>                      S</a:t>
            </a:r>
            <a:r>
              <a:rPr lang="en-US" sz="2400" b="1" dirty="0"/>
              <a:t>* = {</a:t>
            </a:r>
            <a:r>
              <a:rPr lang="en-US" sz="2400" b="1" i="1" dirty="0" err="1"/>
              <a:t>a</a:t>
            </a:r>
            <a:r>
              <a:rPr lang="en-US" sz="2400" b="1" i="1" baseline="-25000" dirty="0" err="1"/>
              <a:t>i</a:t>
            </a:r>
            <a:r>
              <a:rPr lang="en-US" sz="2400" b="1" dirty="0"/>
              <a:t> | </a:t>
            </a:r>
            <a:r>
              <a:rPr lang="en-US" sz="2400" b="1" i="1" dirty="0" err="1"/>
              <a:t>i</a:t>
            </a:r>
            <a:r>
              <a:rPr lang="en-US" sz="2400" b="1" dirty="0"/>
              <a:t> = 2, …, </a:t>
            </a:r>
            <a:r>
              <a:rPr lang="en-US" sz="2400" b="1" i="1" dirty="0"/>
              <a:t>n</a:t>
            </a:r>
            <a:r>
              <a:rPr lang="en-US" sz="2400" b="1" dirty="0"/>
              <a:t> and </a:t>
            </a:r>
            <a:r>
              <a:rPr lang="en-US" sz="2400" b="1" i="1" dirty="0" err="1"/>
              <a:t>s</a:t>
            </a:r>
            <a:r>
              <a:rPr lang="en-US" sz="2400" b="1" i="1" baseline="-25000" dirty="0" err="1"/>
              <a:t>i</a:t>
            </a:r>
            <a:r>
              <a:rPr lang="en-US" sz="2400" b="1" i="1" baseline="-25000" dirty="0"/>
              <a:t> </a:t>
            </a:r>
            <a:r>
              <a:rPr lang="en-US" sz="2400" b="1" dirty="0">
                <a:sym typeface="Symbol" pitchFamily="18" charset="2"/>
              </a:rPr>
              <a:t> </a:t>
            </a:r>
            <a:r>
              <a:rPr lang="en-US" sz="2400" b="1" i="1" dirty="0"/>
              <a:t>f</a:t>
            </a:r>
            <a:r>
              <a:rPr lang="en-US" sz="2400" b="1" dirty="0"/>
              <a:t>(</a:t>
            </a:r>
            <a:r>
              <a:rPr lang="en-US" sz="2400" b="1" i="1" dirty="0"/>
              <a:t>a</a:t>
            </a:r>
            <a:r>
              <a:rPr lang="en-US" sz="2400" b="1" baseline="-25000" dirty="0"/>
              <a:t>1</a:t>
            </a:r>
            <a:r>
              <a:rPr lang="en-US" sz="2400" b="1" dirty="0"/>
              <a:t>)}. 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sz="2400" b="1" dirty="0"/>
              <a:t>令</a:t>
            </a:r>
            <a:r>
              <a:rPr lang="en-US" sz="2400" b="1" dirty="0"/>
              <a:t> </a:t>
            </a:r>
            <a:r>
              <a:rPr lang="en-US" sz="2400" b="1" i="1" dirty="0"/>
              <a:t>B</a:t>
            </a:r>
            <a:r>
              <a:rPr lang="en-US" sz="2400" b="1" dirty="0"/>
              <a:t> </a:t>
            </a:r>
            <a:r>
              <a:rPr lang="zh-CN" altLang="en-US" sz="2400" b="1" dirty="0"/>
              <a:t>是</a:t>
            </a:r>
            <a:r>
              <a:rPr lang="en-US" sz="2400" b="1" dirty="0"/>
              <a:t> </a:t>
            </a:r>
            <a:r>
              <a:rPr lang="en-US" sz="2400" b="1" i="1" dirty="0"/>
              <a:t>S</a:t>
            </a:r>
            <a:r>
              <a:rPr lang="en-US" sz="2400" b="1" dirty="0"/>
              <a:t>*</a:t>
            </a:r>
            <a:r>
              <a:rPr lang="zh-CN" altLang="en-US" sz="2400" b="1" dirty="0"/>
              <a:t>的最优解</a:t>
            </a:r>
            <a:endParaRPr lang="en-US" sz="2400" b="1" dirty="0"/>
          </a:p>
          <a:p>
            <a:pPr eaLnBrk="1" hangingPunct="1">
              <a:spcBef>
                <a:spcPts val="600"/>
              </a:spcBef>
            </a:pPr>
            <a:r>
              <a:rPr lang="zh-CN" altLang="en-US" sz="2400" b="1" dirty="0"/>
              <a:t>从</a:t>
            </a:r>
            <a:r>
              <a:rPr lang="en-US" sz="2400" b="1" i="1" dirty="0"/>
              <a:t>S</a:t>
            </a:r>
            <a:r>
              <a:rPr lang="en-US" sz="2400" b="1" dirty="0"/>
              <a:t>*</a:t>
            </a:r>
            <a:r>
              <a:rPr lang="zh-CN" altLang="en-US" sz="2400" b="1" dirty="0"/>
              <a:t>的定义可知，</a:t>
            </a:r>
            <a:r>
              <a:rPr lang="en-US" sz="2400" b="1" i="1" dirty="0"/>
              <a:t>A</a:t>
            </a:r>
            <a:r>
              <a:rPr lang="en-US" sz="2400" b="1" dirty="0"/>
              <a:t>* = {</a:t>
            </a:r>
            <a:r>
              <a:rPr lang="en-US" sz="2400" b="1" i="1" dirty="0"/>
              <a:t>a</a:t>
            </a:r>
            <a:r>
              <a:rPr lang="en-US" sz="2400" b="1" baseline="-25000" dirty="0"/>
              <a:t>1</a:t>
            </a:r>
            <a:r>
              <a:rPr lang="en-US" sz="2400" b="1" dirty="0"/>
              <a:t>} </a:t>
            </a:r>
            <a:r>
              <a:rPr lang="en-US" sz="2400" b="1" dirty="0">
                <a:sym typeface="Symbol"/>
              </a:rPr>
              <a:t> </a:t>
            </a:r>
            <a:r>
              <a:rPr lang="en-US" sz="2400" b="1" i="1" dirty="0"/>
              <a:t>B</a:t>
            </a:r>
            <a:r>
              <a:rPr lang="en-US" sz="2400" b="1" dirty="0"/>
              <a:t> </a:t>
            </a:r>
            <a:r>
              <a:rPr lang="zh-CN" altLang="en-US" sz="2400" b="1" dirty="0"/>
              <a:t>是可行的，并且是原问题的解</a:t>
            </a:r>
            <a:endParaRPr lang="en-US" sz="2400" b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304800"/>
            <a:ext cx="8637588" cy="930275"/>
          </a:xfrm>
        </p:spPr>
        <p:txBody>
          <a:bodyPr/>
          <a:lstStyle/>
          <a:p>
            <a:pPr eaLnBrk="1" hangingPunct="1"/>
            <a:r>
              <a:rPr lang="zh-CN" altLang="en-US" sz="3500" b="1" dirty="0">
                <a:solidFill>
                  <a:srgbClr val="0000CC"/>
                </a:solidFill>
              </a:rPr>
              <a:t>最优性证明（</a:t>
            </a:r>
            <a:r>
              <a:rPr lang="en-US" altLang="zh-CN" sz="3500" b="1" dirty="0">
                <a:solidFill>
                  <a:srgbClr val="0000CC"/>
                </a:solidFill>
              </a:rPr>
              <a:t>2</a:t>
            </a:r>
            <a:r>
              <a:rPr lang="zh-CN" altLang="en-US" sz="3500" b="1" dirty="0">
                <a:solidFill>
                  <a:srgbClr val="0000CC"/>
                </a:solidFill>
              </a:rPr>
              <a:t>）</a:t>
            </a:r>
            <a:endParaRPr lang="en-US" sz="35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33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038600"/>
          </a:xfrm>
        </p:spPr>
        <p:txBody>
          <a:bodyPr/>
          <a:lstStyle/>
          <a:p>
            <a:r>
              <a:rPr lang="zh-CN" altLang="en-US" sz="2400" b="1" dirty="0"/>
              <a:t>贪心技术</a:t>
            </a:r>
            <a:endParaRPr lang="en-US" sz="2400" b="1" dirty="0"/>
          </a:p>
          <a:p>
            <a:r>
              <a:rPr lang="zh-CN" altLang="en-US" sz="2400" b="1" dirty="0">
                <a:latin typeface="+mj-lt"/>
              </a:rPr>
              <a:t>背包问题</a:t>
            </a:r>
            <a:endParaRPr lang="en-US" sz="2400" b="1" dirty="0">
              <a:latin typeface="+mj-lt"/>
            </a:endParaRPr>
          </a:p>
          <a:p>
            <a:r>
              <a:rPr lang="zh-CN" altLang="en-US" sz="2400" b="1" dirty="0">
                <a:latin typeface="+mj-lt"/>
              </a:rPr>
              <a:t>活动选择问题</a:t>
            </a:r>
            <a:endParaRPr lang="en-US" sz="2400" b="1" dirty="0">
              <a:latin typeface="+mj-lt"/>
            </a:endParaRPr>
          </a:p>
          <a:p>
            <a:endParaRPr lang="en-US" sz="2400" b="1" dirty="0">
              <a:latin typeface="+mj-lt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概要</a:t>
            </a:r>
            <a:endParaRPr lang="en-US" sz="3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32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4800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/>
              <a:t>证明</a:t>
            </a:r>
            <a:r>
              <a:rPr lang="en-US" sz="2400" b="1" dirty="0"/>
              <a:t>(continued):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sz="2400" b="1" dirty="0"/>
              <a:t>利用反证法证明 </a:t>
            </a:r>
            <a:r>
              <a:rPr lang="en-US" sz="2400" b="1" i="1" dirty="0"/>
              <a:t>A</a:t>
            </a:r>
            <a:r>
              <a:rPr lang="en-US" sz="2400" b="1" dirty="0"/>
              <a:t>* </a:t>
            </a:r>
            <a:r>
              <a:rPr lang="zh-CN" altLang="en-US" sz="2400" b="1" dirty="0"/>
              <a:t>是最优解</a:t>
            </a:r>
            <a:endParaRPr lang="en-US" sz="2400" b="1" dirty="0"/>
          </a:p>
          <a:p>
            <a:pPr eaLnBrk="1" hangingPunct="1">
              <a:spcBef>
                <a:spcPts val="600"/>
              </a:spcBef>
            </a:pPr>
            <a:r>
              <a:rPr lang="zh-CN" altLang="en-US" sz="2400" b="1" dirty="0"/>
              <a:t>假设</a:t>
            </a:r>
            <a:r>
              <a:rPr lang="en-US" sz="2400" b="1" dirty="0"/>
              <a:t> </a:t>
            </a:r>
            <a:r>
              <a:rPr lang="en-US" sz="2400" b="1" i="1" dirty="0"/>
              <a:t>A</a:t>
            </a:r>
            <a:r>
              <a:rPr lang="en-US" sz="2400" b="1" dirty="0"/>
              <a:t>* </a:t>
            </a:r>
            <a:r>
              <a:rPr lang="zh-CN" altLang="en-US" sz="2400" b="1" dirty="0"/>
              <a:t>不是最优解，令</a:t>
            </a:r>
            <a:r>
              <a:rPr lang="en-US" sz="2400" b="1" dirty="0"/>
              <a:t> </a:t>
            </a:r>
            <a:r>
              <a:rPr lang="en-US" sz="2400" b="1" i="1" dirty="0"/>
              <a:t>A</a:t>
            </a:r>
            <a:r>
              <a:rPr lang="en-US" sz="2400" b="1" dirty="0"/>
              <a:t> </a:t>
            </a:r>
            <a:r>
              <a:rPr lang="zh-CN" altLang="en-US" sz="2400" b="1" dirty="0"/>
              <a:t>是包含</a:t>
            </a:r>
            <a:r>
              <a:rPr lang="en-US" altLang="zh-CN" sz="2400" b="1" i="1" dirty="0"/>
              <a:t>a</a:t>
            </a:r>
            <a:r>
              <a:rPr lang="en-US" altLang="zh-CN" sz="2400" b="1" baseline="-25000" dirty="0"/>
              <a:t>1</a:t>
            </a:r>
            <a:r>
              <a:rPr lang="zh-CN" altLang="en-US" sz="2400" b="1" dirty="0"/>
              <a:t>的最优解</a:t>
            </a:r>
            <a:endParaRPr lang="en-US" altLang="zh-CN" sz="2400" b="1" dirty="0"/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sz="2400" b="1" dirty="0"/>
              <a:t>	</a:t>
            </a:r>
            <a:r>
              <a:rPr lang="zh-CN" altLang="en-US" sz="2400" b="1" dirty="0"/>
              <a:t>则</a:t>
            </a:r>
            <a:r>
              <a:rPr lang="en-US" sz="2400" b="1" dirty="0"/>
              <a:t> |</a:t>
            </a:r>
            <a:r>
              <a:rPr lang="en-US" sz="2400" b="1" i="1" dirty="0"/>
              <a:t>A</a:t>
            </a:r>
            <a:r>
              <a:rPr lang="en-US" sz="2400" b="1" dirty="0"/>
              <a:t>*| &lt; |</a:t>
            </a:r>
            <a:r>
              <a:rPr lang="en-US" sz="2400" b="1" i="1" dirty="0"/>
              <a:t>A</a:t>
            </a:r>
            <a:r>
              <a:rPr lang="en-US" sz="2400" b="1" dirty="0"/>
              <a:t>|, </a:t>
            </a:r>
            <a:r>
              <a:rPr lang="zh-CN" altLang="en-US" sz="2400" b="1" dirty="0"/>
              <a:t>且</a:t>
            </a:r>
            <a:r>
              <a:rPr lang="en-US" sz="2400" b="1" dirty="0"/>
              <a:t> |</a:t>
            </a:r>
            <a:r>
              <a:rPr lang="en-US" sz="2400" b="1" i="1" dirty="0"/>
              <a:t>A </a:t>
            </a:r>
            <a:r>
              <a:rPr lang="en-US" sz="2400" b="1" dirty="0"/>
              <a:t>– {</a:t>
            </a:r>
            <a:r>
              <a:rPr lang="en-US" sz="2400" b="1" i="1" dirty="0"/>
              <a:t>a</a:t>
            </a:r>
            <a:r>
              <a:rPr lang="en-US" sz="2400" b="1" baseline="-25000" dirty="0"/>
              <a:t>1</a:t>
            </a:r>
            <a:r>
              <a:rPr lang="en-US" sz="2400" b="1" dirty="0"/>
              <a:t>}| &gt; |</a:t>
            </a:r>
            <a:r>
              <a:rPr lang="en-US" sz="2400" b="1" i="1" dirty="0"/>
              <a:t>A</a:t>
            </a:r>
            <a:r>
              <a:rPr lang="en-US" sz="2400" b="1" dirty="0"/>
              <a:t>* – {</a:t>
            </a:r>
            <a:r>
              <a:rPr lang="en-US" sz="2400" b="1" i="1" dirty="0"/>
              <a:t>a</a:t>
            </a:r>
            <a:r>
              <a:rPr lang="en-US" sz="2400" b="1" baseline="-25000" dirty="0"/>
              <a:t>1</a:t>
            </a:r>
            <a:r>
              <a:rPr lang="en-US" sz="2400" b="1" dirty="0"/>
              <a:t>}| = |</a:t>
            </a:r>
            <a:r>
              <a:rPr lang="en-US" sz="2400" b="1" i="1" dirty="0"/>
              <a:t>B</a:t>
            </a:r>
            <a:r>
              <a:rPr lang="en-US" sz="2400" b="1" dirty="0"/>
              <a:t>|. 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sz="2400" b="1" dirty="0"/>
              <a:t>但是</a:t>
            </a:r>
            <a:r>
              <a:rPr lang="en-US" sz="2400" b="1" dirty="0"/>
              <a:t> </a:t>
            </a:r>
            <a:r>
              <a:rPr lang="en-US" sz="2400" b="1" i="1" dirty="0"/>
              <a:t>A </a:t>
            </a:r>
            <a:r>
              <a:rPr lang="en-US" sz="2400" b="1" dirty="0"/>
              <a:t>– {</a:t>
            </a:r>
            <a:r>
              <a:rPr lang="en-US" sz="2400" b="1" i="1" dirty="0"/>
              <a:t>a</a:t>
            </a:r>
            <a:r>
              <a:rPr lang="en-US" sz="2400" b="1" baseline="-25000" dirty="0"/>
              <a:t>1</a:t>
            </a:r>
            <a:r>
              <a:rPr lang="en-US" sz="2400" b="1" dirty="0"/>
              <a:t>} </a:t>
            </a:r>
            <a:r>
              <a:rPr lang="zh-CN" altLang="en-US" sz="2400" b="1" dirty="0"/>
              <a:t>也是</a:t>
            </a:r>
            <a:r>
              <a:rPr lang="en-US" sz="2400" b="1" i="1" dirty="0"/>
              <a:t>S</a:t>
            </a:r>
            <a:r>
              <a:rPr lang="en-US" sz="2400" b="1" dirty="0"/>
              <a:t>*</a:t>
            </a:r>
            <a:r>
              <a:rPr lang="zh-CN" altLang="en-US" sz="2400" b="1" dirty="0"/>
              <a:t>的解，与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是</a:t>
            </a:r>
            <a:r>
              <a:rPr lang="en-US" sz="2400" b="1" dirty="0"/>
              <a:t> </a:t>
            </a:r>
            <a:r>
              <a:rPr lang="en-US" sz="2400" b="1" i="1" dirty="0"/>
              <a:t>S</a:t>
            </a:r>
            <a:r>
              <a:rPr lang="en-US" sz="2400" b="1" dirty="0"/>
              <a:t>*</a:t>
            </a:r>
            <a:r>
              <a:rPr lang="zh-CN" altLang="en-US" sz="2400" b="1" dirty="0"/>
              <a:t>的最优解矛盾；</a:t>
            </a:r>
            <a:endParaRPr lang="en-US" sz="2400" b="1" dirty="0"/>
          </a:p>
          <a:p>
            <a:pPr eaLnBrk="1" hangingPunct="1">
              <a:spcBef>
                <a:spcPts val="600"/>
              </a:spcBef>
            </a:pPr>
            <a:r>
              <a:rPr lang="zh-CN" altLang="en-US" sz="2400" b="1" dirty="0"/>
              <a:t>这意味着</a:t>
            </a:r>
            <a:r>
              <a:rPr lang="en-US" sz="2400" b="1" dirty="0"/>
              <a:t> </a:t>
            </a:r>
            <a:r>
              <a:rPr lang="en-US" sz="2400" b="1" i="1" dirty="0"/>
              <a:t>A</a:t>
            </a:r>
            <a:r>
              <a:rPr lang="en-US" sz="2400" b="1" dirty="0"/>
              <a:t>* </a:t>
            </a:r>
            <a:r>
              <a:rPr lang="zh-CN" altLang="en-US" sz="2400" b="1" dirty="0"/>
              <a:t>一定是原问题的最优解</a:t>
            </a:r>
            <a:r>
              <a:rPr lang="en-US" sz="2400" b="1" dirty="0"/>
              <a:t>.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304800"/>
            <a:ext cx="8637588" cy="930275"/>
          </a:xfrm>
        </p:spPr>
        <p:txBody>
          <a:bodyPr/>
          <a:lstStyle/>
          <a:p>
            <a:pPr eaLnBrk="1" hangingPunct="1"/>
            <a:r>
              <a:rPr lang="zh-CN" altLang="en-US" sz="3500" b="1" dirty="0">
                <a:solidFill>
                  <a:srgbClr val="0000CC"/>
                </a:solidFill>
              </a:rPr>
              <a:t>最优性证明</a:t>
            </a:r>
            <a:r>
              <a:rPr lang="en-US" sz="3500" b="1" dirty="0">
                <a:solidFill>
                  <a:srgbClr val="0000CC"/>
                </a:solidFill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400819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05800" cy="9144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最优子结构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57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572000"/>
          </a:xfrm>
        </p:spPr>
        <p:txBody>
          <a:bodyPr/>
          <a:lstStyle/>
          <a:p>
            <a:r>
              <a:rPr lang="zh-CN" altLang="en-US" sz="2400" b="1" dirty="0">
                <a:latin typeface="+mj-lt"/>
              </a:rPr>
              <a:t>令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i="1" dirty="0"/>
              <a:t>a</a:t>
            </a:r>
            <a:r>
              <a:rPr lang="en-US" sz="2400" b="1" baseline="-25000" dirty="0"/>
              <a:t>1</a:t>
            </a:r>
            <a:r>
              <a:rPr lang="en-US" sz="2400" b="1" dirty="0">
                <a:latin typeface="+mj-lt"/>
              </a:rPr>
              <a:t> </a:t>
            </a:r>
            <a:r>
              <a:rPr lang="zh-CN" altLang="en-US" sz="2400" b="1" dirty="0">
                <a:latin typeface="+mj-lt"/>
              </a:rPr>
              <a:t>是最优解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i="1" dirty="0">
                <a:latin typeface="+mj-lt"/>
              </a:rPr>
              <a:t>A</a:t>
            </a:r>
            <a:r>
              <a:rPr lang="en-US" sz="2400" b="1" dirty="0">
                <a:latin typeface="+mj-lt"/>
              </a:rPr>
              <a:t> </a:t>
            </a:r>
            <a:r>
              <a:rPr lang="zh-CN" altLang="en-US" sz="2400" b="1" dirty="0">
                <a:latin typeface="+mj-lt"/>
              </a:rPr>
              <a:t>中具有最早结束时间的活动，则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i="1" dirty="0">
                <a:latin typeface="+mj-lt"/>
              </a:rPr>
              <a:t>A</a:t>
            </a:r>
            <a:r>
              <a:rPr lang="en-US" sz="2400" b="1" dirty="0">
                <a:latin typeface="+mj-lt"/>
              </a:rPr>
              <a:t> – {</a:t>
            </a:r>
            <a:r>
              <a:rPr lang="en-US" sz="2400" b="1" i="1" dirty="0"/>
              <a:t>a</a:t>
            </a:r>
            <a:r>
              <a:rPr lang="en-US" sz="2400" b="1" baseline="-25000" dirty="0"/>
              <a:t>1</a:t>
            </a:r>
            <a:r>
              <a:rPr lang="en-US" sz="2400" b="1" dirty="0">
                <a:latin typeface="+mj-lt"/>
              </a:rPr>
              <a:t>} </a:t>
            </a:r>
            <a:r>
              <a:rPr lang="zh-CN" altLang="en-US" sz="2400" b="1" dirty="0">
                <a:latin typeface="+mj-lt"/>
              </a:rPr>
              <a:t>是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i="1" dirty="0">
                <a:latin typeface="+mj-lt"/>
              </a:rPr>
              <a:t>S</a:t>
            </a:r>
            <a:r>
              <a:rPr lang="en-US" sz="2400" b="1" dirty="0">
                <a:latin typeface="+mj-lt"/>
              </a:rPr>
              <a:t>* = {</a:t>
            </a:r>
            <a:r>
              <a:rPr lang="en-US" sz="2400" b="1" i="1" dirty="0" err="1"/>
              <a:t>a</a:t>
            </a:r>
            <a:r>
              <a:rPr lang="en-US" sz="2400" b="1" i="1" baseline="-25000" dirty="0" err="1"/>
              <a:t>i</a:t>
            </a:r>
            <a:r>
              <a:rPr lang="en-US" sz="2400" b="1" i="1" dirty="0">
                <a:latin typeface="+mj-lt"/>
              </a:rPr>
              <a:t> </a:t>
            </a:r>
            <a:r>
              <a:rPr lang="en-US" sz="2400" b="1" dirty="0">
                <a:latin typeface="+mj-lt"/>
                <a:sym typeface="Symbol" pitchFamily="18" charset="2"/>
              </a:rPr>
              <a:t> </a:t>
            </a:r>
            <a:r>
              <a:rPr lang="en-US" sz="2400" b="1" i="1" dirty="0">
                <a:latin typeface="+mj-lt"/>
                <a:sym typeface="Symbol" pitchFamily="18" charset="2"/>
              </a:rPr>
              <a:t>S</a:t>
            </a:r>
            <a:r>
              <a:rPr lang="en-US" sz="2400" b="1" dirty="0">
                <a:latin typeface="+mj-lt"/>
                <a:sym typeface="Symbol" pitchFamily="18" charset="2"/>
              </a:rPr>
              <a:t> | </a:t>
            </a:r>
            <a:r>
              <a:rPr lang="en-US" sz="2400" b="1" i="1" dirty="0" err="1">
                <a:latin typeface="+mj-lt"/>
                <a:sym typeface="Symbol" pitchFamily="18" charset="2"/>
              </a:rPr>
              <a:t>s</a:t>
            </a:r>
            <a:r>
              <a:rPr lang="en-US" sz="2400" b="1" i="1" baseline="-25000" dirty="0" err="1">
                <a:latin typeface="+mj-lt"/>
                <a:sym typeface="Symbol" pitchFamily="18" charset="2"/>
              </a:rPr>
              <a:t>i</a:t>
            </a:r>
            <a:r>
              <a:rPr lang="en-US" sz="2400" b="1" i="1" dirty="0">
                <a:latin typeface="+mj-lt"/>
                <a:sym typeface="Symbol" pitchFamily="18" charset="2"/>
              </a:rPr>
              <a:t> </a:t>
            </a:r>
            <a:r>
              <a:rPr lang="en-US" sz="2400" b="1" dirty="0">
                <a:latin typeface="+mj-lt"/>
                <a:sym typeface="Symbol" pitchFamily="18" charset="2"/>
              </a:rPr>
              <a:t> </a:t>
            </a:r>
            <a:r>
              <a:rPr lang="en-US" sz="2400" b="1" i="1" dirty="0">
                <a:latin typeface="+mj-lt"/>
                <a:sym typeface="Symbol" pitchFamily="18" charset="2"/>
              </a:rPr>
              <a:t>f</a:t>
            </a:r>
            <a:r>
              <a:rPr lang="en-US" sz="2400" b="1" baseline="-25000" dirty="0">
                <a:latin typeface="+mj-lt"/>
                <a:sym typeface="Symbol" pitchFamily="18" charset="2"/>
              </a:rPr>
              <a:t>1</a:t>
            </a:r>
            <a:r>
              <a:rPr lang="en-US" sz="2400" b="1" i="1" baseline="-25000" dirty="0">
                <a:latin typeface="+mj-lt"/>
                <a:sym typeface="Symbol" pitchFamily="18" charset="2"/>
              </a:rPr>
              <a:t> </a:t>
            </a:r>
            <a:r>
              <a:rPr lang="en-US" sz="2400" b="1" dirty="0">
                <a:latin typeface="+mj-lt"/>
                <a:sym typeface="Symbol" pitchFamily="18" charset="2"/>
              </a:rPr>
              <a:t>}</a:t>
            </a:r>
            <a:r>
              <a:rPr lang="zh-CN" altLang="en-US" sz="2400" b="1" dirty="0">
                <a:latin typeface="+mj-lt"/>
                <a:sym typeface="Symbol" pitchFamily="18" charset="2"/>
              </a:rPr>
              <a:t>的最优解</a:t>
            </a:r>
            <a:endParaRPr lang="en-US" sz="2400" b="1" dirty="0">
              <a:latin typeface="+mj-lt"/>
              <a:sym typeface="Symbol" pitchFamily="18" charset="2"/>
            </a:endParaRPr>
          </a:p>
          <a:p>
            <a:pPr lvl="1"/>
            <a:r>
              <a:rPr lang="zh-CN" altLang="en-US" sz="2200" b="1" dirty="0">
                <a:latin typeface="+mj-lt"/>
                <a:sym typeface="Symbol" pitchFamily="18" charset="2"/>
              </a:rPr>
              <a:t>换句话说：一旦第一个活动选择好，这个问题就退化为找在</a:t>
            </a:r>
            <a:r>
              <a:rPr lang="en-US" altLang="zh-CN" sz="2000" b="1" i="1" dirty="0"/>
              <a:t>S</a:t>
            </a:r>
            <a:r>
              <a:rPr lang="en-US" altLang="zh-CN" sz="2000" b="1" dirty="0"/>
              <a:t>*</a:t>
            </a:r>
            <a:r>
              <a:rPr lang="zh-CN" altLang="en-US" sz="2200" b="1" dirty="0">
                <a:latin typeface="+mj-lt"/>
                <a:sym typeface="Symbol" pitchFamily="18" charset="2"/>
              </a:rPr>
              <a:t>中进行活动选择问题，且选择的活动与第一个活动兼容。</a:t>
            </a:r>
            <a:endParaRPr lang="en-US" sz="2200" b="1" dirty="0">
              <a:latin typeface="+mj-lt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946401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458200" cy="914400"/>
          </a:xfrm>
        </p:spPr>
        <p:txBody>
          <a:bodyPr/>
          <a:lstStyle/>
          <a:p>
            <a:r>
              <a:rPr lang="zh-CN" altLang="en-US" sz="3500" b="1" dirty="0">
                <a:solidFill>
                  <a:srgbClr val="0000CC"/>
                </a:solidFill>
              </a:rPr>
              <a:t>重叠子问题</a:t>
            </a:r>
            <a:endParaRPr lang="en-US" sz="3500" b="1" dirty="0">
              <a:solidFill>
                <a:srgbClr val="0000CC"/>
              </a:solidFill>
            </a:endParaRPr>
          </a:p>
        </p:txBody>
      </p:sp>
      <p:sp>
        <p:nvSpPr>
          <p:cNvPr id="157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685800"/>
          </a:xfrm>
        </p:spPr>
        <p:txBody>
          <a:bodyPr/>
          <a:lstStyle/>
          <a:p>
            <a:r>
              <a:rPr lang="zh-CN" altLang="en-US" sz="2400" b="1" dirty="0"/>
              <a:t>递归算法求解所有可行解，注意子问题的重复</a:t>
            </a:r>
            <a:endParaRPr lang="en-US" sz="2400" b="1" dirty="0"/>
          </a:p>
        </p:txBody>
      </p:sp>
      <p:sp>
        <p:nvSpPr>
          <p:cNvPr id="1576964" name="Oval 4"/>
          <p:cNvSpPr>
            <a:spLocks noChangeArrowheads="1"/>
          </p:cNvSpPr>
          <p:nvPr/>
        </p:nvSpPr>
        <p:spPr bwMode="auto">
          <a:xfrm>
            <a:off x="4038600" y="2521226"/>
            <a:ext cx="1066800" cy="6858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CC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b="1" i="0" dirty="0">
                <a:latin typeface="+mj-lt"/>
              </a:rPr>
              <a:t>S</a:t>
            </a:r>
            <a:br>
              <a:rPr lang="en-US" b="1" i="0" dirty="0">
                <a:latin typeface="+mj-lt"/>
              </a:rPr>
            </a:br>
            <a:r>
              <a:rPr lang="en-US" b="1" i="1" dirty="0">
                <a:latin typeface="+mj-lt"/>
              </a:rPr>
              <a:t>a</a:t>
            </a:r>
            <a:r>
              <a:rPr lang="en-US" b="1" i="0" baseline="-25000" dirty="0">
                <a:latin typeface="+mj-lt"/>
              </a:rPr>
              <a:t>1</a:t>
            </a:r>
            <a:r>
              <a:rPr lang="en-US" b="1" i="0" dirty="0">
                <a:latin typeface="+mj-lt"/>
                <a:sym typeface="Symbol" pitchFamily="18" charset="2"/>
              </a:rPr>
              <a:t>A?</a:t>
            </a:r>
            <a:endParaRPr lang="en-US" b="1" i="0" dirty="0">
              <a:latin typeface="+mj-lt"/>
            </a:endParaRPr>
          </a:p>
        </p:txBody>
      </p:sp>
      <p:sp>
        <p:nvSpPr>
          <p:cNvPr id="1576965" name="Oval 5"/>
          <p:cNvSpPr>
            <a:spLocks noChangeArrowheads="1"/>
          </p:cNvSpPr>
          <p:nvPr/>
        </p:nvSpPr>
        <p:spPr bwMode="auto">
          <a:xfrm>
            <a:off x="1752600" y="3511826"/>
            <a:ext cx="1066800" cy="6858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CC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b="1" i="0" dirty="0">
                <a:latin typeface="+mj-lt"/>
              </a:rPr>
              <a:t>S’</a:t>
            </a:r>
            <a:br>
              <a:rPr lang="en-US" b="1" i="0" dirty="0">
                <a:latin typeface="+mj-lt"/>
              </a:rPr>
            </a:br>
            <a:r>
              <a:rPr lang="en-US" i="1" dirty="0">
                <a:latin typeface="+mj-lt"/>
              </a:rPr>
              <a:t> a</a:t>
            </a:r>
            <a:r>
              <a:rPr lang="en-US" baseline="-25000" dirty="0">
                <a:latin typeface="+mj-lt"/>
              </a:rPr>
              <a:t>2</a:t>
            </a:r>
            <a:r>
              <a:rPr lang="en-US" b="1" i="0" dirty="0">
                <a:latin typeface="+mj-lt"/>
                <a:sym typeface="Symbol" pitchFamily="18" charset="2"/>
              </a:rPr>
              <a:t>A?</a:t>
            </a:r>
            <a:endParaRPr lang="en-US" b="1" i="0" dirty="0">
              <a:latin typeface="+mj-lt"/>
            </a:endParaRPr>
          </a:p>
        </p:txBody>
      </p:sp>
      <p:sp>
        <p:nvSpPr>
          <p:cNvPr id="1576966" name="Oval 6"/>
          <p:cNvSpPr>
            <a:spLocks noChangeArrowheads="1"/>
          </p:cNvSpPr>
          <p:nvPr/>
        </p:nvSpPr>
        <p:spPr bwMode="auto">
          <a:xfrm>
            <a:off x="6324600" y="3511826"/>
            <a:ext cx="1066800" cy="6858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CC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b="1" i="0" dirty="0">
                <a:latin typeface="+mj-lt"/>
              </a:rPr>
              <a:t>S-{</a:t>
            </a:r>
            <a:r>
              <a:rPr lang="en-US" i="1" dirty="0">
                <a:latin typeface="+mj-lt"/>
              </a:rPr>
              <a:t>a</a:t>
            </a:r>
            <a:r>
              <a:rPr lang="en-US" baseline="-25000" dirty="0">
                <a:latin typeface="+mj-lt"/>
              </a:rPr>
              <a:t>1</a:t>
            </a:r>
            <a:r>
              <a:rPr lang="en-US" b="1" i="0" dirty="0">
                <a:latin typeface="+mj-lt"/>
              </a:rPr>
              <a:t>}</a:t>
            </a:r>
            <a:br>
              <a:rPr lang="en-US" b="1" i="0" dirty="0">
                <a:latin typeface="+mj-lt"/>
              </a:rPr>
            </a:br>
            <a:r>
              <a:rPr lang="en-US" i="1" dirty="0">
                <a:latin typeface="+mj-lt"/>
              </a:rPr>
              <a:t> a</a:t>
            </a:r>
            <a:r>
              <a:rPr lang="en-US" baseline="-25000" dirty="0">
                <a:latin typeface="+mj-lt"/>
              </a:rPr>
              <a:t>2</a:t>
            </a:r>
            <a:r>
              <a:rPr lang="en-US" b="1" i="0" dirty="0">
                <a:latin typeface="+mj-lt"/>
                <a:sym typeface="Symbol" pitchFamily="18" charset="2"/>
              </a:rPr>
              <a:t>A?</a:t>
            </a:r>
            <a:endParaRPr lang="en-US" b="1" i="0" dirty="0">
              <a:latin typeface="+mj-lt"/>
            </a:endParaRPr>
          </a:p>
        </p:txBody>
      </p:sp>
      <p:sp>
        <p:nvSpPr>
          <p:cNvPr id="1576967" name="Oval 7"/>
          <p:cNvSpPr>
            <a:spLocks noChangeArrowheads="1"/>
          </p:cNvSpPr>
          <p:nvPr/>
        </p:nvSpPr>
        <p:spPr bwMode="auto">
          <a:xfrm>
            <a:off x="7467600" y="4502426"/>
            <a:ext cx="1066800" cy="6858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CC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b="1" i="0" dirty="0">
                <a:latin typeface="+mj-lt"/>
              </a:rPr>
              <a:t>S –</a:t>
            </a:r>
          </a:p>
          <a:p>
            <a:pPr algn="ctr">
              <a:lnSpc>
                <a:spcPct val="90000"/>
              </a:lnSpc>
            </a:pPr>
            <a:r>
              <a:rPr lang="en-US" b="1" i="0" dirty="0">
                <a:latin typeface="+mj-lt"/>
              </a:rPr>
              <a:t>{</a:t>
            </a:r>
            <a:r>
              <a:rPr lang="en-US" i="1" dirty="0">
                <a:latin typeface="+mj-lt"/>
              </a:rPr>
              <a:t>a</a:t>
            </a:r>
            <a:r>
              <a:rPr lang="en-US" baseline="-25000" dirty="0">
                <a:latin typeface="+mj-lt"/>
              </a:rPr>
              <a:t>1</a:t>
            </a:r>
            <a:r>
              <a:rPr lang="en-US" b="1" i="0" dirty="0">
                <a:latin typeface="+mj-lt"/>
              </a:rPr>
              <a:t>, </a:t>
            </a:r>
            <a:r>
              <a:rPr lang="en-US" i="1" dirty="0">
                <a:latin typeface="+mj-lt"/>
              </a:rPr>
              <a:t>a</a:t>
            </a:r>
            <a:r>
              <a:rPr lang="en-US" baseline="-25000" dirty="0">
                <a:latin typeface="+mj-lt"/>
              </a:rPr>
              <a:t>2</a:t>
            </a:r>
            <a:r>
              <a:rPr lang="en-US" b="1" i="0" dirty="0">
                <a:latin typeface="+mj-lt"/>
              </a:rPr>
              <a:t>}</a:t>
            </a:r>
          </a:p>
        </p:txBody>
      </p:sp>
      <p:sp>
        <p:nvSpPr>
          <p:cNvPr id="1576968" name="Oval 8"/>
          <p:cNvSpPr>
            <a:spLocks noChangeArrowheads="1"/>
          </p:cNvSpPr>
          <p:nvPr/>
        </p:nvSpPr>
        <p:spPr bwMode="auto">
          <a:xfrm>
            <a:off x="5181600" y="4502426"/>
            <a:ext cx="1066800" cy="6858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CC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i="0" dirty="0">
                <a:latin typeface="+mj-lt"/>
              </a:rPr>
              <a:t>S”</a:t>
            </a:r>
          </a:p>
        </p:txBody>
      </p:sp>
      <p:sp>
        <p:nvSpPr>
          <p:cNvPr id="1576969" name="Oval 9"/>
          <p:cNvSpPr>
            <a:spLocks noChangeArrowheads="1"/>
          </p:cNvSpPr>
          <p:nvPr/>
        </p:nvSpPr>
        <p:spPr bwMode="auto">
          <a:xfrm>
            <a:off x="2895600" y="4502426"/>
            <a:ext cx="1066800" cy="6858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CC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i="0" dirty="0">
                <a:latin typeface="+mj-lt"/>
              </a:rPr>
              <a:t>S’-{</a:t>
            </a:r>
            <a:r>
              <a:rPr lang="en-US" i="1" dirty="0">
                <a:latin typeface="+mj-lt"/>
              </a:rPr>
              <a:t>a</a:t>
            </a:r>
            <a:r>
              <a:rPr lang="en-US" baseline="-25000" dirty="0">
                <a:latin typeface="+mj-lt"/>
              </a:rPr>
              <a:t>2</a:t>
            </a:r>
            <a:r>
              <a:rPr lang="en-US" b="1" i="0" dirty="0">
                <a:latin typeface="+mj-lt"/>
              </a:rPr>
              <a:t>}</a:t>
            </a:r>
          </a:p>
        </p:txBody>
      </p:sp>
      <p:sp>
        <p:nvSpPr>
          <p:cNvPr id="1576970" name="Oval 10"/>
          <p:cNvSpPr>
            <a:spLocks noChangeArrowheads="1"/>
          </p:cNvSpPr>
          <p:nvPr/>
        </p:nvSpPr>
        <p:spPr bwMode="auto">
          <a:xfrm>
            <a:off x="609600" y="4502426"/>
            <a:ext cx="1066800" cy="6858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CC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i="0" dirty="0">
                <a:latin typeface="+mj-lt"/>
              </a:rPr>
              <a:t>S”</a:t>
            </a:r>
          </a:p>
        </p:txBody>
      </p:sp>
      <p:cxnSp>
        <p:nvCxnSpPr>
          <p:cNvPr id="1576971" name="AutoShape 11"/>
          <p:cNvCxnSpPr>
            <a:cxnSpLocks noChangeShapeType="1"/>
            <a:stCxn id="1576964" idx="5"/>
            <a:endCxn id="1576966" idx="1"/>
          </p:cNvCxnSpPr>
          <p:nvPr/>
        </p:nvCxnSpPr>
        <p:spPr bwMode="auto">
          <a:xfrm>
            <a:off x="4949825" y="3121301"/>
            <a:ext cx="1530350" cy="476250"/>
          </a:xfrm>
          <a:prstGeom prst="straightConnector1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76972" name="AutoShape 12"/>
          <p:cNvCxnSpPr>
            <a:cxnSpLocks noChangeShapeType="1"/>
            <a:stCxn id="1576964" idx="3"/>
            <a:endCxn id="1576965" idx="7"/>
          </p:cNvCxnSpPr>
          <p:nvPr/>
        </p:nvCxnSpPr>
        <p:spPr bwMode="auto">
          <a:xfrm flipH="1">
            <a:off x="2663825" y="3121301"/>
            <a:ext cx="1530350" cy="476250"/>
          </a:xfrm>
          <a:prstGeom prst="straightConnector1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76973" name="AutoShape 13"/>
          <p:cNvCxnSpPr>
            <a:cxnSpLocks noChangeShapeType="1"/>
            <a:stCxn id="1576965" idx="3"/>
            <a:endCxn id="1576970" idx="0"/>
          </p:cNvCxnSpPr>
          <p:nvPr/>
        </p:nvCxnSpPr>
        <p:spPr bwMode="auto">
          <a:xfrm flipH="1">
            <a:off x="1143000" y="4111901"/>
            <a:ext cx="765175" cy="376238"/>
          </a:xfrm>
          <a:prstGeom prst="straightConnector1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76974" name="AutoShape 14"/>
          <p:cNvCxnSpPr>
            <a:cxnSpLocks noChangeShapeType="1"/>
            <a:stCxn id="1576965" idx="5"/>
            <a:endCxn id="1576969" idx="0"/>
          </p:cNvCxnSpPr>
          <p:nvPr/>
        </p:nvCxnSpPr>
        <p:spPr bwMode="auto">
          <a:xfrm>
            <a:off x="2663825" y="4111901"/>
            <a:ext cx="765175" cy="376238"/>
          </a:xfrm>
          <a:prstGeom prst="straightConnector1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76975" name="AutoShape 15"/>
          <p:cNvCxnSpPr>
            <a:cxnSpLocks noChangeShapeType="1"/>
            <a:stCxn id="1576968" idx="0"/>
            <a:endCxn id="1576966" idx="3"/>
          </p:cNvCxnSpPr>
          <p:nvPr/>
        </p:nvCxnSpPr>
        <p:spPr bwMode="auto">
          <a:xfrm flipV="1">
            <a:off x="5715000" y="4111901"/>
            <a:ext cx="765175" cy="376238"/>
          </a:xfrm>
          <a:prstGeom prst="straightConnector1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76976" name="AutoShape 16"/>
          <p:cNvCxnSpPr>
            <a:cxnSpLocks noChangeShapeType="1"/>
            <a:stCxn id="1576966" idx="5"/>
            <a:endCxn id="1576967" idx="0"/>
          </p:cNvCxnSpPr>
          <p:nvPr/>
        </p:nvCxnSpPr>
        <p:spPr bwMode="auto">
          <a:xfrm>
            <a:off x="7235825" y="4111901"/>
            <a:ext cx="765175" cy="376238"/>
          </a:xfrm>
          <a:prstGeom prst="straightConnector1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76977" name="Text Box 17"/>
          <p:cNvSpPr txBox="1">
            <a:spLocks noChangeArrowheads="1"/>
          </p:cNvSpPr>
          <p:nvPr/>
        </p:nvSpPr>
        <p:spPr bwMode="auto">
          <a:xfrm>
            <a:off x="2971800" y="2978426"/>
            <a:ext cx="5261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0">
                <a:latin typeface="+mj-lt"/>
              </a:rPr>
              <a:t>yes</a:t>
            </a:r>
          </a:p>
        </p:txBody>
      </p:sp>
      <p:sp>
        <p:nvSpPr>
          <p:cNvPr id="1576978" name="Text Box 18"/>
          <p:cNvSpPr txBox="1">
            <a:spLocks noChangeArrowheads="1"/>
          </p:cNvSpPr>
          <p:nvPr/>
        </p:nvSpPr>
        <p:spPr bwMode="auto">
          <a:xfrm>
            <a:off x="5530850" y="2978426"/>
            <a:ext cx="4555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0">
                <a:latin typeface="+mj-lt"/>
              </a:rPr>
              <a:t>no</a:t>
            </a:r>
          </a:p>
        </p:txBody>
      </p:sp>
      <p:sp>
        <p:nvSpPr>
          <p:cNvPr id="1576979" name="Text Box 19"/>
          <p:cNvSpPr txBox="1">
            <a:spLocks noChangeArrowheads="1"/>
          </p:cNvSpPr>
          <p:nvPr/>
        </p:nvSpPr>
        <p:spPr bwMode="auto">
          <a:xfrm>
            <a:off x="7543800" y="3969026"/>
            <a:ext cx="4555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0">
                <a:latin typeface="+mj-lt"/>
              </a:rPr>
              <a:t>no</a:t>
            </a:r>
          </a:p>
        </p:txBody>
      </p:sp>
      <p:sp>
        <p:nvSpPr>
          <p:cNvPr id="1576980" name="Text Box 20"/>
          <p:cNvSpPr txBox="1">
            <a:spLocks noChangeArrowheads="1"/>
          </p:cNvSpPr>
          <p:nvPr/>
        </p:nvSpPr>
        <p:spPr bwMode="auto">
          <a:xfrm>
            <a:off x="3124200" y="3969026"/>
            <a:ext cx="4555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0">
                <a:latin typeface="+mj-lt"/>
              </a:rPr>
              <a:t>no</a:t>
            </a:r>
          </a:p>
        </p:txBody>
      </p:sp>
      <p:sp>
        <p:nvSpPr>
          <p:cNvPr id="1576981" name="Text Box 21"/>
          <p:cNvSpPr txBox="1">
            <a:spLocks noChangeArrowheads="1"/>
          </p:cNvSpPr>
          <p:nvPr/>
        </p:nvSpPr>
        <p:spPr bwMode="auto">
          <a:xfrm>
            <a:off x="990600" y="3969026"/>
            <a:ext cx="5261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0">
                <a:latin typeface="+mj-lt"/>
              </a:rPr>
              <a:t>yes</a:t>
            </a:r>
          </a:p>
        </p:txBody>
      </p:sp>
      <p:sp>
        <p:nvSpPr>
          <p:cNvPr id="1576982" name="Text Box 22"/>
          <p:cNvSpPr txBox="1">
            <a:spLocks noChangeArrowheads="1"/>
          </p:cNvSpPr>
          <p:nvPr/>
        </p:nvSpPr>
        <p:spPr bwMode="auto">
          <a:xfrm>
            <a:off x="5607050" y="3969026"/>
            <a:ext cx="5261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0">
                <a:latin typeface="+mj-lt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4459998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802563" cy="749300"/>
          </a:xfrm>
        </p:spPr>
        <p:txBody>
          <a:bodyPr/>
          <a:lstStyle/>
          <a:p>
            <a:pPr eaLnBrk="1" hangingPunct="1"/>
            <a:r>
              <a:rPr lang="zh-CN" altLang="en-US" sz="3500" b="1" dirty="0">
                <a:solidFill>
                  <a:srgbClr val="0000CC"/>
                </a:solidFill>
              </a:rPr>
              <a:t>递归贪心算法</a:t>
            </a:r>
          </a:p>
        </p:txBody>
      </p:sp>
      <p:sp>
        <p:nvSpPr>
          <p:cNvPr id="21507" name="灯片编号占位符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60EE539-F8C9-4C08-BA17-9700479D08C2}" type="slidenum">
              <a:rPr lang="zh-CN" altLang="en-US" smtClean="0">
                <a:ea typeface="宋体" charset="-122"/>
              </a:rPr>
              <a:pPr/>
              <a:t>33</a:t>
            </a:fld>
            <a:endParaRPr lang="en-US" altLang="zh-CN">
              <a:ea typeface="宋体" charset="-122"/>
            </a:endParaRPr>
          </a:p>
        </p:txBody>
      </p:sp>
      <p:sp>
        <p:nvSpPr>
          <p:cNvPr id="21508" name="日期占位符 4"/>
          <p:cNvSpPr>
            <a:spLocks noGrp="1"/>
          </p:cNvSpPr>
          <p:nvPr>
            <p:ph type="dt" sz="quarter" idx="4294967295"/>
          </p:nvPr>
        </p:nvSpPr>
        <p:spPr>
          <a:xfrm>
            <a:off x="0" y="6367463"/>
            <a:ext cx="1905000" cy="457200"/>
          </a:xfrm>
          <a:noFill/>
        </p:spPr>
        <p:txBody>
          <a:bodyPr/>
          <a:lstStyle/>
          <a:p>
            <a:fld id="{D4FEAC4D-C2F4-4291-A2B0-1AF46331D1F5}" type="datetime1">
              <a:rPr lang="zh-CN" altLang="en-US" smtClean="0">
                <a:ea typeface="宋体" charset="-122"/>
              </a:rPr>
              <a:pPr/>
              <a:t>2019/7/4</a:t>
            </a:fld>
            <a:endParaRPr lang="en-US" altLang="zh-CN">
              <a:ea typeface="宋体" charset="-122"/>
            </a:endParaRPr>
          </a:p>
        </p:txBody>
      </p:sp>
      <p:sp>
        <p:nvSpPr>
          <p:cNvPr id="21509" name="页脚占位符 5"/>
          <p:cNvSpPr>
            <a:spLocks noGrp="1"/>
          </p:cNvSpPr>
          <p:nvPr>
            <p:ph type="ftr" sz="quarter" idx="4294967295"/>
          </p:nvPr>
        </p:nvSpPr>
        <p:spPr>
          <a:xfrm>
            <a:off x="0" y="6367463"/>
            <a:ext cx="2895600" cy="457200"/>
          </a:xfrm>
          <a:noFill/>
        </p:spPr>
        <p:txBody>
          <a:bodyPr/>
          <a:lstStyle/>
          <a:p>
            <a:r>
              <a:rPr lang="zh-CN" altLang="en-US">
                <a:ea typeface="宋体" charset="-122"/>
              </a:rPr>
              <a:t>算法设计与分析</a:t>
            </a:r>
            <a:endParaRPr lang="en-US" altLang="zh-CN">
              <a:ea typeface="宋体" charset="-122"/>
            </a:endParaRPr>
          </a:p>
        </p:txBody>
      </p:sp>
      <p:pic>
        <p:nvPicPr>
          <p:cNvPr id="215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4413"/>
            <a:ext cx="9144000" cy="25384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381000" y="1524000"/>
            <a:ext cx="8215312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zh-CN" altLang="en-US" sz="2400" dirty="0">
                <a:latin typeface="+mn-lt"/>
              </a:rPr>
              <a:t>过程</a:t>
            </a:r>
            <a:r>
              <a:rPr lang="en-US" altLang="zh-CN" sz="2400" dirty="0">
                <a:latin typeface="+mn-lt"/>
              </a:rPr>
              <a:t>RECURSIVE-ACTIVITY-SELECTOR</a:t>
            </a:r>
            <a:r>
              <a:rPr lang="zh-CN" altLang="en-US" sz="2400" dirty="0">
                <a:latin typeface="+mn-lt"/>
              </a:rPr>
              <a:t>的输入为两个数组</a:t>
            </a:r>
            <a:r>
              <a:rPr lang="en-US" altLang="zh-CN" sz="2400" dirty="0">
                <a:latin typeface="+mn-lt"/>
              </a:rPr>
              <a:t>s</a:t>
            </a:r>
            <a:r>
              <a:rPr lang="zh-CN" altLang="en-US" sz="2400" dirty="0">
                <a:latin typeface="+mn-lt"/>
              </a:rPr>
              <a:t>和</a:t>
            </a:r>
            <a:r>
              <a:rPr lang="en-US" altLang="zh-CN" sz="2400" dirty="0">
                <a:latin typeface="+mn-lt"/>
              </a:rPr>
              <a:t>f</a:t>
            </a:r>
            <a:r>
              <a:rPr lang="zh-CN" altLang="en-US" sz="2400" dirty="0">
                <a:latin typeface="+mn-lt"/>
              </a:rPr>
              <a:t>，表示活动的开始和结束时间，下标</a:t>
            </a:r>
            <a:r>
              <a:rPr lang="en-US" altLang="zh-CN" sz="2400" dirty="0">
                <a:latin typeface="+mn-lt"/>
              </a:rPr>
              <a:t>k</a:t>
            </a:r>
            <a:r>
              <a:rPr lang="zh-CN" altLang="en-US" sz="2400" dirty="0">
                <a:latin typeface="+mn-lt"/>
              </a:rPr>
              <a:t>指出要求解的子问题</a:t>
            </a:r>
            <a:r>
              <a:rPr lang="en-US" altLang="zh-CN" sz="2400" dirty="0" err="1">
                <a:latin typeface="+mn-lt"/>
              </a:rPr>
              <a:t>S</a:t>
            </a:r>
            <a:r>
              <a:rPr lang="en-US" altLang="zh-CN" dirty="0" err="1">
                <a:latin typeface="+mn-lt"/>
              </a:rPr>
              <a:t>k</a:t>
            </a:r>
            <a:r>
              <a:rPr lang="zh-CN" altLang="en-US" sz="2400" dirty="0">
                <a:latin typeface="+mn-lt"/>
              </a:rPr>
              <a:t> ，以及问题规模</a:t>
            </a:r>
            <a:r>
              <a:rPr lang="en-US" altLang="zh-CN" sz="2400" dirty="0">
                <a:latin typeface="+mn-lt"/>
              </a:rPr>
              <a:t>n</a:t>
            </a:r>
            <a:r>
              <a:rPr lang="zh-CN" altLang="en-US" sz="2400" dirty="0">
                <a:latin typeface="+mn-lt"/>
              </a:rPr>
              <a:t>。它返回</a:t>
            </a:r>
            <a:r>
              <a:rPr lang="en-US" altLang="zh-CN" sz="2400" dirty="0" err="1">
                <a:latin typeface="+mn-lt"/>
              </a:rPr>
              <a:t>S</a:t>
            </a:r>
            <a:r>
              <a:rPr lang="en-US" altLang="zh-CN" dirty="0" err="1">
                <a:latin typeface="+mn-lt"/>
              </a:rPr>
              <a:t>k</a:t>
            </a:r>
            <a:r>
              <a:rPr lang="zh-CN" altLang="en-US" sz="2400" dirty="0">
                <a:latin typeface="+mn-lt"/>
              </a:rPr>
              <a:t>的一个最大兼容活动集。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590800"/>
            <a:ext cx="6159500" cy="36449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04800" y="228600"/>
            <a:ext cx="84582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3400" y="1524000"/>
            <a:ext cx="822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华文新魏" pitchFamily="2" charset="-122"/>
              </a:rPr>
              <a:t>假定输入活动已按结束时间单调递增顺序排好序。将选出的活动存入集合</a:t>
            </a:r>
            <a:r>
              <a:rPr lang="en-US" altLang="zh-CN" dirty="0">
                <a:solidFill>
                  <a:srgbClr val="000000"/>
                </a:solidFill>
                <a:latin typeface="华文新魏" pitchFamily="2" charset="-122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华文新魏" pitchFamily="2" charset="-122"/>
              </a:rPr>
              <a:t>中，并将</a:t>
            </a:r>
            <a:r>
              <a:rPr lang="en-US" altLang="zh-CN" dirty="0">
                <a:solidFill>
                  <a:srgbClr val="000000"/>
                </a:solidFill>
                <a:latin typeface="华文新魏" pitchFamily="2" charset="-122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华文新魏" pitchFamily="2" charset="-122"/>
              </a:rPr>
              <a:t>返回调用者。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0579" y="457200"/>
            <a:ext cx="357802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350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非递归贪心算法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8382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贪心法特点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57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924800" cy="4648200"/>
          </a:xfrm>
        </p:spPr>
        <p:txBody>
          <a:bodyPr/>
          <a:lstStyle/>
          <a:p>
            <a:r>
              <a:rPr lang="zh-CN" altLang="en-US" sz="2400" b="1" dirty="0"/>
              <a:t>动态规划也可以解决活动选择问题</a:t>
            </a:r>
            <a:endParaRPr lang="en-US" sz="2400" b="1" dirty="0"/>
          </a:p>
          <a:p>
            <a:r>
              <a:rPr lang="zh-CN" altLang="en-US" sz="2400" b="1" dirty="0"/>
              <a:t>活动选择问题说明了贪心法的一个可能性：局部最优有可能得到全局最优</a:t>
            </a:r>
            <a:endParaRPr lang="en-US" sz="2200" b="1" dirty="0">
              <a:sym typeface="Symbol" pitchFamily="18" charset="2"/>
            </a:endParaRPr>
          </a:p>
          <a:p>
            <a:r>
              <a:rPr lang="zh-CN" altLang="en-US" sz="2400" b="1" dirty="0">
                <a:sym typeface="Symbol" pitchFamily="18" charset="2"/>
              </a:rPr>
              <a:t>贪心法的解更容易实现，更有效</a:t>
            </a:r>
            <a:endParaRPr lang="en-US" sz="2400" b="1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052195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42143-5960-40C5-BAFC-729B35374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848" y="190500"/>
            <a:ext cx="7772400" cy="1143000"/>
          </a:xfrm>
        </p:spPr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A02048-80FF-44D5-8F0B-3F2C88FA7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57325"/>
            <a:ext cx="8229600" cy="4114800"/>
          </a:xfrm>
        </p:spPr>
        <p:txBody>
          <a:bodyPr/>
          <a:lstStyle/>
          <a:p>
            <a:r>
              <a:rPr lang="zh-CN" altLang="en-US" dirty="0"/>
              <a:t>一辆汽车加满油后可行驶</a:t>
            </a:r>
            <a:r>
              <a:rPr lang="en-US" altLang="zh-CN" dirty="0"/>
              <a:t>n</a:t>
            </a:r>
            <a:r>
              <a:rPr lang="zh-CN" altLang="en-US" dirty="0"/>
              <a:t>公里。旅途中有</a:t>
            </a:r>
            <a:r>
              <a:rPr lang="en-US" altLang="zh-CN" dirty="0"/>
              <a:t>k</a:t>
            </a:r>
            <a:r>
              <a:rPr lang="zh-CN" altLang="en-US" dirty="0"/>
              <a:t>个加油站，每个加油站之间的距离是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],</a:t>
            </a:r>
            <a:r>
              <a:rPr lang="en-US" altLang="zh-CN" dirty="0" err="1"/>
              <a:t>i</a:t>
            </a:r>
            <a:r>
              <a:rPr lang="en-US" altLang="zh-CN" dirty="0"/>
              <a:t>=1,2,…,k</a:t>
            </a:r>
            <a:r>
              <a:rPr lang="zh-CN" altLang="en-US" dirty="0"/>
              <a:t>。设计一个有效算法，指出应在哪些加油站停靠加油，使沿途加油次数最少而到达目标</a:t>
            </a:r>
            <a:r>
              <a:rPr lang="en-US" altLang="zh-CN" dirty="0"/>
              <a:t>L</a:t>
            </a:r>
            <a:r>
              <a:rPr lang="zh-CN" altLang="en-US" dirty="0"/>
              <a:t>公里处。</a:t>
            </a:r>
          </a:p>
        </p:txBody>
      </p:sp>
      <p:pic>
        <p:nvPicPr>
          <p:cNvPr id="4098" name="Picture 2" descr="https://timgsa.baidu.com/timg?image&amp;quality=80&amp;size=b9999_10000&amp;sec=1560339305&amp;di=5f2d997bbc2a9c894c4cce3dde4b0f40&amp;imgtype=jpg&amp;er=1&amp;src=http%3A%2F%2Fcms.wlmqwb.com%2Fupload%2F2015%2F03%2Fsmall_news_0.0166029064062065.jpg">
            <a:extLst>
              <a:ext uri="{FF2B5EF4-FFF2-40B4-BE49-F238E27FC236}">
                <a16:creationId xmlns:a16="http://schemas.microsoft.com/office/drawing/2014/main" id="{AB038026-7F17-471A-96EE-ACB1139C0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936" y="4552950"/>
            <a:ext cx="274320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55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0000CC"/>
                </a:solidFill>
              </a:rPr>
              <a:t>贪心技术</a:t>
            </a:r>
            <a:r>
              <a:rPr lang="en-US" sz="3600" b="1" dirty="0">
                <a:solidFill>
                  <a:srgbClr val="0000CC"/>
                </a:solidFill>
              </a:rPr>
              <a:t>: </a:t>
            </a:r>
            <a:r>
              <a:rPr lang="zh-CN" altLang="en-US" sz="3600" b="1" dirty="0">
                <a:solidFill>
                  <a:srgbClr val="0000CC"/>
                </a:solidFill>
              </a:rPr>
              <a:t>基本思想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257800"/>
          </a:xfrm>
        </p:spPr>
        <p:txBody>
          <a:bodyPr/>
          <a:lstStyle/>
          <a:p>
            <a:pPr eaLnBrk="1" hangingPunct="1"/>
            <a:r>
              <a:rPr lang="zh-CN" altLang="en-US" sz="2400" b="1" dirty="0"/>
              <a:t>贪心技术是一种设计算法的通用策略</a:t>
            </a:r>
            <a:r>
              <a:rPr lang="en-US" sz="2400" b="1" dirty="0"/>
              <a:t>. </a:t>
            </a:r>
          </a:p>
          <a:p>
            <a:pPr eaLnBrk="1" hangingPunct="1"/>
            <a:r>
              <a:rPr lang="zh-CN" altLang="en-US" sz="2400" b="1" dirty="0"/>
              <a:t>贪心技术的基本思想：</a:t>
            </a:r>
            <a:endParaRPr lang="en-US" sz="2400" b="1" dirty="0"/>
          </a:p>
          <a:p>
            <a:pPr lvl="1" eaLnBrk="1" hangingPunct="1">
              <a:spcBef>
                <a:spcPts val="300"/>
              </a:spcBef>
            </a:pPr>
            <a:r>
              <a:rPr lang="zh-CN" altLang="en-US" sz="2200" b="1" dirty="0"/>
              <a:t>基于贪心选择准则，每次得到局部最优的选择</a:t>
            </a:r>
            <a:endParaRPr lang="en-US" sz="2200" b="1" dirty="0"/>
          </a:p>
          <a:p>
            <a:pPr lvl="1" eaLnBrk="1" hangingPunct="1">
              <a:spcBef>
                <a:spcPts val="300"/>
              </a:spcBef>
            </a:pPr>
            <a:r>
              <a:rPr lang="zh-CN" altLang="en-US" sz="2200" b="1" dirty="0"/>
              <a:t>希望利用局部最后得到全局最优解</a:t>
            </a:r>
            <a:endParaRPr lang="en-US" sz="2200" b="1" dirty="0"/>
          </a:p>
          <a:p>
            <a:pPr lvl="1" eaLnBrk="1" hangingPunct="1">
              <a:spcBef>
                <a:spcPts val="300"/>
              </a:spcBef>
            </a:pPr>
            <a:r>
              <a:rPr lang="zh-CN" altLang="en-US" b="1" i="1" dirty="0">
                <a:solidFill>
                  <a:srgbClr val="0000CC"/>
                </a:solidFill>
              </a:rPr>
              <a:t>贪心选择性质</a:t>
            </a:r>
            <a:r>
              <a:rPr lang="en-US" sz="2200" b="1" dirty="0"/>
              <a:t>: </a:t>
            </a:r>
            <a:r>
              <a:rPr lang="zh-CN" altLang="en-US" sz="2200" b="1" dirty="0"/>
              <a:t>局部最优可以得到全局最优</a:t>
            </a:r>
            <a:endParaRPr lang="en-US" sz="2200" b="1" dirty="0"/>
          </a:p>
          <a:p>
            <a:pPr eaLnBrk="1" hangingPunct="1"/>
            <a:r>
              <a:rPr lang="zh-CN" altLang="en-US" sz="2400" b="1" dirty="0"/>
              <a:t>找到正确的贪心选择准则是设计贪心算法的关键</a:t>
            </a:r>
            <a:endParaRPr lang="en-US" sz="2400" b="1" dirty="0"/>
          </a:p>
          <a:p>
            <a:pPr lvl="1" eaLnBrk="1" hangingPunct="1"/>
            <a:r>
              <a:rPr lang="zh-CN" altLang="en-US" sz="2200" b="1" dirty="0"/>
              <a:t>不同的贪心选择准则可以得到不同的结果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8002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>
                <a:solidFill>
                  <a:srgbClr val="0000CC"/>
                </a:solidFill>
              </a:rPr>
              <a:t>找零问题</a:t>
            </a:r>
            <a:endParaRPr lang="en-US" altLang="zh-CN" sz="3600" b="1" dirty="0">
              <a:solidFill>
                <a:srgbClr val="0000CC"/>
              </a:solidFill>
            </a:endParaRP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66825"/>
            <a:ext cx="8610600" cy="4905375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zh-CN" altLang="en-US" dirty="0">
                <a:ea typeface="宋体" pitchFamily="2" charset="-122"/>
              </a:rPr>
              <a:t>给定无限多不同面额的硬币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i="1" dirty="0">
                <a:ea typeface="宋体" pitchFamily="2" charset="-122"/>
              </a:rPr>
              <a:t>d</a:t>
            </a:r>
            <a:r>
              <a:rPr lang="en-US" altLang="zh-CN" baseline="-25000" dirty="0">
                <a:ea typeface="宋体" pitchFamily="2" charset="-122"/>
              </a:rPr>
              <a:t>1 </a:t>
            </a:r>
            <a:r>
              <a:rPr lang="en-US" altLang="zh-CN" dirty="0">
                <a:ea typeface="宋体" pitchFamily="2" charset="-122"/>
              </a:rPr>
              <a:t>&gt; … &gt; </a:t>
            </a:r>
            <a:r>
              <a:rPr lang="en-US" altLang="zh-CN" i="1" dirty="0" err="1">
                <a:ea typeface="宋体" pitchFamily="2" charset="-122"/>
              </a:rPr>
              <a:t>d</a:t>
            </a:r>
            <a:r>
              <a:rPr lang="en-US" altLang="zh-CN" i="1" baseline="-25000" dirty="0" err="1">
                <a:ea typeface="宋体" pitchFamily="2" charset="-122"/>
              </a:rPr>
              <a:t>m</a:t>
            </a:r>
            <a:r>
              <a:rPr lang="en-US" altLang="zh-CN" i="1" baseline="-25000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, </a:t>
            </a:r>
          </a:p>
          <a:p>
            <a:pPr>
              <a:buFont typeface="Monotype Sorts" pitchFamily="2" charset="2"/>
              <a:buNone/>
              <a:defRPr/>
            </a:pPr>
            <a:r>
              <a:rPr lang="zh-CN" altLang="en-US" dirty="0">
                <a:ea typeface="宋体" pitchFamily="2" charset="-122"/>
              </a:rPr>
              <a:t>对于总额</a:t>
            </a:r>
            <a:r>
              <a:rPr lang="en-US" altLang="zh-CN" dirty="0">
                <a:ea typeface="宋体" pitchFamily="2" charset="-122"/>
              </a:rPr>
              <a:t>n</a:t>
            </a:r>
            <a:r>
              <a:rPr lang="zh-CN" altLang="en-US" dirty="0">
                <a:ea typeface="宋体" pitchFamily="2" charset="-122"/>
              </a:rPr>
              <a:t>，如果找到最少的硬币数目？</a:t>
            </a:r>
            <a:endParaRPr lang="en-US" altLang="zh-CN" dirty="0">
              <a:ea typeface="宋体" pitchFamily="2" charset="-122"/>
            </a:endParaRPr>
          </a:p>
          <a:p>
            <a:pPr>
              <a:buFont typeface="Monotype Sorts" pitchFamily="2" charset="2"/>
              <a:buNone/>
              <a:defRPr/>
            </a:pPr>
            <a:endParaRPr lang="en-US" altLang="zh-CN" dirty="0">
              <a:ea typeface="宋体" pitchFamily="2" charset="-122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zh-CN" altLang="en-US" dirty="0">
                <a:ea typeface="宋体" pitchFamily="2" charset="-122"/>
              </a:rPr>
              <a:t>例</a:t>
            </a:r>
            <a:r>
              <a:rPr lang="en-US" altLang="zh-CN" dirty="0">
                <a:ea typeface="宋体" pitchFamily="2" charset="-122"/>
              </a:rPr>
              <a:t>:  </a:t>
            </a:r>
            <a:r>
              <a:rPr lang="en-US" altLang="zh-CN" i="1" dirty="0">
                <a:ea typeface="宋体" pitchFamily="2" charset="-122"/>
              </a:rPr>
              <a:t>d</a:t>
            </a:r>
            <a:r>
              <a:rPr lang="en-US" altLang="zh-CN" baseline="-25000" dirty="0">
                <a:ea typeface="宋体" pitchFamily="2" charset="-122"/>
              </a:rPr>
              <a:t>1 </a:t>
            </a:r>
            <a:r>
              <a:rPr lang="en-US" altLang="zh-CN" dirty="0">
                <a:ea typeface="宋体" pitchFamily="2" charset="-122"/>
              </a:rPr>
              <a:t>= 25c,  </a:t>
            </a:r>
            <a:r>
              <a:rPr lang="en-US" altLang="zh-CN" i="1" dirty="0">
                <a:ea typeface="宋体" pitchFamily="2" charset="-122"/>
              </a:rPr>
              <a:t>d</a:t>
            </a:r>
            <a:r>
              <a:rPr lang="en-US" altLang="zh-CN" baseline="-25000" dirty="0">
                <a:ea typeface="宋体" pitchFamily="2" charset="-122"/>
              </a:rPr>
              <a:t>2 </a:t>
            </a:r>
            <a:r>
              <a:rPr lang="en-US" altLang="zh-CN" dirty="0">
                <a:ea typeface="宋体" pitchFamily="2" charset="-122"/>
              </a:rPr>
              <a:t>=10c,  </a:t>
            </a:r>
            <a:r>
              <a:rPr lang="en-US" altLang="zh-CN" i="1" dirty="0">
                <a:ea typeface="宋体" pitchFamily="2" charset="-122"/>
              </a:rPr>
              <a:t>d</a:t>
            </a:r>
            <a:r>
              <a:rPr lang="en-US" altLang="zh-CN" baseline="-25000" dirty="0">
                <a:ea typeface="宋体" pitchFamily="2" charset="-122"/>
              </a:rPr>
              <a:t>3 </a:t>
            </a:r>
            <a:r>
              <a:rPr lang="en-US" altLang="zh-CN" dirty="0">
                <a:ea typeface="宋体" pitchFamily="2" charset="-122"/>
              </a:rPr>
              <a:t>= 5c,  </a:t>
            </a:r>
            <a:r>
              <a:rPr lang="en-US" altLang="zh-CN" i="1" dirty="0">
                <a:ea typeface="宋体" pitchFamily="2" charset="-122"/>
              </a:rPr>
              <a:t>d</a:t>
            </a:r>
            <a:r>
              <a:rPr lang="en-US" altLang="zh-CN" baseline="-25000" dirty="0">
                <a:ea typeface="宋体" pitchFamily="2" charset="-122"/>
              </a:rPr>
              <a:t>4 </a:t>
            </a:r>
            <a:r>
              <a:rPr lang="en-US" altLang="zh-CN" dirty="0">
                <a:ea typeface="宋体" pitchFamily="2" charset="-122"/>
              </a:rPr>
              <a:t>= 1c  and  </a:t>
            </a:r>
            <a:r>
              <a:rPr lang="en-US" altLang="zh-CN" i="1" dirty="0">
                <a:ea typeface="宋体" pitchFamily="2" charset="-122"/>
              </a:rPr>
              <a:t>n = </a:t>
            </a:r>
            <a:r>
              <a:rPr lang="en-US" altLang="zh-CN" dirty="0">
                <a:ea typeface="宋体" pitchFamily="2" charset="-122"/>
              </a:rPr>
              <a:t>48c</a:t>
            </a:r>
          </a:p>
          <a:p>
            <a:pPr>
              <a:buFont typeface="Monotype Sorts" pitchFamily="2" charset="2"/>
              <a:buNone/>
              <a:defRPr/>
            </a:pPr>
            <a:endParaRPr lang="en-US" altLang="zh-CN" dirty="0">
              <a:ea typeface="宋体" pitchFamily="2" charset="-122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zh-CN" altLang="en-US" dirty="0">
                <a:ea typeface="宋体" pitchFamily="2" charset="-122"/>
              </a:rPr>
              <a:t>贪婪解：</a:t>
            </a:r>
            <a:r>
              <a:rPr lang="en-US" altLang="zh-CN" dirty="0">
                <a:ea typeface="宋体" pitchFamily="2" charset="-122"/>
              </a:rPr>
              <a:t> </a:t>
            </a:r>
          </a:p>
          <a:p>
            <a:pPr>
              <a:buFont typeface="Monotype Sorts" pitchFamily="2" charset="2"/>
              <a:buNone/>
              <a:defRPr/>
            </a:pPr>
            <a:endParaRPr lang="en-US" altLang="zh-CN" dirty="0">
              <a:ea typeface="宋体" pitchFamily="2" charset="-122"/>
            </a:endParaRPr>
          </a:p>
          <a:p>
            <a:pPr>
              <a:defRPr/>
            </a:pPr>
            <a:r>
              <a:rPr lang="zh-CN" altLang="en-US" dirty="0">
                <a:ea typeface="宋体" pitchFamily="2" charset="-122"/>
              </a:rPr>
              <a:t>对大多数常用的硬币面额都可以得到最优解</a:t>
            </a:r>
            <a:endParaRPr lang="en-US" altLang="zh-CN" dirty="0">
              <a:ea typeface="宋体" pitchFamily="2" charset="-122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altLang="zh-CN" dirty="0">
                <a:ea typeface="宋体" pitchFamily="2" charset="-122"/>
              </a:rPr>
              <a:t>     </a:t>
            </a:r>
          </a:p>
          <a:p>
            <a:pPr>
              <a:defRPr/>
            </a:pPr>
            <a:r>
              <a:rPr lang="en-US" altLang="zh-CN" dirty="0">
                <a:ea typeface="宋体" pitchFamily="2" charset="-122"/>
              </a:rPr>
              <a:t> </a:t>
            </a:r>
            <a:r>
              <a:rPr lang="zh-CN" altLang="en-US" dirty="0">
                <a:ea typeface="宋体" pitchFamily="2" charset="-122"/>
              </a:rPr>
              <a:t>对任意硬币面额，有可能不是最优解</a:t>
            </a:r>
            <a:endParaRPr lang="en-US" altLang="zh-CN" dirty="0">
              <a:ea typeface="宋体" pitchFamily="2" charset="-122"/>
            </a:endParaRPr>
          </a:p>
          <a:p>
            <a:pPr>
              <a:defRPr/>
            </a:pPr>
            <a:endParaRPr lang="en-US" altLang="zh-CN" dirty="0">
              <a:ea typeface="宋体" pitchFamily="2" charset="-122"/>
            </a:endParaRPr>
          </a:p>
        </p:txBody>
      </p:sp>
      <p:sp>
        <p:nvSpPr>
          <p:cNvPr id="421892" name="Text Box 4"/>
          <p:cNvSpPr txBox="1">
            <a:spLocks noChangeArrowheads="1"/>
          </p:cNvSpPr>
          <p:nvPr/>
        </p:nvSpPr>
        <p:spPr bwMode="auto">
          <a:xfrm>
            <a:off x="2400300" y="38100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>
                <a:solidFill>
                  <a:srgbClr val="FFFF99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lr>
                <a:srgbClr val="A50021"/>
              </a:buClr>
              <a:buChar char="•"/>
              <a:defRPr kumimoji="1" sz="2000" b="1">
                <a:solidFill>
                  <a:srgbClr val="FFFF99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b="0" dirty="0">
                <a:solidFill>
                  <a:schemeClr val="tx1"/>
                </a:solidFill>
                <a:ea typeface="宋体" charset="-122"/>
              </a:rPr>
              <a:t>&lt;1, 2, 0,  3&gt;</a:t>
            </a:r>
          </a:p>
        </p:txBody>
      </p:sp>
      <p:sp>
        <p:nvSpPr>
          <p:cNvPr id="421893" name="Text Box 5"/>
          <p:cNvSpPr txBox="1">
            <a:spLocks noChangeArrowheads="1"/>
          </p:cNvSpPr>
          <p:nvPr/>
        </p:nvSpPr>
        <p:spPr bwMode="auto">
          <a:xfrm>
            <a:off x="1066800" y="6400800"/>
            <a:ext cx="693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>
                <a:solidFill>
                  <a:srgbClr val="FFFF99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lr>
                <a:srgbClr val="A50021"/>
              </a:buClr>
              <a:buChar char="•"/>
              <a:defRPr kumimoji="1" sz="2000" b="1">
                <a:solidFill>
                  <a:srgbClr val="FFFF99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b="0" dirty="0">
                <a:solidFill>
                  <a:schemeClr val="tx1"/>
                </a:solidFill>
                <a:ea typeface="宋体" charset="-122"/>
              </a:rPr>
              <a:t>例：</a:t>
            </a:r>
            <a:r>
              <a:rPr kumimoji="0" lang="en-US" altLang="zh-CN" b="0" dirty="0">
                <a:solidFill>
                  <a:schemeClr val="tx1"/>
                </a:solidFill>
                <a:ea typeface="宋体" charset="-122"/>
              </a:rPr>
              <a:t> </a:t>
            </a:r>
            <a:r>
              <a:rPr kumimoji="0" lang="en-US" altLang="zh-CN" b="0" i="1" dirty="0">
                <a:solidFill>
                  <a:schemeClr val="tx1"/>
                </a:solidFill>
                <a:ea typeface="宋体" charset="-122"/>
              </a:rPr>
              <a:t>d</a:t>
            </a:r>
            <a:r>
              <a:rPr kumimoji="0" lang="en-US" altLang="zh-CN" sz="1800" b="0" i="1" dirty="0">
                <a:solidFill>
                  <a:schemeClr val="tx1"/>
                </a:solidFill>
                <a:ea typeface="宋体" charset="-122"/>
              </a:rPr>
              <a:t>1</a:t>
            </a:r>
            <a:r>
              <a:rPr kumimoji="0" lang="en-US" altLang="zh-CN" b="0" dirty="0">
                <a:solidFill>
                  <a:schemeClr val="tx1"/>
                </a:solidFill>
                <a:ea typeface="宋体" charset="-122"/>
              </a:rPr>
              <a:t> = 25c, </a:t>
            </a:r>
            <a:r>
              <a:rPr kumimoji="0" lang="en-US" altLang="zh-CN" b="0" i="1" dirty="0">
                <a:solidFill>
                  <a:schemeClr val="tx1"/>
                </a:solidFill>
                <a:ea typeface="宋体" charset="-122"/>
              </a:rPr>
              <a:t>d</a:t>
            </a:r>
            <a:r>
              <a:rPr kumimoji="0" lang="en-US" altLang="zh-CN" sz="1800" b="0" i="1" dirty="0">
                <a:solidFill>
                  <a:schemeClr val="tx1"/>
                </a:solidFill>
                <a:ea typeface="宋体" charset="-122"/>
              </a:rPr>
              <a:t>2</a:t>
            </a:r>
            <a:r>
              <a:rPr kumimoji="0" lang="en-US" altLang="zh-CN" b="0" dirty="0">
                <a:solidFill>
                  <a:schemeClr val="tx1"/>
                </a:solidFill>
                <a:ea typeface="宋体" charset="-122"/>
              </a:rPr>
              <a:t> = 10c, </a:t>
            </a:r>
            <a:r>
              <a:rPr kumimoji="0" lang="en-US" altLang="zh-CN" b="0" i="1" dirty="0">
                <a:solidFill>
                  <a:schemeClr val="tx1"/>
                </a:solidFill>
                <a:ea typeface="宋体" charset="-122"/>
              </a:rPr>
              <a:t>d</a:t>
            </a:r>
            <a:r>
              <a:rPr kumimoji="0" lang="en-US" altLang="zh-CN" sz="1800" b="0" i="1" dirty="0">
                <a:solidFill>
                  <a:schemeClr val="tx1"/>
                </a:solidFill>
                <a:ea typeface="宋体" charset="-122"/>
              </a:rPr>
              <a:t>3</a:t>
            </a:r>
            <a:r>
              <a:rPr kumimoji="0" lang="en-US" altLang="zh-CN" b="0" dirty="0">
                <a:solidFill>
                  <a:schemeClr val="tx1"/>
                </a:solidFill>
                <a:ea typeface="宋体" charset="-122"/>
              </a:rPr>
              <a:t> = 1c, and </a:t>
            </a:r>
            <a:r>
              <a:rPr kumimoji="0" lang="en-US" altLang="zh-CN" b="0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kumimoji="0" lang="en-US" altLang="zh-CN" b="0" dirty="0">
                <a:solidFill>
                  <a:schemeClr val="tx1"/>
                </a:solidFill>
                <a:ea typeface="宋体" charset="-122"/>
              </a:rPr>
              <a:t> = 30c</a:t>
            </a:r>
          </a:p>
        </p:txBody>
      </p:sp>
      <p:sp>
        <p:nvSpPr>
          <p:cNvPr id="421895" name="Text Box 7"/>
          <p:cNvSpPr txBox="1">
            <a:spLocks noChangeArrowheads="1"/>
          </p:cNvSpPr>
          <p:nvPr/>
        </p:nvSpPr>
        <p:spPr bwMode="auto">
          <a:xfrm>
            <a:off x="1524000" y="2133600"/>
            <a:ext cx="6477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>
                <a:solidFill>
                  <a:srgbClr val="FFFF99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lr>
                <a:srgbClr val="A50021"/>
              </a:buClr>
              <a:buChar char="•"/>
              <a:defRPr kumimoji="1" sz="2000" b="1">
                <a:solidFill>
                  <a:srgbClr val="FFFF99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b="0">
                <a:solidFill>
                  <a:schemeClr val="tx1"/>
                </a:solidFill>
                <a:ea typeface="宋体" charset="-122"/>
              </a:rPr>
              <a:t>问题：目标函数和约束条件是什么</a:t>
            </a:r>
            <a:r>
              <a:rPr kumimoji="0" lang="en-US" altLang="zh-CN" b="0">
                <a:solidFill>
                  <a:schemeClr val="tx1"/>
                </a:solidFill>
                <a:ea typeface="宋体" charset="-12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5258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2" grpId="0"/>
      <p:bldP spid="421893" grpId="0"/>
      <p:bldP spid="42189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0000CC"/>
                </a:solidFill>
              </a:rPr>
              <a:t>贪心技术的局限性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4648200"/>
          </a:xfrm>
        </p:spPr>
        <p:txBody>
          <a:bodyPr/>
          <a:lstStyle/>
          <a:p>
            <a:pPr eaLnBrk="1" hangingPunct="1"/>
            <a:r>
              <a:rPr lang="zh-CN" altLang="en-US" sz="2400" b="1" dirty="0"/>
              <a:t>尽管贪心算法可以得到一个可行的解，但是不能保证得到最优解。</a:t>
            </a:r>
            <a:endParaRPr lang="en-US" altLang="zh-CN" sz="2400" b="1" dirty="0"/>
          </a:p>
          <a:p>
            <a:pPr eaLnBrk="1" hangingPunct="1"/>
            <a:r>
              <a:rPr lang="zh-CN" altLang="en-US" sz="2400" b="1" dirty="0"/>
              <a:t>证明一个贪心算法是可以找到最优解，是有必要的。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14000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953000"/>
          </a:xfrm>
        </p:spPr>
        <p:txBody>
          <a:bodyPr/>
          <a:lstStyle/>
          <a:p>
            <a:r>
              <a:rPr lang="zh-CN" altLang="en-US" sz="2400" b="1" dirty="0"/>
              <a:t>已知</a:t>
            </a:r>
            <a:r>
              <a:rPr lang="en-US" sz="2400" b="1" dirty="0"/>
              <a:t> </a:t>
            </a:r>
          </a:p>
          <a:p>
            <a:pPr lvl="1"/>
            <a:r>
              <a:rPr lang="zh-CN" altLang="en-US" sz="2200" b="1" dirty="0"/>
              <a:t>背包容量</a:t>
            </a:r>
            <a:r>
              <a:rPr lang="en-US" sz="2200" b="1" i="1" dirty="0"/>
              <a:t>C &gt; </a:t>
            </a:r>
            <a:r>
              <a:rPr lang="en-US" sz="2200" b="1" dirty="0"/>
              <a:t>0</a:t>
            </a:r>
          </a:p>
          <a:p>
            <a:pPr lvl="1"/>
            <a:r>
              <a:rPr lang="en-US" sz="2200" b="1" i="1" dirty="0"/>
              <a:t>n</a:t>
            </a:r>
            <a:r>
              <a:rPr lang="en-US" sz="2200" b="1" dirty="0"/>
              <a:t> </a:t>
            </a:r>
            <a:r>
              <a:rPr lang="zh-CN" altLang="en-US" sz="2200" b="1" dirty="0"/>
              <a:t>个物品，体积</a:t>
            </a:r>
            <a:r>
              <a:rPr lang="en-US" sz="2200" b="1" i="1" dirty="0" err="1"/>
              <a:t>w</a:t>
            </a:r>
            <a:r>
              <a:rPr lang="en-US" sz="2200" b="1" i="1" baseline="-25000" dirty="0" err="1"/>
              <a:t>i</a:t>
            </a:r>
            <a:r>
              <a:rPr lang="en-US" sz="2200" b="1" i="1" baseline="-25000" dirty="0"/>
              <a:t> </a:t>
            </a:r>
            <a:r>
              <a:rPr lang="en-US" sz="2200" b="1" i="1" dirty="0"/>
              <a:t>&gt; </a:t>
            </a:r>
            <a:r>
              <a:rPr lang="en-US" sz="2200" b="1" dirty="0"/>
              <a:t>0 </a:t>
            </a:r>
            <a:r>
              <a:rPr lang="zh-CN" altLang="en-US" sz="2200" b="1" dirty="0"/>
              <a:t>，价值</a:t>
            </a:r>
            <a:r>
              <a:rPr lang="en-US" sz="2200" b="1" i="1" dirty="0"/>
              <a:t>p</a:t>
            </a:r>
            <a:r>
              <a:rPr lang="en-US" sz="2200" b="1" i="1" baseline="-25000" dirty="0"/>
              <a:t>i</a:t>
            </a:r>
            <a:r>
              <a:rPr lang="en-US" sz="2200" b="1" i="1" dirty="0"/>
              <a:t> &gt; </a:t>
            </a:r>
            <a:r>
              <a:rPr lang="en-US" sz="2200" b="1" dirty="0"/>
              <a:t>0 for </a:t>
            </a:r>
            <a:r>
              <a:rPr lang="en-US" sz="2200" b="1" i="1" dirty="0" err="1"/>
              <a:t>i</a:t>
            </a:r>
            <a:r>
              <a:rPr lang="en-US" sz="2200" b="1" i="1" dirty="0"/>
              <a:t> </a:t>
            </a:r>
            <a:r>
              <a:rPr lang="en-US" sz="2200" b="1" dirty="0"/>
              <a:t>= 1, …, </a:t>
            </a:r>
            <a:r>
              <a:rPr lang="en-US" sz="2200" b="1" i="1" dirty="0"/>
              <a:t>n</a:t>
            </a:r>
            <a:r>
              <a:rPr lang="en-US" sz="2200" b="1" dirty="0"/>
              <a:t>, </a:t>
            </a:r>
          </a:p>
          <a:p>
            <a:r>
              <a:rPr lang="zh-CN" altLang="en-US" sz="2400" b="1" dirty="0"/>
              <a:t>确定</a:t>
            </a:r>
            <a:r>
              <a:rPr lang="en-US" sz="2400" b="1" dirty="0"/>
              <a:t> { 1, 2, …,</a:t>
            </a:r>
            <a:r>
              <a:rPr lang="en-US" sz="2400" b="1" i="1" dirty="0"/>
              <a:t> n </a:t>
            </a:r>
            <a:r>
              <a:rPr lang="en-US" sz="2400" b="1" dirty="0"/>
              <a:t>} </a:t>
            </a:r>
            <a:r>
              <a:rPr lang="zh-CN" altLang="en-US" sz="2400" b="1" dirty="0"/>
              <a:t>的子集，满足</a:t>
            </a:r>
            <a:r>
              <a:rPr lang="en-US" sz="2400" b="1" dirty="0"/>
              <a:t>:</a:t>
            </a:r>
          </a:p>
          <a:p>
            <a:endParaRPr lang="en-US" sz="2400" b="1" dirty="0"/>
          </a:p>
          <a:p>
            <a:endParaRPr lang="en-US" sz="2400" b="1" dirty="0"/>
          </a:p>
          <a:p>
            <a:pPr>
              <a:spcBef>
                <a:spcPts val="2400"/>
              </a:spcBef>
            </a:pPr>
            <a:r>
              <a:rPr lang="zh-CN" altLang="en-US" sz="2400" b="1" dirty="0"/>
              <a:t>这个问题已经用动态规划解了，现在看贪心法怎么解</a:t>
            </a:r>
            <a:endParaRPr lang="en-US" sz="2200" b="1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  <a:noFill/>
        </p:spPr>
        <p:txBody>
          <a:bodyPr lIns="91440" tIns="45720" rIns="91440" bIns="45720"/>
          <a:lstStyle/>
          <a:p>
            <a:r>
              <a:rPr lang="en-US" sz="3600" b="1" dirty="0">
                <a:solidFill>
                  <a:srgbClr val="0000CC"/>
                </a:solidFill>
              </a:rPr>
              <a:t>0/1 </a:t>
            </a:r>
            <a:r>
              <a:rPr lang="zh-CN" altLang="en-US" sz="3600" b="1" dirty="0">
                <a:solidFill>
                  <a:srgbClr val="0000CC"/>
                </a:solidFill>
              </a:rPr>
              <a:t>背包问题</a:t>
            </a:r>
            <a:endParaRPr lang="en-US" sz="3600" b="1" dirty="0">
              <a:solidFill>
                <a:srgbClr val="0000CC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922363"/>
              </p:ext>
            </p:extLst>
          </p:nvPr>
        </p:nvGraphicFramePr>
        <p:xfrm>
          <a:off x="1828800" y="3352800"/>
          <a:ext cx="4673600" cy="824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Equation" r:id="rId4" imgW="1943100" imgH="342900" progId="Equation.3">
                  <p:embed/>
                </p:oleObj>
              </mc:Choice>
              <mc:Fallback>
                <p:oleObj name="Equation" r:id="rId4" imgW="1943100" imgH="34290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352800"/>
                        <a:ext cx="4673600" cy="8247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313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53400" cy="914400"/>
          </a:xfrm>
          <a:noFill/>
        </p:spPr>
        <p:txBody>
          <a:bodyPr lIns="92075" tIns="46038" rIns="92075" bIns="46038"/>
          <a:lstStyle/>
          <a:p>
            <a:r>
              <a:rPr lang="en-US" sz="3600" b="1" dirty="0">
                <a:solidFill>
                  <a:srgbClr val="0000CC"/>
                </a:solidFill>
              </a:rPr>
              <a:t>0/1 </a:t>
            </a:r>
            <a:r>
              <a:rPr lang="zh-CN" altLang="en-US" sz="3600" b="1" dirty="0">
                <a:solidFill>
                  <a:srgbClr val="0000CC"/>
                </a:solidFill>
              </a:rPr>
              <a:t>背包问题</a:t>
            </a:r>
            <a:r>
              <a:rPr lang="en-US" sz="3600" b="1" dirty="0">
                <a:solidFill>
                  <a:srgbClr val="0000CC"/>
                </a:solidFill>
              </a:rPr>
              <a:t>: </a:t>
            </a:r>
            <a:r>
              <a:rPr lang="zh-CN" altLang="en-US" sz="3600" b="1" dirty="0">
                <a:solidFill>
                  <a:srgbClr val="0000CC"/>
                </a:solidFill>
              </a:rPr>
              <a:t>贪心法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4958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zh-CN" altLang="en-US" sz="2400" b="1" dirty="0"/>
              <a:t>有以下几种贪心选择准则</a:t>
            </a:r>
            <a:r>
              <a:rPr lang="en-US" sz="2400" b="1" dirty="0"/>
              <a:t>:</a:t>
            </a:r>
          </a:p>
          <a:p>
            <a:pPr lvl="1">
              <a:lnSpc>
                <a:spcPct val="90000"/>
              </a:lnSpc>
            </a:pPr>
            <a:r>
              <a:rPr lang="zh-CN" altLang="en-US" sz="2200" b="1" i="1" dirty="0">
                <a:solidFill>
                  <a:srgbClr val="C00000"/>
                </a:solidFill>
              </a:rPr>
              <a:t>最大价值优先</a:t>
            </a:r>
            <a:r>
              <a:rPr lang="en-US" sz="2200" b="1" dirty="0"/>
              <a:t>– </a:t>
            </a:r>
            <a:r>
              <a:rPr lang="zh-CN" altLang="en-US" sz="2200" b="1" dirty="0"/>
              <a:t>先选择最值钱的物品</a:t>
            </a:r>
            <a:endParaRPr lang="en-US" sz="2200" b="1" dirty="0"/>
          </a:p>
          <a:p>
            <a:pPr lvl="1">
              <a:lnSpc>
                <a:spcPct val="90000"/>
              </a:lnSpc>
            </a:pPr>
            <a:r>
              <a:rPr lang="zh-CN" altLang="en-US" sz="2200" b="1" i="1" dirty="0">
                <a:solidFill>
                  <a:srgbClr val="C00000"/>
                </a:solidFill>
              </a:rPr>
              <a:t>最小体积优先</a:t>
            </a:r>
            <a:r>
              <a:rPr lang="en-US" sz="2200" b="1" dirty="0"/>
              <a:t>–.</a:t>
            </a:r>
          </a:p>
          <a:p>
            <a:pPr lvl="1">
              <a:lnSpc>
                <a:spcPct val="90000"/>
              </a:lnSpc>
            </a:pPr>
            <a:r>
              <a:rPr lang="zh-CN" altLang="en-US" sz="2200" b="1" i="1" dirty="0">
                <a:solidFill>
                  <a:srgbClr val="C00000"/>
                </a:solidFill>
              </a:rPr>
              <a:t>最大体积优先</a:t>
            </a:r>
            <a:r>
              <a:rPr lang="en-US" sz="2200" b="1" dirty="0"/>
              <a:t>–.</a:t>
            </a:r>
          </a:p>
          <a:p>
            <a:pPr lvl="1">
              <a:lnSpc>
                <a:spcPct val="90000"/>
              </a:lnSpc>
            </a:pPr>
            <a:r>
              <a:rPr lang="zh-CN" altLang="en-US" sz="2200" b="1" i="1" dirty="0">
                <a:solidFill>
                  <a:srgbClr val="C00000"/>
                </a:solidFill>
              </a:rPr>
              <a:t>最大单位价值优先</a:t>
            </a:r>
            <a:r>
              <a:rPr lang="en-US" sz="2200" b="1" dirty="0"/>
              <a:t>–.</a:t>
            </a:r>
          </a:p>
          <a:p>
            <a:pPr>
              <a:lnSpc>
                <a:spcPct val="90000"/>
              </a:lnSpc>
            </a:pPr>
            <a:r>
              <a:rPr lang="zh-CN" altLang="en-US" sz="2400" b="1" dirty="0"/>
              <a:t>没有一种方法能保证得到最优解</a:t>
            </a:r>
            <a:r>
              <a:rPr lang="en-US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161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53400" cy="990600"/>
          </a:xfr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3400" b="1" dirty="0">
                <a:solidFill>
                  <a:srgbClr val="0000CC"/>
                </a:solidFill>
              </a:rPr>
              <a:t>最大价值优先</a:t>
            </a:r>
            <a:r>
              <a:rPr lang="en-US" sz="3400" b="1" dirty="0">
                <a:solidFill>
                  <a:srgbClr val="0000CC"/>
                </a:solidFill>
              </a:rPr>
              <a:t>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45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b="1" dirty="0"/>
              <a:t>例：</a:t>
            </a:r>
            <a:r>
              <a:rPr lang="en-US" sz="2400" b="1" dirty="0"/>
              <a:t>3</a:t>
            </a:r>
            <a:r>
              <a:rPr lang="zh-CN" altLang="en-US" sz="2400" b="1" dirty="0"/>
              <a:t>个物品，背包容量</a:t>
            </a:r>
            <a:r>
              <a:rPr lang="en-US" sz="2400" b="1" dirty="0"/>
              <a:t> = 25.  </a:t>
            </a:r>
            <a:endParaRPr lang="en-US" sz="2800" b="1" i="1" baseline="-25000" dirty="0"/>
          </a:p>
        </p:txBody>
      </p:sp>
      <p:sp>
        <p:nvSpPr>
          <p:cNvPr id="12292" name="Rectangle 4" descr="10%"/>
          <p:cNvSpPr>
            <a:spLocks noChangeArrowheads="1"/>
          </p:cNvSpPr>
          <p:nvPr/>
        </p:nvSpPr>
        <p:spPr bwMode="auto">
          <a:xfrm>
            <a:off x="609600" y="4845050"/>
            <a:ext cx="762000" cy="990600"/>
          </a:xfrm>
          <a:prstGeom prst="rect">
            <a:avLst/>
          </a:prstGeom>
          <a:pattFill prst="pct10">
            <a:fgClr>
              <a:schemeClr val="bg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69925" y="5226050"/>
            <a:ext cx="649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Times New Roman" pitchFamily="16" charset="0"/>
              </a:rPr>
              <a:t>5 </a:t>
            </a:r>
            <a:r>
              <a:rPr lang="en-US" sz="2400" dirty="0" err="1">
                <a:solidFill>
                  <a:schemeClr val="tx1"/>
                </a:solidFill>
                <a:latin typeface="Times New Roman" pitchFamily="16" charset="0"/>
              </a:rPr>
              <a:t>lb</a:t>
            </a:r>
            <a:endParaRPr lang="en-US" sz="2400" dirty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685800" y="4387850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Times New Roman" pitchFamily="16" charset="0"/>
              </a:rPr>
              <a:t>$70</a:t>
            </a:r>
          </a:p>
        </p:txBody>
      </p:sp>
      <p:sp>
        <p:nvSpPr>
          <p:cNvPr id="12295" name="Rectangle 7" descr="10%"/>
          <p:cNvSpPr>
            <a:spLocks noChangeArrowheads="1"/>
          </p:cNvSpPr>
          <p:nvPr/>
        </p:nvSpPr>
        <p:spPr bwMode="auto">
          <a:xfrm>
            <a:off x="1524000" y="3930650"/>
            <a:ext cx="838200" cy="1905000"/>
          </a:xfrm>
          <a:prstGeom prst="rect">
            <a:avLst/>
          </a:prstGeom>
          <a:pattFill prst="pct10">
            <a:fgClr>
              <a:schemeClr val="bg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1584325" y="4886325"/>
            <a:ext cx="801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latin typeface="Times New Roman" pitchFamily="16" charset="0"/>
              </a:rPr>
              <a:t>10 lb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1600200" y="3473450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Times New Roman" pitchFamily="16" charset="0"/>
              </a:rPr>
              <a:t>$90</a:t>
            </a:r>
          </a:p>
        </p:txBody>
      </p:sp>
      <p:sp>
        <p:nvSpPr>
          <p:cNvPr id="12298" name="Rectangle 10" descr="5%"/>
          <p:cNvSpPr>
            <a:spLocks noChangeArrowheads="1"/>
          </p:cNvSpPr>
          <p:nvPr/>
        </p:nvSpPr>
        <p:spPr bwMode="auto">
          <a:xfrm>
            <a:off x="2606675" y="2330450"/>
            <a:ext cx="838200" cy="3505200"/>
          </a:xfrm>
          <a:prstGeom prst="rect">
            <a:avLst/>
          </a:prstGeom>
          <a:pattFill prst="pct5">
            <a:fgClr>
              <a:schemeClr val="bg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2590800" y="194945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latin typeface="Times New Roman" pitchFamily="16" charset="0"/>
              </a:rPr>
              <a:t>$140</a:t>
            </a:r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3749675" y="2330450"/>
            <a:ext cx="83820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3733800" y="2863850"/>
            <a:ext cx="838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 i="1" dirty="0">
                <a:solidFill>
                  <a:schemeClr val="tx1"/>
                </a:solidFill>
                <a:latin typeface="Times New Roman" pitchFamily="16" charset="0"/>
              </a:rPr>
              <a:t>C = </a:t>
            </a:r>
            <a:r>
              <a:rPr lang="en-US" sz="2400" dirty="0">
                <a:solidFill>
                  <a:schemeClr val="tx1"/>
                </a:solidFill>
                <a:latin typeface="Times New Roman" pitchFamily="16" charset="0"/>
              </a:rPr>
              <a:t>25lb</a:t>
            </a:r>
            <a:br>
              <a:rPr lang="en-US" sz="2400" dirty="0">
                <a:solidFill>
                  <a:schemeClr val="tx1"/>
                </a:solidFill>
                <a:latin typeface="Times New Roman" pitchFamily="16" charset="0"/>
              </a:rPr>
            </a:br>
            <a:endParaRPr lang="en-US" sz="2400" dirty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2606675" y="4464050"/>
            <a:ext cx="801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latin typeface="Times New Roman" pitchFamily="16" charset="0"/>
              </a:rPr>
              <a:t>25 lb</a:t>
            </a: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685800" y="5759450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  <a:latin typeface="Times New Roman" pitchFamily="16" charset="0"/>
              </a:rPr>
              <a:t>item</a:t>
            </a:r>
            <a:r>
              <a:rPr lang="en-US" sz="1800" baseline="-25000">
                <a:solidFill>
                  <a:schemeClr val="tx1"/>
                </a:solidFill>
                <a:latin typeface="Times New Roman" pitchFamily="16" charset="0"/>
              </a:rPr>
              <a:t>1</a:t>
            </a:r>
            <a:endParaRPr lang="en-US" sz="240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1600200" y="5773738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  <a:latin typeface="Times New Roman" pitchFamily="16" charset="0"/>
              </a:rPr>
              <a:t>item</a:t>
            </a:r>
            <a:r>
              <a:rPr lang="en-US" sz="1800" baseline="-25000">
                <a:solidFill>
                  <a:schemeClr val="tx1"/>
                </a:solidFill>
                <a:latin typeface="Times New Roman" pitchFamily="16" charset="0"/>
              </a:rPr>
              <a:t>2</a:t>
            </a:r>
            <a:endParaRPr lang="en-US" sz="240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2667000" y="5759450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  <a:latin typeface="Times New Roman" pitchFamily="16" charset="0"/>
              </a:rPr>
              <a:t>item</a:t>
            </a:r>
            <a:r>
              <a:rPr lang="en-US" sz="1800" baseline="-25000">
                <a:solidFill>
                  <a:schemeClr val="tx1"/>
                </a:solidFill>
                <a:latin typeface="Times New Roman" pitchFamily="16" charset="0"/>
              </a:rPr>
              <a:t>3</a:t>
            </a:r>
            <a:endParaRPr lang="en-US" sz="240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3581400" y="5759450"/>
            <a:ext cx="1085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  <a:latin typeface="Times New Roman" pitchFamily="16" charset="0"/>
              </a:rPr>
              <a:t>Knapsack</a:t>
            </a:r>
            <a:endParaRPr lang="en-US" sz="240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5105400" y="5759450"/>
            <a:ext cx="10054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1800" dirty="0">
                <a:solidFill>
                  <a:srgbClr val="C00000"/>
                </a:solidFill>
                <a:latin typeface="Times New Roman" pitchFamily="16" charset="0"/>
              </a:rPr>
              <a:t>Greedy</a:t>
            </a:r>
            <a:br>
              <a:rPr lang="en-US" sz="1800" dirty="0">
                <a:solidFill>
                  <a:srgbClr val="C00000"/>
                </a:solidFill>
                <a:latin typeface="Times New Roman" pitchFamily="16" charset="0"/>
              </a:rPr>
            </a:br>
            <a:r>
              <a:rPr lang="en-US" sz="1800" dirty="0">
                <a:solidFill>
                  <a:srgbClr val="C00000"/>
                </a:solidFill>
                <a:latin typeface="Times New Roman" pitchFamily="16" charset="0"/>
              </a:rPr>
              <a:t>Solution</a:t>
            </a:r>
            <a:endParaRPr lang="en-US" sz="2400" dirty="0">
              <a:solidFill>
                <a:srgbClr val="C00000"/>
              </a:solidFill>
              <a:latin typeface="Times New Roman" pitchFamily="16" charset="0"/>
            </a:endParaRPr>
          </a:p>
        </p:txBody>
      </p:sp>
      <p:sp>
        <p:nvSpPr>
          <p:cNvPr id="12308" name="Rectangle 20" descr="20%"/>
          <p:cNvSpPr>
            <a:spLocks noChangeArrowheads="1"/>
          </p:cNvSpPr>
          <p:nvPr/>
        </p:nvSpPr>
        <p:spPr bwMode="auto">
          <a:xfrm>
            <a:off x="5165725" y="2330450"/>
            <a:ext cx="838200" cy="3505200"/>
          </a:xfrm>
          <a:prstGeom prst="rect">
            <a:avLst/>
          </a:prstGeom>
          <a:pattFill prst="pct20">
            <a:fgClr>
              <a:schemeClr val="folHlink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Line 21"/>
          <p:cNvSpPr>
            <a:spLocks noChangeShapeType="1"/>
          </p:cNvSpPr>
          <p:nvPr/>
        </p:nvSpPr>
        <p:spPr bwMode="auto">
          <a:xfrm>
            <a:off x="5165725" y="233045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5278438" y="52260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endParaRPr lang="en-US" sz="240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12311" name="Text Box 23"/>
          <p:cNvSpPr txBox="1">
            <a:spLocks noChangeArrowheads="1"/>
          </p:cNvSpPr>
          <p:nvPr/>
        </p:nvSpPr>
        <p:spPr bwMode="auto">
          <a:xfrm>
            <a:off x="5165725" y="3930650"/>
            <a:ext cx="801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latin typeface="Times New Roman" pitchFamily="16" charset="0"/>
              </a:rPr>
              <a:t>25 lb</a:t>
            </a:r>
          </a:p>
        </p:txBody>
      </p:sp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5949950" y="354965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latin typeface="Times New Roman" pitchFamily="16" charset="0"/>
              </a:rPr>
              <a:t>$140</a:t>
            </a:r>
          </a:p>
        </p:txBody>
      </p:sp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6813550" y="5759450"/>
            <a:ext cx="10054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1800" dirty="0">
                <a:solidFill>
                  <a:srgbClr val="C00000"/>
                </a:solidFill>
                <a:latin typeface="Times New Roman" pitchFamily="16" charset="0"/>
              </a:rPr>
              <a:t>Optimal</a:t>
            </a:r>
            <a:br>
              <a:rPr lang="en-US" sz="1800" dirty="0">
                <a:solidFill>
                  <a:srgbClr val="C00000"/>
                </a:solidFill>
                <a:latin typeface="Times New Roman" pitchFamily="16" charset="0"/>
              </a:rPr>
            </a:br>
            <a:r>
              <a:rPr lang="en-US" sz="1800" dirty="0">
                <a:solidFill>
                  <a:srgbClr val="C00000"/>
                </a:solidFill>
                <a:latin typeface="Times New Roman" pitchFamily="16" charset="0"/>
              </a:rPr>
              <a:t>Solution</a:t>
            </a:r>
            <a:endParaRPr lang="en-US" sz="2400" dirty="0">
              <a:solidFill>
                <a:srgbClr val="C00000"/>
              </a:solidFill>
              <a:latin typeface="Times New Roman" pitchFamily="16" charset="0"/>
            </a:endParaRPr>
          </a:p>
        </p:txBody>
      </p:sp>
      <p:sp>
        <p:nvSpPr>
          <p:cNvPr id="12314" name="Rectangle 26" descr="20%"/>
          <p:cNvSpPr>
            <a:spLocks noChangeArrowheads="1"/>
          </p:cNvSpPr>
          <p:nvPr/>
        </p:nvSpPr>
        <p:spPr bwMode="auto">
          <a:xfrm>
            <a:off x="6934200" y="3321050"/>
            <a:ext cx="838200" cy="2438400"/>
          </a:xfrm>
          <a:prstGeom prst="rect">
            <a:avLst/>
          </a:prstGeom>
          <a:pattFill prst="pct20">
            <a:fgClr>
              <a:schemeClr val="folHlink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Line 27"/>
          <p:cNvSpPr>
            <a:spLocks noChangeShapeType="1"/>
          </p:cNvSpPr>
          <p:nvPr/>
        </p:nvSpPr>
        <p:spPr bwMode="auto">
          <a:xfrm>
            <a:off x="6934200" y="225425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7046913" y="51498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endParaRPr lang="en-US" sz="240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7010400" y="2406650"/>
            <a:ext cx="801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latin typeface="Times New Roman" pitchFamily="16" charset="0"/>
              </a:rPr>
              <a:t>10 lb</a:t>
            </a:r>
          </a:p>
        </p:txBody>
      </p:sp>
      <p:sp>
        <p:nvSpPr>
          <p:cNvPr id="12318" name="Line 30"/>
          <p:cNvSpPr>
            <a:spLocks noChangeShapeType="1"/>
          </p:cNvSpPr>
          <p:nvPr/>
        </p:nvSpPr>
        <p:spPr bwMode="auto">
          <a:xfrm flipV="1">
            <a:off x="6934200" y="225425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9" name="Line 31"/>
          <p:cNvSpPr>
            <a:spLocks noChangeShapeType="1"/>
          </p:cNvSpPr>
          <p:nvPr/>
        </p:nvSpPr>
        <p:spPr bwMode="auto">
          <a:xfrm flipV="1">
            <a:off x="7772400" y="225425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0" name="Text Box 32"/>
          <p:cNvSpPr txBox="1">
            <a:spLocks noChangeArrowheads="1"/>
          </p:cNvSpPr>
          <p:nvPr/>
        </p:nvSpPr>
        <p:spPr bwMode="auto">
          <a:xfrm>
            <a:off x="7046913" y="3625850"/>
            <a:ext cx="649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latin typeface="Times New Roman" pitchFamily="16" charset="0"/>
              </a:rPr>
              <a:t>5 lb</a:t>
            </a:r>
          </a:p>
        </p:txBody>
      </p:sp>
      <p:sp>
        <p:nvSpPr>
          <p:cNvPr id="12321" name="Text Box 33"/>
          <p:cNvSpPr txBox="1">
            <a:spLocks noChangeArrowheads="1"/>
          </p:cNvSpPr>
          <p:nvPr/>
        </p:nvSpPr>
        <p:spPr bwMode="auto">
          <a:xfrm>
            <a:off x="7772400" y="3549650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latin typeface="Times New Roman" pitchFamily="16" charset="0"/>
              </a:rPr>
              <a:t>$70</a:t>
            </a:r>
          </a:p>
        </p:txBody>
      </p:sp>
      <p:sp>
        <p:nvSpPr>
          <p:cNvPr id="12322" name="Text Box 34"/>
          <p:cNvSpPr txBox="1">
            <a:spLocks noChangeArrowheads="1"/>
          </p:cNvSpPr>
          <p:nvPr/>
        </p:nvSpPr>
        <p:spPr bwMode="auto">
          <a:xfrm>
            <a:off x="7010400" y="5149850"/>
            <a:ext cx="801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latin typeface="Times New Roman" pitchFamily="16" charset="0"/>
              </a:rPr>
              <a:t>10 lb</a:t>
            </a:r>
          </a:p>
        </p:txBody>
      </p:sp>
      <p:sp>
        <p:nvSpPr>
          <p:cNvPr id="12323" name="Text Box 35"/>
          <p:cNvSpPr txBox="1">
            <a:spLocks noChangeArrowheads="1"/>
          </p:cNvSpPr>
          <p:nvPr/>
        </p:nvSpPr>
        <p:spPr bwMode="auto">
          <a:xfrm>
            <a:off x="7772400" y="4845050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latin typeface="Times New Roman" pitchFamily="16" charset="0"/>
              </a:rPr>
              <a:t>$90</a:t>
            </a:r>
          </a:p>
        </p:txBody>
      </p:sp>
      <p:sp>
        <p:nvSpPr>
          <p:cNvPr id="12324" name="Line 36"/>
          <p:cNvSpPr>
            <a:spLocks noChangeShapeType="1"/>
          </p:cNvSpPr>
          <p:nvPr/>
        </p:nvSpPr>
        <p:spPr bwMode="auto">
          <a:xfrm>
            <a:off x="6934200" y="423545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5" name="Text Box 37"/>
          <p:cNvSpPr txBox="1">
            <a:spLocks noChangeArrowheads="1"/>
          </p:cNvSpPr>
          <p:nvPr/>
        </p:nvSpPr>
        <p:spPr bwMode="auto">
          <a:xfrm>
            <a:off x="5867400" y="5884863"/>
            <a:ext cx="8435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  <a:latin typeface="Times New Roman" pitchFamily="16" charset="0"/>
              </a:rPr>
              <a:t>=$140</a:t>
            </a:r>
          </a:p>
        </p:txBody>
      </p:sp>
      <p:sp>
        <p:nvSpPr>
          <p:cNvPr id="12326" name="Text Box 38"/>
          <p:cNvSpPr txBox="1">
            <a:spLocks noChangeArrowheads="1"/>
          </p:cNvSpPr>
          <p:nvPr/>
        </p:nvSpPr>
        <p:spPr bwMode="auto">
          <a:xfrm>
            <a:off x="7775575" y="5895975"/>
            <a:ext cx="8435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  <a:latin typeface="Times New Roman" pitchFamily="16" charset="0"/>
              </a:rPr>
              <a:t>=$160</a:t>
            </a:r>
          </a:p>
        </p:txBody>
      </p:sp>
    </p:spTree>
    <p:extLst>
      <p:ext uri="{BB962C8B-B14F-4D97-AF65-F5344CB8AC3E}">
        <p14:creationId xmlns:p14="http://schemas.microsoft.com/office/powerpoint/2010/main" val="366289457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9900"/>
      </a:accent1>
      <a:accent2>
        <a:srgbClr val="00FFFF"/>
      </a:accent2>
      <a:accent3>
        <a:srgbClr val="FFFFFF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24680</TotalTime>
  <Words>2066</Words>
  <Application>Microsoft Office PowerPoint</Application>
  <PresentationFormat>全屏显示(4:3)</PresentationFormat>
  <Paragraphs>384</Paragraphs>
  <Slides>36</Slides>
  <Notes>31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Monotype Sorts</vt:lpstr>
      <vt:lpstr>华文新魏</vt:lpstr>
      <vt:lpstr>Times New Roman</vt:lpstr>
      <vt:lpstr>Trebuchet MS</vt:lpstr>
      <vt:lpstr>Wingdings</vt:lpstr>
      <vt:lpstr>Default Design</vt:lpstr>
      <vt:lpstr>Equation</vt:lpstr>
      <vt:lpstr>算法设计与分析  贪心算法</vt:lpstr>
      <vt:lpstr>从柏拉图式的爱情故事说起</vt:lpstr>
      <vt:lpstr>概要</vt:lpstr>
      <vt:lpstr>贪心技术: 基本思想</vt:lpstr>
      <vt:lpstr>找零问题</vt:lpstr>
      <vt:lpstr>贪心技术的局限性</vt:lpstr>
      <vt:lpstr>0/1 背包问题</vt:lpstr>
      <vt:lpstr>0/1 背包问题: 贪心法</vt:lpstr>
      <vt:lpstr>最大价值优先 </vt:lpstr>
      <vt:lpstr>最小体积优先 </vt:lpstr>
      <vt:lpstr>最大体积优先 </vt:lpstr>
      <vt:lpstr>最大单位价值优先</vt:lpstr>
      <vt:lpstr>贪心算法——背包问题</vt:lpstr>
      <vt:lpstr>最优解证明</vt:lpstr>
      <vt:lpstr>任务调度问题</vt:lpstr>
      <vt:lpstr>另一种贪心准则</vt:lpstr>
      <vt:lpstr>最优解</vt:lpstr>
      <vt:lpstr>贪心算法</vt:lpstr>
      <vt:lpstr>活动选择问题</vt:lpstr>
      <vt:lpstr>活动选择问题——定义</vt:lpstr>
      <vt:lpstr>活动选择问题——举例</vt:lpstr>
      <vt:lpstr>活动选择问题——贪心法</vt:lpstr>
      <vt:lpstr>Example 1</vt:lpstr>
      <vt:lpstr>Example 2</vt:lpstr>
      <vt:lpstr>Example 3</vt:lpstr>
      <vt:lpstr>Example 4</vt:lpstr>
      <vt:lpstr>活动选择问题——贪心法</vt:lpstr>
      <vt:lpstr>最优性证明（1）</vt:lpstr>
      <vt:lpstr>最优性证明（2）</vt:lpstr>
      <vt:lpstr>最优性证明(3)</vt:lpstr>
      <vt:lpstr>最优子结构</vt:lpstr>
      <vt:lpstr>重叠子问题</vt:lpstr>
      <vt:lpstr>递归贪心算法</vt:lpstr>
      <vt:lpstr>PowerPoint 演示文稿</vt:lpstr>
      <vt:lpstr>贪心法特点</vt:lpstr>
      <vt:lpstr>练习</vt:lpstr>
    </vt:vector>
  </TitlesOfParts>
  <Company>SUNY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INTRODUCTION</dc:title>
  <dc:creator>SUNY Learning Network</dc:creator>
  <cp:lastModifiedBy>晓鑫 蔡</cp:lastModifiedBy>
  <cp:revision>923</cp:revision>
  <dcterms:created xsi:type="dcterms:W3CDTF">1998-05-26T01:10:06Z</dcterms:created>
  <dcterms:modified xsi:type="dcterms:W3CDTF">2019-07-04T10:22:14Z</dcterms:modified>
</cp:coreProperties>
</file>