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1.xml" ContentType="application/vnd.openxmlformats-officedocument.presentationml.notesSlide+xml"/>
  <Override PartName="/ppt/theme/themeOverride6.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7.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8.xml" ContentType="application/vnd.openxmlformats-officedocument.themeOverride+xml"/>
  <Override PartName="/ppt/theme/themeOverride9.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7.xml" ContentType="application/vnd.openxmlformats-officedocument.presentationml.notesSlide+xml"/>
  <Override PartName="/ppt/theme/themeOverride10.xml" ContentType="application/vnd.openxmlformats-officedocument.themeOverride+xml"/>
  <Override PartName="/ppt/notesSlides/notesSlide8.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notesSlides/notesSlide9.xml" ContentType="application/vnd.openxmlformats-officedocument.presentationml.notesSlide+xml"/>
  <Override PartName="/ppt/theme/themeOverride13.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4.xml" ContentType="application/vnd.openxmlformats-officedocument.themeOverride+xml"/>
  <Override PartName="/ppt/notesSlides/notesSlide10.xml" ContentType="application/vnd.openxmlformats-officedocument.presentationml.notesSlide+xml"/>
  <Override PartName="/ppt/theme/themeOverride15.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685" r:id="rId2"/>
    <p:sldId id="686" r:id="rId3"/>
    <p:sldId id="677" r:id="rId4"/>
    <p:sldId id="734" r:id="rId5"/>
    <p:sldId id="698" r:id="rId6"/>
    <p:sldId id="735" r:id="rId7"/>
    <p:sldId id="693" r:id="rId8"/>
    <p:sldId id="736" r:id="rId9"/>
    <p:sldId id="697" r:id="rId10"/>
    <p:sldId id="737" r:id="rId11"/>
    <p:sldId id="695" r:id="rId12"/>
    <p:sldId id="738" r:id="rId13"/>
    <p:sldId id="739" r:id="rId14"/>
    <p:sldId id="740" r:id="rId15"/>
    <p:sldId id="741" r:id="rId16"/>
    <p:sldId id="742" r:id="rId17"/>
    <p:sldId id="743" r:id="rId18"/>
    <p:sldId id="694" r:id="rId19"/>
    <p:sldId id="722" r:id="rId20"/>
    <p:sldId id="744" r:id="rId21"/>
    <p:sldId id="745" r:id="rId22"/>
    <p:sldId id="746" r:id="rId23"/>
    <p:sldId id="747" r:id="rId24"/>
    <p:sldId id="731" r:id="rId25"/>
    <p:sldId id="704" r:id="rId26"/>
    <p:sldId id="718" r:id="rId27"/>
    <p:sldId id="699" r:id="rId28"/>
    <p:sldId id="748" r:id="rId29"/>
    <p:sldId id="749" r:id="rId30"/>
    <p:sldId id="750" r:id="rId31"/>
    <p:sldId id="732" r:id="rId32"/>
    <p:sldId id="690" r:id="rId33"/>
  </p:sldIdLst>
  <p:sldSz cx="12192000" cy="6858000"/>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76">
          <p15:clr>
            <a:srgbClr val="A4A3A4"/>
          </p15:clr>
        </p15:guide>
        <p15:guide id="2" orient="horz" pos="4133">
          <p15:clr>
            <a:srgbClr val="A4A3A4"/>
          </p15:clr>
        </p15:guide>
        <p15:guide id="3" orient="horz" pos="1049">
          <p15:clr>
            <a:srgbClr val="A4A3A4"/>
          </p15:clr>
        </p15:guide>
        <p15:guide id="4" orient="horz" pos="3566">
          <p15:clr>
            <a:srgbClr val="A4A3A4"/>
          </p15:clr>
        </p15:guide>
        <p15:guide id="5" pos="5836">
          <p15:clr>
            <a:srgbClr val="A4A3A4"/>
          </p15:clr>
        </p15:guide>
        <p15:guide id="6" pos="6811">
          <p15:clr>
            <a:srgbClr val="A4A3A4"/>
          </p15:clr>
        </p15:guide>
        <p15:guide id="7" pos="483">
          <p15:clr>
            <a:srgbClr val="A4A3A4"/>
          </p15:clr>
        </p15:guide>
        <p15:guide id="8" pos="3840">
          <p15:clr>
            <a:srgbClr val="A4A3A4"/>
          </p15:clr>
        </p15:guide>
        <p15:guide id="9" pos="3568">
          <p15:clr>
            <a:srgbClr val="A4A3A4"/>
          </p15:clr>
        </p15:guide>
        <p15:guide id="10" pos="4112">
          <p15:clr>
            <a:srgbClr val="A4A3A4"/>
          </p15:clr>
        </p15:guide>
        <p15:guide id="11" pos="2751">
          <p15:clr>
            <a:srgbClr val="A4A3A4"/>
          </p15:clr>
        </p15:guide>
        <p15:guide id="12" pos="4316">
          <p15:clr>
            <a:srgbClr val="A4A3A4"/>
          </p15:clr>
        </p15:guide>
        <p15:guide id="13" pos="6357">
          <p15:clr>
            <a:srgbClr val="A4A3A4"/>
          </p15:clr>
        </p15:guide>
        <p15:guide id="14" pos="3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1E11"/>
    <a:srgbClr val="FAFAFA"/>
    <a:srgbClr val="F9F9F9"/>
    <a:srgbClr val="F6F6F6"/>
    <a:srgbClr val="D9D9D9"/>
    <a:srgbClr val="F2F2F2"/>
    <a:srgbClr val="E6E6E6"/>
    <a:srgbClr val="831824"/>
    <a:srgbClr val="7F7F7F"/>
    <a:srgbClr val="C74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09FB4C-8FB2-4CF2-AF61-88577B7A3439}" v="17" dt="2019-05-24T02:38:13.29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57" autoAdjust="0"/>
    <p:restoredTop sz="94424" autoAdjust="0"/>
  </p:normalViewPr>
  <p:slideViewPr>
    <p:cSldViewPr snapToGrid="0" showGuides="1">
      <p:cViewPr varScale="1">
        <p:scale>
          <a:sx n="91" d="100"/>
          <a:sy n="91" d="100"/>
        </p:scale>
        <p:origin x="461" y="62"/>
      </p:cViewPr>
      <p:guideLst>
        <p:guide orient="horz" pos="2976"/>
        <p:guide orient="horz" pos="4133"/>
        <p:guide orient="horz" pos="1049"/>
        <p:guide orient="horz" pos="3566"/>
        <p:guide pos="5836"/>
        <p:guide pos="6811"/>
        <p:guide pos="483"/>
        <p:guide pos="3840"/>
        <p:guide pos="3568"/>
        <p:guide pos="4112"/>
        <p:guide pos="2751"/>
        <p:guide pos="4316"/>
        <p:guide pos="6357"/>
        <p:guide pos="3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晓鑫 蔡" userId="a2b597cf8d13e5c1" providerId="LiveId" clId="{4309FB4C-8FB2-4CF2-AF61-88577B7A3439}"/>
    <pc:docChg chg="modSld">
      <pc:chgData name="晓鑫 蔡" userId="a2b597cf8d13e5c1" providerId="LiveId" clId="{4309FB4C-8FB2-4CF2-AF61-88577B7A3439}" dt="2019-05-24T02:38:13.298" v="69"/>
      <pc:docMkLst>
        <pc:docMk/>
      </pc:docMkLst>
      <pc:sldChg chg="addSp modSp modAnim">
        <pc:chgData name="晓鑫 蔡" userId="a2b597cf8d13e5c1" providerId="LiveId" clId="{4309FB4C-8FB2-4CF2-AF61-88577B7A3439}" dt="2019-05-24T02:38:13.298" v="69"/>
        <pc:sldMkLst>
          <pc:docMk/>
          <pc:sldMk cId="2617800839" sldId="741"/>
        </pc:sldMkLst>
        <pc:spChg chg="add mod">
          <ac:chgData name="晓鑫 蔡" userId="a2b597cf8d13e5c1" providerId="LiveId" clId="{4309FB4C-8FB2-4CF2-AF61-88577B7A3439}" dt="2019-05-24T02:36:17.255" v="65" actId="1076"/>
          <ac:spMkLst>
            <pc:docMk/>
            <pc:sldMk cId="2617800839" sldId="741"/>
            <ac:spMk id="4" creationId="{A877ED06-85C3-4BFC-92F2-5D0D8220104F}"/>
          </ac:spMkLst>
        </pc:spChg>
      </pc:sldChg>
      <pc:sldChg chg="modSp">
        <pc:chgData name="晓鑫 蔡" userId="a2b597cf8d13e5c1" providerId="LiveId" clId="{4309FB4C-8FB2-4CF2-AF61-88577B7A3439}" dt="2019-05-24T02:27:16.718" v="0"/>
        <pc:sldMkLst>
          <pc:docMk/>
          <pc:sldMk cId="2058756600" sldId="748"/>
        </pc:sldMkLst>
        <pc:spChg chg="mod">
          <ac:chgData name="晓鑫 蔡" userId="a2b597cf8d13e5c1" providerId="LiveId" clId="{4309FB4C-8FB2-4CF2-AF61-88577B7A3439}" dt="2019-05-24T02:27:16.718" v="0"/>
          <ac:spMkLst>
            <pc:docMk/>
            <pc:sldMk cId="2058756600" sldId="748"/>
            <ac:spMk id="16" creationId="{00000000-0000-0000-0000-000000000000}"/>
          </ac:spMkLst>
        </pc:spChg>
      </pc:sldChg>
      <pc:sldChg chg="modSp">
        <pc:chgData name="晓鑫 蔡" userId="a2b597cf8d13e5c1" providerId="LiveId" clId="{4309FB4C-8FB2-4CF2-AF61-88577B7A3439}" dt="2019-05-24T02:27:20.394" v="1"/>
        <pc:sldMkLst>
          <pc:docMk/>
          <pc:sldMk cId="548559177" sldId="749"/>
        </pc:sldMkLst>
        <pc:spChg chg="mod">
          <ac:chgData name="晓鑫 蔡" userId="a2b597cf8d13e5c1" providerId="LiveId" clId="{4309FB4C-8FB2-4CF2-AF61-88577B7A3439}" dt="2019-05-24T02:27:20.394" v="1"/>
          <ac:spMkLst>
            <pc:docMk/>
            <pc:sldMk cId="548559177" sldId="749"/>
            <ac:spMk id="16"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a2b597cf8d13e5c1/&#31639;&#27861;&#35774;&#35745;&#19982;&#20998;&#26512;/&#23454;&#39564;4&#21160;&#24577;&#35268;&#21010;&#8212;&#20195;&#30721;&#26597;&#37325;&#38382;&#39064;/&#24037;&#20316;&#31807;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a2b597cf8d13e5c1/&#31639;&#27861;&#35774;&#35745;&#19982;&#20998;&#26512;/&#23454;&#39564;4&#21160;&#24577;&#35268;&#21010;&#8212;&#20195;&#30721;&#26597;&#37325;&#38382;&#39064;/&#24037;&#20316;&#31807;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a2b597cf8d13e5c1/&#31639;&#27861;&#35774;&#35745;&#19982;&#20998;&#26512;/&#23454;&#39564;4&#21160;&#24577;&#35268;&#21010;&#8212;&#20195;&#30721;&#26597;&#37325;&#38382;&#39064;/&#24037;&#20316;&#31807;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a2b597cf8d13e5c1/&#31639;&#27861;&#35774;&#35745;&#19982;&#20998;&#26512;/&#23454;&#39564;4&#21160;&#24577;&#35268;&#21010;&#8212;&#20195;&#30721;&#26597;&#37325;&#38382;&#39064;/&#24037;&#20316;&#31807;1.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2b597cf8d13e5c1/&#31639;&#27861;&#35774;&#35745;&#19982;&#20998;&#26512;/&#23454;&#39564;4&#21160;&#24577;&#35268;&#21010;&#8212;&#20195;&#30721;&#26597;&#37325;&#38382;&#39064;/&#24037;&#20316;&#31807;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2b597cf8d13e5c1/&#31639;&#27861;&#35774;&#35745;&#19982;&#20998;&#26512;/&#23454;&#39564;4&#21160;&#24577;&#35268;&#21010;&#8212;&#20195;&#30721;&#26597;&#37325;&#38382;&#39064;/&#24037;&#20316;&#31807;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a2b597cf8d13e5c1/&#31639;&#27861;&#35774;&#35745;&#19982;&#20998;&#26512;/&#23454;&#39564;4&#21160;&#24577;&#35268;&#21010;&#8212;&#20195;&#30721;&#26597;&#37325;&#38382;&#39064;/&#24037;&#20316;&#31807;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a2b597cf8d13e5c1/&#31639;&#27861;&#35774;&#35745;&#19982;&#20998;&#26512;/&#23454;&#39564;4&#21160;&#24577;&#35268;&#21010;&#8212;&#20195;&#30721;&#26597;&#37325;&#38382;&#39064;/&#24037;&#20316;&#31807;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两种不同匹配算法的查重率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6.6580927384076991E-2"/>
          <c:y val="0.18039370078740158"/>
          <c:w val="0.80564129483814528"/>
          <c:h val="0.73535505978419369"/>
        </c:manualLayout>
      </c:layout>
      <c:barChart>
        <c:barDir val="col"/>
        <c:grouping val="clustered"/>
        <c:varyColors val="0"/>
        <c:ser>
          <c:idx val="0"/>
          <c:order val="0"/>
          <c:tx>
            <c:v>LCS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Sheet1!$A$1</c:f>
              <c:numCache>
                <c:formatCode>General</c:formatCode>
                <c:ptCount val="1"/>
                <c:pt idx="0">
                  <c:v>69.23</c:v>
                </c:pt>
              </c:numCache>
            </c:numRef>
          </c:val>
          <c:extLst>
            <c:ext xmlns:c16="http://schemas.microsoft.com/office/drawing/2014/chart" uri="{C3380CC4-5D6E-409C-BE32-E72D297353CC}">
              <c16:uniqueId val="{00000000-8964-4ECB-B813-1B15AD41E42F}"/>
            </c:ext>
          </c:extLst>
        </c:ser>
        <c:ser>
          <c:idx val="1"/>
          <c:order val="1"/>
          <c:tx>
            <c:v>Levenshtein</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Sheet1!$B$1</c:f>
              <c:numCache>
                <c:formatCode>General</c:formatCode>
                <c:ptCount val="1"/>
                <c:pt idx="0">
                  <c:v>50</c:v>
                </c:pt>
              </c:numCache>
            </c:numRef>
          </c:val>
          <c:extLst>
            <c:ext xmlns:c16="http://schemas.microsoft.com/office/drawing/2014/chart" uri="{C3380CC4-5D6E-409C-BE32-E72D297353CC}">
              <c16:uniqueId val="{00000001-8964-4ECB-B813-1B15AD41E42F}"/>
            </c:ext>
          </c:extLst>
        </c:ser>
        <c:dLbls>
          <c:dLblPos val="outEnd"/>
          <c:showLegendKey val="0"/>
          <c:showVal val="1"/>
          <c:showCatName val="0"/>
          <c:showSerName val="0"/>
          <c:showPercent val="0"/>
          <c:showBubbleSize val="0"/>
        </c:dLbls>
        <c:gapWidth val="219"/>
        <c:overlap val="-27"/>
        <c:axId val="541043600"/>
        <c:axId val="541047864"/>
      </c:barChart>
      <c:catAx>
        <c:axId val="541043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41047864"/>
        <c:crosses val="autoZero"/>
        <c:auto val="1"/>
        <c:lblAlgn val="ctr"/>
        <c:lblOffset val="100"/>
        <c:noMultiLvlLbl val="0"/>
      </c:catAx>
      <c:valAx>
        <c:axId val="541047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41043600"/>
        <c:crosses val="autoZero"/>
        <c:crossBetween val="between"/>
      </c:valAx>
      <c:spPr>
        <a:noFill/>
        <a:ln>
          <a:noFill/>
        </a:ln>
        <a:effectLst/>
      </c:spPr>
    </c:plotArea>
    <c:legend>
      <c:legendPos val="b"/>
      <c:layout>
        <c:manualLayout>
          <c:xMode val="edge"/>
          <c:yMode val="edge"/>
          <c:x val="0.71126662292213483"/>
          <c:y val="0.23205963837853602"/>
          <c:w val="0.19135542432195979"/>
          <c:h val="0.2123848060659084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zh-CN" altLang="en-US"/>
              <a:t>优化后运行时间比</a:t>
            </a:r>
            <a:endParaRPr lang="zh-CN"/>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pieChart>
        <c:varyColors val="1"/>
        <c:ser>
          <c:idx val="0"/>
          <c:order val="0"/>
          <c:dPt>
            <c:idx val="0"/>
            <c:bubble3D val="0"/>
            <c:explosion val="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97E9-4E86-975E-2E8FC9569754}"/>
              </c:ext>
            </c:extLst>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97E9-4E86-975E-2E8FC956975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Lit>
              <c:ptCount val="2"/>
              <c:pt idx="0">
                <c:v>LCS</c:v>
              </c:pt>
              <c:pt idx="1">
                <c:v>LCS优化</c:v>
              </c:pt>
            </c:strLit>
          </c:cat>
          <c:val>
            <c:numRef>
              <c:f>Sheet1!$D$2:$E$2</c:f>
              <c:numCache>
                <c:formatCode>General</c:formatCode>
                <c:ptCount val="2"/>
                <c:pt idx="0">
                  <c:v>1.8</c:v>
                </c:pt>
                <c:pt idx="1">
                  <c:v>0.30659999999999998</c:v>
                </c:pt>
              </c:numCache>
            </c:numRef>
          </c:val>
          <c:extLst>
            <c:ext xmlns:c16="http://schemas.microsoft.com/office/drawing/2014/chart" uri="{C3380CC4-5D6E-409C-BE32-E72D297353CC}">
              <c16:uniqueId val="{00000004-97E9-4E86-975E-2E8FC956975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50" b="0" i="0" u="none" strike="noStrike" kern="1200" baseline="0">
              <a:solidFill>
                <a:schemeClr val="tx1">
                  <a:lumMod val="50000"/>
                  <a:lumOff val="50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A0</a:t>
            </a:r>
            <a:r>
              <a:rPr lang="zh-CN" altLang="en-US"/>
              <a:t>、</a:t>
            </a:r>
            <a:r>
              <a:rPr lang="en-US" altLang="zh-CN"/>
              <a:t>B0</a:t>
            </a:r>
            <a:r>
              <a:rPr lang="zh-CN" altLang="en-US"/>
              <a:t>变量代换前后效果对比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无变量代换</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Sheet1!$D$33:$F$33</c:f>
              <c:strCache>
                <c:ptCount val="3"/>
                <c:pt idx="0">
                  <c:v>LCS</c:v>
                </c:pt>
                <c:pt idx="1">
                  <c:v>Levenshtein</c:v>
                </c:pt>
                <c:pt idx="2">
                  <c:v>Hungarian</c:v>
                </c:pt>
              </c:strCache>
            </c:strRef>
          </c:cat>
          <c:val>
            <c:numRef>
              <c:f>Sheet1!$D$34:$F$34</c:f>
              <c:numCache>
                <c:formatCode>General</c:formatCode>
                <c:ptCount val="3"/>
                <c:pt idx="0">
                  <c:v>61.54</c:v>
                </c:pt>
                <c:pt idx="1">
                  <c:v>42.86</c:v>
                </c:pt>
                <c:pt idx="2">
                  <c:v>76.92</c:v>
                </c:pt>
              </c:numCache>
            </c:numRef>
          </c:val>
          <c:extLst>
            <c:ext xmlns:c16="http://schemas.microsoft.com/office/drawing/2014/chart" uri="{C3380CC4-5D6E-409C-BE32-E72D297353CC}">
              <c16:uniqueId val="{00000000-3938-4C7B-AA82-49896791749F}"/>
            </c:ext>
          </c:extLst>
        </c:ser>
        <c:ser>
          <c:idx val="1"/>
          <c:order val="1"/>
          <c:tx>
            <c:v>变量代换</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Sheet1!$D$33:$F$33</c:f>
              <c:strCache>
                <c:ptCount val="3"/>
                <c:pt idx="0">
                  <c:v>LCS</c:v>
                </c:pt>
                <c:pt idx="1">
                  <c:v>Levenshtein</c:v>
                </c:pt>
                <c:pt idx="2">
                  <c:v>Hungarian</c:v>
                </c:pt>
              </c:strCache>
            </c:strRef>
          </c:cat>
          <c:val>
            <c:numRef>
              <c:f>Sheet1!$D$35:$F$35</c:f>
              <c:numCache>
                <c:formatCode>General</c:formatCode>
                <c:ptCount val="3"/>
                <c:pt idx="0">
                  <c:v>69.23</c:v>
                </c:pt>
                <c:pt idx="1">
                  <c:v>50</c:v>
                </c:pt>
                <c:pt idx="2">
                  <c:v>92.31</c:v>
                </c:pt>
              </c:numCache>
            </c:numRef>
          </c:val>
          <c:extLst>
            <c:ext xmlns:c16="http://schemas.microsoft.com/office/drawing/2014/chart" uri="{C3380CC4-5D6E-409C-BE32-E72D297353CC}">
              <c16:uniqueId val="{00000001-3938-4C7B-AA82-49896791749F}"/>
            </c:ext>
          </c:extLst>
        </c:ser>
        <c:dLbls>
          <c:dLblPos val="outEnd"/>
          <c:showLegendKey val="0"/>
          <c:showVal val="1"/>
          <c:showCatName val="0"/>
          <c:showSerName val="0"/>
          <c:showPercent val="0"/>
          <c:showBubbleSize val="0"/>
        </c:dLbls>
        <c:gapWidth val="219"/>
        <c:overlap val="-27"/>
        <c:axId val="736952728"/>
        <c:axId val="736952400"/>
      </c:barChart>
      <c:catAx>
        <c:axId val="736952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6952400"/>
        <c:crosses val="autoZero"/>
        <c:auto val="1"/>
        <c:lblAlgn val="ctr"/>
        <c:lblOffset val="100"/>
        <c:noMultiLvlLbl val="0"/>
      </c:catAx>
      <c:valAx>
        <c:axId val="736952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6952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a:effectLst/>
              </a:rPr>
              <a:t>A1</a:t>
            </a:r>
            <a:r>
              <a:rPr lang="zh-CN" altLang="zh-CN" sz="1400" b="0" i="0" baseline="0">
                <a:effectLst/>
              </a:rPr>
              <a:t>、</a:t>
            </a:r>
            <a:r>
              <a:rPr lang="en-US" altLang="zh-CN" sz="1400" b="0" i="0" baseline="0">
                <a:effectLst/>
              </a:rPr>
              <a:t>B1</a:t>
            </a:r>
            <a:r>
              <a:rPr lang="zh-CN" altLang="zh-CN" sz="1400" b="0" i="0" baseline="0">
                <a:effectLst/>
              </a:rPr>
              <a:t>变量代</a:t>
            </a:r>
            <a:r>
              <a:rPr lang="zh-CN" altLang="en-US" sz="1400" b="0" i="0" baseline="0">
                <a:effectLst/>
              </a:rPr>
              <a:t>换前后效果对比</a:t>
            </a:r>
            <a:endParaRPr lang="zh-CN" altLang="zh-CN" sz="1400" baseline="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未代换</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Sheet1!$A$42:$C$42</c:f>
              <c:strCache>
                <c:ptCount val="3"/>
                <c:pt idx="0">
                  <c:v>LCS</c:v>
                </c:pt>
                <c:pt idx="1">
                  <c:v>Levenshtein</c:v>
                </c:pt>
                <c:pt idx="2">
                  <c:v>Hungarian</c:v>
                </c:pt>
              </c:strCache>
            </c:strRef>
          </c:cat>
          <c:val>
            <c:numRef>
              <c:f>Sheet1!$A$43:$C$43</c:f>
              <c:numCache>
                <c:formatCode>General</c:formatCode>
                <c:ptCount val="3"/>
                <c:pt idx="0">
                  <c:v>61.33</c:v>
                </c:pt>
                <c:pt idx="1">
                  <c:v>52.56</c:v>
                </c:pt>
                <c:pt idx="2">
                  <c:v>72</c:v>
                </c:pt>
              </c:numCache>
            </c:numRef>
          </c:val>
          <c:extLst>
            <c:ext xmlns:c16="http://schemas.microsoft.com/office/drawing/2014/chart" uri="{C3380CC4-5D6E-409C-BE32-E72D297353CC}">
              <c16:uniqueId val="{00000000-9A32-4E38-B8D6-AEC6C1F79CA3}"/>
            </c:ext>
          </c:extLst>
        </c:ser>
        <c:ser>
          <c:idx val="1"/>
          <c:order val="1"/>
          <c:tx>
            <c:v>变量代换</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Sheet1!$A$42:$C$42</c:f>
              <c:strCache>
                <c:ptCount val="3"/>
                <c:pt idx="0">
                  <c:v>LCS</c:v>
                </c:pt>
                <c:pt idx="1">
                  <c:v>Levenshtein</c:v>
                </c:pt>
                <c:pt idx="2">
                  <c:v>Hungarian</c:v>
                </c:pt>
              </c:strCache>
            </c:strRef>
          </c:cat>
          <c:val>
            <c:numRef>
              <c:f>Sheet1!$A$44:$C$44</c:f>
              <c:numCache>
                <c:formatCode>General</c:formatCode>
                <c:ptCount val="3"/>
                <c:pt idx="0">
                  <c:v>81.33</c:v>
                </c:pt>
                <c:pt idx="1">
                  <c:v>73.08</c:v>
                </c:pt>
                <c:pt idx="2">
                  <c:v>93.33</c:v>
                </c:pt>
              </c:numCache>
            </c:numRef>
          </c:val>
          <c:extLst>
            <c:ext xmlns:c16="http://schemas.microsoft.com/office/drawing/2014/chart" uri="{C3380CC4-5D6E-409C-BE32-E72D297353CC}">
              <c16:uniqueId val="{00000001-9A32-4E38-B8D6-AEC6C1F79CA3}"/>
            </c:ext>
          </c:extLst>
        </c:ser>
        <c:dLbls>
          <c:dLblPos val="outEnd"/>
          <c:showLegendKey val="0"/>
          <c:showVal val="1"/>
          <c:showCatName val="0"/>
          <c:showSerName val="0"/>
          <c:showPercent val="0"/>
          <c:showBubbleSize val="0"/>
        </c:dLbls>
        <c:gapWidth val="219"/>
        <c:overlap val="-27"/>
        <c:axId val="736956008"/>
        <c:axId val="615520952"/>
      </c:barChart>
      <c:catAx>
        <c:axId val="736956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15520952"/>
        <c:crosses val="autoZero"/>
        <c:auto val="1"/>
        <c:lblAlgn val="ctr"/>
        <c:lblOffset val="100"/>
        <c:noMultiLvlLbl val="0"/>
      </c:catAx>
      <c:valAx>
        <c:axId val="615520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6956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A2</a:t>
            </a:r>
            <a:r>
              <a:rPr lang="zh-CN" altLang="en-US"/>
              <a:t>、</a:t>
            </a:r>
            <a:r>
              <a:rPr lang="en-US" altLang="zh-CN"/>
              <a:t>B2</a:t>
            </a:r>
            <a:r>
              <a:rPr lang="zh-CN" altLang="en-US"/>
              <a:t>变量代换前后效果对比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未代换</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Sheet1!$C$57:$E$57</c:f>
              <c:strCache>
                <c:ptCount val="3"/>
                <c:pt idx="0">
                  <c:v>LCS</c:v>
                </c:pt>
                <c:pt idx="1">
                  <c:v>Levenshtein</c:v>
                </c:pt>
                <c:pt idx="2">
                  <c:v>Hungarian</c:v>
                </c:pt>
              </c:strCache>
            </c:strRef>
          </c:cat>
          <c:val>
            <c:numRef>
              <c:f>Sheet1!$C$58:$E$58</c:f>
              <c:numCache>
                <c:formatCode>General</c:formatCode>
                <c:ptCount val="3"/>
                <c:pt idx="0">
                  <c:v>33.54</c:v>
                </c:pt>
                <c:pt idx="1">
                  <c:v>26.2</c:v>
                </c:pt>
                <c:pt idx="2">
                  <c:v>55.49</c:v>
                </c:pt>
              </c:numCache>
            </c:numRef>
          </c:val>
          <c:extLst>
            <c:ext xmlns:c16="http://schemas.microsoft.com/office/drawing/2014/chart" uri="{C3380CC4-5D6E-409C-BE32-E72D297353CC}">
              <c16:uniqueId val="{00000000-8B09-433A-A061-6FDB4548AB02}"/>
            </c:ext>
          </c:extLst>
        </c:ser>
        <c:ser>
          <c:idx val="1"/>
          <c:order val="1"/>
          <c:tx>
            <c:v>变量代换</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Sheet1!$C$57:$E$57</c:f>
              <c:strCache>
                <c:ptCount val="3"/>
                <c:pt idx="0">
                  <c:v>LCS</c:v>
                </c:pt>
                <c:pt idx="1">
                  <c:v>Levenshtein</c:v>
                </c:pt>
                <c:pt idx="2">
                  <c:v>Hungarian</c:v>
                </c:pt>
              </c:strCache>
            </c:strRef>
          </c:cat>
          <c:val>
            <c:numRef>
              <c:f>Sheet1!$C$59:$E$59</c:f>
              <c:numCache>
                <c:formatCode>General</c:formatCode>
                <c:ptCount val="3"/>
                <c:pt idx="0">
                  <c:v>35.979999999999997</c:v>
                </c:pt>
                <c:pt idx="1">
                  <c:v>26.2</c:v>
                </c:pt>
                <c:pt idx="2">
                  <c:v>57.93</c:v>
                </c:pt>
              </c:numCache>
            </c:numRef>
          </c:val>
          <c:extLst>
            <c:ext xmlns:c16="http://schemas.microsoft.com/office/drawing/2014/chart" uri="{C3380CC4-5D6E-409C-BE32-E72D297353CC}">
              <c16:uniqueId val="{00000001-8B09-433A-A061-6FDB4548AB02}"/>
            </c:ext>
          </c:extLst>
        </c:ser>
        <c:dLbls>
          <c:dLblPos val="outEnd"/>
          <c:showLegendKey val="0"/>
          <c:showVal val="1"/>
          <c:showCatName val="0"/>
          <c:showSerName val="0"/>
          <c:showPercent val="0"/>
          <c:showBubbleSize val="0"/>
        </c:dLbls>
        <c:gapWidth val="219"/>
        <c:overlap val="-27"/>
        <c:axId val="618325608"/>
        <c:axId val="618325936"/>
      </c:barChart>
      <c:catAx>
        <c:axId val="618325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18325936"/>
        <c:crosses val="autoZero"/>
        <c:auto val="1"/>
        <c:lblAlgn val="ctr"/>
        <c:lblOffset val="100"/>
        <c:noMultiLvlLbl val="0"/>
      </c:catAx>
      <c:valAx>
        <c:axId val="61832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18325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ltLang="zh-CN"/>
              <a:t>r</a:t>
            </a:r>
            <a:r>
              <a:rPr lang="zh-CN" altLang="en-US"/>
              <a:t>变化对查重率的影响</a:t>
            </a:r>
            <a:endParaRPr lang="zh-CN"/>
          </a:p>
        </c:rich>
      </c:tx>
      <c:layout>
        <c:manualLayout>
          <c:xMode val="edge"/>
          <c:yMode val="edge"/>
          <c:x val="0.28676489588540399"/>
          <c:y val="5.4540874342779294E-3"/>
        </c:manualLayout>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zh-CN"/>
        </a:p>
      </c:txPr>
    </c:title>
    <c:autoTitleDeleted val="0"/>
    <c:plotArea>
      <c:layout>
        <c:manualLayout>
          <c:layoutTarget val="inner"/>
          <c:xMode val="edge"/>
          <c:yMode val="edge"/>
          <c:x val="7.2699829718737383E-2"/>
          <c:y val="0.10888638920134983"/>
          <c:w val="0.88188021083351842"/>
          <c:h val="0.76695252202385589"/>
        </c:manualLayout>
      </c:layout>
      <c:scatterChart>
        <c:scatterStyle val="lineMarker"/>
        <c:varyColors val="0"/>
        <c:ser>
          <c:idx val="0"/>
          <c:order val="0"/>
          <c:tx>
            <c:strRef>
              <c:f>Sheet1!$B$3</c:f>
              <c:strCache>
                <c:ptCount val="1"/>
                <c:pt idx="0">
                  <c:v>LCS</c:v>
                </c:pt>
              </c:strCache>
            </c:strRef>
          </c:tx>
          <c:spPr>
            <a:ln w="9525" cap="flat" cmpd="sng" algn="ctr">
              <a:solidFill>
                <a:schemeClr val="accent1">
                  <a:alpha val="70000"/>
                </a:schemeClr>
              </a:solid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xVal>
            <c:numRef>
              <c:f>Sheet1!$A$4:$A$19</c:f>
              <c:numCache>
                <c:formatCode>General</c:formatCode>
                <c:ptCount val="16"/>
                <c:pt idx="0">
                  <c:v>0.8</c:v>
                </c:pt>
                <c:pt idx="1">
                  <c:v>0.81</c:v>
                </c:pt>
                <c:pt idx="2">
                  <c:v>0.82000000000000006</c:v>
                </c:pt>
                <c:pt idx="3">
                  <c:v>0.83000000000000007</c:v>
                </c:pt>
                <c:pt idx="4">
                  <c:v>0.84000000000000008</c:v>
                </c:pt>
                <c:pt idx="5">
                  <c:v>0.85000000000000009</c:v>
                </c:pt>
                <c:pt idx="6">
                  <c:v>0.8600000000000001</c:v>
                </c:pt>
                <c:pt idx="7">
                  <c:v>0.87000000000000011</c:v>
                </c:pt>
                <c:pt idx="8">
                  <c:v>0.88</c:v>
                </c:pt>
                <c:pt idx="9">
                  <c:v>0.89</c:v>
                </c:pt>
                <c:pt idx="10">
                  <c:v>0.9</c:v>
                </c:pt>
                <c:pt idx="11">
                  <c:v>0.91</c:v>
                </c:pt>
                <c:pt idx="12">
                  <c:v>0.92</c:v>
                </c:pt>
                <c:pt idx="13">
                  <c:v>0.93</c:v>
                </c:pt>
                <c:pt idx="14">
                  <c:v>0.94</c:v>
                </c:pt>
                <c:pt idx="15">
                  <c:v>0.95</c:v>
                </c:pt>
              </c:numCache>
            </c:numRef>
          </c:xVal>
          <c:yVal>
            <c:numRef>
              <c:f>Sheet1!$B$4:$B$19</c:f>
              <c:numCache>
                <c:formatCode>General</c:formatCode>
                <c:ptCount val="16"/>
                <c:pt idx="0">
                  <c:v>77.33</c:v>
                </c:pt>
                <c:pt idx="1">
                  <c:v>76</c:v>
                </c:pt>
                <c:pt idx="2">
                  <c:v>72</c:v>
                </c:pt>
                <c:pt idx="3">
                  <c:v>70.67</c:v>
                </c:pt>
                <c:pt idx="4">
                  <c:v>68</c:v>
                </c:pt>
                <c:pt idx="5">
                  <c:v>68</c:v>
                </c:pt>
                <c:pt idx="6">
                  <c:v>68</c:v>
                </c:pt>
                <c:pt idx="7">
                  <c:v>65.33</c:v>
                </c:pt>
                <c:pt idx="8">
                  <c:v>62.67</c:v>
                </c:pt>
                <c:pt idx="9">
                  <c:v>61.33</c:v>
                </c:pt>
                <c:pt idx="10">
                  <c:v>61.33</c:v>
                </c:pt>
                <c:pt idx="11">
                  <c:v>60</c:v>
                </c:pt>
                <c:pt idx="12">
                  <c:v>60</c:v>
                </c:pt>
                <c:pt idx="13">
                  <c:v>60</c:v>
                </c:pt>
                <c:pt idx="14">
                  <c:v>60</c:v>
                </c:pt>
                <c:pt idx="15">
                  <c:v>60</c:v>
                </c:pt>
              </c:numCache>
            </c:numRef>
          </c:yVal>
          <c:smooth val="0"/>
          <c:extLst>
            <c:ext xmlns:c16="http://schemas.microsoft.com/office/drawing/2014/chart" uri="{C3380CC4-5D6E-409C-BE32-E72D297353CC}">
              <c16:uniqueId val="{00000000-CD23-4229-958C-B02D217BAE8C}"/>
            </c:ext>
          </c:extLst>
        </c:ser>
        <c:ser>
          <c:idx val="1"/>
          <c:order val="1"/>
          <c:tx>
            <c:strRef>
              <c:f>Sheet1!$C$3</c:f>
              <c:strCache>
                <c:ptCount val="1"/>
                <c:pt idx="0">
                  <c:v>Levenshtein</c:v>
                </c:pt>
              </c:strCache>
            </c:strRef>
          </c:tx>
          <c:spPr>
            <a:ln w="9525" cap="flat" cmpd="sng" algn="ctr">
              <a:solidFill>
                <a:schemeClr val="accent2">
                  <a:alpha val="70000"/>
                </a:schemeClr>
              </a:solidFill>
              <a:prstDash val="sysDot"/>
              <a:round/>
            </a:ln>
            <a:effectLst/>
          </c:spPr>
          <c:marker>
            <c:symbol val="circle"/>
            <c:size val="5"/>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xVal>
            <c:numRef>
              <c:f>Sheet1!$A$4:$A$19</c:f>
              <c:numCache>
                <c:formatCode>General</c:formatCode>
                <c:ptCount val="16"/>
                <c:pt idx="0">
                  <c:v>0.8</c:v>
                </c:pt>
                <c:pt idx="1">
                  <c:v>0.81</c:v>
                </c:pt>
                <c:pt idx="2">
                  <c:v>0.82000000000000006</c:v>
                </c:pt>
                <c:pt idx="3">
                  <c:v>0.83000000000000007</c:v>
                </c:pt>
                <c:pt idx="4">
                  <c:v>0.84000000000000008</c:v>
                </c:pt>
                <c:pt idx="5">
                  <c:v>0.85000000000000009</c:v>
                </c:pt>
                <c:pt idx="6">
                  <c:v>0.8600000000000001</c:v>
                </c:pt>
                <c:pt idx="7">
                  <c:v>0.87000000000000011</c:v>
                </c:pt>
                <c:pt idx="8">
                  <c:v>0.88</c:v>
                </c:pt>
                <c:pt idx="9">
                  <c:v>0.89</c:v>
                </c:pt>
                <c:pt idx="10">
                  <c:v>0.9</c:v>
                </c:pt>
                <c:pt idx="11">
                  <c:v>0.91</c:v>
                </c:pt>
                <c:pt idx="12">
                  <c:v>0.92</c:v>
                </c:pt>
                <c:pt idx="13">
                  <c:v>0.93</c:v>
                </c:pt>
                <c:pt idx="14">
                  <c:v>0.94</c:v>
                </c:pt>
                <c:pt idx="15">
                  <c:v>0.95</c:v>
                </c:pt>
              </c:numCache>
            </c:numRef>
          </c:xVal>
          <c:yVal>
            <c:numRef>
              <c:f>Sheet1!$C$4:$C$19</c:f>
              <c:numCache>
                <c:formatCode>General</c:formatCode>
                <c:ptCount val="16"/>
                <c:pt idx="0">
                  <c:v>66.67</c:v>
                </c:pt>
                <c:pt idx="1">
                  <c:v>66.67</c:v>
                </c:pt>
                <c:pt idx="2">
                  <c:v>65.33</c:v>
                </c:pt>
                <c:pt idx="3">
                  <c:v>65.33</c:v>
                </c:pt>
                <c:pt idx="4">
                  <c:v>62.67</c:v>
                </c:pt>
                <c:pt idx="5">
                  <c:v>60</c:v>
                </c:pt>
                <c:pt idx="6">
                  <c:v>58.67</c:v>
                </c:pt>
                <c:pt idx="7">
                  <c:v>57.33</c:v>
                </c:pt>
                <c:pt idx="8">
                  <c:v>57.33</c:v>
                </c:pt>
                <c:pt idx="9">
                  <c:v>57.33</c:v>
                </c:pt>
                <c:pt idx="10">
                  <c:v>56</c:v>
                </c:pt>
                <c:pt idx="11">
                  <c:v>56</c:v>
                </c:pt>
                <c:pt idx="12">
                  <c:v>56</c:v>
                </c:pt>
                <c:pt idx="13">
                  <c:v>56</c:v>
                </c:pt>
                <c:pt idx="14">
                  <c:v>56</c:v>
                </c:pt>
                <c:pt idx="15">
                  <c:v>54.67</c:v>
                </c:pt>
              </c:numCache>
            </c:numRef>
          </c:yVal>
          <c:smooth val="0"/>
          <c:extLst>
            <c:ext xmlns:c16="http://schemas.microsoft.com/office/drawing/2014/chart" uri="{C3380CC4-5D6E-409C-BE32-E72D297353CC}">
              <c16:uniqueId val="{00000001-CD23-4229-958C-B02D217BAE8C}"/>
            </c:ext>
          </c:extLst>
        </c:ser>
        <c:dLbls>
          <c:showLegendKey val="0"/>
          <c:showVal val="0"/>
          <c:showCatName val="0"/>
          <c:showSerName val="0"/>
          <c:showPercent val="0"/>
          <c:showBubbleSize val="0"/>
        </c:dLbls>
        <c:axId val="456671368"/>
        <c:axId val="456672680"/>
      </c:scatterChart>
      <c:valAx>
        <c:axId val="456671368"/>
        <c:scaling>
          <c:orientation val="minMax"/>
          <c:max val="0.95000000000000007"/>
          <c:min val="0.8"/>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0000"/>
                <a:lumOff val="80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zh-CN"/>
          </a:p>
        </c:txPr>
        <c:crossAx val="456672680"/>
        <c:crosses val="autoZero"/>
        <c:crossBetween val="midCat"/>
        <c:majorUnit val="2.0000000000000004E-2"/>
      </c:valAx>
      <c:valAx>
        <c:axId val="45667268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zh-CN"/>
          </a:p>
        </c:txPr>
        <c:crossAx val="456671368"/>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layout>
        <c:manualLayout>
          <c:xMode val="edge"/>
          <c:yMode val="edge"/>
          <c:x val="8.8883408228969063E-2"/>
          <c:y val="0.49139501126715596"/>
          <c:w val="0.35547439342997833"/>
          <c:h val="0.20686052857254225"/>
        </c:manualLayout>
      </c:layout>
      <c:overlay val="0"/>
      <c:spPr>
        <a:noFill/>
        <a:ln>
          <a:noFill/>
        </a:ln>
        <a:effectLst/>
      </c:spPr>
      <c:txPr>
        <a:bodyPr rot="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zh-CN" altLang="en-US" sz="1400"/>
              <a:t>打乱代码顺序对查重率的影响</a:t>
            </a:r>
            <a:endParaRPr lang="zh-CN" sz="1400"/>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zh-CN"/>
        </a:p>
      </c:txPr>
    </c:title>
    <c:autoTitleDeleted val="0"/>
    <c:plotArea>
      <c:layout>
        <c:manualLayout>
          <c:layoutTarget val="inner"/>
          <c:xMode val="edge"/>
          <c:yMode val="edge"/>
          <c:x val="6.6580927384076991E-2"/>
          <c:y val="0.22011628754738988"/>
          <c:w val="0.90008573928258973"/>
          <c:h val="0.67248432487605714"/>
        </c:manualLayout>
      </c:layout>
      <c:barChart>
        <c:barDir val="col"/>
        <c:grouping val="clustered"/>
        <c:varyColors val="0"/>
        <c:ser>
          <c:idx val="0"/>
          <c:order val="0"/>
          <c:tx>
            <c:v>代码顺序</c:v>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Lit>
              <c:ptCount val="2"/>
              <c:pt idx="0">
                <c:v>LCS</c:v>
              </c:pt>
              <c:pt idx="1">
                <c:v>Levenshtein</c:v>
              </c:pt>
            </c:strLit>
          </c:cat>
          <c:val>
            <c:numRef>
              <c:f>Sheet1!$B$22:$C$22</c:f>
              <c:numCache>
                <c:formatCode>General</c:formatCode>
                <c:ptCount val="2"/>
                <c:pt idx="0">
                  <c:v>61.33</c:v>
                </c:pt>
                <c:pt idx="1">
                  <c:v>56</c:v>
                </c:pt>
              </c:numCache>
            </c:numRef>
          </c:val>
          <c:extLst>
            <c:ext xmlns:c16="http://schemas.microsoft.com/office/drawing/2014/chart" uri="{C3380CC4-5D6E-409C-BE32-E72D297353CC}">
              <c16:uniqueId val="{00000000-C088-4872-8E4F-EEB1439D3B95}"/>
            </c:ext>
          </c:extLst>
        </c:ser>
        <c:ser>
          <c:idx val="1"/>
          <c:order val="1"/>
          <c:tx>
            <c:v>代码乱序</c:v>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Lit>
              <c:ptCount val="2"/>
              <c:pt idx="0">
                <c:v>LCS</c:v>
              </c:pt>
              <c:pt idx="1">
                <c:v>Levenshtein</c:v>
              </c:pt>
            </c:strLit>
          </c:cat>
          <c:val>
            <c:numRef>
              <c:f>Sheet1!$B$23:$C$23</c:f>
              <c:numCache>
                <c:formatCode>General</c:formatCode>
                <c:ptCount val="2"/>
                <c:pt idx="0">
                  <c:v>41.03</c:v>
                </c:pt>
                <c:pt idx="1">
                  <c:v>34.119999999999997</c:v>
                </c:pt>
              </c:numCache>
            </c:numRef>
          </c:val>
          <c:extLst>
            <c:ext xmlns:c16="http://schemas.microsoft.com/office/drawing/2014/chart" uri="{C3380CC4-5D6E-409C-BE32-E72D297353CC}">
              <c16:uniqueId val="{00000001-C088-4872-8E4F-EEB1439D3B95}"/>
            </c:ext>
          </c:extLst>
        </c:ser>
        <c:dLbls>
          <c:dLblPos val="outEnd"/>
          <c:showLegendKey val="0"/>
          <c:showVal val="1"/>
          <c:showCatName val="0"/>
          <c:showSerName val="0"/>
          <c:showPercent val="0"/>
          <c:showBubbleSize val="0"/>
        </c:dLbls>
        <c:gapWidth val="164"/>
        <c:overlap val="-22"/>
        <c:axId val="670918664"/>
        <c:axId val="670920960"/>
      </c:barChart>
      <c:catAx>
        <c:axId val="670918664"/>
        <c:scaling>
          <c:orientation val="minMax"/>
        </c:scaling>
        <c:delete val="0"/>
        <c:axPos val="b"/>
        <c:minorGridlines>
          <c:spPr>
            <a:ln>
              <a:solidFill>
                <a:schemeClr val="tx1">
                  <a:lumMod val="5000"/>
                  <a:lumOff val="95000"/>
                </a:schemeClr>
              </a:solidFill>
            </a:ln>
            <a:effectLst/>
          </c:spPr>
        </c:minorGridlines>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0920960"/>
        <c:crosses val="autoZero"/>
        <c:auto val="1"/>
        <c:lblAlgn val="ctr"/>
        <c:lblOffset val="100"/>
        <c:noMultiLvlLbl val="0"/>
      </c:catAx>
      <c:valAx>
        <c:axId val="6709209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0918664"/>
        <c:crosses val="autoZero"/>
        <c:crossBetween val="between"/>
      </c:valAx>
      <c:spPr>
        <a:noFill/>
        <a:ln>
          <a:noFill/>
        </a:ln>
        <a:effectLst/>
      </c:spPr>
    </c:plotArea>
    <c:legend>
      <c:legendPos val="t"/>
      <c:layout>
        <c:manualLayout>
          <c:xMode val="edge"/>
          <c:yMode val="edge"/>
          <c:x val="0.35260039370078733"/>
          <c:y val="0.13055555555555556"/>
          <c:w val="0.30591010498687665"/>
          <c:h val="7.812554680664916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zh-CN" altLang="en-US" sz="1400"/>
              <a:t>打乱代码顺序对查重率的影响</a:t>
            </a:r>
            <a:endParaRPr lang="zh-CN" sz="1400"/>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zh-CN"/>
        </a:p>
      </c:txPr>
    </c:title>
    <c:autoTitleDeleted val="0"/>
    <c:plotArea>
      <c:layout>
        <c:manualLayout>
          <c:layoutTarget val="inner"/>
          <c:xMode val="edge"/>
          <c:yMode val="edge"/>
          <c:x val="6.3803149606299209E-2"/>
          <c:y val="0.21114643026615373"/>
          <c:w val="0.89453018372703419"/>
          <c:h val="0.68145427527851021"/>
        </c:manualLayout>
      </c:layout>
      <c:barChart>
        <c:barDir val="col"/>
        <c:grouping val="clustered"/>
        <c:varyColors val="0"/>
        <c:ser>
          <c:idx val="0"/>
          <c:order val="0"/>
          <c:tx>
            <c:v>代码顺序</c:v>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Lit>
              <c:ptCount val="4"/>
              <c:pt idx="0">
                <c:v>LCS</c:v>
              </c:pt>
              <c:pt idx="1">
                <c:v>Levenshtein</c:v>
              </c:pt>
              <c:pt idx="2">
                <c:v>Hungarian</c:v>
              </c:pt>
              <c:pt idx="3">
                <c:v>Dinic</c:v>
              </c:pt>
            </c:strLit>
          </c:cat>
          <c:val>
            <c:numRef>
              <c:f>Sheet1!$B$22:$E$22</c:f>
              <c:numCache>
                <c:formatCode>General</c:formatCode>
                <c:ptCount val="4"/>
                <c:pt idx="0">
                  <c:v>61.33</c:v>
                </c:pt>
                <c:pt idx="1">
                  <c:v>56</c:v>
                </c:pt>
                <c:pt idx="2">
                  <c:v>72</c:v>
                </c:pt>
                <c:pt idx="3">
                  <c:v>72</c:v>
                </c:pt>
              </c:numCache>
            </c:numRef>
          </c:val>
          <c:extLst>
            <c:ext xmlns:c16="http://schemas.microsoft.com/office/drawing/2014/chart" uri="{C3380CC4-5D6E-409C-BE32-E72D297353CC}">
              <c16:uniqueId val="{00000000-F79E-4EFD-9842-B93747A4680E}"/>
            </c:ext>
          </c:extLst>
        </c:ser>
        <c:ser>
          <c:idx val="1"/>
          <c:order val="1"/>
          <c:tx>
            <c:v>代码乱序</c:v>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Lit>
              <c:ptCount val="4"/>
              <c:pt idx="0">
                <c:v>LCS</c:v>
              </c:pt>
              <c:pt idx="1">
                <c:v>Levenshtein</c:v>
              </c:pt>
              <c:pt idx="2">
                <c:v>Hungarian</c:v>
              </c:pt>
              <c:pt idx="3">
                <c:v>Dinic</c:v>
              </c:pt>
            </c:strLit>
          </c:cat>
          <c:val>
            <c:numRef>
              <c:f>Sheet1!$B$23:$E$23</c:f>
              <c:numCache>
                <c:formatCode>General</c:formatCode>
                <c:ptCount val="4"/>
                <c:pt idx="0">
                  <c:v>41.03</c:v>
                </c:pt>
                <c:pt idx="1">
                  <c:v>34.119999999999997</c:v>
                </c:pt>
                <c:pt idx="2">
                  <c:v>72</c:v>
                </c:pt>
                <c:pt idx="3">
                  <c:v>72</c:v>
                </c:pt>
              </c:numCache>
            </c:numRef>
          </c:val>
          <c:extLst>
            <c:ext xmlns:c16="http://schemas.microsoft.com/office/drawing/2014/chart" uri="{C3380CC4-5D6E-409C-BE32-E72D297353CC}">
              <c16:uniqueId val="{00000001-F79E-4EFD-9842-B93747A4680E}"/>
            </c:ext>
          </c:extLst>
        </c:ser>
        <c:dLbls>
          <c:dLblPos val="outEnd"/>
          <c:showLegendKey val="0"/>
          <c:showVal val="1"/>
          <c:showCatName val="0"/>
          <c:showSerName val="0"/>
          <c:showPercent val="0"/>
          <c:showBubbleSize val="0"/>
        </c:dLbls>
        <c:gapWidth val="164"/>
        <c:overlap val="-22"/>
        <c:axId val="670918664"/>
        <c:axId val="670920960"/>
      </c:barChart>
      <c:catAx>
        <c:axId val="670918664"/>
        <c:scaling>
          <c:orientation val="minMax"/>
        </c:scaling>
        <c:delete val="0"/>
        <c:axPos val="b"/>
        <c:minorGridlines>
          <c:spPr>
            <a:ln>
              <a:solidFill>
                <a:schemeClr val="tx1">
                  <a:lumMod val="5000"/>
                  <a:lumOff val="95000"/>
                </a:schemeClr>
              </a:solidFill>
            </a:ln>
            <a:effectLst/>
          </c:spPr>
        </c:minorGridlines>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0920960"/>
        <c:crosses val="autoZero"/>
        <c:auto val="1"/>
        <c:lblAlgn val="ctr"/>
        <c:lblOffset val="100"/>
        <c:noMultiLvlLbl val="0"/>
      </c:catAx>
      <c:valAx>
        <c:axId val="6709209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0918664"/>
        <c:crosses val="autoZero"/>
        <c:crossBetween val="between"/>
      </c:valAx>
      <c:spPr>
        <a:noFill/>
        <a:ln>
          <a:noFill/>
        </a:ln>
        <a:effectLst/>
      </c:spPr>
    </c:plotArea>
    <c:legend>
      <c:legendPos val="t"/>
      <c:layout>
        <c:manualLayout>
          <c:xMode val="edge"/>
          <c:yMode val="edge"/>
          <c:x val="0.34148928258967626"/>
          <c:y val="0.13345271385099397"/>
          <c:w val="0.30591010498687665"/>
          <c:h val="7.774994812171590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列2</c:v>
                </c:pt>
              </c:strCache>
            </c:strRef>
          </c:tx>
          <c:spPr>
            <a:solidFill>
              <a:schemeClr val="bg1">
                <a:lumMod val="8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A57-47BF-B407-91BFC022385B}"/>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8A57-47BF-B407-91BFC022385B}"/>
              </c:ext>
            </c:extLst>
          </c:dPt>
          <c:cat>
            <c:strRef>
              <c:f>Sheet1!$A$2:$A$3</c:f>
              <c:strCache>
                <c:ptCount val="2"/>
                <c:pt idx="0">
                  <c:v>A</c:v>
                </c:pt>
                <c:pt idx="1">
                  <c:v>B</c:v>
                </c:pt>
              </c:strCache>
            </c:strRef>
          </c:cat>
          <c:val>
            <c:numRef>
              <c:f>Sheet1!$B$2:$B$3</c:f>
              <c:numCache>
                <c:formatCode>General</c:formatCode>
                <c:ptCount val="2"/>
                <c:pt idx="0">
                  <c:v>2</c:v>
                </c:pt>
                <c:pt idx="1">
                  <c:v>98</c:v>
                </c:pt>
              </c:numCache>
            </c:numRef>
          </c:val>
          <c:extLst>
            <c:ext xmlns:c16="http://schemas.microsoft.com/office/drawing/2014/chart" uri="{C3380CC4-5D6E-409C-BE32-E72D297353CC}">
              <c16:uniqueId val="{00000004-8A57-47BF-B407-91BFC022385B}"/>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列2</c:v>
                </c:pt>
              </c:strCache>
            </c:strRef>
          </c:tx>
          <c:spPr>
            <a:solidFill>
              <a:schemeClr val="bg1">
                <a:lumMod val="8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5ED-4A4B-8DB1-E24439505430}"/>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E5ED-4A4B-8DB1-E24439505430}"/>
              </c:ext>
            </c:extLst>
          </c:dPt>
          <c:cat>
            <c:strRef>
              <c:f>Sheet1!$A$2:$A$3</c:f>
              <c:strCache>
                <c:ptCount val="2"/>
                <c:pt idx="0">
                  <c:v>A</c:v>
                </c:pt>
                <c:pt idx="1">
                  <c:v>B</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E5ED-4A4B-8DB1-E24439505430}"/>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zh-CN"/>
              <a:t>运行时间比</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pieChart>
        <c:varyColors val="1"/>
        <c:ser>
          <c:idx val="0"/>
          <c:order val="0"/>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84A3-42BC-BB70-F5D751C3C266}"/>
              </c:ext>
            </c:extLst>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84A3-42BC-BB70-F5D751C3C26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Lit>
              <c:ptCount val="2"/>
              <c:pt idx="0">
                <c:v>生成相似矩阵</c:v>
              </c:pt>
              <c:pt idx="1">
                <c:v>求解最大匹配行数</c:v>
              </c:pt>
            </c:strLit>
          </c:cat>
          <c:val>
            <c:numRef>
              <c:f>Sheet1!$D$1:$E$1</c:f>
              <c:numCache>
                <c:formatCode>General</c:formatCode>
                <c:ptCount val="2"/>
                <c:pt idx="0">
                  <c:v>1.8</c:v>
                </c:pt>
                <c:pt idx="1">
                  <c:v>0.03</c:v>
                </c:pt>
              </c:numCache>
            </c:numRef>
          </c:val>
          <c:extLst>
            <c:ext xmlns:c16="http://schemas.microsoft.com/office/drawing/2014/chart" uri="{C3380CC4-5D6E-409C-BE32-E72D297353CC}">
              <c16:uniqueId val="{00000004-84A3-42BC-BB70-F5D751C3C26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列2</c:v>
                </c:pt>
              </c:strCache>
            </c:strRef>
          </c:tx>
          <c:spPr>
            <a:solidFill>
              <a:schemeClr val="bg1">
                <a:lumMod val="8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A57-47BF-B407-91BFC022385B}"/>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8A57-47BF-B407-91BFC022385B}"/>
              </c:ext>
            </c:extLst>
          </c:dPt>
          <c:cat>
            <c:strRef>
              <c:f>Sheet1!$A$2:$A$3</c:f>
              <c:strCache>
                <c:ptCount val="2"/>
                <c:pt idx="0">
                  <c:v>A</c:v>
                </c:pt>
                <c:pt idx="1">
                  <c:v>B</c:v>
                </c:pt>
              </c:strCache>
            </c:strRef>
          </c:cat>
          <c:val>
            <c:numRef>
              <c:f>Sheet1!$B$2:$B$3</c:f>
              <c:numCache>
                <c:formatCode>General</c:formatCode>
                <c:ptCount val="2"/>
                <c:pt idx="0">
                  <c:v>15</c:v>
                </c:pt>
                <c:pt idx="1">
                  <c:v>85</c:v>
                </c:pt>
              </c:numCache>
            </c:numRef>
          </c:val>
          <c:extLst>
            <c:ext xmlns:c16="http://schemas.microsoft.com/office/drawing/2014/chart" uri="{C3380CC4-5D6E-409C-BE32-E72D297353CC}">
              <c16:uniqueId val="{00000004-8A57-47BF-B407-91BFC022385B}"/>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列2</c:v>
                </c:pt>
              </c:strCache>
            </c:strRef>
          </c:tx>
          <c:spPr>
            <a:solidFill>
              <a:schemeClr val="bg1">
                <a:lumMod val="8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5ED-4A4B-8DB1-E24439505430}"/>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E5ED-4A4B-8DB1-E24439505430}"/>
              </c:ext>
            </c:extLst>
          </c:dPt>
          <c:cat>
            <c:strRef>
              <c:f>Sheet1!$A$2:$A$3</c:f>
              <c:strCache>
                <c:ptCount val="2"/>
                <c:pt idx="0">
                  <c:v>A</c:v>
                </c:pt>
                <c:pt idx="1">
                  <c:v>B</c:v>
                </c:pt>
              </c:strCache>
            </c:strRef>
          </c:cat>
          <c:val>
            <c:numRef>
              <c:f>Sheet1!$B$2:$B$3</c:f>
              <c:numCache>
                <c:formatCode>General</c:formatCode>
                <c:ptCount val="2"/>
                <c:pt idx="0">
                  <c:v>85</c:v>
                </c:pt>
                <c:pt idx="1">
                  <c:v>15</c:v>
                </c:pt>
              </c:numCache>
            </c:numRef>
          </c:val>
          <c:extLst>
            <c:ext xmlns:c16="http://schemas.microsoft.com/office/drawing/2014/chart" uri="{C3380CC4-5D6E-409C-BE32-E72D297353CC}">
              <c16:uniqueId val="{00000004-E5ED-4A4B-8DB1-E24439505430}"/>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699EB-6B6F-4303-84E5-698CBBF28AE0}" type="datetimeFigureOut">
              <a:rPr lang="zh-CN" altLang="en-US" smtClean="0"/>
              <a:t>2019/5/24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D5E53-1996-4A18-8378-BCF5C8046DA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8</a:t>
            </a:fld>
            <a:endParaRPr lang="zh-CN" altLang="en-US"/>
          </a:p>
        </p:txBody>
      </p:sp>
    </p:spTree>
    <p:extLst>
      <p:ext uri="{BB962C8B-B14F-4D97-AF65-F5344CB8AC3E}">
        <p14:creationId xmlns:p14="http://schemas.microsoft.com/office/powerpoint/2010/main" val="2863468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31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10</a:t>
            </a:fld>
            <a:endParaRPr lang="zh-CN" altLang="en-US"/>
          </a:p>
        </p:txBody>
      </p:sp>
    </p:spTree>
    <p:extLst>
      <p:ext uri="{BB962C8B-B14F-4D97-AF65-F5344CB8AC3E}">
        <p14:creationId xmlns:p14="http://schemas.microsoft.com/office/powerpoint/2010/main" val="2593014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12</a:t>
            </a:fld>
            <a:endParaRPr lang="zh-CN" altLang="en-US"/>
          </a:p>
        </p:txBody>
      </p:sp>
    </p:spTree>
    <p:extLst>
      <p:ext uri="{BB962C8B-B14F-4D97-AF65-F5344CB8AC3E}">
        <p14:creationId xmlns:p14="http://schemas.microsoft.com/office/powerpoint/2010/main" val="138095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13</a:t>
            </a:fld>
            <a:endParaRPr lang="zh-CN" altLang="en-US"/>
          </a:p>
        </p:txBody>
      </p:sp>
    </p:spTree>
    <p:extLst>
      <p:ext uri="{BB962C8B-B14F-4D97-AF65-F5344CB8AC3E}">
        <p14:creationId xmlns:p14="http://schemas.microsoft.com/office/powerpoint/2010/main" val="1123037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17</a:t>
            </a:fld>
            <a:endParaRPr lang="zh-CN" altLang="en-US"/>
          </a:p>
        </p:txBody>
      </p:sp>
    </p:spTree>
    <p:extLst>
      <p:ext uri="{BB962C8B-B14F-4D97-AF65-F5344CB8AC3E}">
        <p14:creationId xmlns:p14="http://schemas.microsoft.com/office/powerpoint/2010/main" val="3971785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23</a:t>
            </a:fld>
            <a:endParaRPr lang="zh-CN" altLang="en-US"/>
          </a:p>
        </p:txBody>
      </p:sp>
    </p:spTree>
    <p:extLst>
      <p:ext uri="{BB962C8B-B14F-4D97-AF65-F5344CB8AC3E}">
        <p14:creationId xmlns:p14="http://schemas.microsoft.com/office/powerpoint/2010/main" val="285533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2" name="任意多边形 1"/>
          <p:cNvSpPr/>
          <p:nvPr userDrawn="1"/>
        </p:nvSpPr>
        <p:spPr>
          <a:xfrm>
            <a:off x="-10363" y="6414868"/>
            <a:ext cx="12202363" cy="435195"/>
          </a:xfrm>
          <a:custGeom>
            <a:avLst/>
            <a:gdLst>
              <a:gd name="connsiteX0" fmla="*/ 6442848 w 12885696"/>
              <a:gd name="connsiteY0" fmla="*/ 0 h 677930"/>
              <a:gd name="connsiteX1" fmla="*/ 12818477 w 12885696"/>
              <a:gd name="connsiteY1" fmla="*/ 656546 h 677930"/>
              <a:gd name="connsiteX2" fmla="*/ 12885696 w 12885696"/>
              <a:gd name="connsiteY2" fmla="*/ 677930 h 677930"/>
              <a:gd name="connsiteX3" fmla="*/ 0 w 12885696"/>
              <a:gd name="connsiteY3" fmla="*/ 677930 h 677930"/>
              <a:gd name="connsiteX4" fmla="*/ 67219 w 12885696"/>
              <a:gd name="connsiteY4" fmla="*/ 656546 h 677930"/>
              <a:gd name="connsiteX5" fmla="*/ 6442848 w 12885696"/>
              <a:gd name="connsiteY5" fmla="*/ 0 h 67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85696" h="677930">
                <a:moveTo>
                  <a:pt x="6442848" y="0"/>
                </a:moveTo>
                <a:cubicBezTo>
                  <a:pt x="9144779" y="0"/>
                  <a:pt x="11510983" y="262931"/>
                  <a:pt x="12818477" y="656546"/>
                </a:cubicBezTo>
                <a:lnTo>
                  <a:pt x="12885696" y="677930"/>
                </a:lnTo>
                <a:lnTo>
                  <a:pt x="0" y="677930"/>
                </a:lnTo>
                <a:lnTo>
                  <a:pt x="67219" y="656546"/>
                </a:lnTo>
                <a:cubicBezTo>
                  <a:pt x="1374713" y="262931"/>
                  <a:pt x="3740917" y="0"/>
                  <a:pt x="6442848" y="0"/>
                </a:cubicBez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18" name="TextBox 15"/>
          <p:cNvSpPr txBox="1"/>
          <p:nvPr userDrawn="1"/>
        </p:nvSpPr>
        <p:spPr>
          <a:xfrm>
            <a:off x="11707676" y="6479202"/>
            <a:ext cx="396009" cy="284675"/>
          </a:xfrm>
          <a:prstGeom prst="rect">
            <a:avLst/>
          </a:prstGeom>
          <a:noFill/>
        </p:spPr>
        <p:txBody>
          <a:bodyPr wrap="square" lIns="68562" tIns="34281" rIns="68562" bIns="34281" rtlCol="0" anchor="ctr">
            <a:spAutoFit/>
          </a:bodyPr>
          <a:lstStyle/>
          <a:p>
            <a:pPr algn="ctr"/>
            <a:fld id="{2EEF1883-7A0E-4F66-9932-E581691AD397}" type="slidenum">
              <a:rPr lang="zh-CN" altLang="en-US" sz="1400" smtClean="0">
                <a:solidFill>
                  <a:schemeClr val="tx1">
                    <a:lumMod val="50000"/>
                    <a:lumOff val="50000"/>
                  </a:schemeClr>
                </a:solidFill>
                <a:latin typeface="+mn-lt"/>
                <a:ea typeface="Arial Unicode MS" panose="020B0604020202020204" pitchFamily="34" charset="-122"/>
                <a:cs typeface="Arial Unicode MS" panose="020B0604020202020204" pitchFamily="34" charset="-122"/>
              </a:rPr>
              <a:t>‹#›</a:t>
            </a:fld>
            <a:r>
              <a:rPr lang="zh-CN" altLang="en-US" sz="1400" dirty="0">
                <a:solidFill>
                  <a:schemeClr val="tx1">
                    <a:lumMod val="50000"/>
                    <a:lumOff val="50000"/>
                  </a:schemeClr>
                </a:solidFill>
                <a:latin typeface="+mn-lt"/>
                <a:ea typeface="Arial Unicode MS" panose="020B0604020202020204" pitchFamily="34" charset="-122"/>
                <a:cs typeface="Arial Unicode MS" panose="020B0604020202020204" pitchFamily="34" charset="-122"/>
              </a:rPr>
              <a:t> </a:t>
            </a:r>
            <a:endParaRPr lang="zh-CN" altLang="en-US" sz="1400" b="0" dirty="0">
              <a:solidFill>
                <a:schemeClr val="tx1">
                  <a:lumMod val="50000"/>
                  <a:lumOff val="50000"/>
                </a:schemeClr>
              </a:solidFill>
              <a:latin typeface="+mn-lt"/>
              <a:ea typeface="Arial Unicode MS" panose="020B0604020202020204" pitchFamily="34" charset="-122"/>
              <a:cs typeface="Arial Unicode MS" panose="020B0604020202020204" pitchFamily="34" charset="-122"/>
            </a:endParaRPr>
          </a:p>
        </p:txBody>
      </p:sp>
      <p:sp>
        <p:nvSpPr>
          <p:cNvPr id="5" name="任意多边形 4"/>
          <p:cNvSpPr/>
          <p:nvPr userDrawn="1"/>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userDrawn="1"/>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flipH="1">
            <a:off x="11707674" y="6449058"/>
            <a:ext cx="396009" cy="343781"/>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1" fmla="*/ 877819 w 2463662"/>
              <a:gd name="connsiteY0-2" fmla="*/ 1105159 h 1478645"/>
              <a:gd name="connsiteX1-3" fmla="*/ 2463662 w 2463662"/>
              <a:gd name="connsiteY1-4" fmla="*/ 1105159 h 1478645"/>
              <a:gd name="connsiteX2-5" fmla="*/ 2463662 w 2463662"/>
              <a:gd name="connsiteY2-6" fmla="*/ 1478645 h 1478645"/>
              <a:gd name="connsiteX3-7" fmla="*/ 0 w 2463662"/>
              <a:gd name="connsiteY3-8" fmla="*/ 1478645 h 1478645"/>
              <a:gd name="connsiteX4-9" fmla="*/ 0 w 2463662"/>
              <a:gd name="connsiteY4-10" fmla="*/ 0 h 1478645"/>
              <a:gd name="connsiteX5-11" fmla="*/ 877819 w 2463662"/>
              <a:gd name="connsiteY5-12" fmla="*/ 0 h 1478645"/>
              <a:gd name="connsiteX6-13" fmla="*/ 969259 w 2463662"/>
              <a:gd name="connsiteY6-14" fmla="*/ 1196599 h 1478645"/>
              <a:gd name="connsiteX0-15" fmla="*/ 877819 w 2463662"/>
              <a:gd name="connsiteY0-16" fmla="*/ 1105159 h 1478645"/>
              <a:gd name="connsiteX1-17" fmla="*/ 2463662 w 2463662"/>
              <a:gd name="connsiteY1-18" fmla="*/ 1105159 h 1478645"/>
              <a:gd name="connsiteX2-19" fmla="*/ 2463662 w 2463662"/>
              <a:gd name="connsiteY2-20" fmla="*/ 1478645 h 1478645"/>
              <a:gd name="connsiteX3-21" fmla="*/ 0 w 2463662"/>
              <a:gd name="connsiteY3-22" fmla="*/ 1478645 h 1478645"/>
              <a:gd name="connsiteX4-23" fmla="*/ 0 w 2463662"/>
              <a:gd name="connsiteY4-24" fmla="*/ 0 h 1478645"/>
              <a:gd name="connsiteX5-25" fmla="*/ 877819 w 2463662"/>
              <a:gd name="connsiteY5-26" fmla="*/ 0 h 1478645"/>
              <a:gd name="connsiteX0-27" fmla="*/ 2463662 w 2463662"/>
              <a:gd name="connsiteY0-28" fmla="*/ 1105159 h 1478645"/>
              <a:gd name="connsiteX1-29" fmla="*/ 2463662 w 2463662"/>
              <a:gd name="connsiteY1-30" fmla="*/ 1478645 h 1478645"/>
              <a:gd name="connsiteX2-31" fmla="*/ 0 w 2463662"/>
              <a:gd name="connsiteY2-32" fmla="*/ 1478645 h 1478645"/>
              <a:gd name="connsiteX3-33" fmla="*/ 0 w 2463662"/>
              <a:gd name="connsiteY3-34" fmla="*/ 0 h 1478645"/>
              <a:gd name="connsiteX4-35" fmla="*/ 877819 w 2463662"/>
              <a:gd name="connsiteY4-36" fmla="*/ 0 h 14786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3662" h="1478645">
                <a:moveTo>
                  <a:pt x="2463662" y="1105159"/>
                </a:moveTo>
                <a:lnTo>
                  <a:pt x="2463662" y="1478645"/>
                </a:lnTo>
                <a:lnTo>
                  <a:pt x="0" y="1478645"/>
                </a:lnTo>
                <a:lnTo>
                  <a:pt x="0" y="0"/>
                </a:lnTo>
                <a:lnTo>
                  <a:pt x="877819" y="0"/>
                </a:lnTo>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0">
                <a:srgbClr val="FBFBFB"/>
              </a:gs>
              <a:gs pos="79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8" rIns="68576" bIns="34288" rtlCol="0" anchor="ct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34" tIns="45718" rIns="91434"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4" tIns="45718" rIns="91434"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4" tIns="45718" rIns="91434" bIns="45718" rtlCol="0" anchor="ctr"/>
          <a:lstStyle>
            <a:lvl1pPr algn="l">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4DA96E64-783D-463C-BA44-F5AF67B46485}" type="datetimeFigureOut">
              <a:rPr lang="zh-CN" altLang="en-US" smtClean="0"/>
              <a:t>2019/5/24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4" tIns="45718" rIns="91434" bIns="45718" rtlCol="0" anchor="ctr"/>
          <a:lstStyle>
            <a:lvl1pPr algn="ct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4" tIns="45718" rIns="91434" bIns="45718" rtlCol="0" anchor="ctr"/>
          <a:lstStyle>
            <a:lvl1pPr algn="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A8C676CA-DACA-4216-AE75-62203F8377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3765" rtl="0" eaLnBrk="1" latinLnBrk="0" hangingPunct="1">
        <a:lnSpc>
          <a:spcPct val="90000"/>
        </a:lnSpc>
        <a:spcBef>
          <a:spcPct val="0"/>
        </a:spcBef>
        <a:buNone/>
        <a:defRPr sz="4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p3"/><Relationship Id="rId2" Type="http://schemas.microsoft.com/office/2007/relationships/media" Target="../media/media1.mp3"/><Relationship Id="rId1" Type="http://schemas.openxmlformats.org/officeDocument/2006/relationships/themeOverride" Target="../theme/themeOverride1.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hyperlink" Target="https://blog.csdn.net/dark_scope/article/details/8880547" TargetMode="External"/><Relationship Id="rId4" Type="http://schemas.openxmlformats.org/officeDocument/2006/relationships/image" Target="../media/image9.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slideLayout" Target="../slideLayouts/slideLayout3.xml"/><Relationship Id="rId1" Type="http://schemas.openxmlformats.org/officeDocument/2006/relationships/themeOverride" Target="../theme/themeOverride9.xml"/><Relationship Id="rId5" Type="http://schemas.openxmlformats.org/officeDocument/2006/relationships/chart" Target="../charts/chart7.xml"/><Relationship Id="rId4" Type="http://schemas.openxmlformats.org/officeDocument/2006/relationships/chart" Target="../charts/char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3.xml"/><Relationship Id="rId4" Type="http://schemas.openxmlformats.org/officeDocument/2006/relationships/chart" Target="../charts/char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hemeOverride" Target="../theme/themeOverride10.xml"/><Relationship Id="rId5" Type="http://schemas.openxmlformats.org/officeDocument/2006/relationships/image" Target="../media/image16.png"/><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hemeOverride" Target="../theme/themeOverride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hemeOverride" Target="../theme/themeOverride1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slideLayout" Target="../slideLayouts/slideLayout3.xml"/><Relationship Id="rId1" Type="http://schemas.openxmlformats.org/officeDocument/2006/relationships/themeOverride" Target="../theme/themeOverride13.xml"/></Relationships>
</file>

<file path=ppt/slides/_rels/slide2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hemeOverride" Target="../theme/themeOverride14.xml"/><Relationship Id="rId4" Type="http://schemas.openxmlformats.org/officeDocument/2006/relationships/image" Target="../media/image17.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4281210" y="1780106"/>
            <a:ext cx="3171687" cy="2069635"/>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5975793" y="1392620"/>
            <a:ext cx="2253807" cy="1262130"/>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5"/>
          <p:cNvSpPr txBox="1"/>
          <p:nvPr/>
        </p:nvSpPr>
        <p:spPr>
          <a:xfrm>
            <a:off x="3577059" y="1883899"/>
            <a:ext cx="3624042" cy="1862048"/>
          </a:xfrm>
          <a:prstGeom prst="rect">
            <a:avLst/>
          </a:prstGeom>
          <a:noFill/>
        </p:spPr>
        <p:txBody>
          <a:bodyPr wrap="square" rtlCol="0" anchor="ctr">
            <a:spAutoFit/>
          </a:bodyPr>
          <a:lstStyle/>
          <a:p>
            <a:pPr algn="ctr"/>
            <a:r>
              <a:rPr lang="en-US" altLang="zh-CN" sz="11500" dirty="0">
                <a:solidFill>
                  <a:schemeClr val="accent1"/>
                </a:solidFill>
                <a:latin typeface="Impact" panose="020B0806030902050204" pitchFamily="34" charset="0"/>
                <a:ea typeface="微软雅黑" panose="020B0503020204020204" pitchFamily="34" charset="-122"/>
                <a:cs typeface="Ebrima" panose="02000000000000000000" pitchFamily="2" charset="0"/>
              </a:rPr>
              <a:t>2019</a:t>
            </a:r>
            <a:endParaRPr lang="zh-CN" altLang="en-US" sz="11500" dirty="0">
              <a:solidFill>
                <a:schemeClr val="accent1"/>
              </a:solidFill>
              <a:latin typeface="Impact" panose="020B0806030902050204" pitchFamily="34" charset="0"/>
              <a:ea typeface="微软雅黑" panose="020B0503020204020204" pitchFamily="34" charset="-122"/>
              <a:cs typeface="Ebrima" panose="02000000000000000000" pitchFamily="2" charset="0"/>
            </a:endParaRPr>
          </a:p>
        </p:txBody>
      </p:sp>
      <p:sp>
        <p:nvSpPr>
          <p:cNvPr id="26" name="TextBox 5"/>
          <p:cNvSpPr txBox="1"/>
          <p:nvPr/>
        </p:nvSpPr>
        <p:spPr>
          <a:xfrm>
            <a:off x="2329543" y="4051878"/>
            <a:ext cx="7532914" cy="923330"/>
          </a:xfrm>
          <a:prstGeom prst="rect">
            <a:avLst/>
          </a:prstGeom>
          <a:noFill/>
        </p:spPr>
        <p:txBody>
          <a:bodyPr wrap="square" rtlCol="0">
            <a:spAutoFit/>
          </a:bodyPr>
          <a:lstStyle/>
          <a:p>
            <a:pPr algn="ctr"/>
            <a:r>
              <a:rPr lang="zh-CN" altLang="en-US" sz="5400" dirty="0">
                <a:solidFill>
                  <a:schemeClr val="tx1">
                    <a:lumMod val="75000"/>
                    <a:lumOff val="25000"/>
                  </a:schemeClr>
                </a:solidFill>
                <a:ea typeface="幼圆" panose="02010509060101010101" pitchFamily="49" charset="-122"/>
                <a:cs typeface="Ebrima" panose="02000000000000000000" pitchFamily="2" charset="0"/>
              </a:rPr>
              <a:t>动态规划</a:t>
            </a:r>
            <a:r>
              <a:rPr lang="en-US" altLang="zh-CN" sz="5400" dirty="0">
                <a:solidFill>
                  <a:schemeClr val="tx1">
                    <a:lumMod val="75000"/>
                    <a:lumOff val="25000"/>
                  </a:schemeClr>
                </a:solidFill>
                <a:ea typeface="幼圆" panose="02010509060101010101" pitchFamily="49" charset="-122"/>
                <a:cs typeface="Ebrima" panose="02000000000000000000" pitchFamily="2" charset="0"/>
              </a:rPr>
              <a:t>-</a:t>
            </a:r>
            <a:r>
              <a:rPr lang="zh-CN" altLang="en-US" sz="5400" dirty="0">
                <a:solidFill>
                  <a:schemeClr val="tx1">
                    <a:lumMod val="75000"/>
                    <a:lumOff val="25000"/>
                  </a:schemeClr>
                </a:solidFill>
                <a:ea typeface="幼圆" panose="02010509060101010101" pitchFamily="49" charset="-122"/>
                <a:cs typeface="Ebrima" panose="02000000000000000000" pitchFamily="2" charset="0"/>
              </a:rPr>
              <a:t>代码查重</a:t>
            </a:r>
            <a:endParaRPr lang="zh-CN" altLang="en-US" sz="5400" dirty="0">
              <a:solidFill>
                <a:schemeClr val="tx1">
                  <a:lumMod val="75000"/>
                  <a:lumOff val="25000"/>
                </a:schemeClr>
              </a:solidFill>
              <a:latin typeface="Arial Narrow" panose="020B0606020202030204" pitchFamily="34" charset="0"/>
              <a:ea typeface="幼圆" panose="02010509060101010101" pitchFamily="49" charset="-122"/>
              <a:cs typeface="Ebrima" panose="02000000000000000000" pitchFamily="2" charset="0"/>
            </a:endParaRPr>
          </a:p>
        </p:txBody>
      </p:sp>
      <p:sp>
        <p:nvSpPr>
          <p:cNvPr id="30" name="矩形 29"/>
          <p:cNvSpPr/>
          <p:nvPr/>
        </p:nvSpPr>
        <p:spPr>
          <a:xfrm>
            <a:off x="4510911" y="5177345"/>
            <a:ext cx="2382654" cy="461665"/>
          </a:xfrm>
          <a:prstGeom prst="rect">
            <a:avLst/>
          </a:prstGeom>
          <a:noFill/>
          <a:ln>
            <a:noFill/>
          </a:ln>
        </p:spPr>
        <p:txBody>
          <a:bodyPr wrap="square" rtlCol="0">
            <a:spAutoFit/>
          </a:bodyPr>
          <a:lstStyle/>
          <a:p>
            <a:pPr algn="ct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报告人：蔡晓鑫</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6893565" y="5311491"/>
            <a:ext cx="2382654" cy="307777"/>
          </a:xfrm>
          <a:prstGeom prst="rect">
            <a:avLst/>
          </a:prstGeom>
          <a:noFill/>
          <a:ln>
            <a:noFill/>
          </a:ln>
        </p:spPr>
        <p:txBody>
          <a:bodyPr wrap="square" rtlCol="0">
            <a:spAutoFit/>
          </a:bodyPr>
          <a:lstStyle/>
          <a:p>
            <a:pPr algn="ct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时间：</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2019</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24</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日</a:t>
            </a:r>
          </a:p>
        </p:txBody>
      </p:sp>
      <p:pic>
        <p:nvPicPr>
          <p:cNvPr id="3" name="【Audiojungle】because-we-are-young.mp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5843207" y="-704568"/>
            <a:ext cx="487363" cy="487363"/>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par>
                          <p:cTn id="7" fill="hold">
                            <p:stCondLst>
                              <p:cond delay="0"/>
                            </p:stCondLst>
                            <p:childTnLst>
                              <p:par>
                                <p:cTn id="8" presetID="23" presetClass="entr" presetSubtype="32" fill="hold" grpId="0" nodeType="after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p:cTn id="10" dur="350" fill="hold"/>
                                        <p:tgtEl>
                                          <p:spTgt spid="23"/>
                                        </p:tgtEl>
                                        <p:attrNameLst>
                                          <p:attrName>ppt_w</p:attrName>
                                        </p:attrNameLst>
                                      </p:cBhvr>
                                      <p:tavLst>
                                        <p:tav tm="0">
                                          <p:val>
                                            <p:strVal val="4*#ppt_w"/>
                                          </p:val>
                                        </p:tav>
                                        <p:tav tm="100000">
                                          <p:val>
                                            <p:strVal val="#ppt_w"/>
                                          </p:val>
                                        </p:tav>
                                      </p:tavLst>
                                    </p:anim>
                                    <p:anim calcmode="lin" valueType="num">
                                      <p:cBhvr>
                                        <p:cTn id="11" dur="350" fill="hold"/>
                                        <p:tgtEl>
                                          <p:spTgt spid="23"/>
                                        </p:tgtEl>
                                        <p:attrNameLst>
                                          <p:attrName>ppt_h</p:attrName>
                                        </p:attrNameLst>
                                      </p:cBhvr>
                                      <p:tavLst>
                                        <p:tav tm="0">
                                          <p:val>
                                            <p:strVal val="4*#ppt_h"/>
                                          </p:val>
                                        </p:tav>
                                        <p:tav tm="100000">
                                          <p:val>
                                            <p:strVal val="#ppt_h"/>
                                          </p:val>
                                        </p:tav>
                                      </p:tavLst>
                                    </p:anim>
                                  </p:childTnLst>
                                </p:cTn>
                              </p:par>
                              <p:par>
                                <p:cTn id="12" presetID="23" presetClass="entr" presetSubtype="32" fill="hold" grpId="0" nodeType="withEffect">
                                  <p:stCondLst>
                                    <p:cond delay="250"/>
                                  </p:stCondLst>
                                  <p:childTnLst>
                                    <p:set>
                                      <p:cBhvr>
                                        <p:cTn id="13" dur="1" fill="hold">
                                          <p:stCondLst>
                                            <p:cond delay="0"/>
                                          </p:stCondLst>
                                        </p:cTn>
                                        <p:tgtEl>
                                          <p:spTgt spid="19"/>
                                        </p:tgtEl>
                                        <p:attrNameLst>
                                          <p:attrName>style.visibility</p:attrName>
                                        </p:attrNameLst>
                                      </p:cBhvr>
                                      <p:to>
                                        <p:strVal val="visible"/>
                                      </p:to>
                                    </p:set>
                                    <p:anim calcmode="lin" valueType="num">
                                      <p:cBhvr>
                                        <p:cTn id="14" dur="350" fill="hold"/>
                                        <p:tgtEl>
                                          <p:spTgt spid="19"/>
                                        </p:tgtEl>
                                        <p:attrNameLst>
                                          <p:attrName>ppt_w</p:attrName>
                                        </p:attrNameLst>
                                      </p:cBhvr>
                                      <p:tavLst>
                                        <p:tav tm="0">
                                          <p:val>
                                            <p:strVal val="4*#ppt_w"/>
                                          </p:val>
                                        </p:tav>
                                        <p:tav tm="100000">
                                          <p:val>
                                            <p:strVal val="#ppt_w"/>
                                          </p:val>
                                        </p:tav>
                                      </p:tavLst>
                                    </p:anim>
                                    <p:anim calcmode="lin" valueType="num">
                                      <p:cBhvr>
                                        <p:cTn id="15" dur="350" fill="hold"/>
                                        <p:tgtEl>
                                          <p:spTgt spid="19"/>
                                        </p:tgtEl>
                                        <p:attrNameLst>
                                          <p:attrName>ppt_h</p:attrName>
                                        </p:attrNameLst>
                                      </p:cBhvr>
                                      <p:tavLst>
                                        <p:tav tm="0">
                                          <p:val>
                                            <p:strVal val="4*#ppt_h"/>
                                          </p:val>
                                        </p:tav>
                                        <p:tav tm="100000">
                                          <p:val>
                                            <p:strVal val="#ppt_h"/>
                                          </p:val>
                                        </p:tav>
                                      </p:tavLst>
                                    </p:anim>
                                  </p:childTnLst>
                                </p:cTn>
                              </p:par>
                            </p:childTnLst>
                          </p:cTn>
                        </p:par>
                        <p:par>
                          <p:cTn id="16" fill="hold">
                            <p:stCondLst>
                              <p:cond delay="600"/>
                            </p:stCondLst>
                            <p:childTnLst>
                              <p:par>
                                <p:cTn id="17" presetID="41" presetClass="entr" presetSubtype="0" fill="hold" grpId="0" nodeType="afterEffect">
                                  <p:stCondLst>
                                    <p:cond delay="0"/>
                                  </p:stCondLst>
                                  <p:iterate type="lt">
                                    <p:tmPct val="13333"/>
                                  </p:iterate>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5"/>
                                        </p:tgtEl>
                                        <p:attrNameLst>
                                          <p:attrName>ppt_y</p:attrName>
                                        </p:attrNameLst>
                                      </p:cBhvr>
                                      <p:tavLst>
                                        <p:tav tm="0">
                                          <p:val>
                                            <p:strVal val="#ppt_y"/>
                                          </p:val>
                                        </p:tav>
                                        <p:tav tm="100000">
                                          <p:val>
                                            <p:strVal val="#ppt_y"/>
                                          </p:val>
                                        </p:tav>
                                      </p:tavLst>
                                    </p:anim>
                                    <p:anim calcmode="lin" valueType="num">
                                      <p:cBhvr>
                                        <p:cTn id="21"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5"/>
                                        </p:tgtEl>
                                      </p:cBhvr>
                                    </p:animEffect>
                                  </p:childTnLst>
                                </p:cTn>
                              </p:par>
                            </p:childTnLst>
                          </p:cTn>
                        </p:par>
                        <p:par>
                          <p:cTn id="24" fill="hold">
                            <p:stCondLst>
                              <p:cond delay="13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par>
                          <p:cTn id="28" fill="hold">
                            <p:stCondLst>
                              <p:cond delay="1800"/>
                            </p:stCondLst>
                            <p:childTnLst>
                              <p:par>
                                <p:cTn id="29" presetID="26" presetClass="emph" presetSubtype="0" fill="hold" grpId="1" nodeType="afterEffect">
                                  <p:stCondLst>
                                    <p:cond delay="0"/>
                                  </p:stCondLst>
                                  <p:childTnLst>
                                    <p:animEffect transition="out" filter="fade">
                                      <p:cBhvr>
                                        <p:cTn id="30" dur="500" tmFilter="0, 0; .2, .5; .8, .5; 1, 0"/>
                                        <p:tgtEl>
                                          <p:spTgt spid="26"/>
                                        </p:tgtEl>
                                      </p:cBhvr>
                                    </p:animEffect>
                                    <p:animScale>
                                      <p:cBhvr>
                                        <p:cTn id="31" dur="250" autoRev="1" fill="hold"/>
                                        <p:tgtEl>
                                          <p:spTgt spid="26"/>
                                        </p:tgtEl>
                                      </p:cBhvr>
                                      <p:by x="105000" y="105000"/>
                                    </p:animScale>
                                  </p:childTnLst>
                                </p:cTn>
                              </p:par>
                              <p:par>
                                <p:cTn id="32" presetID="37" presetClass="entr" presetSubtype="0" fill="hold" grpId="0" nodeType="withEffect">
                                  <p:stCondLst>
                                    <p:cond delay="35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700"/>
                                        <p:tgtEl>
                                          <p:spTgt spid="30"/>
                                        </p:tgtEl>
                                      </p:cBhvr>
                                    </p:animEffect>
                                    <p:anim calcmode="lin" valueType="num">
                                      <p:cBhvr>
                                        <p:cTn id="35" dur="700" fill="hold"/>
                                        <p:tgtEl>
                                          <p:spTgt spid="30"/>
                                        </p:tgtEl>
                                        <p:attrNameLst>
                                          <p:attrName>ppt_x</p:attrName>
                                        </p:attrNameLst>
                                      </p:cBhvr>
                                      <p:tavLst>
                                        <p:tav tm="0">
                                          <p:val>
                                            <p:strVal val="#ppt_x"/>
                                          </p:val>
                                        </p:tav>
                                        <p:tav tm="100000">
                                          <p:val>
                                            <p:strVal val="#ppt_x"/>
                                          </p:val>
                                        </p:tav>
                                      </p:tavLst>
                                    </p:anim>
                                    <p:anim calcmode="lin" valueType="num">
                                      <p:cBhvr>
                                        <p:cTn id="36" dur="630" decel="100000" fill="hold"/>
                                        <p:tgtEl>
                                          <p:spTgt spid="30"/>
                                        </p:tgtEl>
                                        <p:attrNameLst>
                                          <p:attrName>ppt_y</p:attrName>
                                        </p:attrNameLst>
                                      </p:cBhvr>
                                      <p:tavLst>
                                        <p:tav tm="0">
                                          <p:val>
                                            <p:strVal val="#ppt_y+1"/>
                                          </p:val>
                                        </p:tav>
                                        <p:tav tm="100000">
                                          <p:val>
                                            <p:strVal val="#ppt_y-.03"/>
                                          </p:val>
                                        </p:tav>
                                      </p:tavLst>
                                    </p:anim>
                                    <p:anim calcmode="lin" valueType="num">
                                      <p:cBhvr>
                                        <p:cTn id="37" dur="70" accel="100000" fill="hold">
                                          <p:stCondLst>
                                            <p:cond delay="630"/>
                                          </p:stCondLst>
                                        </p:cTn>
                                        <p:tgtEl>
                                          <p:spTgt spid="30"/>
                                        </p:tgtEl>
                                        <p:attrNameLst>
                                          <p:attrName>ppt_y</p:attrName>
                                        </p:attrNameLst>
                                      </p:cBhvr>
                                      <p:tavLst>
                                        <p:tav tm="0">
                                          <p:val>
                                            <p:strVal val="#ppt_y-.03"/>
                                          </p:val>
                                        </p:tav>
                                        <p:tav tm="100000">
                                          <p:val>
                                            <p:strVal val="#ppt_y"/>
                                          </p:val>
                                        </p:tav>
                                      </p:tavLst>
                                    </p:anim>
                                  </p:childTnLst>
                                </p:cTn>
                              </p:par>
                              <p:par>
                                <p:cTn id="38" presetID="37" presetClass="entr" presetSubtype="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700"/>
                                        <p:tgtEl>
                                          <p:spTgt spid="32"/>
                                        </p:tgtEl>
                                      </p:cBhvr>
                                    </p:animEffect>
                                    <p:anim calcmode="lin" valueType="num">
                                      <p:cBhvr>
                                        <p:cTn id="41" dur="700" fill="hold"/>
                                        <p:tgtEl>
                                          <p:spTgt spid="32"/>
                                        </p:tgtEl>
                                        <p:attrNameLst>
                                          <p:attrName>ppt_x</p:attrName>
                                        </p:attrNameLst>
                                      </p:cBhvr>
                                      <p:tavLst>
                                        <p:tav tm="0">
                                          <p:val>
                                            <p:strVal val="#ppt_x"/>
                                          </p:val>
                                        </p:tav>
                                        <p:tav tm="100000">
                                          <p:val>
                                            <p:strVal val="#ppt_x"/>
                                          </p:val>
                                        </p:tav>
                                      </p:tavLst>
                                    </p:anim>
                                    <p:anim calcmode="lin" valueType="num">
                                      <p:cBhvr>
                                        <p:cTn id="42" dur="630" decel="100000" fill="hold"/>
                                        <p:tgtEl>
                                          <p:spTgt spid="32"/>
                                        </p:tgtEl>
                                        <p:attrNameLst>
                                          <p:attrName>ppt_y</p:attrName>
                                        </p:attrNameLst>
                                      </p:cBhvr>
                                      <p:tavLst>
                                        <p:tav tm="0">
                                          <p:val>
                                            <p:strVal val="#ppt_y+1"/>
                                          </p:val>
                                        </p:tav>
                                        <p:tav tm="100000">
                                          <p:val>
                                            <p:strVal val="#ppt_y-.03"/>
                                          </p:val>
                                        </p:tav>
                                      </p:tavLst>
                                    </p:anim>
                                    <p:anim calcmode="lin" valueType="num">
                                      <p:cBhvr>
                                        <p:cTn id="43" dur="70" accel="100000" fill="hold">
                                          <p:stCondLst>
                                            <p:cond delay="63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50">
                <p:cTn id="44" repeatCount="indefinite" fill="hold" display="0">
                  <p:stCondLst>
                    <p:cond delay="indefinite"/>
                  </p:stCondLst>
                  <p:endCondLst>
                    <p:cond evt="onStopAudio" delay="0">
                      <p:tgtEl>
                        <p:sldTgt/>
                      </p:tgtEl>
                    </p:cond>
                  </p:endCondLst>
                </p:cTn>
                <p:tgtEl>
                  <p:spTgt spid="3"/>
                </p:tgtEl>
              </p:cMediaNode>
            </p:audio>
          </p:childTnLst>
        </p:cTn>
      </p:par>
    </p:tnLst>
    <p:bldLst>
      <p:bldP spid="19" grpId="0" animBg="1"/>
      <p:bldP spid="23" grpId="0" animBg="1"/>
      <p:bldP spid="25" grpId="0"/>
      <p:bldP spid="26" grpId="0"/>
      <p:bldP spid="26" grpId="1"/>
      <p:bldP spid="30" grpId="0"/>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964504" y="1643806"/>
            <a:ext cx="8262992" cy="4276240"/>
            <a:chOff x="1964504" y="1290880"/>
            <a:chExt cx="8262992" cy="4276240"/>
          </a:xfrm>
          <a:solidFill>
            <a:schemeClr val="bg1">
              <a:lumMod val="75000"/>
            </a:schemeClr>
          </a:solidFill>
        </p:grpSpPr>
        <p:sp>
          <p:nvSpPr>
            <p:cNvPr id="44" name="半闭框 43"/>
            <p:cNvSpPr/>
            <p:nvPr/>
          </p:nvSpPr>
          <p:spPr>
            <a:xfrm>
              <a:off x="1964504"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半闭框 50"/>
            <p:cNvSpPr/>
            <p:nvPr/>
          </p:nvSpPr>
          <p:spPr>
            <a:xfrm flipH="1">
              <a:off x="9797342"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半闭框 51"/>
            <p:cNvSpPr/>
            <p:nvPr/>
          </p:nvSpPr>
          <p:spPr>
            <a:xfrm flipV="1">
              <a:off x="1964504"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半闭框 52"/>
            <p:cNvSpPr/>
            <p:nvPr/>
          </p:nvSpPr>
          <p:spPr>
            <a:xfrm flipH="1" flipV="1">
              <a:off x="9797342"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4" name="矩形 3"/>
          <p:cNvSpPr>
            <a:spLocks noChangeArrowheads="1"/>
          </p:cNvSpPr>
          <p:nvPr/>
        </p:nvSpPr>
        <p:spPr bwMode="auto">
          <a:xfrm>
            <a:off x="7572014" y="2430143"/>
            <a:ext cx="2225328"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buFont typeface="Arial" panose="020B0604020202020204" pitchFamily="34" charset="0"/>
              <a:buNone/>
            </a:pPr>
            <a:r>
              <a:rPr lang="zh-CN" altLang="en-US" sz="20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对比两种匹配算法</a:t>
            </a:r>
          </a:p>
        </p:txBody>
      </p:sp>
      <p:sp>
        <p:nvSpPr>
          <p:cNvPr id="55" name="矩形 47"/>
          <p:cNvSpPr>
            <a:spLocks noChangeArrowheads="1"/>
          </p:cNvSpPr>
          <p:nvPr/>
        </p:nvSpPr>
        <p:spPr bwMode="auto">
          <a:xfrm>
            <a:off x="7572014" y="2795310"/>
            <a:ext cx="2225328" cy="2195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25000"/>
              </a:lnSpc>
              <a:spcBef>
                <a:spcPct val="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采用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LCS</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算法求解最长代码子模块，</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r=0.88</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，测试程序</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的查重率</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5000"/>
              </a:lnSpc>
              <a:spcBef>
                <a:spcPct val="0"/>
              </a:spcBef>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25000"/>
              </a:lnSpc>
              <a:spcBef>
                <a:spcPct val="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已知</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B0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是抄袭代码，在控制变量的条件下，</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LCS</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的文本匹配效果明显优于</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Levenshtein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矩形 3"/>
          <p:cNvSpPr>
            <a:spLocks noChangeArrowheads="1"/>
          </p:cNvSpPr>
          <p:nvPr/>
        </p:nvSpPr>
        <p:spPr bwMode="auto">
          <a:xfrm>
            <a:off x="1073958" y="224898"/>
            <a:ext cx="346759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求解最多重复行数</a:t>
            </a:r>
          </a:p>
        </p:txBody>
      </p:sp>
      <p:sp>
        <p:nvSpPr>
          <p:cNvPr id="14" name="文本框 37"/>
          <p:cNvSpPr txBox="1"/>
          <p:nvPr/>
        </p:nvSpPr>
        <p:spPr>
          <a:xfrm>
            <a:off x="1073958" y="759817"/>
            <a:ext cx="3284682" cy="338546"/>
          </a:xfrm>
          <a:prstGeom prst="rect">
            <a:avLst/>
          </a:prstGeom>
          <a:noFill/>
        </p:spPr>
        <p:txBody>
          <a:bodyPr wrap="square" lIns="91431" tIns="45716" rIns="91431" bIns="45716" rtlCol="0">
            <a:spAutoFit/>
          </a:bodyPr>
          <a:lstStyle/>
          <a:p>
            <a:r>
              <a:rPr lang="en-US" altLang="zh-CN" sz="2400" baseline="-3000" dirty="0">
                <a:solidFill>
                  <a:schemeClr val="tx1">
                    <a:lumMod val="65000"/>
                    <a:lumOff val="35000"/>
                  </a:schemeClr>
                </a:solidFill>
                <a:latin typeface="Arial" panose="020B0604020202020204" pitchFamily="34" charset="0"/>
                <a:cs typeface="Arial" panose="020B0604020202020204" pitchFamily="34" charset="0"/>
              </a:rPr>
              <a:t>LCS</a:t>
            </a:r>
            <a:r>
              <a:rPr lang="zh-CN" altLang="en-US" sz="2400" baseline="-3000" dirty="0">
                <a:solidFill>
                  <a:schemeClr val="tx1">
                    <a:lumMod val="65000"/>
                    <a:lumOff val="35000"/>
                  </a:schemeClr>
                </a:solidFill>
                <a:latin typeface="Arial" panose="020B0604020202020204" pitchFamily="34" charset="0"/>
                <a:cs typeface="Arial" panose="020B0604020202020204" pitchFamily="34" charset="0"/>
              </a:rPr>
              <a:t>和</a:t>
            </a:r>
            <a:r>
              <a:rPr lang="en-US" altLang="zh-CN" sz="2400" baseline="-3000" dirty="0" err="1">
                <a:solidFill>
                  <a:schemeClr val="tx1">
                    <a:lumMod val="65000"/>
                    <a:lumOff val="35000"/>
                  </a:schemeClr>
                </a:solidFill>
                <a:latin typeface="Arial" panose="020B0604020202020204" pitchFamily="34" charset="0"/>
                <a:cs typeface="Arial" panose="020B0604020202020204" pitchFamily="34" charset="0"/>
              </a:rPr>
              <a:t>Levenshtein</a:t>
            </a:r>
            <a:r>
              <a:rPr lang="zh-CN" altLang="en-US" sz="2400" baseline="-3000" dirty="0">
                <a:solidFill>
                  <a:schemeClr val="tx1">
                    <a:lumMod val="65000"/>
                    <a:lumOff val="35000"/>
                  </a:schemeClr>
                </a:solidFill>
                <a:latin typeface="Arial" panose="020B0604020202020204" pitchFamily="34" charset="0"/>
                <a:cs typeface="Arial" panose="020B0604020202020204" pitchFamily="34" charset="0"/>
              </a:rPr>
              <a:t>查重效果比较</a:t>
            </a:r>
          </a:p>
        </p:txBody>
      </p:sp>
      <p:graphicFrame>
        <p:nvGraphicFramePr>
          <p:cNvPr id="15" name="图表 14">
            <a:extLst>
              <a:ext uri="{FF2B5EF4-FFF2-40B4-BE49-F238E27FC236}">
                <a16:creationId xmlns:a16="http://schemas.microsoft.com/office/drawing/2014/main" id="{964FDC1E-AF56-458E-9ADE-2E1453CE1B48}"/>
              </a:ext>
            </a:extLst>
          </p:cNvPr>
          <p:cNvGraphicFramePr/>
          <p:nvPr>
            <p:extLst>
              <p:ext uri="{D42A27DB-BD31-4B8C-83A1-F6EECF244321}">
                <p14:modId xmlns:p14="http://schemas.microsoft.com/office/powerpoint/2010/main" val="349430058"/>
              </p:ext>
            </p:extLst>
          </p:nvPr>
        </p:nvGraphicFramePr>
        <p:xfrm>
          <a:off x="2740631" y="2362305"/>
          <a:ext cx="4651798" cy="27622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224557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3" presetClass="entr" presetSubtype="16" fill="hold" nodeType="afterEffect">
                                  <p:stCondLst>
                                    <p:cond delay="250"/>
                                  </p:stCondLst>
                                  <p:childTnLst>
                                    <p:set>
                                      <p:cBhvr>
                                        <p:cTn id="14" dur="1" fill="hold">
                                          <p:stCondLst>
                                            <p:cond delay="0"/>
                                          </p:stCondLst>
                                        </p:cTn>
                                        <p:tgtEl>
                                          <p:spTgt spid="42"/>
                                        </p:tgtEl>
                                        <p:attrNameLst>
                                          <p:attrName>style.visibility</p:attrName>
                                        </p:attrNameLst>
                                      </p:cBhvr>
                                      <p:to>
                                        <p:strVal val="visible"/>
                                      </p:to>
                                    </p:set>
                                    <p:anim calcmode="lin" valueType="num">
                                      <p:cBhvr>
                                        <p:cTn id="15" dur="500" fill="hold"/>
                                        <p:tgtEl>
                                          <p:spTgt spid="42"/>
                                        </p:tgtEl>
                                        <p:attrNameLst>
                                          <p:attrName>ppt_w</p:attrName>
                                        </p:attrNameLst>
                                      </p:cBhvr>
                                      <p:tavLst>
                                        <p:tav tm="0">
                                          <p:val>
                                            <p:fltVal val="0"/>
                                          </p:val>
                                        </p:tav>
                                        <p:tav tm="100000">
                                          <p:val>
                                            <p:strVal val="#ppt_w"/>
                                          </p:val>
                                        </p:tav>
                                      </p:tavLst>
                                    </p:anim>
                                    <p:anim calcmode="lin" valueType="num">
                                      <p:cBhvr>
                                        <p:cTn id="16" dur="500" fill="hold"/>
                                        <p:tgtEl>
                                          <p:spTgt spid="42"/>
                                        </p:tgtEl>
                                        <p:attrNameLst>
                                          <p:attrName>ppt_h</p:attrName>
                                        </p:attrNameLst>
                                      </p:cBhvr>
                                      <p:tavLst>
                                        <p:tav tm="0">
                                          <p:val>
                                            <p:fltVal val="0"/>
                                          </p:val>
                                        </p:tav>
                                        <p:tav tm="100000">
                                          <p:val>
                                            <p:strVal val="#ppt_h"/>
                                          </p:val>
                                        </p:tav>
                                      </p:tavLst>
                                    </p:anim>
                                  </p:childTnLst>
                                </p:cTn>
                              </p:par>
                            </p:childTnLst>
                          </p:cTn>
                        </p:par>
                        <p:par>
                          <p:cTn id="17" fill="hold">
                            <p:stCondLst>
                              <p:cond delay="1750"/>
                            </p:stCondLst>
                            <p:childTnLst>
                              <p:par>
                                <p:cTn id="18" presetID="14" presetClass="entr" presetSubtype="10"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randombar(horizontal)">
                                      <p:cBhvr>
                                        <p:cTn id="20" dur="500"/>
                                        <p:tgtEl>
                                          <p:spTgt spid="54"/>
                                        </p:tgtEl>
                                      </p:cBhvr>
                                    </p:animEffect>
                                  </p:childTnLst>
                                </p:cTn>
                              </p:par>
                            </p:childTnLst>
                          </p:cTn>
                        </p:par>
                        <p:par>
                          <p:cTn id="21" fill="hold">
                            <p:stCondLst>
                              <p:cond delay="2250"/>
                            </p:stCondLst>
                            <p:childTnLst>
                              <p:par>
                                <p:cTn id="22" presetID="14" presetClass="entr" presetSubtype="10" fill="hold" grpId="0"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randombar(horizontal)">
                                      <p:cBhvr>
                                        <p:cTn id="24" dur="500"/>
                                        <p:tgtEl>
                                          <p:spTgt spid="5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13" grpId="0"/>
      <p:bldP spid="14" grpId="0"/>
      <p:bldGraphic spid="1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849232" y="3806864"/>
            <a:ext cx="4493539" cy="830997"/>
          </a:xfrm>
          <a:prstGeom prst="rect">
            <a:avLst/>
          </a:prstGeom>
          <a:noFill/>
        </p:spPr>
        <p:txBody>
          <a:bodyPr vert="horz" wrap="none" rtlCol="0" anchor="ctr">
            <a:spAutoFit/>
          </a:bodyPr>
          <a:lstStyle/>
          <a:p>
            <a:pPr algn="ctr"/>
            <a:r>
              <a:rPr lang="zh-CN" altLang="en-US" sz="4800" b="1" dirty="0">
                <a:solidFill>
                  <a:schemeClr val="tx1">
                    <a:lumMod val="75000"/>
                    <a:lumOff val="25000"/>
                  </a:schemeClr>
                </a:solidFill>
              </a:rPr>
              <a:t>调参及改进匹配</a:t>
            </a:r>
          </a:p>
        </p:txBody>
      </p:sp>
      <p:sp>
        <p:nvSpPr>
          <p:cNvPr id="16" name="矩形 47"/>
          <p:cNvSpPr>
            <a:spLocks noChangeArrowheads="1"/>
          </p:cNvSpPr>
          <p:nvPr/>
        </p:nvSpPr>
        <p:spPr bwMode="auto">
          <a:xfrm>
            <a:off x="3625516" y="4743323"/>
            <a:ext cx="4940968" cy="95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600" dirty="0">
                <a:solidFill>
                  <a:schemeClr val="tx1">
                    <a:lumMod val="50000"/>
                    <a:lumOff val="50000"/>
                  </a:schemeClr>
                </a:solidFill>
                <a:sym typeface="微软雅黑" panose="020B0503020204020204" pitchFamily="34" charset="-122"/>
              </a:rPr>
              <a:t>通过调整参数测试的方法确定合适的判定抄袭阈值，同时利用二分图最大匹配的策略解决代码位置替换影响查重效果</a:t>
            </a:r>
            <a:endParaRPr lang="en-US" altLang="zh-CN" sz="1600" dirty="0">
              <a:solidFill>
                <a:schemeClr val="tx1">
                  <a:lumMod val="50000"/>
                  <a:lumOff val="50000"/>
                </a:schemeClr>
              </a:solidFill>
              <a:sym typeface="微软雅黑" panose="020B0503020204020204" pitchFamily="34" charset="-122"/>
            </a:endParaRPr>
          </a:p>
        </p:txBody>
      </p:sp>
      <p:grpSp>
        <p:nvGrpSpPr>
          <p:cNvPr id="10" name="组合 9"/>
          <p:cNvGrpSpPr/>
          <p:nvPr/>
        </p:nvGrpSpPr>
        <p:grpSpPr>
          <a:xfrm>
            <a:off x="5023040" y="1569382"/>
            <a:ext cx="2498670" cy="1862048"/>
            <a:chOff x="2757770" y="2361497"/>
            <a:chExt cx="2498670" cy="1862048"/>
          </a:xfrm>
        </p:grpSpPr>
        <p:sp>
          <p:nvSpPr>
            <p:cNvPr id="12"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a:defRPr/>
              </a:pPr>
              <a:r>
                <a:rPr lang="en-US" altLang="zh-CN" sz="11500" kern="0" dirty="0">
                  <a:solidFill>
                    <a:schemeClr val="accent1"/>
                  </a:solidFill>
                  <a:latin typeface="Impact" panose="020B0806030902050204" pitchFamily="34" charset="0"/>
                  <a:ea typeface="微软雅黑" panose="020B0503020204020204" pitchFamily="34" charset="-122"/>
                </a:rPr>
                <a:t>03</a:t>
              </a:r>
              <a:endParaRPr lang="en-US" altLang="ko-KR" sz="8800" kern="0" dirty="0">
                <a:solidFill>
                  <a:schemeClr val="accent1"/>
                </a:solidFill>
                <a:latin typeface="Impact" panose="020B0806030902050204" pitchFamily="34" charset="0"/>
                <a:ea typeface="微软雅黑" panose="020B0503020204020204" pitchFamily="34" charset="-122"/>
              </a:endParaRPr>
            </a:p>
          </p:txBody>
        </p:sp>
        <p:sp>
          <p:nvSpPr>
            <p:cNvPr id="13" name="椭圆 12"/>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任意多边形 16"/>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350" fill="hold"/>
                                        <p:tgtEl>
                                          <p:spTgt spid="17"/>
                                        </p:tgtEl>
                                        <p:attrNameLst>
                                          <p:attrName>ppt_w</p:attrName>
                                        </p:attrNameLst>
                                      </p:cBhvr>
                                      <p:tavLst>
                                        <p:tav tm="0">
                                          <p:val>
                                            <p:strVal val="4*#ppt_w"/>
                                          </p:val>
                                        </p:tav>
                                        <p:tav tm="100000">
                                          <p:val>
                                            <p:strVal val="#ppt_w"/>
                                          </p:val>
                                        </p:tav>
                                      </p:tavLst>
                                    </p:anim>
                                    <p:anim calcmode="lin" valueType="num">
                                      <p:cBhvr>
                                        <p:cTn id="8" dur="350" fill="hold"/>
                                        <p:tgtEl>
                                          <p:spTgt spid="17"/>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p:cTn id="11" dur="350" fill="hold"/>
                                        <p:tgtEl>
                                          <p:spTgt spid="19"/>
                                        </p:tgtEl>
                                        <p:attrNameLst>
                                          <p:attrName>ppt_w</p:attrName>
                                        </p:attrNameLst>
                                      </p:cBhvr>
                                      <p:tavLst>
                                        <p:tav tm="0">
                                          <p:val>
                                            <p:strVal val="4*#ppt_w"/>
                                          </p:val>
                                        </p:tav>
                                        <p:tav tm="100000">
                                          <p:val>
                                            <p:strVal val="#ppt_w"/>
                                          </p:val>
                                        </p:tav>
                                      </p:tavLst>
                                    </p:anim>
                                    <p:anim calcmode="lin" valueType="num">
                                      <p:cBhvr>
                                        <p:cTn id="12" dur="350" fill="hold"/>
                                        <p:tgtEl>
                                          <p:spTgt spid="19"/>
                                        </p:tgtEl>
                                        <p:attrNameLst>
                                          <p:attrName>ppt_h</p:attrName>
                                        </p:attrNameLst>
                                      </p:cBhvr>
                                      <p:tavLst>
                                        <p:tav tm="0">
                                          <p:val>
                                            <p:strVal val="4*#ppt_h"/>
                                          </p:val>
                                        </p:tav>
                                        <p:tav tm="100000">
                                          <p:val>
                                            <p:strVal val="#ppt_h"/>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250" fill="hold"/>
                                        <p:tgtEl>
                                          <p:spTgt spid="10"/>
                                        </p:tgtEl>
                                        <p:attrNameLst>
                                          <p:attrName>ppt_w</p:attrName>
                                        </p:attrNameLst>
                                      </p:cBhvr>
                                      <p:tavLst>
                                        <p:tav tm="0">
                                          <p:val>
                                            <p:fltVal val="0"/>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animEffect transition="in" filter="fade">
                                      <p:cBhvr>
                                        <p:cTn id="18" dur="250"/>
                                        <p:tgtEl>
                                          <p:spTgt spid="10"/>
                                        </p:tgtEl>
                                      </p:cBhvr>
                                    </p:animEffect>
                                  </p:childTnLst>
                                </p:cTn>
                              </p:par>
                            </p:childTnLst>
                          </p:cTn>
                        </p:par>
                        <p:par>
                          <p:cTn id="19" fill="hold">
                            <p:stCondLst>
                              <p:cond delay="1000"/>
                            </p:stCondLst>
                            <p:childTnLst>
                              <p:par>
                                <p:cTn id="20" presetID="16" presetClass="entr" presetSubtype="37"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outVertical)">
                                      <p:cBhvr>
                                        <p:cTn id="22" dur="500"/>
                                        <p:tgtEl>
                                          <p:spTgt spid="15"/>
                                        </p:tgtEl>
                                      </p:cBhvr>
                                    </p:animEffect>
                                  </p:childTnLst>
                                </p:cTn>
                              </p:par>
                            </p:childTnLst>
                          </p:cTn>
                        </p:par>
                        <p:par>
                          <p:cTn id="23" fill="hold">
                            <p:stCondLst>
                              <p:cond delay="1500"/>
                            </p:stCondLst>
                            <p:childTnLst>
                              <p:par>
                                <p:cTn id="24" presetID="12"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p:tgtEl>
                                          <p:spTgt spid="16"/>
                                        </p:tgtEl>
                                        <p:attrNameLst>
                                          <p:attrName>ppt_y</p:attrName>
                                        </p:attrNameLst>
                                      </p:cBhvr>
                                      <p:tavLst>
                                        <p:tav tm="0">
                                          <p:val>
                                            <p:strVal val="#ppt_y-#ppt_h*1.125000"/>
                                          </p:val>
                                        </p:tav>
                                        <p:tav tm="100000">
                                          <p:val>
                                            <p:strVal val="#ppt_y"/>
                                          </p:val>
                                        </p:tav>
                                      </p:tavLst>
                                    </p:anim>
                                    <p:animEffect transition="in" filter="wipe(down)">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964504" y="1643806"/>
            <a:ext cx="8262992" cy="4276240"/>
            <a:chOff x="1964504" y="1290880"/>
            <a:chExt cx="8262992" cy="4276240"/>
          </a:xfrm>
          <a:solidFill>
            <a:schemeClr val="bg1">
              <a:lumMod val="75000"/>
            </a:schemeClr>
          </a:solidFill>
        </p:grpSpPr>
        <p:sp>
          <p:nvSpPr>
            <p:cNvPr id="44" name="半闭框 43"/>
            <p:cNvSpPr/>
            <p:nvPr/>
          </p:nvSpPr>
          <p:spPr>
            <a:xfrm>
              <a:off x="1964504"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半闭框 50"/>
            <p:cNvSpPr/>
            <p:nvPr/>
          </p:nvSpPr>
          <p:spPr>
            <a:xfrm flipH="1">
              <a:off x="9797342"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半闭框 51"/>
            <p:cNvSpPr/>
            <p:nvPr/>
          </p:nvSpPr>
          <p:spPr>
            <a:xfrm flipV="1">
              <a:off x="1964504"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半闭框 52"/>
            <p:cNvSpPr/>
            <p:nvPr/>
          </p:nvSpPr>
          <p:spPr>
            <a:xfrm flipH="1" flipV="1">
              <a:off x="9797342"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4" name="矩形 3"/>
          <p:cNvSpPr>
            <a:spLocks noChangeArrowheads="1"/>
          </p:cNvSpPr>
          <p:nvPr/>
        </p:nvSpPr>
        <p:spPr bwMode="auto">
          <a:xfrm>
            <a:off x="2319157" y="2517616"/>
            <a:ext cx="2225328"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buFont typeface="Arial" panose="020B0604020202020204" pitchFamily="34" charset="0"/>
              <a:buNone/>
            </a:pPr>
            <a:r>
              <a:rPr lang="en-US" altLang="zh-CN" sz="20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r</a:t>
            </a:r>
            <a:r>
              <a:rPr lang="zh-CN" altLang="en-US" sz="20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值调整</a:t>
            </a:r>
          </a:p>
        </p:txBody>
      </p:sp>
      <p:sp>
        <p:nvSpPr>
          <p:cNvPr id="55" name="矩形 47"/>
          <p:cNvSpPr>
            <a:spLocks noChangeArrowheads="1"/>
          </p:cNvSpPr>
          <p:nvPr/>
        </p:nvSpPr>
        <p:spPr bwMode="auto">
          <a:xfrm>
            <a:off x="2319157" y="2864618"/>
            <a:ext cx="3091742" cy="195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25000"/>
              </a:lnSpc>
              <a:spcBef>
                <a:spcPct val="0"/>
              </a:spcBef>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在使用</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LCS</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求解最多代码重复行数的前提下，分别测试</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A1</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B1</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代码使用</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LCS</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1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Levenshtein</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求解最长代码子模块，在</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r</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值为</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0.80-0.95</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时查重率的变化情况</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5000"/>
              </a:lnSpc>
              <a:spcBef>
                <a:spcPct val="0"/>
              </a:spcBef>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5000"/>
              </a:lnSpc>
              <a:spcBef>
                <a:spcPct val="0"/>
              </a:spcBef>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171450" indent="-171450">
              <a:lnSpc>
                <a:spcPct val="125000"/>
              </a:lnSpc>
              <a:spcBef>
                <a:spcPct val="0"/>
              </a:spcBef>
              <a:buFont typeface="Arial" panose="020B0604020202020204" pitchFamily="34" charset="0"/>
              <a:buChar char="•"/>
            </a:pP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LCS</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更适合处理该问题，举例</a:t>
            </a:r>
            <a:r>
              <a:rPr lang="en-US" altLang="zh-CN" sz="11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a,array</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171450" indent="-171450">
              <a:lnSpc>
                <a:spcPct val="125000"/>
              </a:lnSpc>
              <a:spcBef>
                <a:spcPct val="0"/>
              </a:spcBef>
              <a:buFont typeface="Arial" panose="020B0604020202020204" pitchFamily="34" charset="0"/>
              <a:buChar cha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趋于平缓表示具有抄袭嫌疑的代码的相似度界限可模糊确定，选取</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r=0.90</a:t>
            </a:r>
          </a:p>
        </p:txBody>
      </p:sp>
      <p:sp>
        <p:nvSpPr>
          <p:cNvPr id="13"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调参及改进匹配</a:t>
            </a:r>
          </a:p>
        </p:txBody>
      </p:sp>
      <p:sp>
        <p:nvSpPr>
          <p:cNvPr id="14" name="文本框 37"/>
          <p:cNvSpPr txBox="1"/>
          <p:nvPr/>
        </p:nvSpPr>
        <p:spPr>
          <a:xfrm>
            <a:off x="1073958" y="759817"/>
            <a:ext cx="2308007" cy="400101"/>
          </a:xfrm>
          <a:prstGeom prst="rect">
            <a:avLst/>
          </a:prstGeom>
          <a:noFill/>
        </p:spPr>
        <p:txBody>
          <a:bodyPr wrap="square" lIns="91431" tIns="45716" rIns="91431" bIns="45716" rtlCol="0">
            <a:spAutoFit/>
          </a:bodyPr>
          <a:lstStyle/>
          <a:p>
            <a:r>
              <a:rPr lang="zh-CN" altLang="en-US" sz="2000" dirty="0">
                <a:solidFill>
                  <a:schemeClr val="tx1">
                    <a:lumMod val="65000"/>
                    <a:lumOff val="35000"/>
                  </a:schemeClr>
                </a:solidFill>
                <a:latin typeface="Arial" panose="020B0604020202020204" pitchFamily="34" charset="0"/>
                <a:cs typeface="Arial" panose="020B0604020202020204" pitchFamily="34" charset="0"/>
              </a:rPr>
              <a:t>参数调整</a:t>
            </a:r>
            <a:endParaRPr lang="zh-CN" altLang="en-US" sz="2000" baseline="-3000" dirty="0">
              <a:solidFill>
                <a:schemeClr val="tx1">
                  <a:lumMod val="65000"/>
                  <a:lumOff val="35000"/>
                </a:schemeClr>
              </a:solidFill>
              <a:latin typeface="Arial" panose="020B0604020202020204" pitchFamily="34" charset="0"/>
              <a:cs typeface="Arial" panose="020B0604020202020204" pitchFamily="34" charset="0"/>
            </a:endParaRPr>
          </a:p>
        </p:txBody>
      </p:sp>
      <p:graphicFrame>
        <p:nvGraphicFramePr>
          <p:cNvPr id="12" name="图表 11">
            <a:extLst>
              <a:ext uri="{FF2B5EF4-FFF2-40B4-BE49-F238E27FC236}">
                <a16:creationId xmlns:a16="http://schemas.microsoft.com/office/drawing/2014/main" id="{23D4011A-1FC1-402E-BF46-A859175D2235}"/>
              </a:ext>
            </a:extLst>
          </p:cNvPr>
          <p:cNvGraphicFramePr/>
          <p:nvPr>
            <p:extLst>
              <p:ext uri="{D42A27DB-BD31-4B8C-83A1-F6EECF244321}">
                <p14:modId xmlns:p14="http://schemas.microsoft.com/office/powerpoint/2010/main" val="3241958325"/>
              </p:ext>
            </p:extLst>
          </p:nvPr>
        </p:nvGraphicFramePr>
        <p:xfrm>
          <a:off x="5402971" y="2247536"/>
          <a:ext cx="4489092" cy="28422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61612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3" presetClass="entr" presetSubtype="16" fill="hold" nodeType="afterEffect">
                                  <p:stCondLst>
                                    <p:cond delay="250"/>
                                  </p:stCondLst>
                                  <p:childTnLst>
                                    <p:set>
                                      <p:cBhvr>
                                        <p:cTn id="14" dur="1" fill="hold">
                                          <p:stCondLst>
                                            <p:cond delay="0"/>
                                          </p:stCondLst>
                                        </p:cTn>
                                        <p:tgtEl>
                                          <p:spTgt spid="42"/>
                                        </p:tgtEl>
                                        <p:attrNameLst>
                                          <p:attrName>style.visibility</p:attrName>
                                        </p:attrNameLst>
                                      </p:cBhvr>
                                      <p:to>
                                        <p:strVal val="visible"/>
                                      </p:to>
                                    </p:set>
                                    <p:anim calcmode="lin" valueType="num">
                                      <p:cBhvr>
                                        <p:cTn id="15" dur="500" fill="hold"/>
                                        <p:tgtEl>
                                          <p:spTgt spid="42"/>
                                        </p:tgtEl>
                                        <p:attrNameLst>
                                          <p:attrName>ppt_w</p:attrName>
                                        </p:attrNameLst>
                                      </p:cBhvr>
                                      <p:tavLst>
                                        <p:tav tm="0">
                                          <p:val>
                                            <p:fltVal val="0"/>
                                          </p:val>
                                        </p:tav>
                                        <p:tav tm="100000">
                                          <p:val>
                                            <p:strVal val="#ppt_w"/>
                                          </p:val>
                                        </p:tav>
                                      </p:tavLst>
                                    </p:anim>
                                    <p:anim calcmode="lin" valueType="num">
                                      <p:cBhvr>
                                        <p:cTn id="16" dur="500" fill="hold"/>
                                        <p:tgtEl>
                                          <p:spTgt spid="42"/>
                                        </p:tgtEl>
                                        <p:attrNameLst>
                                          <p:attrName>ppt_h</p:attrName>
                                        </p:attrNameLst>
                                      </p:cBhvr>
                                      <p:tavLst>
                                        <p:tav tm="0">
                                          <p:val>
                                            <p:fltVal val="0"/>
                                          </p:val>
                                        </p:tav>
                                        <p:tav tm="100000">
                                          <p:val>
                                            <p:strVal val="#ppt_h"/>
                                          </p:val>
                                        </p:tav>
                                      </p:tavLst>
                                    </p:anim>
                                  </p:childTnLst>
                                </p:cTn>
                              </p:par>
                            </p:childTnLst>
                          </p:cTn>
                        </p:par>
                        <p:par>
                          <p:cTn id="17" fill="hold">
                            <p:stCondLst>
                              <p:cond delay="1750"/>
                            </p:stCondLst>
                            <p:childTnLst>
                              <p:par>
                                <p:cTn id="18" presetID="14" presetClass="entr" presetSubtype="10"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randombar(horizontal)">
                                      <p:cBhvr>
                                        <p:cTn id="20" dur="500"/>
                                        <p:tgtEl>
                                          <p:spTgt spid="54"/>
                                        </p:tgtEl>
                                      </p:cBhvr>
                                    </p:animEffect>
                                  </p:childTnLst>
                                </p:cTn>
                              </p:par>
                            </p:childTnLst>
                          </p:cTn>
                        </p:par>
                        <p:par>
                          <p:cTn id="21" fill="hold">
                            <p:stCondLst>
                              <p:cond delay="2250"/>
                            </p:stCondLst>
                            <p:childTnLst>
                              <p:par>
                                <p:cTn id="22" presetID="14" presetClass="entr" presetSubtype="10" fill="hold" grpId="0"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randombar(horizontal)">
                                      <p:cBhvr>
                                        <p:cTn id="24" dur="500"/>
                                        <p:tgtEl>
                                          <p:spTgt spid="5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13" grpId="0"/>
      <p:bldP spid="14" grpId="0"/>
      <p:bldGraphic spid="1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964504" y="1643806"/>
            <a:ext cx="8262992" cy="4276240"/>
            <a:chOff x="1964504" y="1290880"/>
            <a:chExt cx="8262992" cy="4276240"/>
          </a:xfrm>
          <a:solidFill>
            <a:schemeClr val="bg1">
              <a:lumMod val="75000"/>
            </a:schemeClr>
          </a:solidFill>
        </p:grpSpPr>
        <p:sp>
          <p:nvSpPr>
            <p:cNvPr id="44" name="半闭框 43"/>
            <p:cNvSpPr/>
            <p:nvPr/>
          </p:nvSpPr>
          <p:spPr>
            <a:xfrm>
              <a:off x="1964504"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半闭框 50"/>
            <p:cNvSpPr/>
            <p:nvPr/>
          </p:nvSpPr>
          <p:spPr>
            <a:xfrm flipH="1">
              <a:off x="9797342"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半闭框 51"/>
            <p:cNvSpPr/>
            <p:nvPr/>
          </p:nvSpPr>
          <p:spPr>
            <a:xfrm flipV="1">
              <a:off x="1964504"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半闭框 52"/>
            <p:cNvSpPr/>
            <p:nvPr/>
          </p:nvSpPr>
          <p:spPr>
            <a:xfrm flipH="1" flipV="1">
              <a:off x="9797342"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4" name="矩形 3"/>
          <p:cNvSpPr>
            <a:spLocks noChangeArrowheads="1"/>
          </p:cNvSpPr>
          <p:nvPr/>
        </p:nvSpPr>
        <p:spPr bwMode="auto">
          <a:xfrm>
            <a:off x="2319157" y="2517616"/>
            <a:ext cx="2225328"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buFont typeface="Arial" panose="020B0604020202020204" pitchFamily="34" charset="0"/>
              <a:buNone/>
            </a:pPr>
            <a:r>
              <a:rPr lang="zh-CN" altLang="en-US" sz="20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打乱代码顺序</a:t>
            </a:r>
          </a:p>
        </p:txBody>
      </p:sp>
      <p:sp>
        <p:nvSpPr>
          <p:cNvPr id="55" name="矩形 47"/>
          <p:cNvSpPr>
            <a:spLocks noChangeArrowheads="1"/>
          </p:cNvSpPr>
          <p:nvPr/>
        </p:nvSpPr>
        <p:spPr bwMode="auto">
          <a:xfrm>
            <a:off x="2319157" y="2864618"/>
            <a:ext cx="3091742" cy="195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25000"/>
              </a:lnSpc>
              <a:spcBef>
                <a:spcPct val="0"/>
              </a:spcBef>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分析算法的策略，发现这两种算法并不能解决代码位置变动，例如函数位置互换，打乱变量声明位置等避免查重的技巧</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5000"/>
              </a:lnSpc>
              <a:spcBef>
                <a:spcPct val="0"/>
              </a:spcBef>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171450" indent="-171450">
              <a:lnSpc>
                <a:spcPct val="125000"/>
              </a:lnSpc>
              <a:spcBef>
                <a:spcPct val="0"/>
              </a:spcBef>
              <a:buFont typeface="Arial" panose="020B0604020202020204" pitchFamily="34" charset="0"/>
              <a:buChar cha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将</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A1</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代码函数顺序打乱，在</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r=0.9</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的情况下与</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B1</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进行查重</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171450" indent="-171450">
              <a:lnSpc>
                <a:spcPct val="125000"/>
              </a:lnSpc>
              <a:spcBef>
                <a:spcPct val="0"/>
              </a:spcBef>
              <a:buFont typeface="Arial" panose="020B0604020202020204" pitchFamily="34" charset="0"/>
              <a:buChar cha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当代码模块顺序打乱后，这两种代码行匹配策略效果很差，非常容易被避免查重的技巧欺骗。</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调参及改进匹配</a:t>
            </a:r>
          </a:p>
        </p:txBody>
      </p:sp>
      <p:sp>
        <p:nvSpPr>
          <p:cNvPr id="14"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2400" baseline="-3000" dirty="0">
                <a:solidFill>
                  <a:schemeClr val="tx1">
                    <a:lumMod val="65000"/>
                    <a:lumOff val="35000"/>
                  </a:schemeClr>
                </a:solidFill>
                <a:latin typeface="Arial" panose="020B0604020202020204" pitchFamily="34" charset="0"/>
                <a:cs typeface="Arial" panose="020B0604020202020204" pitchFamily="34" charset="0"/>
              </a:rPr>
              <a:t>解决代码乱序避查现象</a:t>
            </a:r>
          </a:p>
        </p:txBody>
      </p:sp>
      <p:graphicFrame>
        <p:nvGraphicFramePr>
          <p:cNvPr id="15" name="图表 14">
            <a:extLst>
              <a:ext uri="{FF2B5EF4-FFF2-40B4-BE49-F238E27FC236}">
                <a16:creationId xmlns:a16="http://schemas.microsoft.com/office/drawing/2014/main" id="{DA5D30A8-907F-4D3F-B9C9-1A7807A0AAD7}"/>
              </a:ext>
            </a:extLst>
          </p:cNvPr>
          <p:cNvGraphicFramePr/>
          <p:nvPr>
            <p:extLst>
              <p:ext uri="{D42A27DB-BD31-4B8C-83A1-F6EECF244321}">
                <p14:modId xmlns:p14="http://schemas.microsoft.com/office/powerpoint/2010/main" val="1043256806"/>
              </p:ext>
            </p:extLst>
          </p:nvPr>
        </p:nvGraphicFramePr>
        <p:xfrm>
          <a:off x="5472769" y="2369350"/>
          <a:ext cx="4324573" cy="26405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59652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3" presetClass="entr" presetSubtype="16" fill="hold" nodeType="afterEffect">
                                  <p:stCondLst>
                                    <p:cond delay="250"/>
                                  </p:stCondLst>
                                  <p:childTnLst>
                                    <p:set>
                                      <p:cBhvr>
                                        <p:cTn id="14" dur="1" fill="hold">
                                          <p:stCondLst>
                                            <p:cond delay="0"/>
                                          </p:stCondLst>
                                        </p:cTn>
                                        <p:tgtEl>
                                          <p:spTgt spid="42"/>
                                        </p:tgtEl>
                                        <p:attrNameLst>
                                          <p:attrName>style.visibility</p:attrName>
                                        </p:attrNameLst>
                                      </p:cBhvr>
                                      <p:to>
                                        <p:strVal val="visible"/>
                                      </p:to>
                                    </p:set>
                                    <p:anim calcmode="lin" valueType="num">
                                      <p:cBhvr>
                                        <p:cTn id="15" dur="500" fill="hold"/>
                                        <p:tgtEl>
                                          <p:spTgt spid="42"/>
                                        </p:tgtEl>
                                        <p:attrNameLst>
                                          <p:attrName>ppt_w</p:attrName>
                                        </p:attrNameLst>
                                      </p:cBhvr>
                                      <p:tavLst>
                                        <p:tav tm="0">
                                          <p:val>
                                            <p:fltVal val="0"/>
                                          </p:val>
                                        </p:tav>
                                        <p:tav tm="100000">
                                          <p:val>
                                            <p:strVal val="#ppt_w"/>
                                          </p:val>
                                        </p:tav>
                                      </p:tavLst>
                                    </p:anim>
                                    <p:anim calcmode="lin" valueType="num">
                                      <p:cBhvr>
                                        <p:cTn id="16" dur="500" fill="hold"/>
                                        <p:tgtEl>
                                          <p:spTgt spid="42"/>
                                        </p:tgtEl>
                                        <p:attrNameLst>
                                          <p:attrName>ppt_h</p:attrName>
                                        </p:attrNameLst>
                                      </p:cBhvr>
                                      <p:tavLst>
                                        <p:tav tm="0">
                                          <p:val>
                                            <p:fltVal val="0"/>
                                          </p:val>
                                        </p:tav>
                                        <p:tav tm="100000">
                                          <p:val>
                                            <p:strVal val="#ppt_h"/>
                                          </p:val>
                                        </p:tav>
                                      </p:tavLst>
                                    </p:anim>
                                  </p:childTnLst>
                                </p:cTn>
                              </p:par>
                            </p:childTnLst>
                          </p:cTn>
                        </p:par>
                        <p:par>
                          <p:cTn id="17" fill="hold">
                            <p:stCondLst>
                              <p:cond delay="1750"/>
                            </p:stCondLst>
                            <p:childTnLst>
                              <p:par>
                                <p:cTn id="18" presetID="14" presetClass="entr" presetSubtype="10"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randombar(horizontal)">
                                      <p:cBhvr>
                                        <p:cTn id="20" dur="500"/>
                                        <p:tgtEl>
                                          <p:spTgt spid="54"/>
                                        </p:tgtEl>
                                      </p:cBhvr>
                                    </p:animEffect>
                                  </p:childTnLst>
                                </p:cTn>
                              </p:par>
                            </p:childTnLst>
                          </p:cTn>
                        </p:par>
                        <p:par>
                          <p:cTn id="21" fill="hold">
                            <p:stCondLst>
                              <p:cond delay="2250"/>
                            </p:stCondLst>
                            <p:childTnLst>
                              <p:par>
                                <p:cTn id="22" presetID="14" presetClass="entr" presetSubtype="10" fill="hold" grpId="0"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randombar(horizontal)">
                                      <p:cBhvr>
                                        <p:cTn id="24" dur="500"/>
                                        <p:tgtEl>
                                          <p:spTgt spid="5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13" grpId="0"/>
      <p:bldP spid="14" grpId="0"/>
      <p:bldGraphic spid="1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5881255" y="1"/>
            <a:ext cx="6310745" cy="6857999"/>
            <a:chOff x="5881255" y="0"/>
            <a:chExt cx="6310745" cy="6858000"/>
          </a:xfrm>
        </p:grpSpPr>
        <p:sp>
          <p:nvSpPr>
            <p:cNvPr id="44" name="矩形 43"/>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4" name="组合 63"/>
            <p:cNvGrpSpPr/>
            <p:nvPr/>
          </p:nvGrpSpPr>
          <p:grpSpPr>
            <a:xfrm>
              <a:off x="5881255" y="3214255"/>
              <a:ext cx="429491" cy="429491"/>
              <a:chOff x="5881255" y="3280123"/>
              <a:chExt cx="429491" cy="429491"/>
            </a:xfrm>
          </p:grpSpPr>
          <p:sp>
            <p:nvSpPr>
              <p:cNvPr id="68" name="椭圆 67"/>
              <p:cNvSpPr/>
              <p:nvPr/>
            </p:nvSpPr>
            <p:spPr>
              <a:xfrm>
                <a:off x="5881255" y="3280123"/>
                <a:ext cx="429491" cy="4294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954387" y="3353255"/>
                <a:ext cx="283226" cy="283226"/>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6" name="TextBox 11"/>
          <p:cNvSpPr txBox="1"/>
          <p:nvPr/>
        </p:nvSpPr>
        <p:spPr>
          <a:xfrm>
            <a:off x="6798212" y="1040813"/>
            <a:ext cx="3983444" cy="5453801"/>
          </a:xfrm>
          <a:prstGeom prst="rect">
            <a:avLst/>
          </a:prstGeom>
          <a:noFill/>
        </p:spPr>
        <p:txBody>
          <a:bodyPr wrap="square" rtlCol="0">
            <a:spAutoFit/>
          </a:bodyPr>
          <a:lstStyle/>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//N:</a:t>
            </a:r>
            <a:r>
              <a:rPr lang="zh-CN" altLang="en-US"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左侧结点数，</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M</a:t>
            </a:r>
            <a:r>
              <a:rPr lang="zh-CN" altLang="en-US"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：右侧结点数</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//Visit:</a:t>
            </a:r>
            <a:r>
              <a:rPr lang="zh-CN" altLang="en-US"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数组，标记右侧访问节点</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//Match:</a:t>
            </a:r>
            <a:r>
              <a:rPr lang="zh-CN" altLang="en-US"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数组，记录两侧的匹配关系</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//Matrix:</a:t>
            </a:r>
            <a:r>
              <a:rPr lang="zh-CN" altLang="en-US"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匹配关系邻接表</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Find(x)</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for u in Matrix[x]</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if Visit[u] = False</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Visit[u] = True</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if Match[u] no match or Find(u)</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Match[u] = x</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return True</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return False</a:t>
            </a:r>
          </a:p>
          <a:p>
            <a:pPr>
              <a:lnSpc>
                <a:spcPct val="125000"/>
              </a:lnSpc>
              <a:spcBef>
                <a:spcPct val="0"/>
              </a:spcBef>
              <a:buNone/>
            </a:pPr>
            <a:endPar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5000"/>
              </a:lnSpc>
              <a:spcBef>
                <a:spcPct val="0"/>
              </a:spcBef>
              <a:buNone/>
            </a:pP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Hungarain</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cnt</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 0</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for x = 1 to N</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Init Visit with False</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if Find(x)</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cnt</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cnt</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+ 1</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return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cnt</a:t>
            </a:r>
            <a:endPar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调参及改进匹配</a:t>
            </a:r>
          </a:p>
        </p:txBody>
      </p:sp>
      <p:sp>
        <p:nvSpPr>
          <p:cNvPr id="42"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1600" dirty="0">
                <a:solidFill>
                  <a:schemeClr val="tx1">
                    <a:lumMod val="65000"/>
                    <a:lumOff val="35000"/>
                  </a:schemeClr>
                </a:solidFill>
                <a:latin typeface="Arial" panose="020B0604020202020204" pitchFamily="34" charset="0"/>
                <a:cs typeface="Arial" panose="020B0604020202020204" pitchFamily="34" charset="0"/>
              </a:rPr>
              <a:t>匈牙利算法</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graphicFrame>
        <p:nvGraphicFramePr>
          <p:cNvPr id="13" name="表格 12">
            <a:extLst>
              <a:ext uri="{FF2B5EF4-FFF2-40B4-BE49-F238E27FC236}">
                <a16:creationId xmlns:a16="http://schemas.microsoft.com/office/drawing/2014/main" id="{7DC42A69-5194-4B4A-942E-E700B9279CAC}"/>
              </a:ext>
            </a:extLst>
          </p:cNvPr>
          <p:cNvGraphicFramePr>
            <a:graphicFrameLocks noGrp="1"/>
          </p:cNvGraphicFramePr>
          <p:nvPr>
            <p:extLst>
              <p:ext uri="{D42A27DB-BD31-4B8C-83A1-F6EECF244321}">
                <p14:modId xmlns:p14="http://schemas.microsoft.com/office/powerpoint/2010/main" val="1166407042"/>
              </p:ext>
            </p:extLst>
          </p:nvPr>
        </p:nvGraphicFramePr>
        <p:xfrm>
          <a:off x="1073958" y="1870015"/>
          <a:ext cx="1197761" cy="2286000"/>
        </p:xfrm>
        <a:graphic>
          <a:graphicData uri="http://schemas.openxmlformats.org/drawingml/2006/table">
            <a:tbl>
              <a:tblPr firstRow="1" bandRow="1">
                <a:tableStyleId>{5C22544A-7EE6-4342-B048-85BDC9FD1C3A}</a:tableStyleId>
              </a:tblPr>
              <a:tblGrid>
                <a:gridCol w="1197761">
                  <a:extLst>
                    <a:ext uri="{9D8B030D-6E8A-4147-A177-3AD203B41FA5}">
                      <a16:colId xmlns:a16="http://schemas.microsoft.com/office/drawing/2014/main" val="2085192098"/>
                    </a:ext>
                  </a:extLst>
                </a:gridCol>
              </a:tblGrid>
              <a:tr h="370840">
                <a:tc>
                  <a:txBody>
                    <a:bodyPr/>
                    <a:lstStyle/>
                    <a:p>
                      <a:endParaRPr lang="zh-CN" altLang="en-US" dirty="0"/>
                    </a:p>
                  </a:txBody>
                  <a:tcPr/>
                </a:tc>
                <a:extLst>
                  <a:ext uri="{0D108BD9-81ED-4DB2-BD59-A6C34878D82A}">
                    <a16:rowId xmlns:a16="http://schemas.microsoft.com/office/drawing/2014/main" val="1602225040"/>
                  </a:ext>
                </a:extLst>
              </a:tr>
              <a:tr h="370840">
                <a:tc>
                  <a:txBody>
                    <a:bodyPr/>
                    <a:lstStyle/>
                    <a:p>
                      <a:endParaRPr lang="zh-CN" altLang="en-US"/>
                    </a:p>
                  </a:txBody>
                  <a:tcPr/>
                </a:tc>
                <a:extLst>
                  <a:ext uri="{0D108BD9-81ED-4DB2-BD59-A6C34878D82A}">
                    <a16:rowId xmlns:a16="http://schemas.microsoft.com/office/drawing/2014/main" val="2629926144"/>
                  </a:ext>
                </a:extLst>
              </a:tr>
              <a:tr h="370840">
                <a:tc>
                  <a:txBody>
                    <a:bodyPr/>
                    <a:lstStyle/>
                    <a:p>
                      <a:endParaRPr lang="zh-CN" altLang="en-US"/>
                    </a:p>
                  </a:txBody>
                  <a:tcPr/>
                </a:tc>
                <a:extLst>
                  <a:ext uri="{0D108BD9-81ED-4DB2-BD59-A6C34878D82A}">
                    <a16:rowId xmlns:a16="http://schemas.microsoft.com/office/drawing/2014/main" val="2869133521"/>
                  </a:ext>
                </a:extLst>
              </a:tr>
              <a:tr h="370840">
                <a:tc>
                  <a:txBody>
                    <a:bodyPr/>
                    <a:lstStyle/>
                    <a:p>
                      <a:endParaRPr lang="zh-CN" altLang="en-US"/>
                    </a:p>
                  </a:txBody>
                  <a:tcPr/>
                </a:tc>
                <a:extLst>
                  <a:ext uri="{0D108BD9-81ED-4DB2-BD59-A6C34878D82A}">
                    <a16:rowId xmlns:a16="http://schemas.microsoft.com/office/drawing/2014/main" val="3991733940"/>
                  </a:ext>
                </a:extLst>
              </a:tr>
              <a:tr h="370840">
                <a:tc>
                  <a:txBody>
                    <a:bodyPr/>
                    <a:lstStyle/>
                    <a:p>
                      <a:endParaRPr lang="zh-CN" altLang="en-US"/>
                    </a:p>
                  </a:txBody>
                  <a:tcPr/>
                </a:tc>
                <a:extLst>
                  <a:ext uri="{0D108BD9-81ED-4DB2-BD59-A6C34878D82A}">
                    <a16:rowId xmlns:a16="http://schemas.microsoft.com/office/drawing/2014/main" val="4069808222"/>
                  </a:ext>
                </a:extLst>
              </a:tr>
              <a:tr h="370840">
                <a:tc>
                  <a:txBody>
                    <a:bodyPr/>
                    <a:lstStyle/>
                    <a:p>
                      <a:endParaRPr lang="zh-CN" altLang="en-US" dirty="0"/>
                    </a:p>
                  </a:txBody>
                  <a:tcPr/>
                </a:tc>
                <a:extLst>
                  <a:ext uri="{0D108BD9-81ED-4DB2-BD59-A6C34878D82A}">
                    <a16:rowId xmlns:a16="http://schemas.microsoft.com/office/drawing/2014/main" val="846938210"/>
                  </a:ext>
                </a:extLst>
              </a:tr>
            </a:tbl>
          </a:graphicData>
        </a:graphic>
      </p:graphicFrame>
      <p:graphicFrame>
        <p:nvGraphicFramePr>
          <p:cNvPr id="14" name="表格 13">
            <a:extLst>
              <a:ext uri="{FF2B5EF4-FFF2-40B4-BE49-F238E27FC236}">
                <a16:creationId xmlns:a16="http://schemas.microsoft.com/office/drawing/2014/main" id="{A710C9E8-5746-40FC-9DC3-24B1442A4A58}"/>
              </a:ext>
            </a:extLst>
          </p:cNvPr>
          <p:cNvGraphicFramePr>
            <a:graphicFrameLocks noGrp="1"/>
          </p:cNvGraphicFramePr>
          <p:nvPr>
            <p:extLst>
              <p:ext uri="{D42A27DB-BD31-4B8C-83A1-F6EECF244321}">
                <p14:modId xmlns:p14="http://schemas.microsoft.com/office/powerpoint/2010/main" val="1189342613"/>
              </p:ext>
            </p:extLst>
          </p:nvPr>
        </p:nvGraphicFramePr>
        <p:xfrm>
          <a:off x="3225269" y="1684595"/>
          <a:ext cx="1197761" cy="2667000"/>
        </p:xfrm>
        <a:graphic>
          <a:graphicData uri="http://schemas.openxmlformats.org/drawingml/2006/table">
            <a:tbl>
              <a:tblPr firstRow="1" bandRow="1">
                <a:tableStyleId>{073A0DAA-6AF3-43AB-8588-CEC1D06C72B9}</a:tableStyleId>
              </a:tblPr>
              <a:tblGrid>
                <a:gridCol w="1197761">
                  <a:extLst>
                    <a:ext uri="{9D8B030D-6E8A-4147-A177-3AD203B41FA5}">
                      <a16:colId xmlns:a16="http://schemas.microsoft.com/office/drawing/2014/main" val="3262211021"/>
                    </a:ext>
                  </a:extLst>
                </a:gridCol>
              </a:tblGrid>
              <a:tr h="370840">
                <a:tc>
                  <a:txBody>
                    <a:bodyPr/>
                    <a:lstStyle/>
                    <a:p>
                      <a:endParaRPr lang="zh-CN" altLang="en-US" dirty="0"/>
                    </a:p>
                  </a:txBody>
                  <a:tcPr/>
                </a:tc>
                <a:extLst>
                  <a:ext uri="{0D108BD9-81ED-4DB2-BD59-A6C34878D82A}">
                    <a16:rowId xmlns:a16="http://schemas.microsoft.com/office/drawing/2014/main" val="2341255474"/>
                  </a:ext>
                </a:extLst>
              </a:tr>
              <a:tr h="370840">
                <a:tc>
                  <a:txBody>
                    <a:bodyPr/>
                    <a:lstStyle/>
                    <a:p>
                      <a:endParaRPr lang="zh-CN" altLang="en-US"/>
                    </a:p>
                  </a:txBody>
                  <a:tcPr/>
                </a:tc>
                <a:extLst>
                  <a:ext uri="{0D108BD9-81ED-4DB2-BD59-A6C34878D82A}">
                    <a16:rowId xmlns:a16="http://schemas.microsoft.com/office/drawing/2014/main" val="4142497720"/>
                  </a:ext>
                </a:extLst>
              </a:tr>
              <a:tr h="370840">
                <a:tc>
                  <a:txBody>
                    <a:bodyPr/>
                    <a:lstStyle/>
                    <a:p>
                      <a:endParaRPr lang="zh-CN" altLang="en-US" dirty="0"/>
                    </a:p>
                  </a:txBody>
                  <a:tcPr/>
                </a:tc>
                <a:extLst>
                  <a:ext uri="{0D108BD9-81ED-4DB2-BD59-A6C34878D82A}">
                    <a16:rowId xmlns:a16="http://schemas.microsoft.com/office/drawing/2014/main" val="4114384805"/>
                  </a:ext>
                </a:extLst>
              </a:tr>
              <a:tr h="370840">
                <a:tc>
                  <a:txBody>
                    <a:bodyPr/>
                    <a:lstStyle/>
                    <a:p>
                      <a:endParaRPr lang="zh-CN" altLang="en-US"/>
                    </a:p>
                  </a:txBody>
                  <a:tcPr/>
                </a:tc>
                <a:extLst>
                  <a:ext uri="{0D108BD9-81ED-4DB2-BD59-A6C34878D82A}">
                    <a16:rowId xmlns:a16="http://schemas.microsoft.com/office/drawing/2014/main" val="3047558872"/>
                  </a:ext>
                </a:extLst>
              </a:tr>
              <a:tr h="370840">
                <a:tc>
                  <a:txBody>
                    <a:bodyPr/>
                    <a:lstStyle/>
                    <a:p>
                      <a:endParaRPr lang="zh-CN" altLang="en-US"/>
                    </a:p>
                  </a:txBody>
                  <a:tcPr/>
                </a:tc>
                <a:extLst>
                  <a:ext uri="{0D108BD9-81ED-4DB2-BD59-A6C34878D82A}">
                    <a16:rowId xmlns:a16="http://schemas.microsoft.com/office/drawing/2014/main" val="703051049"/>
                  </a:ext>
                </a:extLst>
              </a:tr>
              <a:tr h="370840">
                <a:tc>
                  <a:txBody>
                    <a:bodyPr/>
                    <a:lstStyle/>
                    <a:p>
                      <a:endParaRPr lang="zh-CN" altLang="en-US"/>
                    </a:p>
                  </a:txBody>
                  <a:tcPr/>
                </a:tc>
                <a:extLst>
                  <a:ext uri="{0D108BD9-81ED-4DB2-BD59-A6C34878D82A}">
                    <a16:rowId xmlns:a16="http://schemas.microsoft.com/office/drawing/2014/main" val="1282522192"/>
                  </a:ext>
                </a:extLst>
              </a:tr>
              <a:tr h="370840">
                <a:tc>
                  <a:txBody>
                    <a:bodyPr/>
                    <a:lstStyle/>
                    <a:p>
                      <a:endParaRPr lang="zh-CN" altLang="en-US" dirty="0"/>
                    </a:p>
                  </a:txBody>
                  <a:tcPr/>
                </a:tc>
                <a:extLst>
                  <a:ext uri="{0D108BD9-81ED-4DB2-BD59-A6C34878D82A}">
                    <a16:rowId xmlns:a16="http://schemas.microsoft.com/office/drawing/2014/main" val="4042996124"/>
                  </a:ext>
                </a:extLst>
              </a:tr>
            </a:tbl>
          </a:graphicData>
        </a:graphic>
      </p:graphicFrame>
      <p:cxnSp>
        <p:nvCxnSpPr>
          <p:cNvPr id="15" name="直接连接符 14">
            <a:extLst>
              <a:ext uri="{FF2B5EF4-FFF2-40B4-BE49-F238E27FC236}">
                <a16:creationId xmlns:a16="http://schemas.microsoft.com/office/drawing/2014/main" id="{FE9AE8E1-0CEF-40D8-9C93-1F5A2EF66F7A}"/>
              </a:ext>
            </a:extLst>
          </p:cNvPr>
          <p:cNvCxnSpPr/>
          <p:nvPr/>
        </p:nvCxnSpPr>
        <p:spPr>
          <a:xfrm>
            <a:off x="2271719" y="2056360"/>
            <a:ext cx="953550" cy="201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3D05CAF-02D1-4D0E-9D51-451B73BA73D6}"/>
              </a:ext>
            </a:extLst>
          </p:cNvPr>
          <p:cNvCxnSpPr/>
          <p:nvPr/>
        </p:nvCxnSpPr>
        <p:spPr>
          <a:xfrm>
            <a:off x="2271719" y="2047971"/>
            <a:ext cx="953550" cy="1342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18CA25A-49D8-42B9-9A73-9A6E54199E5A}"/>
              </a:ext>
            </a:extLst>
          </p:cNvPr>
          <p:cNvCxnSpPr/>
          <p:nvPr/>
        </p:nvCxnSpPr>
        <p:spPr>
          <a:xfrm flipV="1">
            <a:off x="2271719" y="2257696"/>
            <a:ext cx="953550" cy="20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CA169DA-0119-4E3A-8184-D8D8127F5C45}"/>
              </a:ext>
            </a:extLst>
          </p:cNvPr>
          <p:cNvCxnSpPr>
            <a:cxnSpLocks/>
          </p:cNvCxnSpPr>
          <p:nvPr/>
        </p:nvCxnSpPr>
        <p:spPr>
          <a:xfrm>
            <a:off x="2271719" y="2467421"/>
            <a:ext cx="953550" cy="1636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02D0BD4-20F8-4FE7-80E3-61A77957FE09}"/>
              </a:ext>
            </a:extLst>
          </p:cNvPr>
          <p:cNvCxnSpPr/>
          <p:nvPr/>
        </p:nvCxnSpPr>
        <p:spPr>
          <a:xfrm flipV="1">
            <a:off x="2271719" y="2643589"/>
            <a:ext cx="953550" cy="587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D99B55A-03D7-4C03-A5A7-B0642CC93289}"/>
              </a:ext>
            </a:extLst>
          </p:cNvPr>
          <p:cNvCxnSpPr/>
          <p:nvPr/>
        </p:nvCxnSpPr>
        <p:spPr>
          <a:xfrm flipV="1">
            <a:off x="2271719" y="2645377"/>
            <a:ext cx="953550" cy="946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EBACFF7-2C82-431C-9F1B-9DA6BCB1706F}"/>
              </a:ext>
            </a:extLst>
          </p:cNvPr>
          <p:cNvCxnSpPr/>
          <p:nvPr/>
        </p:nvCxnSpPr>
        <p:spPr>
          <a:xfrm>
            <a:off x="2271719" y="2859606"/>
            <a:ext cx="953550" cy="908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CB9EC17-6E0C-447D-84CD-8432CE10A8EF}"/>
              </a:ext>
            </a:extLst>
          </p:cNvPr>
          <p:cNvCxnSpPr/>
          <p:nvPr/>
        </p:nvCxnSpPr>
        <p:spPr>
          <a:xfrm flipV="1">
            <a:off x="2271719" y="1870015"/>
            <a:ext cx="953550" cy="210742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D1847695-DF5F-4C8E-950B-E660AD40BA4D}"/>
              </a:ext>
            </a:extLst>
          </p:cNvPr>
          <p:cNvSpPr txBox="1"/>
          <p:nvPr/>
        </p:nvSpPr>
        <p:spPr>
          <a:xfrm>
            <a:off x="1256651" y="4380948"/>
            <a:ext cx="3692854" cy="384721"/>
          </a:xfrm>
          <a:prstGeom prst="rect">
            <a:avLst/>
          </a:prstGeom>
          <a:noFill/>
        </p:spPr>
        <p:txBody>
          <a:bodyPr wrap="square" rtlCol="0">
            <a:spAutoFit/>
          </a:bodyPr>
          <a:lstStyle/>
          <a:p>
            <a:r>
              <a:rPr lang="en-US" altLang="zh-CN" dirty="0"/>
              <a:t>A.cpp</a:t>
            </a:r>
            <a:r>
              <a:rPr lang="zh-CN" altLang="en-US" dirty="0"/>
              <a:t>                         </a:t>
            </a:r>
            <a:r>
              <a:rPr lang="en-US" altLang="zh-CN" dirty="0"/>
              <a:t>B.cpp</a:t>
            </a:r>
          </a:p>
        </p:txBody>
      </p:sp>
      <p:sp>
        <p:nvSpPr>
          <p:cNvPr id="25" name="TextBox 11">
            <a:extLst>
              <a:ext uri="{FF2B5EF4-FFF2-40B4-BE49-F238E27FC236}">
                <a16:creationId xmlns:a16="http://schemas.microsoft.com/office/drawing/2014/main" id="{3885B402-A174-48D5-A6DF-61EE19F9030C}"/>
              </a:ext>
            </a:extLst>
          </p:cNvPr>
          <p:cNvSpPr txBox="1"/>
          <p:nvPr/>
        </p:nvSpPr>
        <p:spPr>
          <a:xfrm>
            <a:off x="739483" y="4927667"/>
            <a:ext cx="4727190" cy="1414233"/>
          </a:xfrm>
          <a:prstGeom prst="rect">
            <a:avLst/>
          </a:prstGeom>
          <a:noFill/>
        </p:spPr>
        <p:txBody>
          <a:bodyPr wrap="square" rtlCol="0">
            <a:spAutoFit/>
          </a:bodyPr>
          <a:lstStyle/>
          <a:p>
            <a:pPr marL="285750" indent="-285750" algn="just">
              <a:lnSpc>
                <a:spcPct val="125000"/>
              </a:lnSpc>
              <a:spcBef>
                <a:spcPct val="0"/>
              </a:spcBef>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匈牙利算法是由匈牙利数学家</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Edmonds</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于</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1965</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年提出，因而得名。匈牙利算法是基于</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Hall</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定理中充分性证明的思想，它是部图匹配最常见的算法，该算法的核心就是寻找增广路径，它是一种用增广路径求二分图最大匹配的算法。</a:t>
            </a:r>
          </a:p>
        </p:txBody>
      </p:sp>
    </p:spTree>
    <p:extLst>
      <p:ext uri="{BB962C8B-B14F-4D97-AF65-F5344CB8AC3E}">
        <p14:creationId xmlns:p14="http://schemas.microsoft.com/office/powerpoint/2010/main" val="40828790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 presetClass="entr" presetSubtype="2" fill="hold" nodeType="afterEffect" p14:presetBounceEnd="42000">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14:bounceEnd="42000">
                                          <p:cBhvr additive="base">
                                            <p:cTn id="15" dur="500" fill="hold"/>
                                            <p:tgtEl>
                                              <p:spTgt spid="43"/>
                                            </p:tgtEl>
                                            <p:attrNameLst>
                                              <p:attrName>ppt_x</p:attrName>
                                            </p:attrNameLst>
                                          </p:cBhvr>
                                          <p:tavLst>
                                            <p:tav tm="0">
                                              <p:val>
                                                <p:strVal val="1+#ppt_w/2"/>
                                              </p:val>
                                            </p:tav>
                                            <p:tav tm="100000">
                                              <p:val>
                                                <p:strVal val="#ppt_x"/>
                                              </p:val>
                                            </p:tav>
                                          </p:tavLst>
                                        </p:anim>
                                        <p:anim calcmode="lin" valueType="num" p14:bounceEnd="42000">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wipe(up)">
                                          <p:cBhvr>
                                            <p:cTn id="20" dur="750"/>
                                            <p:tgtEl>
                                              <p:spTgt spid="106"/>
                                            </p:tgtEl>
                                          </p:cBhvr>
                                        </p:animEffect>
                                      </p:childTnLst>
                                    </p:cTn>
                                  </p:par>
                                </p:childTnLst>
                              </p:cTn>
                            </p:par>
                            <p:par>
                              <p:cTn id="21" fill="hold">
                                <p:stCondLst>
                                  <p:cond delay="2250"/>
                                </p:stCondLst>
                                <p:childTnLst>
                                  <p:par>
                                    <p:cTn id="22" presetID="22" presetClass="entr" presetSubtype="1"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750"/>
                                            <p:tgtEl>
                                              <p:spTgt spid="25"/>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1" grpId="0"/>
          <p:bldP spid="42" grpId="0"/>
          <p:bldP spid="23" grpId="0"/>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1+#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wipe(up)">
                                          <p:cBhvr>
                                            <p:cTn id="20" dur="750"/>
                                            <p:tgtEl>
                                              <p:spTgt spid="106"/>
                                            </p:tgtEl>
                                          </p:cBhvr>
                                        </p:animEffect>
                                      </p:childTnLst>
                                    </p:cTn>
                                  </p:par>
                                </p:childTnLst>
                              </p:cTn>
                            </p:par>
                            <p:par>
                              <p:cTn id="21" fill="hold">
                                <p:stCondLst>
                                  <p:cond delay="2250"/>
                                </p:stCondLst>
                                <p:childTnLst>
                                  <p:par>
                                    <p:cTn id="22" presetID="22" presetClass="entr" presetSubtype="1"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750"/>
                                            <p:tgtEl>
                                              <p:spTgt spid="25"/>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1" grpId="0"/>
          <p:bldP spid="42" grpId="0"/>
          <p:bldP spid="23" grpId="0"/>
          <p:bldP spid="25"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2841AC61-F6EC-4AE3-99C6-879C798C7205}"/>
              </a:ext>
            </a:extLst>
          </p:cNvPr>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调参及改进匹配</a:t>
            </a:r>
          </a:p>
        </p:txBody>
      </p:sp>
      <p:sp>
        <p:nvSpPr>
          <p:cNvPr id="3" name="文本框 37">
            <a:extLst>
              <a:ext uri="{FF2B5EF4-FFF2-40B4-BE49-F238E27FC236}">
                <a16:creationId xmlns:a16="http://schemas.microsoft.com/office/drawing/2014/main" id="{B261F78A-3D5D-453B-A2FC-FA5A9AFEC293}"/>
              </a:ext>
            </a:extLst>
          </p:cNvPr>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1600" dirty="0">
                <a:solidFill>
                  <a:schemeClr val="tx1">
                    <a:lumMod val="65000"/>
                    <a:lumOff val="35000"/>
                  </a:schemeClr>
                </a:solidFill>
                <a:latin typeface="Arial" panose="020B0604020202020204" pitchFamily="34" charset="0"/>
                <a:cs typeface="Arial" panose="020B0604020202020204" pitchFamily="34" charset="0"/>
              </a:rPr>
              <a:t>匈牙利算法</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026" name="Picture 2" descr="https://img-blog.csdn.net/20130503155256629">
            <a:extLst>
              <a:ext uri="{FF2B5EF4-FFF2-40B4-BE49-F238E27FC236}">
                <a16:creationId xmlns:a16="http://schemas.microsoft.com/office/drawing/2014/main" id="{C87D0CEB-9E37-46A1-89FF-82966B4DA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040" y="2124075"/>
            <a:ext cx="3048000" cy="2914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g-blog.csdn.net/20130503155344972">
            <a:extLst>
              <a:ext uri="{FF2B5EF4-FFF2-40B4-BE49-F238E27FC236}">
                <a16:creationId xmlns:a16="http://schemas.microsoft.com/office/drawing/2014/main" id="{BED9F9FB-E920-4065-AA21-BD0E02332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040" y="2124075"/>
            <a:ext cx="3048000" cy="2914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mg-blog.csdn.net/20130503155428908">
            <a:extLst>
              <a:ext uri="{FF2B5EF4-FFF2-40B4-BE49-F238E27FC236}">
                <a16:creationId xmlns:a16="http://schemas.microsoft.com/office/drawing/2014/main" id="{7A71BE91-2C70-41CE-95F7-FC58BA6B5B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040" y="2124074"/>
            <a:ext cx="3053442" cy="29146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img-blog.csdn.net/20130503155441032">
            <a:extLst>
              <a:ext uri="{FF2B5EF4-FFF2-40B4-BE49-F238E27FC236}">
                <a16:creationId xmlns:a16="http://schemas.microsoft.com/office/drawing/2014/main" id="{C469DA72-0844-4CFF-A1B5-C4B91851BC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5423" y="2124073"/>
            <a:ext cx="3043617" cy="29146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img-blog.csdn.net/20130503155453501">
            <a:extLst>
              <a:ext uri="{FF2B5EF4-FFF2-40B4-BE49-F238E27FC236}">
                <a16:creationId xmlns:a16="http://schemas.microsoft.com/office/drawing/2014/main" id="{468B5A46-2302-4FDB-B50A-49C9419637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5423" y="2124071"/>
            <a:ext cx="3043617" cy="291626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img-blog.csdn.net/20130503155626560">
            <a:extLst>
              <a:ext uri="{FF2B5EF4-FFF2-40B4-BE49-F238E27FC236}">
                <a16:creationId xmlns:a16="http://schemas.microsoft.com/office/drawing/2014/main" id="{091E860C-7E4E-43F3-B5BC-385ECFC49A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5597" y="2122457"/>
            <a:ext cx="3043617" cy="291464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img-blog.csdn.net/20130503160156253">
            <a:extLst>
              <a:ext uri="{FF2B5EF4-FFF2-40B4-BE49-F238E27FC236}">
                <a16:creationId xmlns:a16="http://schemas.microsoft.com/office/drawing/2014/main" id="{67CA7375-2B02-40D0-ABE1-25724D7351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0865" y="2122456"/>
            <a:ext cx="3048000" cy="29146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a:extLst>
              <a:ext uri="{FF2B5EF4-FFF2-40B4-BE49-F238E27FC236}">
                <a16:creationId xmlns:a16="http://schemas.microsoft.com/office/drawing/2014/main" id="{1A17F2AC-0A71-4A63-973F-BEF2B32D06DF}"/>
              </a:ext>
            </a:extLst>
          </p:cNvPr>
          <p:cNvCxnSpPr/>
          <p:nvPr/>
        </p:nvCxnSpPr>
        <p:spPr>
          <a:xfrm>
            <a:off x="6065520" y="1549400"/>
            <a:ext cx="0" cy="442976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837828B-610A-4922-BBA3-8D1888EC6713}"/>
                  </a:ext>
                </a:extLst>
              </p:cNvPr>
              <p:cNvSpPr txBox="1"/>
              <p:nvPr/>
            </p:nvSpPr>
            <p:spPr>
              <a:xfrm>
                <a:off x="6441440" y="3090446"/>
                <a:ext cx="4836154" cy="677108"/>
              </a:xfrm>
              <a:prstGeom prst="rect">
                <a:avLst/>
              </a:prstGeom>
              <a:noFill/>
            </p:spPr>
            <p:txBody>
              <a:bodyPr wrap="square" rtlCol="0">
                <a:spAutoFit/>
              </a:bodyPr>
              <a:lstStyle/>
              <a:p>
                <a:pPr marL="342900" lvl="0" indent="-342900">
                  <a:buFont typeface="Arial" panose="020B0604020202020204" pitchFamily="34" charset="0"/>
                  <a:buChar char="•"/>
                </a:pPr>
                <a:r>
                  <a:rPr lang="zh-CN" altLang="zh-CN" dirty="0"/>
                  <a:t>时间复杂度：</a:t>
                </a:r>
                <a14:m>
                  <m:oMath xmlns:m="http://schemas.openxmlformats.org/officeDocument/2006/math">
                    <m:r>
                      <m:rPr>
                        <m:sty m:val="p"/>
                      </m:rPr>
                      <a:rPr lang="en-US" altLang="zh-CN">
                        <a:latin typeface="Cambria Math" panose="02040503050406030204" pitchFamily="18" charset="0"/>
                      </a:rPr>
                      <m:t>O</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V</m:t>
                        </m:r>
                        <m:r>
                          <a:rPr lang="en-US" altLang="zh-CN">
                            <a:latin typeface="Cambria Math" panose="02040503050406030204" pitchFamily="18" charset="0"/>
                          </a:rPr>
                          <m:t>.</m:t>
                        </m:r>
                        <m:r>
                          <m:rPr>
                            <m:sty m:val="p"/>
                          </m:rPr>
                          <a:rPr lang="en-US" altLang="zh-CN">
                            <a:latin typeface="Cambria Math" panose="02040503050406030204" pitchFamily="18" charset="0"/>
                          </a:rPr>
                          <m:t>E</m:t>
                        </m:r>
                      </m:e>
                    </m:d>
                  </m:oMath>
                </a14:m>
                <a:r>
                  <a:rPr lang="en-US" altLang="zh-CN" dirty="0"/>
                  <a:t>-V</a:t>
                </a:r>
                <a:r>
                  <a:rPr lang="zh-CN" altLang="zh-CN" dirty="0"/>
                  <a:t>顶点数、</a:t>
                </a:r>
                <a:r>
                  <a:rPr lang="en-US" altLang="zh-CN" dirty="0"/>
                  <a:t>E</a:t>
                </a:r>
                <a:r>
                  <a:rPr lang="zh-CN" altLang="zh-CN" dirty="0"/>
                  <a:t>边数</a:t>
                </a:r>
              </a:p>
              <a:p>
                <a:pPr marL="342900" lvl="0" indent="-342900">
                  <a:buFont typeface="Arial" panose="020B0604020202020204" pitchFamily="34" charset="0"/>
                  <a:buChar char="•"/>
                </a:pPr>
                <a:r>
                  <a:rPr lang="zh-CN" altLang="zh-CN" dirty="0"/>
                  <a:t>空间复杂度：</a:t>
                </a:r>
                <a14:m>
                  <m:oMath xmlns:m="http://schemas.openxmlformats.org/officeDocument/2006/math">
                    <m:r>
                      <m:rPr>
                        <m:sty m:val="p"/>
                      </m:rPr>
                      <a:rPr lang="en-US" altLang="zh-CN">
                        <a:latin typeface="Cambria Math" panose="02040503050406030204" pitchFamily="18" charset="0"/>
                      </a:rPr>
                      <m:t>O</m:t>
                    </m:r>
                    <m:r>
                      <a:rPr lang="en-US" altLang="zh-CN">
                        <a:latin typeface="Cambria Math" panose="02040503050406030204" pitchFamily="18" charset="0"/>
                      </a:rPr>
                      <m:t>(</m:t>
                    </m:r>
                    <m:r>
                      <m:rPr>
                        <m:sty m:val="p"/>
                      </m:rPr>
                      <a:rPr lang="en-US" altLang="zh-CN" i="1">
                        <a:latin typeface="Cambria Math" panose="02040503050406030204" pitchFamily="18" charset="0"/>
                      </a:rPr>
                      <m:t>V</m:t>
                    </m:r>
                    <m:r>
                      <a:rPr lang="en-US" altLang="zh-CN" i="1">
                        <a:latin typeface="Cambria Math" panose="02040503050406030204" pitchFamily="18" charset="0"/>
                      </a:rPr>
                      <m:t>+</m:t>
                    </m:r>
                    <m:r>
                      <m:rPr>
                        <m:sty m:val="p"/>
                      </m:rPr>
                      <a:rPr lang="en-US" altLang="zh-CN" i="1">
                        <a:latin typeface="Cambria Math" panose="02040503050406030204" pitchFamily="18" charset="0"/>
                      </a:rPr>
                      <m:t>E</m:t>
                    </m:r>
                    <m:r>
                      <a:rPr lang="en-US" altLang="zh-CN">
                        <a:latin typeface="Cambria Math" panose="02040503050406030204" pitchFamily="18" charset="0"/>
                      </a:rPr>
                      <m:t>)</m:t>
                    </m:r>
                  </m:oMath>
                </a14:m>
                <a:endParaRPr lang="zh-CN" altLang="zh-CN" dirty="0"/>
              </a:p>
            </p:txBody>
          </p:sp>
        </mc:Choice>
        <mc:Fallback xmlns="">
          <p:sp>
            <p:nvSpPr>
              <p:cNvPr id="6" name="文本框 5">
                <a:extLst>
                  <a:ext uri="{FF2B5EF4-FFF2-40B4-BE49-F238E27FC236}">
                    <a16:creationId xmlns:a16="http://schemas.microsoft.com/office/drawing/2014/main" id="{0837828B-610A-4922-BBA3-8D1888EC6713}"/>
                  </a:ext>
                </a:extLst>
              </p:cNvPr>
              <p:cNvSpPr txBox="1">
                <a:spLocks noRot="1" noChangeAspect="1" noMove="1" noResize="1" noEditPoints="1" noAdjustHandles="1" noChangeArrowheads="1" noChangeShapeType="1" noTextEdit="1"/>
              </p:cNvSpPr>
              <p:nvPr/>
            </p:nvSpPr>
            <p:spPr>
              <a:xfrm>
                <a:off x="6441440" y="3090446"/>
                <a:ext cx="4836154" cy="677108"/>
              </a:xfrm>
              <a:prstGeom prst="rect">
                <a:avLst/>
              </a:prstGeom>
              <a:blipFill>
                <a:blip r:embed="rId9"/>
                <a:stretch>
                  <a:fillRect l="-1009" t="-5405" b="-14414"/>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A877ED06-85C3-4BFC-92F2-5D0D8220104F}"/>
              </a:ext>
            </a:extLst>
          </p:cNvPr>
          <p:cNvSpPr txBox="1"/>
          <p:nvPr/>
        </p:nvSpPr>
        <p:spPr>
          <a:xfrm>
            <a:off x="1410920" y="5517495"/>
            <a:ext cx="4429370" cy="461665"/>
          </a:xfrm>
          <a:prstGeom prst="rect">
            <a:avLst/>
          </a:prstGeom>
          <a:noFill/>
        </p:spPr>
        <p:txBody>
          <a:bodyPr wrap="square" rtlCol="0">
            <a:spAutoFit/>
          </a:bodyPr>
          <a:lstStyle/>
          <a:p>
            <a:r>
              <a:rPr lang="zh-CN" altLang="en-US" sz="1200" dirty="0"/>
              <a:t>图解引用：</a:t>
            </a:r>
            <a:r>
              <a:rPr lang="en-US" altLang="zh-CN" sz="1200" dirty="0">
                <a:hlinkClick r:id="rId10"/>
              </a:rPr>
              <a:t>https://blog.csdn.net/dark_scope/article/details/8880547</a:t>
            </a:r>
            <a:endParaRPr lang="zh-CN" altLang="en-US" sz="1200" dirty="0"/>
          </a:p>
        </p:txBody>
      </p:sp>
    </p:spTree>
    <p:extLst>
      <p:ext uri="{BB962C8B-B14F-4D97-AF65-F5344CB8AC3E}">
        <p14:creationId xmlns:p14="http://schemas.microsoft.com/office/powerpoint/2010/main" val="261780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randombar(horizontal)">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30"/>
                                        </p:tgtEl>
                                        <p:attrNameLst>
                                          <p:attrName>style.visibility</p:attrName>
                                        </p:attrNameLst>
                                      </p:cBhvr>
                                      <p:to>
                                        <p:strVal val="visible"/>
                                      </p:to>
                                    </p:set>
                                    <p:animEffect transition="in" filter="fade">
                                      <p:cBhvr>
                                        <p:cTn id="26" dur="500"/>
                                        <p:tgtEl>
                                          <p:spTgt spid="103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32"/>
                                        </p:tgtEl>
                                        <p:attrNameLst>
                                          <p:attrName>style.visibility</p:attrName>
                                        </p:attrNameLst>
                                      </p:cBhvr>
                                      <p:to>
                                        <p:strVal val="visible"/>
                                      </p:to>
                                    </p:set>
                                    <p:animEffect transition="in" filter="fade">
                                      <p:cBhvr>
                                        <p:cTn id="31" dur="500"/>
                                        <p:tgtEl>
                                          <p:spTgt spid="103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36"/>
                                        </p:tgtEl>
                                        <p:attrNameLst>
                                          <p:attrName>style.visibility</p:attrName>
                                        </p:attrNameLst>
                                      </p:cBhvr>
                                      <p:to>
                                        <p:strVal val="visible"/>
                                      </p:to>
                                    </p:set>
                                    <p:animEffect transition="in" filter="fade">
                                      <p:cBhvr>
                                        <p:cTn id="40" dur="500"/>
                                        <p:tgtEl>
                                          <p:spTgt spid="103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38"/>
                                        </p:tgtEl>
                                        <p:attrNameLst>
                                          <p:attrName>style.visibility</p:attrName>
                                        </p:attrNameLst>
                                      </p:cBhvr>
                                      <p:to>
                                        <p:strVal val="visible"/>
                                      </p:to>
                                    </p:set>
                                    <p:animEffect transition="in" filter="fade">
                                      <p:cBhvr>
                                        <p:cTn id="45" dur="500"/>
                                        <p:tgtEl>
                                          <p:spTgt spid="1038"/>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ppt_x"/>
                                          </p:val>
                                        </p:tav>
                                        <p:tav tm="100000">
                                          <p:val>
                                            <p:strVal val="#ppt_x"/>
                                          </p:val>
                                        </p:tav>
                                      </p:tavLst>
                                    </p:anim>
                                    <p:anim calcmode="lin" valueType="num">
                                      <p:cBhvr additive="base">
                                        <p:cTn id="5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par>
                                <p:cTn id="59" presetID="14" presetClass="entr" presetSubtype="1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randombar(horizontal)">
                                      <p:cBhvr>
                                        <p:cTn id="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6313670" y="759816"/>
            <a:ext cx="4374650" cy="2381111"/>
            <a:chOff x="5881255" y="0"/>
            <a:chExt cx="6310745" cy="6858000"/>
          </a:xfrm>
        </p:grpSpPr>
        <p:sp>
          <p:nvSpPr>
            <p:cNvPr id="44" name="矩形 43"/>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4" name="组合 63"/>
            <p:cNvGrpSpPr/>
            <p:nvPr/>
          </p:nvGrpSpPr>
          <p:grpSpPr>
            <a:xfrm>
              <a:off x="5881255" y="3214255"/>
              <a:ext cx="429491" cy="429491"/>
              <a:chOff x="5881255" y="3280123"/>
              <a:chExt cx="429491" cy="429491"/>
            </a:xfrm>
          </p:grpSpPr>
          <p:sp>
            <p:nvSpPr>
              <p:cNvPr id="68" name="椭圆 67"/>
              <p:cNvSpPr/>
              <p:nvPr/>
            </p:nvSpPr>
            <p:spPr>
              <a:xfrm>
                <a:off x="5881255" y="3280123"/>
                <a:ext cx="429491" cy="4294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954387" y="3353255"/>
                <a:ext cx="283226" cy="283226"/>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6" name="TextBox 11"/>
          <p:cNvSpPr txBox="1"/>
          <p:nvPr/>
        </p:nvSpPr>
        <p:spPr>
          <a:xfrm>
            <a:off x="6798212" y="1040813"/>
            <a:ext cx="3983444" cy="1683538"/>
          </a:xfrm>
          <a:prstGeom prst="rect">
            <a:avLst/>
          </a:prstGeom>
          <a:noFill/>
        </p:spPr>
        <p:txBody>
          <a:bodyPr wrap="square" rtlCol="0">
            <a:spAutoFit/>
          </a:bodyPr>
          <a:lstStyle/>
          <a:p>
            <a:pPr>
              <a:lnSpc>
                <a:spcPct val="125000"/>
              </a:lnSpc>
              <a:spcBef>
                <a:spcPct val="0"/>
              </a:spcBef>
              <a:buNone/>
            </a:pP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Dinic</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cnt</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 0</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while BFS:</a:t>
            </a:r>
            <a:r>
              <a:rPr lang="zh-CN" altLang="en-US"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为每一个点分配深度</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while now=DFS:</a:t>
            </a:r>
            <a:r>
              <a:rPr lang="zh-CN" altLang="en-US"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寻找增广路</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cnt</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cnt</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 now</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return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cnt</a:t>
            </a:r>
            <a:endPar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调参及改进匹配</a:t>
            </a:r>
          </a:p>
        </p:txBody>
      </p:sp>
      <p:sp>
        <p:nvSpPr>
          <p:cNvPr id="42"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1600" dirty="0">
                <a:solidFill>
                  <a:schemeClr val="tx1">
                    <a:lumMod val="65000"/>
                    <a:lumOff val="35000"/>
                  </a:schemeClr>
                </a:solidFill>
                <a:latin typeface="Arial" panose="020B0604020202020204" pitchFamily="34" charset="0"/>
                <a:cs typeface="Arial" panose="020B0604020202020204" pitchFamily="34" charset="0"/>
              </a:rPr>
              <a:t>变形为网络流</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graphicFrame>
        <p:nvGraphicFramePr>
          <p:cNvPr id="13" name="表格 12">
            <a:extLst>
              <a:ext uri="{FF2B5EF4-FFF2-40B4-BE49-F238E27FC236}">
                <a16:creationId xmlns:a16="http://schemas.microsoft.com/office/drawing/2014/main" id="{7DC42A69-5194-4B4A-942E-E700B9279CAC}"/>
              </a:ext>
            </a:extLst>
          </p:cNvPr>
          <p:cNvGraphicFramePr>
            <a:graphicFrameLocks noGrp="1"/>
          </p:cNvGraphicFramePr>
          <p:nvPr>
            <p:extLst>
              <p:ext uri="{D42A27DB-BD31-4B8C-83A1-F6EECF244321}">
                <p14:modId xmlns:p14="http://schemas.microsoft.com/office/powerpoint/2010/main" val="3038617680"/>
              </p:ext>
            </p:extLst>
          </p:nvPr>
        </p:nvGraphicFramePr>
        <p:xfrm>
          <a:off x="1347401" y="1853572"/>
          <a:ext cx="1197761" cy="2286000"/>
        </p:xfrm>
        <a:graphic>
          <a:graphicData uri="http://schemas.openxmlformats.org/drawingml/2006/table">
            <a:tbl>
              <a:tblPr firstRow="1" bandRow="1">
                <a:tableStyleId>{5C22544A-7EE6-4342-B048-85BDC9FD1C3A}</a:tableStyleId>
              </a:tblPr>
              <a:tblGrid>
                <a:gridCol w="1197761">
                  <a:extLst>
                    <a:ext uri="{9D8B030D-6E8A-4147-A177-3AD203B41FA5}">
                      <a16:colId xmlns:a16="http://schemas.microsoft.com/office/drawing/2014/main" val="2085192098"/>
                    </a:ext>
                  </a:extLst>
                </a:gridCol>
              </a:tblGrid>
              <a:tr h="370840">
                <a:tc>
                  <a:txBody>
                    <a:bodyPr/>
                    <a:lstStyle/>
                    <a:p>
                      <a:endParaRPr lang="zh-CN" altLang="en-US" dirty="0"/>
                    </a:p>
                  </a:txBody>
                  <a:tcPr/>
                </a:tc>
                <a:extLst>
                  <a:ext uri="{0D108BD9-81ED-4DB2-BD59-A6C34878D82A}">
                    <a16:rowId xmlns:a16="http://schemas.microsoft.com/office/drawing/2014/main" val="1602225040"/>
                  </a:ext>
                </a:extLst>
              </a:tr>
              <a:tr h="370840">
                <a:tc>
                  <a:txBody>
                    <a:bodyPr/>
                    <a:lstStyle/>
                    <a:p>
                      <a:endParaRPr lang="zh-CN" altLang="en-US"/>
                    </a:p>
                  </a:txBody>
                  <a:tcPr/>
                </a:tc>
                <a:extLst>
                  <a:ext uri="{0D108BD9-81ED-4DB2-BD59-A6C34878D82A}">
                    <a16:rowId xmlns:a16="http://schemas.microsoft.com/office/drawing/2014/main" val="2629926144"/>
                  </a:ext>
                </a:extLst>
              </a:tr>
              <a:tr h="370840">
                <a:tc>
                  <a:txBody>
                    <a:bodyPr/>
                    <a:lstStyle/>
                    <a:p>
                      <a:endParaRPr lang="zh-CN" altLang="en-US"/>
                    </a:p>
                  </a:txBody>
                  <a:tcPr/>
                </a:tc>
                <a:extLst>
                  <a:ext uri="{0D108BD9-81ED-4DB2-BD59-A6C34878D82A}">
                    <a16:rowId xmlns:a16="http://schemas.microsoft.com/office/drawing/2014/main" val="2869133521"/>
                  </a:ext>
                </a:extLst>
              </a:tr>
              <a:tr h="370840">
                <a:tc>
                  <a:txBody>
                    <a:bodyPr/>
                    <a:lstStyle/>
                    <a:p>
                      <a:endParaRPr lang="zh-CN" altLang="en-US"/>
                    </a:p>
                  </a:txBody>
                  <a:tcPr/>
                </a:tc>
                <a:extLst>
                  <a:ext uri="{0D108BD9-81ED-4DB2-BD59-A6C34878D82A}">
                    <a16:rowId xmlns:a16="http://schemas.microsoft.com/office/drawing/2014/main" val="3991733940"/>
                  </a:ext>
                </a:extLst>
              </a:tr>
              <a:tr h="370840">
                <a:tc>
                  <a:txBody>
                    <a:bodyPr/>
                    <a:lstStyle/>
                    <a:p>
                      <a:endParaRPr lang="zh-CN" altLang="en-US"/>
                    </a:p>
                  </a:txBody>
                  <a:tcPr/>
                </a:tc>
                <a:extLst>
                  <a:ext uri="{0D108BD9-81ED-4DB2-BD59-A6C34878D82A}">
                    <a16:rowId xmlns:a16="http://schemas.microsoft.com/office/drawing/2014/main" val="4069808222"/>
                  </a:ext>
                </a:extLst>
              </a:tr>
              <a:tr h="370840">
                <a:tc>
                  <a:txBody>
                    <a:bodyPr/>
                    <a:lstStyle/>
                    <a:p>
                      <a:endParaRPr lang="zh-CN" altLang="en-US" dirty="0"/>
                    </a:p>
                  </a:txBody>
                  <a:tcPr/>
                </a:tc>
                <a:extLst>
                  <a:ext uri="{0D108BD9-81ED-4DB2-BD59-A6C34878D82A}">
                    <a16:rowId xmlns:a16="http://schemas.microsoft.com/office/drawing/2014/main" val="846938210"/>
                  </a:ext>
                </a:extLst>
              </a:tr>
            </a:tbl>
          </a:graphicData>
        </a:graphic>
      </p:graphicFrame>
      <p:graphicFrame>
        <p:nvGraphicFramePr>
          <p:cNvPr id="14" name="表格 13">
            <a:extLst>
              <a:ext uri="{FF2B5EF4-FFF2-40B4-BE49-F238E27FC236}">
                <a16:creationId xmlns:a16="http://schemas.microsoft.com/office/drawing/2014/main" id="{A710C9E8-5746-40FC-9DC3-24B1442A4A58}"/>
              </a:ext>
            </a:extLst>
          </p:cNvPr>
          <p:cNvGraphicFramePr>
            <a:graphicFrameLocks noGrp="1"/>
          </p:cNvGraphicFramePr>
          <p:nvPr>
            <p:extLst>
              <p:ext uri="{D42A27DB-BD31-4B8C-83A1-F6EECF244321}">
                <p14:modId xmlns:p14="http://schemas.microsoft.com/office/powerpoint/2010/main" val="926126313"/>
              </p:ext>
            </p:extLst>
          </p:nvPr>
        </p:nvGraphicFramePr>
        <p:xfrm>
          <a:off x="3498712" y="1668152"/>
          <a:ext cx="1197761" cy="2667000"/>
        </p:xfrm>
        <a:graphic>
          <a:graphicData uri="http://schemas.openxmlformats.org/drawingml/2006/table">
            <a:tbl>
              <a:tblPr firstRow="1" bandRow="1">
                <a:tableStyleId>{073A0DAA-6AF3-43AB-8588-CEC1D06C72B9}</a:tableStyleId>
              </a:tblPr>
              <a:tblGrid>
                <a:gridCol w="1197761">
                  <a:extLst>
                    <a:ext uri="{9D8B030D-6E8A-4147-A177-3AD203B41FA5}">
                      <a16:colId xmlns:a16="http://schemas.microsoft.com/office/drawing/2014/main" val="3262211021"/>
                    </a:ext>
                  </a:extLst>
                </a:gridCol>
              </a:tblGrid>
              <a:tr h="370840">
                <a:tc>
                  <a:txBody>
                    <a:bodyPr/>
                    <a:lstStyle/>
                    <a:p>
                      <a:endParaRPr lang="zh-CN" altLang="en-US" dirty="0"/>
                    </a:p>
                  </a:txBody>
                  <a:tcPr/>
                </a:tc>
                <a:extLst>
                  <a:ext uri="{0D108BD9-81ED-4DB2-BD59-A6C34878D82A}">
                    <a16:rowId xmlns:a16="http://schemas.microsoft.com/office/drawing/2014/main" val="2341255474"/>
                  </a:ext>
                </a:extLst>
              </a:tr>
              <a:tr h="370840">
                <a:tc>
                  <a:txBody>
                    <a:bodyPr/>
                    <a:lstStyle/>
                    <a:p>
                      <a:endParaRPr lang="zh-CN" altLang="en-US"/>
                    </a:p>
                  </a:txBody>
                  <a:tcPr/>
                </a:tc>
                <a:extLst>
                  <a:ext uri="{0D108BD9-81ED-4DB2-BD59-A6C34878D82A}">
                    <a16:rowId xmlns:a16="http://schemas.microsoft.com/office/drawing/2014/main" val="4142497720"/>
                  </a:ext>
                </a:extLst>
              </a:tr>
              <a:tr h="370840">
                <a:tc>
                  <a:txBody>
                    <a:bodyPr/>
                    <a:lstStyle/>
                    <a:p>
                      <a:endParaRPr lang="zh-CN" altLang="en-US"/>
                    </a:p>
                  </a:txBody>
                  <a:tcPr/>
                </a:tc>
                <a:extLst>
                  <a:ext uri="{0D108BD9-81ED-4DB2-BD59-A6C34878D82A}">
                    <a16:rowId xmlns:a16="http://schemas.microsoft.com/office/drawing/2014/main" val="4114384805"/>
                  </a:ext>
                </a:extLst>
              </a:tr>
              <a:tr h="370840">
                <a:tc>
                  <a:txBody>
                    <a:bodyPr/>
                    <a:lstStyle/>
                    <a:p>
                      <a:endParaRPr lang="zh-CN" altLang="en-US" dirty="0"/>
                    </a:p>
                  </a:txBody>
                  <a:tcPr/>
                </a:tc>
                <a:extLst>
                  <a:ext uri="{0D108BD9-81ED-4DB2-BD59-A6C34878D82A}">
                    <a16:rowId xmlns:a16="http://schemas.microsoft.com/office/drawing/2014/main" val="3047558872"/>
                  </a:ext>
                </a:extLst>
              </a:tr>
              <a:tr h="370840">
                <a:tc>
                  <a:txBody>
                    <a:bodyPr/>
                    <a:lstStyle/>
                    <a:p>
                      <a:endParaRPr lang="zh-CN" altLang="en-US"/>
                    </a:p>
                  </a:txBody>
                  <a:tcPr/>
                </a:tc>
                <a:extLst>
                  <a:ext uri="{0D108BD9-81ED-4DB2-BD59-A6C34878D82A}">
                    <a16:rowId xmlns:a16="http://schemas.microsoft.com/office/drawing/2014/main" val="703051049"/>
                  </a:ext>
                </a:extLst>
              </a:tr>
              <a:tr h="370840">
                <a:tc>
                  <a:txBody>
                    <a:bodyPr/>
                    <a:lstStyle/>
                    <a:p>
                      <a:endParaRPr lang="zh-CN" altLang="en-US"/>
                    </a:p>
                  </a:txBody>
                  <a:tcPr/>
                </a:tc>
                <a:extLst>
                  <a:ext uri="{0D108BD9-81ED-4DB2-BD59-A6C34878D82A}">
                    <a16:rowId xmlns:a16="http://schemas.microsoft.com/office/drawing/2014/main" val="1282522192"/>
                  </a:ext>
                </a:extLst>
              </a:tr>
              <a:tr h="370840">
                <a:tc>
                  <a:txBody>
                    <a:bodyPr/>
                    <a:lstStyle/>
                    <a:p>
                      <a:endParaRPr lang="zh-CN" altLang="en-US" dirty="0"/>
                    </a:p>
                  </a:txBody>
                  <a:tcPr/>
                </a:tc>
                <a:extLst>
                  <a:ext uri="{0D108BD9-81ED-4DB2-BD59-A6C34878D82A}">
                    <a16:rowId xmlns:a16="http://schemas.microsoft.com/office/drawing/2014/main" val="4042996124"/>
                  </a:ext>
                </a:extLst>
              </a:tr>
            </a:tbl>
          </a:graphicData>
        </a:graphic>
      </p:graphicFrame>
      <p:cxnSp>
        <p:nvCxnSpPr>
          <p:cNvPr id="15" name="直接连接符 14">
            <a:extLst>
              <a:ext uri="{FF2B5EF4-FFF2-40B4-BE49-F238E27FC236}">
                <a16:creationId xmlns:a16="http://schemas.microsoft.com/office/drawing/2014/main" id="{FE9AE8E1-0CEF-40D8-9C93-1F5A2EF66F7A}"/>
              </a:ext>
            </a:extLst>
          </p:cNvPr>
          <p:cNvCxnSpPr/>
          <p:nvPr/>
        </p:nvCxnSpPr>
        <p:spPr>
          <a:xfrm>
            <a:off x="2545162" y="2039917"/>
            <a:ext cx="953550" cy="201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3D05CAF-02D1-4D0E-9D51-451B73BA73D6}"/>
              </a:ext>
            </a:extLst>
          </p:cNvPr>
          <p:cNvCxnSpPr/>
          <p:nvPr/>
        </p:nvCxnSpPr>
        <p:spPr>
          <a:xfrm>
            <a:off x="2545162" y="2031528"/>
            <a:ext cx="953550" cy="1342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18CA25A-49D8-42B9-9A73-9A6E54199E5A}"/>
              </a:ext>
            </a:extLst>
          </p:cNvPr>
          <p:cNvCxnSpPr/>
          <p:nvPr/>
        </p:nvCxnSpPr>
        <p:spPr>
          <a:xfrm flipV="1">
            <a:off x="2545162" y="2241253"/>
            <a:ext cx="953550" cy="209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CA169DA-0119-4E3A-8184-D8D8127F5C45}"/>
              </a:ext>
            </a:extLst>
          </p:cNvPr>
          <p:cNvCxnSpPr>
            <a:cxnSpLocks/>
          </p:cNvCxnSpPr>
          <p:nvPr/>
        </p:nvCxnSpPr>
        <p:spPr>
          <a:xfrm>
            <a:off x="2545162" y="2450978"/>
            <a:ext cx="953550" cy="1636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02D0BD4-20F8-4FE7-80E3-61A77957FE09}"/>
              </a:ext>
            </a:extLst>
          </p:cNvPr>
          <p:cNvCxnSpPr/>
          <p:nvPr/>
        </p:nvCxnSpPr>
        <p:spPr>
          <a:xfrm flipV="1">
            <a:off x="2545162" y="2627146"/>
            <a:ext cx="953550" cy="587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D99B55A-03D7-4C03-A5A7-B0642CC93289}"/>
              </a:ext>
            </a:extLst>
          </p:cNvPr>
          <p:cNvCxnSpPr/>
          <p:nvPr/>
        </p:nvCxnSpPr>
        <p:spPr>
          <a:xfrm flipV="1">
            <a:off x="2545162" y="2628934"/>
            <a:ext cx="953550" cy="946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EBACFF7-2C82-431C-9F1B-9DA6BCB1706F}"/>
              </a:ext>
            </a:extLst>
          </p:cNvPr>
          <p:cNvCxnSpPr/>
          <p:nvPr/>
        </p:nvCxnSpPr>
        <p:spPr>
          <a:xfrm>
            <a:off x="2545162" y="2843163"/>
            <a:ext cx="953550" cy="908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CB9EC17-6E0C-447D-84CD-8432CE10A8EF}"/>
              </a:ext>
            </a:extLst>
          </p:cNvPr>
          <p:cNvCxnSpPr/>
          <p:nvPr/>
        </p:nvCxnSpPr>
        <p:spPr>
          <a:xfrm flipV="1">
            <a:off x="2545162" y="1853572"/>
            <a:ext cx="953550" cy="210742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D1847695-DF5F-4C8E-950B-E660AD40BA4D}"/>
              </a:ext>
            </a:extLst>
          </p:cNvPr>
          <p:cNvSpPr txBox="1"/>
          <p:nvPr/>
        </p:nvSpPr>
        <p:spPr>
          <a:xfrm>
            <a:off x="1530094" y="4364505"/>
            <a:ext cx="3692854" cy="384721"/>
          </a:xfrm>
          <a:prstGeom prst="rect">
            <a:avLst/>
          </a:prstGeom>
          <a:noFill/>
        </p:spPr>
        <p:txBody>
          <a:bodyPr wrap="square" rtlCol="0">
            <a:spAutoFit/>
          </a:bodyPr>
          <a:lstStyle/>
          <a:p>
            <a:r>
              <a:rPr lang="en-US" altLang="zh-CN" dirty="0"/>
              <a:t>A.cpp</a:t>
            </a:r>
            <a:r>
              <a:rPr lang="zh-CN" altLang="en-US" dirty="0"/>
              <a:t>                         </a:t>
            </a:r>
            <a:r>
              <a:rPr lang="en-US" altLang="zh-CN" dirty="0"/>
              <a:t>B.cpp</a:t>
            </a:r>
          </a:p>
        </p:txBody>
      </p:sp>
      <p:sp>
        <p:nvSpPr>
          <p:cNvPr id="25" name="TextBox 11">
            <a:extLst>
              <a:ext uri="{FF2B5EF4-FFF2-40B4-BE49-F238E27FC236}">
                <a16:creationId xmlns:a16="http://schemas.microsoft.com/office/drawing/2014/main" id="{3885B402-A174-48D5-A6DF-61EE19F9030C}"/>
              </a:ext>
            </a:extLst>
          </p:cNvPr>
          <p:cNvSpPr txBox="1"/>
          <p:nvPr/>
        </p:nvSpPr>
        <p:spPr>
          <a:xfrm>
            <a:off x="679156" y="5090361"/>
            <a:ext cx="4727190" cy="875624"/>
          </a:xfrm>
          <a:prstGeom prst="rect">
            <a:avLst/>
          </a:prstGeom>
          <a:noFill/>
        </p:spPr>
        <p:txBody>
          <a:bodyPr wrap="square" rtlCol="0">
            <a:spAutoFit/>
          </a:bodyPr>
          <a:lstStyle/>
          <a:p>
            <a:pPr marL="285750" indent="-285750" algn="just">
              <a:lnSpc>
                <a:spcPct val="125000"/>
              </a:lnSpc>
              <a:spcBef>
                <a:spcPct val="0"/>
              </a:spcBef>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形象地说，在一张复杂的自来水网中，每根管道都有相应的最大通量，求解从</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n</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到</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m</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m</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节点所能得到的最大流量</a:t>
            </a:r>
          </a:p>
        </p:txBody>
      </p:sp>
      <p:grpSp>
        <p:nvGrpSpPr>
          <p:cNvPr id="24" name="组合 23">
            <a:extLst>
              <a:ext uri="{FF2B5EF4-FFF2-40B4-BE49-F238E27FC236}">
                <a16:creationId xmlns:a16="http://schemas.microsoft.com/office/drawing/2014/main" id="{63AC41D8-9BAD-45A9-BD8E-D185CC599E62}"/>
              </a:ext>
            </a:extLst>
          </p:cNvPr>
          <p:cNvGrpSpPr/>
          <p:nvPr/>
        </p:nvGrpSpPr>
        <p:grpSpPr>
          <a:xfrm>
            <a:off x="209845" y="2040923"/>
            <a:ext cx="1123020" cy="1759676"/>
            <a:chOff x="1665510" y="2625754"/>
            <a:chExt cx="1213778" cy="1858332"/>
          </a:xfrm>
        </p:grpSpPr>
        <p:sp>
          <p:nvSpPr>
            <p:cNvPr id="26" name="椭圆 25">
              <a:extLst>
                <a:ext uri="{FF2B5EF4-FFF2-40B4-BE49-F238E27FC236}">
                  <a16:creationId xmlns:a16="http://schemas.microsoft.com/office/drawing/2014/main" id="{B6AA2178-F566-46F5-9645-B868211936B7}"/>
                </a:ext>
              </a:extLst>
            </p:cNvPr>
            <p:cNvSpPr/>
            <p:nvPr/>
          </p:nvSpPr>
          <p:spPr>
            <a:xfrm>
              <a:off x="2122415" y="3546446"/>
              <a:ext cx="50334" cy="775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18661142-DC37-4C3D-BE3A-73972E4AF3DC}"/>
                </a:ext>
              </a:extLst>
            </p:cNvPr>
            <p:cNvCxnSpPr>
              <a:stCxn id="26" idx="6"/>
            </p:cNvCxnSpPr>
            <p:nvPr/>
          </p:nvCxnSpPr>
          <p:spPr>
            <a:xfrm flipV="1">
              <a:off x="2172749" y="2625754"/>
              <a:ext cx="706539" cy="959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1239EB5-0F2B-4887-AD8B-552D489124F9}"/>
                </a:ext>
              </a:extLst>
            </p:cNvPr>
            <p:cNvCxnSpPr>
              <a:stCxn id="26" idx="2"/>
            </p:cNvCxnSpPr>
            <p:nvPr/>
          </p:nvCxnSpPr>
          <p:spPr>
            <a:xfrm flipV="1">
              <a:off x="2122415" y="3036815"/>
              <a:ext cx="756873" cy="548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1CBB50A-D726-4893-ABEE-DFDC6B30B0B3}"/>
                </a:ext>
              </a:extLst>
            </p:cNvPr>
            <p:cNvCxnSpPr>
              <a:stCxn id="26" idx="2"/>
            </p:cNvCxnSpPr>
            <p:nvPr/>
          </p:nvCxnSpPr>
          <p:spPr>
            <a:xfrm flipV="1">
              <a:off x="2122415" y="3311030"/>
              <a:ext cx="756873" cy="274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1FEEC28-4336-435D-9769-349C57ED5823}"/>
                </a:ext>
              </a:extLst>
            </p:cNvPr>
            <p:cNvCxnSpPr>
              <a:stCxn id="26" idx="2"/>
            </p:cNvCxnSpPr>
            <p:nvPr/>
          </p:nvCxnSpPr>
          <p:spPr>
            <a:xfrm>
              <a:off x="2122415" y="3585245"/>
              <a:ext cx="756873" cy="21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462C747F-C0A2-4BF0-9C9E-96AABCEF513D}"/>
                </a:ext>
              </a:extLst>
            </p:cNvPr>
            <p:cNvCxnSpPr>
              <a:stCxn id="26" idx="2"/>
            </p:cNvCxnSpPr>
            <p:nvPr/>
          </p:nvCxnSpPr>
          <p:spPr>
            <a:xfrm>
              <a:off x="2122415" y="3585245"/>
              <a:ext cx="756873" cy="575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6CD73634-1F21-4717-B625-8C62E750356B}"/>
                </a:ext>
              </a:extLst>
            </p:cNvPr>
            <p:cNvCxnSpPr>
              <a:stCxn id="26" idx="2"/>
            </p:cNvCxnSpPr>
            <p:nvPr/>
          </p:nvCxnSpPr>
          <p:spPr>
            <a:xfrm>
              <a:off x="2122415" y="3585245"/>
              <a:ext cx="756873" cy="898841"/>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C8BAACE1-C1F6-44EB-A218-32151904976B}"/>
                </a:ext>
              </a:extLst>
            </p:cNvPr>
            <p:cNvSpPr txBox="1"/>
            <p:nvPr/>
          </p:nvSpPr>
          <p:spPr>
            <a:xfrm>
              <a:off x="1665510" y="3418098"/>
              <a:ext cx="450210" cy="369332"/>
            </a:xfrm>
            <a:prstGeom prst="rect">
              <a:avLst/>
            </a:prstGeom>
            <a:noFill/>
          </p:spPr>
          <p:txBody>
            <a:bodyPr wrap="square" rtlCol="0">
              <a:spAutoFit/>
            </a:bodyPr>
            <a:lstStyle/>
            <a:p>
              <a:r>
                <a:rPr lang="en-US" altLang="zh-CN" dirty="0"/>
                <a:t>N</a:t>
              </a:r>
              <a:endParaRPr lang="zh-CN" altLang="en-US" dirty="0"/>
            </a:p>
          </p:txBody>
        </p:sp>
      </p:grpSp>
      <p:grpSp>
        <p:nvGrpSpPr>
          <p:cNvPr id="34" name="组合 33">
            <a:extLst>
              <a:ext uri="{FF2B5EF4-FFF2-40B4-BE49-F238E27FC236}">
                <a16:creationId xmlns:a16="http://schemas.microsoft.com/office/drawing/2014/main" id="{5C2BF947-0F42-49EE-BB56-A30D4BBD8DC0}"/>
              </a:ext>
            </a:extLst>
          </p:cNvPr>
          <p:cNvGrpSpPr/>
          <p:nvPr/>
        </p:nvGrpSpPr>
        <p:grpSpPr>
          <a:xfrm>
            <a:off x="4692992" y="1849350"/>
            <a:ext cx="1493792" cy="2233429"/>
            <a:chOff x="6225013" y="2439409"/>
            <a:chExt cx="1493792" cy="2233429"/>
          </a:xfrm>
        </p:grpSpPr>
        <p:sp>
          <p:nvSpPr>
            <p:cNvPr id="35" name="椭圆 34">
              <a:extLst>
                <a:ext uri="{FF2B5EF4-FFF2-40B4-BE49-F238E27FC236}">
                  <a16:creationId xmlns:a16="http://schemas.microsoft.com/office/drawing/2014/main" id="{605C4DB3-D990-4A6B-9A3C-7750ECBCC50D}"/>
                </a:ext>
              </a:extLst>
            </p:cNvPr>
            <p:cNvSpPr/>
            <p:nvPr/>
          </p:nvSpPr>
          <p:spPr>
            <a:xfrm>
              <a:off x="7139031" y="3558582"/>
              <a:ext cx="45719" cy="53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a:extLst>
                <a:ext uri="{FF2B5EF4-FFF2-40B4-BE49-F238E27FC236}">
                  <a16:creationId xmlns:a16="http://schemas.microsoft.com/office/drawing/2014/main" id="{0E41C199-8E4D-4C47-96FB-EEC1E309E99F}"/>
                </a:ext>
              </a:extLst>
            </p:cNvPr>
            <p:cNvCxnSpPr>
              <a:stCxn id="35" idx="2"/>
            </p:cNvCxnSpPr>
            <p:nvPr/>
          </p:nvCxnSpPr>
          <p:spPr>
            <a:xfrm flipH="1" flipV="1">
              <a:off x="6228360" y="2439409"/>
              <a:ext cx="910671" cy="1145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5021169-C25F-48AE-830A-078979F48E9E}"/>
                </a:ext>
              </a:extLst>
            </p:cNvPr>
            <p:cNvCxnSpPr>
              <a:stCxn id="35" idx="3"/>
            </p:cNvCxnSpPr>
            <p:nvPr/>
          </p:nvCxnSpPr>
          <p:spPr>
            <a:xfrm flipH="1" flipV="1">
              <a:off x="6228360" y="2827090"/>
              <a:ext cx="917366" cy="777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68680ECF-822F-4610-9E1A-9902DCE7A701}"/>
                </a:ext>
              </a:extLst>
            </p:cNvPr>
            <p:cNvCxnSpPr>
              <a:stCxn id="35" idx="2"/>
            </p:cNvCxnSpPr>
            <p:nvPr/>
          </p:nvCxnSpPr>
          <p:spPr>
            <a:xfrm flipH="1" flipV="1">
              <a:off x="6225013" y="3210072"/>
              <a:ext cx="914018" cy="375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CF0DE8E2-838A-461B-AC90-F732CD61D43D}"/>
                </a:ext>
              </a:extLst>
            </p:cNvPr>
            <p:cNvCxnSpPr>
              <a:stCxn id="35" idx="2"/>
            </p:cNvCxnSpPr>
            <p:nvPr/>
          </p:nvCxnSpPr>
          <p:spPr>
            <a:xfrm flipH="1" flipV="1">
              <a:off x="6228360" y="3551929"/>
              <a:ext cx="910671" cy="33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6E09BC85-BD09-4DF0-8CCE-828B245ABF6F}"/>
                </a:ext>
              </a:extLst>
            </p:cNvPr>
            <p:cNvCxnSpPr>
              <a:stCxn id="35" idx="3"/>
            </p:cNvCxnSpPr>
            <p:nvPr/>
          </p:nvCxnSpPr>
          <p:spPr>
            <a:xfrm flipH="1">
              <a:off x="6231707" y="3604098"/>
              <a:ext cx="914019" cy="348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18FB06EB-9D38-4D1F-80A4-BF8E035F1A23}"/>
                </a:ext>
              </a:extLst>
            </p:cNvPr>
            <p:cNvCxnSpPr>
              <a:stCxn id="35" idx="3"/>
            </p:cNvCxnSpPr>
            <p:nvPr/>
          </p:nvCxnSpPr>
          <p:spPr>
            <a:xfrm flipH="1">
              <a:off x="6231707" y="3604098"/>
              <a:ext cx="914019" cy="71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924CA8C-8A87-42C4-9F9F-1A34F889D9E1}"/>
                </a:ext>
              </a:extLst>
            </p:cNvPr>
            <p:cNvCxnSpPr>
              <a:stCxn id="35" idx="1"/>
            </p:cNvCxnSpPr>
            <p:nvPr/>
          </p:nvCxnSpPr>
          <p:spPr>
            <a:xfrm flipH="1">
              <a:off x="6225013" y="3566391"/>
              <a:ext cx="920713" cy="1106447"/>
            </a:xfrm>
            <a:prstGeom prst="line">
              <a:avLst/>
            </a:prstGeom>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4A1B942F-90C8-41DC-B8C7-C359FDE30010}"/>
                </a:ext>
              </a:extLst>
            </p:cNvPr>
            <p:cNvSpPr txBox="1"/>
            <p:nvPr/>
          </p:nvSpPr>
          <p:spPr>
            <a:xfrm>
              <a:off x="7181910" y="3430998"/>
              <a:ext cx="536895" cy="369332"/>
            </a:xfrm>
            <a:prstGeom prst="rect">
              <a:avLst/>
            </a:prstGeom>
            <a:noFill/>
          </p:spPr>
          <p:txBody>
            <a:bodyPr wrap="square" rtlCol="0">
              <a:spAutoFit/>
            </a:bodyPr>
            <a:lstStyle/>
            <a:p>
              <a:r>
                <a:rPr lang="en-US" altLang="zh-CN" dirty="0"/>
                <a:t>M</a:t>
              </a:r>
              <a:endParaRPr lang="zh-CN" altLang="en-US" dirty="0"/>
            </a:p>
          </p:txBody>
        </p:sp>
      </p:grpSp>
      <mc:AlternateContent xmlns:mc="http://schemas.openxmlformats.org/markup-compatibility/2006" xmlns:a14="http://schemas.microsoft.com/office/drawing/2010/main">
        <mc:Choice Requires="a14">
          <p:sp>
            <p:nvSpPr>
              <p:cNvPr id="48" name="TextBox 11">
                <a:extLst>
                  <a:ext uri="{FF2B5EF4-FFF2-40B4-BE49-F238E27FC236}">
                    <a16:creationId xmlns:a16="http://schemas.microsoft.com/office/drawing/2014/main" id="{060FCC41-A340-4CB0-BA85-8084CC182052}"/>
                  </a:ext>
                </a:extLst>
              </p:cNvPr>
              <p:cNvSpPr txBox="1"/>
              <p:nvPr/>
            </p:nvSpPr>
            <p:spPr>
              <a:xfrm>
                <a:off x="6186784" y="3960996"/>
                <a:ext cx="4727190" cy="1504066"/>
              </a:xfrm>
              <a:prstGeom prst="rect">
                <a:avLst/>
              </a:prstGeom>
              <a:noFill/>
            </p:spPr>
            <p:txBody>
              <a:bodyPr wrap="square" rtlCol="0">
                <a:spAutoFit/>
              </a:bodyPr>
              <a:lstStyle/>
              <a:p>
                <a:pPr marL="285750" indent="-285750" algn="just">
                  <a:lnSpc>
                    <a:spcPct val="125000"/>
                  </a:lnSpc>
                  <a:spcBef>
                    <a:spcPct val="0"/>
                  </a:spcBef>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增加两个端点</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N</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M</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，将两个分图的所有节点分别连向</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N</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M</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，设置每条边的最大通量为</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，等价于每条边只有通或不通的状态，求解</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N</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到</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M</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M</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节点获得的最大流量，该流量等于最大代码行匹配数</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just">
                  <a:lnSpc>
                    <a:spcPct val="125000"/>
                  </a:lnSpc>
                  <a:spcBef>
                    <a:spcPct val="0"/>
                  </a:spcBef>
                  <a:buFont typeface="Arial" panose="020B0604020202020204" pitchFamily="34" charset="0"/>
                  <a:buChar char="•"/>
                </a:pPr>
                <a14:m>
                  <m:oMath xmlns:m="http://schemas.openxmlformats.org/officeDocument/2006/math">
                    <m:r>
                      <m:rPr>
                        <m:sty m:val="p"/>
                      </m:rPr>
                      <a:rPr lang="en-US" altLang="zh-CN">
                        <a:latin typeface="Cambria Math" panose="02040503050406030204" pitchFamily="18" charset="0"/>
                      </a:rPr>
                      <m:t>O</m:t>
                    </m:r>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𝑉</m:t>
                        </m:r>
                      </m:e>
                      <m:sup>
                        <m:r>
                          <a:rPr lang="en-US" altLang="zh-CN" i="1">
                            <a:latin typeface="Cambria Math" panose="02040503050406030204" pitchFamily="18" charset="0"/>
                          </a:rPr>
                          <m:t>2</m:t>
                        </m:r>
                      </m:sup>
                    </m:sSup>
                    <m:r>
                      <a:rPr lang="en-US" altLang="zh-CN" i="1">
                        <a:latin typeface="Cambria Math" panose="02040503050406030204" pitchFamily="18" charset="0"/>
                      </a:rPr>
                      <m:t>𝐸</m:t>
                    </m:r>
                    <m:r>
                      <a:rPr lang="en-US" altLang="zh-CN">
                        <a:latin typeface="Cambria Math" panose="02040503050406030204" pitchFamily="18" charset="0"/>
                      </a:rPr>
                      <m:t>)</m:t>
                    </m:r>
                  </m:oMath>
                </a14:m>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-V</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顶点数、</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E</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边数</a:t>
                </a:r>
              </a:p>
            </p:txBody>
          </p:sp>
        </mc:Choice>
        <mc:Fallback xmlns="">
          <p:sp>
            <p:nvSpPr>
              <p:cNvPr id="48" name="TextBox 11">
                <a:extLst>
                  <a:ext uri="{FF2B5EF4-FFF2-40B4-BE49-F238E27FC236}">
                    <a16:creationId xmlns:a16="http://schemas.microsoft.com/office/drawing/2014/main" id="{060FCC41-A340-4CB0-BA85-8084CC182052}"/>
                  </a:ext>
                </a:extLst>
              </p:cNvPr>
              <p:cNvSpPr txBox="1">
                <a:spLocks noRot="1" noChangeAspect="1" noMove="1" noResize="1" noEditPoints="1" noAdjustHandles="1" noChangeArrowheads="1" noChangeShapeType="1" noTextEdit="1"/>
              </p:cNvSpPr>
              <p:nvPr/>
            </p:nvSpPr>
            <p:spPr>
              <a:xfrm>
                <a:off x="6186784" y="3960996"/>
                <a:ext cx="4727190" cy="1504066"/>
              </a:xfrm>
              <a:prstGeom prst="rect">
                <a:avLst/>
              </a:prstGeom>
              <a:blipFill>
                <a:blip r:embed="rId2"/>
                <a:stretch>
                  <a:fillRect l="-1032" r="-387" b="-52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83669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 presetClass="entr" presetSubtype="2" fill="hold" nodeType="afterEffect" p14:presetBounceEnd="42000">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14:bounceEnd="42000">
                                          <p:cBhvr additive="base">
                                            <p:cTn id="15" dur="500" fill="hold"/>
                                            <p:tgtEl>
                                              <p:spTgt spid="43"/>
                                            </p:tgtEl>
                                            <p:attrNameLst>
                                              <p:attrName>ppt_x</p:attrName>
                                            </p:attrNameLst>
                                          </p:cBhvr>
                                          <p:tavLst>
                                            <p:tav tm="0">
                                              <p:val>
                                                <p:strVal val="1+#ppt_w/2"/>
                                              </p:val>
                                            </p:tav>
                                            <p:tav tm="100000">
                                              <p:val>
                                                <p:strVal val="#ppt_x"/>
                                              </p:val>
                                            </p:tav>
                                          </p:tavLst>
                                        </p:anim>
                                        <p:anim calcmode="lin" valueType="num" p14:bounceEnd="42000">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wipe(up)">
                                          <p:cBhvr>
                                            <p:cTn id="20" dur="750"/>
                                            <p:tgtEl>
                                              <p:spTgt spid="106"/>
                                            </p:tgtEl>
                                          </p:cBhvr>
                                        </p:animEffect>
                                      </p:childTnLst>
                                    </p:cTn>
                                  </p:par>
                                </p:childTnLst>
                              </p:cTn>
                            </p:par>
                            <p:par>
                              <p:cTn id="21" fill="hold">
                                <p:stCondLst>
                                  <p:cond delay="2250"/>
                                </p:stCondLst>
                                <p:childTnLst>
                                  <p:par>
                                    <p:cTn id="22" presetID="22" presetClass="entr" presetSubtype="1"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750"/>
                                            <p:tgtEl>
                                              <p:spTgt spid="25"/>
                                            </p:tgtEl>
                                          </p:cBhvr>
                                        </p:animEffect>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up)">
                                          <p:cBhvr>
                                            <p:cTn id="28" dur="75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fill="hold"/>
                                            <p:tgtEl>
                                              <p:spTgt spid="24"/>
                                            </p:tgtEl>
                                            <p:attrNameLst>
                                              <p:attrName>ppt_x</p:attrName>
                                            </p:attrNameLst>
                                          </p:cBhvr>
                                          <p:tavLst>
                                            <p:tav tm="0">
                                              <p:val>
                                                <p:strVal val="0-#ppt_w/2"/>
                                              </p:val>
                                            </p:tav>
                                            <p:tav tm="100000">
                                              <p:val>
                                                <p:strVal val="#ppt_x"/>
                                              </p:val>
                                            </p:tav>
                                          </p:tavLst>
                                        </p:anim>
                                        <p:anim calcmode="lin" valueType="num">
                                          <p:cBhvr additive="base">
                                            <p:cTn id="66" dur="500" fill="hold"/>
                                            <p:tgtEl>
                                              <p:spTgt spid="24"/>
                                            </p:tgtEl>
                                            <p:attrNameLst>
                                              <p:attrName>ppt_y</p:attrName>
                                            </p:attrNameLst>
                                          </p:cBhvr>
                                          <p:tavLst>
                                            <p:tav tm="0">
                                              <p:val>
                                                <p:strVal val="#ppt_y"/>
                                              </p:val>
                                            </p:tav>
                                            <p:tav tm="100000">
                                              <p:val>
                                                <p:strVal val="#ppt_y"/>
                                              </p:val>
                                            </p:tav>
                                          </p:tavLst>
                                        </p:anim>
                                      </p:childTnLst>
                                    </p:cTn>
                                  </p:par>
                                  <p:par>
                                    <p:cTn id="67" presetID="14" presetClass="entr" presetSubtype="1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randombar(horizontal)">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34"/>
                                            </p:tgtEl>
                                            <p:attrNameLst>
                                              <p:attrName>style.visibility</p:attrName>
                                            </p:attrNameLst>
                                          </p:cBhvr>
                                          <p:to>
                                            <p:strVal val="visible"/>
                                          </p:to>
                                        </p:set>
                                        <p:anim calcmode="lin" valueType="num">
                                          <p:cBhvr additive="base">
                                            <p:cTn id="74" dur="500" fill="hold"/>
                                            <p:tgtEl>
                                              <p:spTgt spid="34"/>
                                            </p:tgtEl>
                                            <p:attrNameLst>
                                              <p:attrName>ppt_x</p:attrName>
                                            </p:attrNameLst>
                                          </p:cBhvr>
                                          <p:tavLst>
                                            <p:tav tm="0">
                                              <p:val>
                                                <p:strVal val="1+#ppt_w/2"/>
                                              </p:val>
                                            </p:tav>
                                            <p:tav tm="100000">
                                              <p:val>
                                                <p:strVal val="#ppt_x"/>
                                              </p:val>
                                            </p:tav>
                                          </p:tavLst>
                                        </p:anim>
                                        <p:anim calcmode="lin" valueType="num">
                                          <p:cBhvr additive="base">
                                            <p:cTn id="75"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1" grpId="0"/>
          <p:bldP spid="42" grpId="0"/>
          <p:bldP spid="23" grpId="0"/>
          <p:bldP spid="25" grpId="0"/>
          <p:bldP spid="4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1+#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wipe(up)">
                                          <p:cBhvr>
                                            <p:cTn id="20" dur="750"/>
                                            <p:tgtEl>
                                              <p:spTgt spid="106"/>
                                            </p:tgtEl>
                                          </p:cBhvr>
                                        </p:animEffect>
                                      </p:childTnLst>
                                    </p:cTn>
                                  </p:par>
                                </p:childTnLst>
                              </p:cTn>
                            </p:par>
                            <p:par>
                              <p:cTn id="21" fill="hold">
                                <p:stCondLst>
                                  <p:cond delay="2250"/>
                                </p:stCondLst>
                                <p:childTnLst>
                                  <p:par>
                                    <p:cTn id="22" presetID="22" presetClass="entr" presetSubtype="1"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750"/>
                                            <p:tgtEl>
                                              <p:spTgt spid="25"/>
                                            </p:tgtEl>
                                          </p:cBhvr>
                                        </p:animEffect>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up)">
                                          <p:cBhvr>
                                            <p:cTn id="28" dur="75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fill="hold"/>
                                            <p:tgtEl>
                                              <p:spTgt spid="24"/>
                                            </p:tgtEl>
                                            <p:attrNameLst>
                                              <p:attrName>ppt_x</p:attrName>
                                            </p:attrNameLst>
                                          </p:cBhvr>
                                          <p:tavLst>
                                            <p:tav tm="0">
                                              <p:val>
                                                <p:strVal val="0-#ppt_w/2"/>
                                              </p:val>
                                            </p:tav>
                                            <p:tav tm="100000">
                                              <p:val>
                                                <p:strVal val="#ppt_x"/>
                                              </p:val>
                                            </p:tav>
                                          </p:tavLst>
                                        </p:anim>
                                        <p:anim calcmode="lin" valueType="num">
                                          <p:cBhvr additive="base">
                                            <p:cTn id="66" dur="500" fill="hold"/>
                                            <p:tgtEl>
                                              <p:spTgt spid="24"/>
                                            </p:tgtEl>
                                            <p:attrNameLst>
                                              <p:attrName>ppt_y</p:attrName>
                                            </p:attrNameLst>
                                          </p:cBhvr>
                                          <p:tavLst>
                                            <p:tav tm="0">
                                              <p:val>
                                                <p:strVal val="#ppt_y"/>
                                              </p:val>
                                            </p:tav>
                                            <p:tav tm="100000">
                                              <p:val>
                                                <p:strVal val="#ppt_y"/>
                                              </p:val>
                                            </p:tav>
                                          </p:tavLst>
                                        </p:anim>
                                      </p:childTnLst>
                                    </p:cTn>
                                  </p:par>
                                  <p:par>
                                    <p:cTn id="67" presetID="14" presetClass="entr" presetSubtype="1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randombar(horizontal)">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34"/>
                                            </p:tgtEl>
                                            <p:attrNameLst>
                                              <p:attrName>style.visibility</p:attrName>
                                            </p:attrNameLst>
                                          </p:cBhvr>
                                          <p:to>
                                            <p:strVal val="visible"/>
                                          </p:to>
                                        </p:set>
                                        <p:anim calcmode="lin" valueType="num">
                                          <p:cBhvr additive="base">
                                            <p:cTn id="74" dur="500" fill="hold"/>
                                            <p:tgtEl>
                                              <p:spTgt spid="34"/>
                                            </p:tgtEl>
                                            <p:attrNameLst>
                                              <p:attrName>ppt_x</p:attrName>
                                            </p:attrNameLst>
                                          </p:cBhvr>
                                          <p:tavLst>
                                            <p:tav tm="0">
                                              <p:val>
                                                <p:strVal val="1+#ppt_w/2"/>
                                              </p:val>
                                            </p:tav>
                                            <p:tav tm="100000">
                                              <p:val>
                                                <p:strVal val="#ppt_x"/>
                                              </p:val>
                                            </p:tav>
                                          </p:tavLst>
                                        </p:anim>
                                        <p:anim calcmode="lin" valueType="num">
                                          <p:cBhvr additive="base">
                                            <p:cTn id="75"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1" grpId="0"/>
          <p:bldP spid="42" grpId="0"/>
          <p:bldP spid="23" grpId="0"/>
          <p:bldP spid="25" grpId="0"/>
          <p:bldP spid="48"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964504" y="1643806"/>
            <a:ext cx="8262992" cy="4276240"/>
            <a:chOff x="1964504" y="1290880"/>
            <a:chExt cx="8262992" cy="4276240"/>
          </a:xfrm>
          <a:solidFill>
            <a:schemeClr val="bg1">
              <a:lumMod val="75000"/>
            </a:schemeClr>
          </a:solidFill>
        </p:grpSpPr>
        <p:sp>
          <p:nvSpPr>
            <p:cNvPr id="44" name="半闭框 43"/>
            <p:cNvSpPr/>
            <p:nvPr/>
          </p:nvSpPr>
          <p:spPr>
            <a:xfrm>
              <a:off x="1964504"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半闭框 50"/>
            <p:cNvSpPr/>
            <p:nvPr/>
          </p:nvSpPr>
          <p:spPr>
            <a:xfrm flipH="1">
              <a:off x="9797342"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半闭框 51"/>
            <p:cNvSpPr/>
            <p:nvPr/>
          </p:nvSpPr>
          <p:spPr>
            <a:xfrm flipV="1">
              <a:off x="1964504"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半闭框 52"/>
            <p:cNvSpPr/>
            <p:nvPr/>
          </p:nvSpPr>
          <p:spPr>
            <a:xfrm flipH="1" flipV="1">
              <a:off x="9797342"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4" name="矩形 3"/>
          <p:cNvSpPr>
            <a:spLocks noChangeArrowheads="1"/>
          </p:cNvSpPr>
          <p:nvPr/>
        </p:nvSpPr>
        <p:spPr bwMode="auto">
          <a:xfrm>
            <a:off x="6908800" y="2430143"/>
            <a:ext cx="2225328"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buFont typeface="Arial" panose="020B0604020202020204" pitchFamily="34" charset="0"/>
              <a:buNone/>
            </a:pPr>
            <a:r>
              <a:rPr lang="zh-CN" altLang="en-US" sz="20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测试查重效果</a:t>
            </a:r>
          </a:p>
        </p:txBody>
      </p:sp>
      <p:sp>
        <p:nvSpPr>
          <p:cNvPr id="55" name="矩形 47"/>
          <p:cNvSpPr>
            <a:spLocks noChangeArrowheads="1"/>
          </p:cNvSpPr>
          <p:nvPr/>
        </p:nvSpPr>
        <p:spPr bwMode="auto">
          <a:xfrm>
            <a:off x="6825803" y="3103434"/>
            <a:ext cx="3186616" cy="1894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marL="171450" indent="-171450" algn="just">
              <a:lnSpc>
                <a:spcPct val="125000"/>
              </a:lnSpc>
              <a:spcBef>
                <a:spcPct val="0"/>
              </a:spcBef>
              <a:buFont typeface="Arial" panose="020B0604020202020204" pitchFamily="34" charset="0"/>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比较代码打乱顺序前，在已知</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A1B1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是抄袭的情况下，</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Hungarian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Dinic</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算法查重的效果优于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LCS</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Levenshtein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，原因也是这两种算法可以解决以交换部分代码逃避查重的问题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171450" indent="-171450" algn="just">
              <a:lnSpc>
                <a:spcPct val="125000"/>
              </a:lnSpc>
              <a:spcBef>
                <a:spcPct val="0"/>
              </a:spcBef>
              <a:buFont typeface="Arial" panose="020B0604020202020204" pitchFamily="34" charset="0"/>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比较代码打乱顺序后，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Hungarian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Dinic</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算法的查重率与打乱顺序前一致，完美解决代码位置改变引起查重失效的问题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调参及改进匹配</a:t>
            </a:r>
          </a:p>
        </p:txBody>
      </p:sp>
      <p:sp>
        <p:nvSpPr>
          <p:cNvPr id="14"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1600" dirty="0">
                <a:solidFill>
                  <a:schemeClr val="tx1">
                    <a:lumMod val="65000"/>
                    <a:lumOff val="35000"/>
                  </a:schemeClr>
                </a:solidFill>
                <a:latin typeface="Arial" panose="020B0604020202020204" pitchFamily="34" charset="0"/>
                <a:cs typeface="Arial" panose="020B0604020202020204" pitchFamily="34" charset="0"/>
              </a:rPr>
              <a:t>改进后查重测试</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graphicFrame>
        <p:nvGraphicFramePr>
          <p:cNvPr id="12" name="图表 11">
            <a:extLst>
              <a:ext uri="{FF2B5EF4-FFF2-40B4-BE49-F238E27FC236}">
                <a16:creationId xmlns:a16="http://schemas.microsoft.com/office/drawing/2014/main" id="{DA5D30A8-907F-4D3F-B9C9-1A7807A0AAD7}"/>
              </a:ext>
            </a:extLst>
          </p:cNvPr>
          <p:cNvGraphicFramePr/>
          <p:nvPr>
            <p:extLst>
              <p:ext uri="{D42A27DB-BD31-4B8C-83A1-F6EECF244321}">
                <p14:modId xmlns:p14="http://schemas.microsoft.com/office/powerpoint/2010/main" val="700482128"/>
              </p:ext>
            </p:extLst>
          </p:nvPr>
        </p:nvGraphicFramePr>
        <p:xfrm>
          <a:off x="2227961" y="2403976"/>
          <a:ext cx="4572000" cy="2755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03112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3" presetClass="entr" presetSubtype="16" fill="hold" nodeType="afterEffect">
                                  <p:stCondLst>
                                    <p:cond delay="250"/>
                                  </p:stCondLst>
                                  <p:childTnLst>
                                    <p:set>
                                      <p:cBhvr>
                                        <p:cTn id="14" dur="1" fill="hold">
                                          <p:stCondLst>
                                            <p:cond delay="0"/>
                                          </p:stCondLst>
                                        </p:cTn>
                                        <p:tgtEl>
                                          <p:spTgt spid="42"/>
                                        </p:tgtEl>
                                        <p:attrNameLst>
                                          <p:attrName>style.visibility</p:attrName>
                                        </p:attrNameLst>
                                      </p:cBhvr>
                                      <p:to>
                                        <p:strVal val="visible"/>
                                      </p:to>
                                    </p:set>
                                    <p:anim calcmode="lin" valueType="num">
                                      <p:cBhvr>
                                        <p:cTn id="15" dur="500" fill="hold"/>
                                        <p:tgtEl>
                                          <p:spTgt spid="42"/>
                                        </p:tgtEl>
                                        <p:attrNameLst>
                                          <p:attrName>ppt_w</p:attrName>
                                        </p:attrNameLst>
                                      </p:cBhvr>
                                      <p:tavLst>
                                        <p:tav tm="0">
                                          <p:val>
                                            <p:fltVal val="0"/>
                                          </p:val>
                                        </p:tav>
                                        <p:tav tm="100000">
                                          <p:val>
                                            <p:strVal val="#ppt_w"/>
                                          </p:val>
                                        </p:tav>
                                      </p:tavLst>
                                    </p:anim>
                                    <p:anim calcmode="lin" valueType="num">
                                      <p:cBhvr>
                                        <p:cTn id="16" dur="500" fill="hold"/>
                                        <p:tgtEl>
                                          <p:spTgt spid="42"/>
                                        </p:tgtEl>
                                        <p:attrNameLst>
                                          <p:attrName>ppt_h</p:attrName>
                                        </p:attrNameLst>
                                      </p:cBhvr>
                                      <p:tavLst>
                                        <p:tav tm="0">
                                          <p:val>
                                            <p:fltVal val="0"/>
                                          </p:val>
                                        </p:tav>
                                        <p:tav tm="100000">
                                          <p:val>
                                            <p:strVal val="#ppt_h"/>
                                          </p:val>
                                        </p:tav>
                                      </p:tavLst>
                                    </p:anim>
                                  </p:childTnLst>
                                </p:cTn>
                              </p:par>
                            </p:childTnLst>
                          </p:cTn>
                        </p:par>
                        <p:par>
                          <p:cTn id="17" fill="hold">
                            <p:stCondLst>
                              <p:cond delay="1750"/>
                            </p:stCondLst>
                            <p:childTnLst>
                              <p:par>
                                <p:cTn id="18" presetID="14" presetClass="entr" presetSubtype="10"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randombar(horizontal)">
                                      <p:cBhvr>
                                        <p:cTn id="20" dur="500"/>
                                        <p:tgtEl>
                                          <p:spTgt spid="54"/>
                                        </p:tgtEl>
                                      </p:cBhvr>
                                    </p:animEffect>
                                  </p:childTnLst>
                                </p:cTn>
                              </p:par>
                            </p:childTnLst>
                          </p:cTn>
                        </p:par>
                        <p:par>
                          <p:cTn id="21" fill="hold">
                            <p:stCondLst>
                              <p:cond delay="2250"/>
                            </p:stCondLst>
                            <p:childTnLst>
                              <p:par>
                                <p:cTn id="22" presetID="14" presetClass="entr" presetSubtype="10" fill="hold" grpId="0"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randombar(horizontal)">
                                      <p:cBhvr>
                                        <p:cTn id="24" dur="500"/>
                                        <p:tgtEl>
                                          <p:spTgt spid="5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13" grpId="0"/>
      <p:bldP spid="14" grpId="0"/>
      <p:bldGraphic spid="12"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849232" y="3806864"/>
            <a:ext cx="4493538" cy="830997"/>
          </a:xfrm>
          <a:prstGeom prst="rect">
            <a:avLst/>
          </a:prstGeom>
          <a:noFill/>
        </p:spPr>
        <p:txBody>
          <a:bodyPr vert="horz" wrap="none" rtlCol="0" anchor="ctr">
            <a:spAutoFit/>
          </a:bodyPr>
          <a:lstStyle/>
          <a:p>
            <a:pPr algn="ctr"/>
            <a:r>
              <a:rPr lang="zh-CN" altLang="en-US" sz="4800" b="1" dirty="0">
                <a:solidFill>
                  <a:schemeClr val="tx1">
                    <a:lumMod val="75000"/>
                    <a:lumOff val="25000"/>
                  </a:schemeClr>
                </a:solidFill>
              </a:rPr>
              <a:t>优化及变量代换</a:t>
            </a:r>
          </a:p>
        </p:txBody>
      </p:sp>
      <p:sp>
        <p:nvSpPr>
          <p:cNvPr id="16" name="矩形 47"/>
          <p:cNvSpPr>
            <a:spLocks noChangeArrowheads="1"/>
          </p:cNvSpPr>
          <p:nvPr/>
        </p:nvSpPr>
        <p:spPr bwMode="auto">
          <a:xfrm>
            <a:off x="3625516" y="4743323"/>
            <a:ext cx="4940968" cy="65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600" dirty="0">
                <a:solidFill>
                  <a:schemeClr val="tx1">
                    <a:lumMod val="50000"/>
                    <a:lumOff val="50000"/>
                  </a:schemeClr>
                </a:solidFill>
                <a:sym typeface="微软雅黑" panose="020B0503020204020204" pitchFamily="34" charset="-122"/>
              </a:rPr>
              <a:t>针对最多行代码匹配问题进行时间及空间上的优化，设计近似变量代换策略</a:t>
            </a:r>
            <a:endParaRPr lang="en-US" altLang="zh-CN" sz="1600" dirty="0">
              <a:solidFill>
                <a:schemeClr val="tx1">
                  <a:lumMod val="50000"/>
                  <a:lumOff val="50000"/>
                </a:schemeClr>
              </a:solidFill>
              <a:sym typeface="微软雅黑" panose="020B0503020204020204" pitchFamily="34" charset="-122"/>
            </a:endParaRPr>
          </a:p>
        </p:txBody>
      </p:sp>
      <p:grpSp>
        <p:nvGrpSpPr>
          <p:cNvPr id="10" name="组合 9"/>
          <p:cNvGrpSpPr/>
          <p:nvPr/>
        </p:nvGrpSpPr>
        <p:grpSpPr>
          <a:xfrm>
            <a:off x="5023040" y="1569382"/>
            <a:ext cx="2498670" cy="1862048"/>
            <a:chOff x="2757770" y="2361497"/>
            <a:chExt cx="2498670" cy="1862048"/>
          </a:xfrm>
        </p:grpSpPr>
        <p:sp>
          <p:nvSpPr>
            <p:cNvPr id="12"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a:defRPr/>
              </a:pPr>
              <a:r>
                <a:rPr lang="en-US" altLang="zh-CN" sz="11500" kern="0" dirty="0">
                  <a:solidFill>
                    <a:schemeClr val="accent1"/>
                  </a:solidFill>
                  <a:latin typeface="Impact" panose="020B0806030902050204" pitchFamily="34" charset="0"/>
                  <a:ea typeface="微软雅黑" panose="020B0503020204020204" pitchFamily="34" charset="-122"/>
                </a:rPr>
                <a:t>04</a:t>
              </a:r>
              <a:endParaRPr lang="en-US" altLang="ko-KR" sz="8800" kern="0" dirty="0">
                <a:solidFill>
                  <a:schemeClr val="accent1"/>
                </a:solidFill>
                <a:latin typeface="Impact" panose="020B0806030902050204" pitchFamily="34" charset="0"/>
                <a:ea typeface="微软雅黑" panose="020B0503020204020204" pitchFamily="34" charset="-122"/>
              </a:endParaRPr>
            </a:p>
          </p:txBody>
        </p:sp>
        <p:sp>
          <p:nvSpPr>
            <p:cNvPr id="13" name="椭圆 12"/>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任意多边形 16"/>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350" fill="hold"/>
                                        <p:tgtEl>
                                          <p:spTgt spid="17"/>
                                        </p:tgtEl>
                                        <p:attrNameLst>
                                          <p:attrName>ppt_w</p:attrName>
                                        </p:attrNameLst>
                                      </p:cBhvr>
                                      <p:tavLst>
                                        <p:tav tm="0">
                                          <p:val>
                                            <p:strVal val="4*#ppt_w"/>
                                          </p:val>
                                        </p:tav>
                                        <p:tav tm="100000">
                                          <p:val>
                                            <p:strVal val="#ppt_w"/>
                                          </p:val>
                                        </p:tav>
                                      </p:tavLst>
                                    </p:anim>
                                    <p:anim calcmode="lin" valueType="num">
                                      <p:cBhvr>
                                        <p:cTn id="8" dur="350" fill="hold"/>
                                        <p:tgtEl>
                                          <p:spTgt spid="17"/>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p:cTn id="11" dur="350" fill="hold"/>
                                        <p:tgtEl>
                                          <p:spTgt spid="19"/>
                                        </p:tgtEl>
                                        <p:attrNameLst>
                                          <p:attrName>ppt_w</p:attrName>
                                        </p:attrNameLst>
                                      </p:cBhvr>
                                      <p:tavLst>
                                        <p:tav tm="0">
                                          <p:val>
                                            <p:strVal val="4*#ppt_w"/>
                                          </p:val>
                                        </p:tav>
                                        <p:tav tm="100000">
                                          <p:val>
                                            <p:strVal val="#ppt_w"/>
                                          </p:val>
                                        </p:tav>
                                      </p:tavLst>
                                    </p:anim>
                                    <p:anim calcmode="lin" valueType="num">
                                      <p:cBhvr>
                                        <p:cTn id="12" dur="350" fill="hold"/>
                                        <p:tgtEl>
                                          <p:spTgt spid="19"/>
                                        </p:tgtEl>
                                        <p:attrNameLst>
                                          <p:attrName>ppt_h</p:attrName>
                                        </p:attrNameLst>
                                      </p:cBhvr>
                                      <p:tavLst>
                                        <p:tav tm="0">
                                          <p:val>
                                            <p:strVal val="4*#ppt_h"/>
                                          </p:val>
                                        </p:tav>
                                        <p:tav tm="100000">
                                          <p:val>
                                            <p:strVal val="#ppt_h"/>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250" fill="hold"/>
                                        <p:tgtEl>
                                          <p:spTgt spid="10"/>
                                        </p:tgtEl>
                                        <p:attrNameLst>
                                          <p:attrName>ppt_w</p:attrName>
                                        </p:attrNameLst>
                                      </p:cBhvr>
                                      <p:tavLst>
                                        <p:tav tm="0">
                                          <p:val>
                                            <p:fltVal val="0"/>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animEffect transition="in" filter="fade">
                                      <p:cBhvr>
                                        <p:cTn id="18" dur="250"/>
                                        <p:tgtEl>
                                          <p:spTgt spid="10"/>
                                        </p:tgtEl>
                                      </p:cBhvr>
                                    </p:animEffect>
                                  </p:childTnLst>
                                </p:cTn>
                              </p:par>
                            </p:childTnLst>
                          </p:cTn>
                        </p:par>
                        <p:par>
                          <p:cTn id="19" fill="hold">
                            <p:stCondLst>
                              <p:cond delay="1000"/>
                            </p:stCondLst>
                            <p:childTnLst>
                              <p:par>
                                <p:cTn id="20" presetID="16" presetClass="entr" presetSubtype="37"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outVertical)">
                                      <p:cBhvr>
                                        <p:cTn id="22" dur="500"/>
                                        <p:tgtEl>
                                          <p:spTgt spid="15"/>
                                        </p:tgtEl>
                                      </p:cBhvr>
                                    </p:animEffect>
                                  </p:childTnLst>
                                </p:cTn>
                              </p:par>
                            </p:childTnLst>
                          </p:cTn>
                        </p:par>
                        <p:par>
                          <p:cTn id="23" fill="hold">
                            <p:stCondLst>
                              <p:cond delay="1500"/>
                            </p:stCondLst>
                            <p:childTnLst>
                              <p:par>
                                <p:cTn id="24" presetID="12"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p:tgtEl>
                                          <p:spTgt spid="16"/>
                                        </p:tgtEl>
                                        <p:attrNameLst>
                                          <p:attrName>ppt_y</p:attrName>
                                        </p:attrNameLst>
                                      </p:cBhvr>
                                      <p:tavLst>
                                        <p:tav tm="0">
                                          <p:val>
                                            <p:strVal val="#ppt_y-#ppt_h*1.125000"/>
                                          </p:val>
                                        </p:tav>
                                        <p:tav tm="100000">
                                          <p:val>
                                            <p:strVal val="#ppt_y"/>
                                          </p:val>
                                        </p:tav>
                                      </p:tavLst>
                                    </p:anim>
                                    <p:animEffect transition="in" filter="wipe(down)">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13"/>
          <p:cNvSpPr txBox="1"/>
          <p:nvPr/>
        </p:nvSpPr>
        <p:spPr>
          <a:xfrm flipH="1">
            <a:off x="8015312" y="1605703"/>
            <a:ext cx="2786907" cy="430887"/>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r>
              <a:rPr lang="zh-CN" altLang="en-US" dirty="0">
                <a:solidFill>
                  <a:schemeClr val="tx1">
                    <a:lumMod val="75000"/>
                    <a:lumOff val="25000"/>
                  </a:schemeClr>
                </a:solidFill>
              </a:rPr>
              <a:t>算法运行时间分析</a:t>
            </a:r>
          </a:p>
        </p:txBody>
      </p:sp>
      <p:sp>
        <p:nvSpPr>
          <p:cNvPr id="40" name="TextBox 14"/>
          <p:cNvSpPr txBox="1"/>
          <p:nvPr/>
        </p:nvSpPr>
        <p:spPr>
          <a:xfrm>
            <a:off x="8015312" y="2177733"/>
            <a:ext cx="3220866" cy="875624"/>
          </a:xfrm>
          <a:prstGeom prst="rect">
            <a:avLst/>
          </a:prstGeom>
          <a:noFill/>
        </p:spPr>
        <p:txBody>
          <a:bodyPr wrap="square" rtlCol="0">
            <a:spAutoFit/>
          </a:bodyPr>
          <a:lstStyle/>
          <a:p>
            <a:pPr>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发现代码运行时间略长，而查重算法分为相似矩阵求解及代码行匹配及代码行匹配两部分，分别计算两部分运行时间</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1" name="图表 40"/>
          <p:cNvGraphicFramePr/>
          <p:nvPr>
            <p:extLst>
              <p:ext uri="{D42A27DB-BD31-4B8C-83A1-F6EECF244321}">
                <p14:modId xmlns:p14="http://schemas.microsoft.com/office/powerpoint/2010/main" val="1766027310"/>
              </p:ext>
            </p:extLst>
          </p:nvPr>
        </p:nvGraphicFramePr>
        <p:xfrm>
          <a:off x="7919774" y="3201046"/>
          <a:ext cx="1733744" cy="18400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 name="图表 41"/>
          <p:cNvGraphicFramePr/>
          <p:nvPr>
            <p:extLst>
              <p:ext uri="{D42A27DB-BD31-4B8C-83A1-F6EECF244321}">
                <p14:modId xmlns:p14="http://schemas.microsoft.com/office/powerpoint/2010/main" val="2242390981"/>
              </p:ext>
            </p:extLst>
          </p:nvPr>
        </p:nvGraphicFramePr>
        <p:xfrm>
          <a:off x="9595118" y="3201046"/>
          <a:ext cx="1733744" cy="1840028"/>
        </p:xfrm>
        <a:graphic>
          <a:graphicData uri="http://schemas.openxmlformats.org/drawingml/2006/chart">
            <c:chart xmlns:c="http://schemas.openxmlformats.org/drawingml/2006/chart" xmlns:r="http://schemas.openxmlformats.org/officeDocument/2006/relationships" r:id="rId4"/>
          </a:graphicData>
        </a:graphic>
      </p:graphicFrame>
      <p:sp>
        <p:nvSpPr>
          <p:cNvPr id="43" name="TextBox 15"/>
          <p:cNvSpPr txBox="1"/>
          <p:nvPr/>
        </p:nvSpPr>
        <p:spPr>
          <a:xfrm>
            <a:off x="9667166" y="3890228"/>
            <a:ext cx="1589649" cy="338554"/>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98%</a:t>
            </a:r>
            <a:endParaRPr lang="zh-CN" altLang="en-US" sz="2400" dirty="0">
              <a:latin typeface="微软雅黑" panose="020B0503020204020204" pitchFamily="34" charset="-122"/>
              <a:ea typeface="微软雅黑" panose="020B0503020204020204" pitchFamily="34" charset="-122"/>
            </a:endParaRPr>
          </a:p>
        </p:txBody>
      </p:sp>
      <p:sp>
        <p:nvSpPr>
          <p:cNvPr id="44" name="TextBox 21"/>
          <p:cNvSpPr txBox="1"/>
          <p:nvPr/>
        </p:nvSpPr>
        <p:spPr>
          <a:xfrm>
            <a:off x="7991822" y="3890228"/>
            <a:ext cx="1589649" cy="461665"/>
          </a:xfrm>
          <a:prstGeom prst="rect">
            <a:avLst/>
          </a:prstGeom>
          <a:noFill/>
        </p:spPr>
        <p:txBody>
          <a:bodyPr wrap="square" rtlCol="0">
            <a:spAutoFit/>
          </a:bodyPr>
          <a:lstStyle/>
          <a:p>
            <a:pPr algn="ctr"/>
            <a:r>
              <a:rPr lang="en-US" altLang="zh-CN" sz="2400" dirty="0">
                <a:latin typeface="微软雅黑" panose="020B0503020204020204" pitchFamily="34" charset="-122"/>
                <a:ea typeface="微软雅黑" panose="020B0503020204020204" pitchFamily="34" charset="-122"/>
              </a:rPr>
              <a:t>2</a:t>
            </a:r>
            <a:r>
              <a:rPr lang="en-US" altLang="zh-CN" sz="16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50" name="TextBox 14"/>
          <p:cNvSpPr txBox="1"/>
          <p:nvPr/>
        </p:nvSpPr>
        <p:spPr>
          <a:xfrm>
            <a:off x="1300608" y="4606399"/>
            <a:ext cx="6346208" cy="875624"/>
          </a:xfrm>
          <a:prstGeom prst="rect">
            <a:avLst/>
          </a:prstGeom>
          <a:noFill/>
        </p:spPr>
        <p:txBody>
          <a:bodyPr wrap="square" rtlCol="0">
            <a:spAutoFit/>
          </a:bodyPr>
          <a:lstStyle/>
          <a:p>
            <a:pPr marL="36195">
              <a:lnSpc>
                <a:spcPct val="125000"/>
              </a:lnSpc>
              <a:spcBef>
                <a:spcPct val="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算法的运行时间主要体现在生成相似矩阵上，因为生成相似矩阵需要对每两行代码求解一次</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LCS</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或</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Levenshtein</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鉴于前面的算法比较结果，</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Levenshtein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效果不佳，于是主要是对</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LCS</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进行优化</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优化及变量代换</a:t>
            </a:r>
          </a:p>
        </p:txBody>
      </p:sp>
      <p:sp>
        <p:nvSpPr>
          <p:cNvPr id="22"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2400" baseline="-3000" dirty="0">
                <a:solidFill>
                  <a:schemeClr val="tx1">
                    <a:lumMod val="65000"/>
                    <a:lumOff val="35000"/>
                  </a:schemeClr>
                </a:solidFill>
                <a:latin typeface="Arial" panose="020B0604020202020204" pitchFamily="34" charset="0"/>
                <a:cs typeface="Arial" panose="020B0604020202020204" pitchFamily="34" charset="0"/>
              </a:rPr>
              <a:t>优化运行时间</a:t>
            </a:r>
          </a:p>
        </p:txBody>
      </p:sp>
      <p:graphicFrame>
        <p:nvGraphicFramePr>
          <p:cNvPr id="23" name="图表 22">
            <a:extLst>
              <a:ext uri="{FF2B5EF4-FFF2-40B4-BE49-F238E27FC236}">
                <a16:creationId xmlns:a16="http://schemas.microsoft.com/office/drawing/2014/main" id="{EC65527D-AF68-4C13-841E-14090D1E3284}"/>
              </a:ext>
            </a:extLst>
          </p:cNvPr>
          <p:cNvGraphicFramePr/>
          <p:nvPr>
            <p:extLst>
              <p:ext uri="{D42A27DB-BD31-4B8C-83A1-F6EECF244321}">
                <p14:modId xmlns:p14="http://schemas.microsoft.com/office/powerpoint/2010/main" val="1869957056"/>
              </p:ext>
            </p:extLst>
          </p:nvPr>
        </p:nvGraphicFramePr>
        <p:xfrm>
          <a:off x="2436917" y="1500315"/>
          <a:ext cx="3807513" cy="3106084"/>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anim calcmode="lin" valueType="num">
                                      <p:cBhvr>
                                        <p:cTn id="16" dur="250" fill="hold"/>
                                        <p:tgtEl>
                                          <p:spTgt spid="39"/>
                                        </p:tgtEl>
                                        <p:attrNameLst>
                                          <p:attrName>ppt_x</p:attrName>
                                        </p:attrNameLst>
                                      </p:cBhvr>
                                      <p:tavLst>
                                        <p:tav tm="0">
                                          <p:val>
                                            <p:strVal val="#ppt_x"/>
                                          </p:val>
                                        </p:tav>
                                        <p:tav tm="100000">
                                          <p:val>
                                            <p:strVal val="#ppt_x"/>
                                          </p:val>
                                        </p:tav>
                                      </p:tavLst>
                                    </p:anim>
                                    <p:anim calcmode="lin" valueType="num">
                                      <p:cBhvr>
                                        <p:cTn id="17" dur="250" fill="hold"/>
                                        <p:tgtEl>
                                          <p:spTgt spid="39"/>
                                        </p:tgtEl>
                                        <p:attrNameLst>
                                          <p:attrName>ppt_y</p:attrName>
                                        </p:attrNameLst>
                                      </p:cBhvr>
                                      <p:tavLst>
                                        <p:tav tm="0">
                                          <p:val>
                                            <p:strVal val="#ppt_y-.1"/>
                                          </p:val>
                                        </p:tav>
                                        <p:tav tm="100000">
                                          <p:val>
                                            <p:strVal val="#ppt_y"/>
                                          </p:val>
                                        </p:tav>
                                      </p:tavLst>
                                    </p:anim>
                                  </p:childTnLst>
                                </p:cTn>
                              </p:par>
                            </p:childTnLst>
                          </p:cTn>
                        </p:par>
                        <p:par>
                          <p:cTn id="18" fill="hold">
                            <p:stCondLst>
                              <p:cond delay="1250"/>
                            </p:stCondLst>
                            <p:childTnLst>
                              <p:par>
                                <p:cTn id="19" presetID="53" presetClass="entr" presetSubtype="16"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p:cTn id="21" dur="500" fill="hold"/>
                                        <p:tgtEl>
                                          <p:spTgt spid="40"/>
                                        </p:tgtEl>
                                        <p:attrNameLst>
                                          <p:attrName>ppt_w</p:attrName>
                                        </p:attrNameLst>
                                      </p:cBhvr>
                                      <p:tavLst>
                                        <p:tav tm="0">
                                          <p:val>
                                            <p:fltVal val="0"/>
                                          </p:val>
                                        </p:tav>
                                        <p:tav tm="100000">
                                          <p:val>
                                            <p:strVal val="#ppt_w"/>
                                          </p:val>
                                        </p:tav>
                                      </p:tavLst>
                                    </p:anim>
                                    <p:anim calcmode="lin" valueType="num">
                                      <p:cBhvr>
                                        <p:cTn id="22" dur="500" fill="hold"/>
                                        <p:tgtEl>
                                          <p:spTgt spid="40"/>
                                        </p:tgtEl>
                                        <p:attrNameLst>
                                          <p:attrName>ppt_h</p:attrName>
                                        </p:attrNameLst>
                                      </p:cBhvr>
                                      <p:tavLst>
                                        <p:tav tm="0">
                                          <p:val>
                                            <p:fltVal val="0"/>
                                          </p:val>
                                        </p:tav>
                                        <p:tav tm="100000">
                                          <p:val>
                                            <p:strVal val="#ppt_h"/>
                                          </p:val>
                                        </p:tav>
                                      </p:tavLst>
                                    </p:anim>
                                    <p:animEffect transition="in" filter="fade">
                                      <p:cBhvr>
                                        <p:cTn id="23" dur="500"/>
                                        <p:tgtEl>
                                          <p:spTgt spid="40"/>
                                        </p:tgtEl>
                                      </p:cBhvr>
                                    </p:animEffect>
                                  </p:childTnLst>
                                </p:cTn>
                              </p:par>
                            </p:childTnLst>
                          </p:cTn>
                        </p:par>
                        <p:par>
                          <p:cTn id="24" fill="hold">
                            <p:stCondLst>
                              <p:cond delay="1750"/>
                            </p:stCondLst>
                            <p:childTnLst>
                              <p:par>
                                <p:cTn id="25" presetID="21" presetClass="entr" presetSubtype="1"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heel(1)">
                                      <p:cBhvr>
                                        <p:cTn id="27" dur="750"/>
                                        <p:tgtEl>
                                          <p:spTgt spid="41"/>
                                        </p:tgtEl>
                                      </p:cBhvr>
                                    </p:animEffect>
                                  </p:childTnLst>
                                </p:cTn>
                              </p:par>
                              <p:par>
                                <p:cTn id="28" presetID="21" presetClass="entr" presetSubtype="1" fill="hold" grpId="0" nodeType="withEffect">
                                  <p:stCondLst>
                                    <p:cond delay="250"/>
                                  </p:stCondLst>
                                  <p:childTnLst>
                                    <p:set>
                                      <p:cBhvr>
                                        <p:cTn id="29" dur="1" fill="hold">
                                          <p:stCondLst>
                                            <p:cond delay="0"/>
                                          </p:stCondLst>
                                        </p:cTn>
                                        <p:tgtEl>
                                          <p:spTgt spid="42"/>
                                        </p:tgtEl>
                                        <p:attrNameLst>
                                          <p:attrName>style.visibility</p:attrName>
                                        </p:attrNameLst>
                                      </p:cBhvr>
                                      <p:to>
                                        <p:strVal val="visible"/>
                                      </p:to>
                                    </p:set>
                                    <p:animEffect transition="in" filter="wheel(1)">
                                      <p:cBhvr>
                                        <p:cTn id="30" dur="750"/>
                                        <p:tgtEl>
                                          <p:spTgt spid="42"/>
                                        </p:tgtEl>
                                      </p:cBhvr>
                                    </p:animEffect>
                                  </p:childTnLst>
                                </p:cTn>
                              </p:par>
                            </p:childTnLst>
                          </p:cTn>
                        </p:par>
                        <p:par>
                          <p:cTn id="31" fill="hold">
                            <p:stCondLst>
                              <p:cond delay="2750"/>
                            </p:stCondLst>
                            <p:childTnLst>
                              <p:par>
                                <p:cTn id="32" presetID="10" presetClass="entr" presetSubtype="0"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par>
                          <p:cTn id="38" fill="hold">
                            <p:stCondLst>
                              <p:cond delay="3250"/>
                            </p:stCondLst>
                            <p:childTnLst>
                              <p:par>
                                <p:cTn id="39" presetID="22" presetClass="entr" presetSubtype="8"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Graphic spid="41" grpId="0">
        <p:bldAsOne/>
      </p:bldGraphic>
      <p:bldGraphic spid="42" grpId="0">
        <p:bldAsOne/>
      </p:bldGraphic>
      <p:bldP spid="43" grpId="0"/>
      <p:bldP spid="44" grpId="0"/>
      <p:bldP spid="50" grpId="0"/>
      <p:bldP spid="21" grpId="0"/>
      <p:bldP spid="22" grpId="0"/>
      <p:bldGraphic spid="23"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571565" y="1495276"/>
            <a:ext cx="3712007" cy="539353"/>
          </a:xfrm>
          <a:prstGeom prst="rect">
            <a:avLst/>
          </a:prstGeom>
          <a:solidFill>
            <a:srgbClr val="F6F6F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705" y="6414868"/>
            <a:ext cx="12202363" cy="435195"/>
          </a:xfrm>
          <a:custGeom>
            <a:avLst/>
            <a:gdLst>
              <a:gd name="connsiteX0" fmla="*/ 6442848 w 12885696"/>
              <a:gd name="connsiteY0" fmla="*/ 0 h 677930"/>
              <a:gd name="connsiteX1" fmla="*/ 12818477 w 12885696"/>
              <a:gd name="connsiteY1" fmla="*/ 656546 h 677930"/>
              <a:gd name="connsiteX2" fmla="*/ 12885696 w 12885696"/>
              <a:gd name="connsiteY2" fmla="*/ 677930 h 677930"/>
              <a:gd name="connsiteX3" fmla="*/ 0 w 12885696"/>
              <a:gd name="connsiteY3" fmla="*/ 677930 h 677930"/>
              <a:gd name="connsiteX4" fmla="*/ 67219 w 12885696"/>
              <a:gd name="connsiteY4" fmla="*/ 656546 h 677930"/>
              <a:gd name="connsiteX5" fmla="*/ 6442848 w 12885696"/>
              <a:gd name="connsiteY5" fmla="*/ 0 h 67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85696" h="677930">
                <a:moveTo>
                  <a:pt x="6442848" y="0"/>
                </a:moveTo>
                <a:cubicBezTo>
                  <a:pt x="9144779" y="0"/>
                  <a:pt x="11510983" y="262931"/>
                  <a:pt x="12818477" y="656546"/>
                </a:cubicBezTo>
                <a:lnTo>
                  <a:pt x="12885696" y="677930"/>
                </a:lnTo>
                <a:lnTo>
                  <a:pt x="0" y="677930"/>
                </a:lnTo>
                <a:lnTo>
                  <a:pt x="67219" y="656546"/>
                </a:lnTo>
                <a:cubicBezTo>
                  <a:pt x="1374713" y="262931"/>
                  <a:pt x="3740917" y="0"/>
                  <a:pt x="6442848" y="0"/>
                </a:cubicBez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4"/>
          <p:cNvSpPr txBox="1"/>
          <p:nvPr/>
        </p:nvSpPr>
        <p:spPr>
          <a:xfrm>
            <a:off x="6704724" y="1520868"/>
            <a:ext cx="3712007" cy="400110"/>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latin typeface="微软雅黑" panose="020B0503020204020204" pitchFamily="34" charset="-122"/>
                <a:ea typeface="微软雅黑" panose="020B0503020204020204" pitchFamily="34" charset="-122"/>
              </a:rPr>
              <a:t>PART 01   </a:t>
            </a:r>
            <a:r>
              <a:rPr lang="zh-CN" altLang="en-US" sz="2000" b="1" dirty="0">
                <a:latin typeface="微软雅黑" panose="020B0503020204020204" pitchFamily="34" charset="-122"/>
                <a:ea typeface="微软雅黑" panose="020B0503020204020204" pitchFamily="34" charset="-122"/>
              </a:rPr>
              <a:t>求解相同最长子模块</a:t>
            </a:r>
            <a:endParaRPr lang="zh-CN" altLang="en-US" sz="2400" b="1" dirty="0">
              <a:latin typeface="微软雅黑" panose="020B0503020204020204" pitchFamily="34" charset="-122"/>
              <a:ea typeface="微软雅黑" panose="020B0503020204020204" pitchFamily="34" charset="-122"/>
            </a:endParaRPr>
          </a:p>
        </p:txBody>
      </p:sp>
      <p:sp>
        <p:nvSpPr>
          <p:cNvPr id="18" name="TextBox 59"/>
          <p:cNvSpPr txBox="1">
            <a:spLocks noChangeArrowheads="1"/>
          </p:cNvSpPr>
          <p:nvPr/>
        </p:nvSpPr>
        <p:spPr bwMode="auto">
          <a:xfrm flipH="1">
            <a:off x="1303334" y="2503542"/>
            <a:ext cx="3187903" cy="144655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685800">
              <a:defRPr/>
            </a:pPr>
            <a:r>
              <a:rPr lang="zh-CN" altLang="en-US" sz="6000" b="1" kern="0" dirty="0">
                <a:solidFill>
                  <a:schemeClr val="accent1"/>
                </a:solidFill>
                <a:latin typeface="微软雅黑" panose="020B0503020204020204" pitchFamily="34" charset="-122"/>
                <a:ea typeface="微软雅黑" panose="020B0503020204020204" pitchFamily="34" charset="-122"/>
              </a:rPr>
              <a:t>目录</a:t>
            </a:r>
            <a:endParaRPr lang="en-US" altLang="zh-CN" sz="6000" b="1" kern="0" dirty="0">
              <a:solidFill>
                <a:schemeClr val="accent1"/>
              </a:solidFill>
              <a:latin typeface="微软雅黑" panose="020B0503020204020204" pitchFamily="34" charset="-122"/>
              <a:ea typeface="微软雅黑" panose="020B0503020204020204" pitchFamily="34" charset="-122"/>
            </a:endParaRPr>
          </a:p>
          <a:p>
            <a:pPr algn="r" defTabSz="685800">
              <a:defRPr/>
            </a:pPr>
            <a:r>
              <a:rPr lang="en-US" altLang="ko-KR" sz="2800" b="1" kern="0" dirty="0">
                <a:solidFill>
                  <a:schemeClr val="accent1"/>
                </a:solidFill>
                <a:latin typeface="微软雅黑" panose="020B0503020204020204" pitchFamily="34" charset="-122"/>
                <a:ea typeface="微软雅黑" panose="020B0503020204020204" pitchFamily="34" charset="-122"/>
              </a:rPr>
              <a:t>CONTENTS</a:t>
            </a:r>
            <a:endParaRPr lang="en-US" altLang="ko-KR" sz="2000" kern="0" dirty="0">
              <a:solidFill>
                <a:schemeClr val="accent1"/>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2736733" y="2465164"/>
            <a:ext cx="1845118" cy="534043"/>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1" fmla="*/ 0 w 1682088"/>
              <a:gd name="connsiteY0-2" fmla="*/ 519125 h 610565"/>
              <a:gd name="connsiteX1-3" fmla="*/ 0 w 1682088"/>
              <a:gd name="connsiteY1-4" fmla="*/ 0 h 610565"/>
              <a:gd name="connsiteX2-5" fmla="*/ 1682088 w 1682088"/>
              <a:gd name="connsiteY2-6" fmla="*/ 0 h 610565"/>
              <a:gd name="connsiteX3-7" fmla="*/ 1682088 w 1682088"/>
              <a:gd name="connsiteY3-8" fmla="*/ 519125 h 610565"/>
              <a:gd name="connsiteX4-9" fmla="*/ 91440 w 1682088"/>
              <a:gd name="connsiteY4-10" fmla="*/ 610565 h 610565"/>
              <a:gd name="connsiteX0-11" fmla="*/ 0 w 1682088"/>
              <a:gd name="connsiteY0-12" fmla="*/ 519125 h 519125"/>
              <a:gd name="connsiteX1-13" fmla="*/ 0 w 1682088"/>
              <a:gd name="connsiteY1-14" fmla="*/ 0 h 519125"/>
              <a:gd name="connsiteX2-15" fmla="*/ 1682088 w 1682088"/>
              <a:gd name="connsiteY2-16" fmla="*/ 0 h 519125"/>
              <a:gd name="connsiteX3-17" fmla="*/ 1682088 w 1682088"/>
              <a:gd name="connsiteY3-18" fmla="*/ 519125 h 519125"/>
            </a:gdLst>
            <a:ahLst/>
            <a:cxnLst>
              <a:cxn ang="0">
                <a:pos x="connsiteX0-1" y="connsiteY0-2"/>
              </a:cxn>
              <a:cxn ang="0">
                <a:pos x="connsiteX1-3" y="connsiteY1-4"/>
              </a:cxn>
              <a:cxn ang="0">
                <a:pos x="connsiteX2-5" y="connsiteY2-6"/>
              </a:cxn>
              <a:cxn ang="0">
                <a:pos x="connsiteX3-7" y="connsiteY3-8"/>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任意多边形 34"/>
          <p:cNvSpPr/>
          <p:nvPr/>
        </p:nvSpPr>
        <p:spPr>
          <a:xfrm>
            <a:off x="2046537" y="2795570"/>
            <a:ext cx="2301816" cy="1478645"/>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1" fmla="*/ 877819 w 2463662"/>
              <a:gd name="connsiteY0-2" fmla="*/ 1105159 h 1478645"/>
              <a:gd name="connsiteX1-3" fmla="*/ 2463662 w 2463662"/>
              <a:gd name="connsiteY1-4" fmla="*/ 1105159 h 1478645"/>
              <a:gd name="connsiteX2-5" fmla="*/ 2463662 w 2463662"/>
              <a:gd name="connsiteY2-6" fmla="*/ 1478645 h 1478645"/>
              <a:gd name="connsiteX3-7" fmla="*/ 0 w 2463662"/>
              <a:gd name="connsiteY3-8" fmla="*/ 1478645 h 1478645"/>
              <a:gd name="connsiteX4-9" fmla="*/ 0 w 2463662"/>
              <a:gd name="connsiteY4-10" fmla="*/ 0 h 1478645"/>
              <a:gd name="connsiteX5-11" fmla="*/ 877819 w 2463662"/>
              <a:gd name="connsiteY5-12" fmla="*/ 0 h 1478645"/>
              <a:gd name="connsiteX6-13" fmla="*/ 969259 w 2463662"/>
              <a:gd name="connsiteY6-14" fmla="*/ 1196599 h 1478645"/>
              <a:gd name="connsiteX0-15" fmla="*/ 877819 w 2463662"/>
              <a:gd name="connsiteY0-16" fmla="*/ 1105159 h 1478645"/>
              <a:gd name="connsiteX1-17" fmla="*/ 2463662 w 2463662"/>
              <a:gd name="connsiteY1-18" fmla="*/ 1105159 h 1478645"/>
              <a:gd name="connsiteX2-19" fmla="*/ 2463662 w 2463662"/>
              <a:gd name="connsiteY2-20" fmla="*/ 1478645 h 1478645"/>
              <a:gd name="connsiteX3-21" fmla="*/ 0 w 2463662"/>
              <a:gd name="connsiteY3-22" fmla="*/ 1478645 h 1478645"/>
              <a:gd name="connsiteX4-23" fmla="*/ 0 w 2463662"/>
              <a:gd name="connsiteY4-24" fmla="*/ 0 h 1478645"/>
              <a:gd name="connsiteX5-25" fmla="*/ 877819 w 2463662"/>
              <a:gd name="connsiteY5-26" fmla="*/ 0 h 1478645"/>
              <a:gd name="connsiteX0-27" fmla="*/ 2463662 w 2463662"/>
              <a:gd name="connsiteY0-28" fmla="*/ 1105159 h 1478645"/>
              <a:gd name="connsiteX1-29" fmla="*/ 2463662 w 2463662"/>
              <a:gd name="connsiteY1-30" fmla="*/ 1478645 h 1478645"/>
              <a:gd name="connsiteX2-31" fmla="*/ 0 w 2463662"/>
              <a:gd name="connsiteY2-32" fmla="*/ 1478645 h 1478645"/>
              <a:gd name="connsiteX3-33" fmla="*/ 0 w 2463662"/>
              <a:gd name="connsiteY3-34" fmla="*/ 0 h 1478645"/>
              <a:gd name="connsiteX4-35" fmla="*/ 877819 w 2463662"/>
              <a:gd name="connsiteY4-36" fmla="*/ 0 h 14786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任意多边形 37"/>
          <p:cNvSpPr/>
          <p:nvPr/>
        </p:nvSpPr>
        <p:spPr>
          <a:xfrm>
            <a:off x="7704905" y="1506858"/>
            <a:ext cx="2578666" cy="539353"/>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1" fmla="*/ 877819 w 2463662"/>
              <a:gd name="connsiteY0-2" fmla="*/ 1105159 h 1478645"/>
              <a:gd name="connsiteX1-3" fmla="*/ 2463662 w 2463662"/>
              <a:gd name="connsiteY1-4" fmla="*/ 1105159 h 1478645"/>
              <a:gd name="connsiteX2-5" fmla="*/ 2463662 w 2463662"/>
              <a:gd name="connsiteY2-6" fmla="*/ 1478645 h 1478645"/>
              <a:gd name="connsiteX3-7" fmla="*/ 0 w 2463662"/>
              <a:gd name="connsiteY3-8" fmla="*/ 1478645 h 1478645"/>
              <a:gd name="connsiteX4-9" fmla="*/ 0 w 2463662"/>
              <a:gd name="connsiteY4-10" fmla="*/ 0 h 1478645"/>
              <a:gd name="connsiteX5-11" fmla="*/ 877819 w 2463662"/>
              <a:gd name="connsiteY5-12" fmla="*/ 0 h 1478645"/>
              <a:gd name="connsiteX6-13" fmla="*/ 969259 w 2463662"/>
              <a:gd name="connsiteY6-14" fmla="*/ 1196599 h 1478645"/>
              <a:gd name="connsiteX0-15" fmla="*/ 877819 w 2463662"/>
              <a:gd name="connsiteY0-16" fmla="*/ 1105159 h 1478645"/>
              <a:gd name="connsiteX1-17" fmla="*/ 2463662 w 2463662"/>
              <a:gd name="connsiteY1-18" fmla="*/ 1105159 h 1478645"/>
              <a:gd name="connsiteX2-19" fmla="*/ 2463662 w 2463662"/>
              <a:gd name="connsiteY2-20" fmla="*/ 1478645 h 1478645"/>
              <a:gd name="connsiteX3-21" fmla="*/ 0 w 2463662"/>
              <a:gd name="connsiteY3-22" fmla="*/ 1478645 h 1478645"/>
              <a:gd name="connsiteX4-23" fmla="*/ 0 w 2463662"/>
              <a:gd name="connsiteY4-24" fmla="*/ 0 h 1478645"/>
              <a:gd name="connsiteX5-25" fmla="*/ 877819 w 2463662"/>
              <a:gd name="connsiteY5-26" fmla="*/ 0 h 1478645"/>
              <a:gd name="connsiteX0-27" fmla="*/ 2463662 w 2463662"/>
              <a:gd name="connsiteY0-28" fmla="*/ 1105159 h 1478645"/>
              <a:gd name="connsiteX1-29" fmla="*/ 2463662 w 2463662"/>
              <a:gd name="connsiteY1-30" fmla="*/ 1478645 h 1478645"/>
              <a:gd name="connsiteX2-31" fmla="*/ 0 w 2463662"/>
              <a:gd name="connsiteY2-32" fmla="*/ 1478645 h 1478645"/>
              <a:gd name="connsiteX3-33" fmla="*/ 0 w 2463662"/>
              <a:gd name="connsiteY3-34" fmla="*/ 0 h 1478645"/>
              <a:gd name="connsiteX4-35" fmla="*/ 877819 w 2463662"/>
              <a:gd name="connsiteY4-36" fmla="*/ 0 h 1478645"/>
              <a:gd name="connsiteX0-37" fmla="*/ 2463662 w 2463662"/>
              <a:gd name="connsiteY0-38" fmla="*/ 1105159 h 1478645"/>
              <a:gd name="connsiteX1-39" fmla="*/ 2463662 w 2463662"/>
              <a:gd name="connsiteY1-40" fmla="*/ 1478645 h 1478645"/>
              <a:gd name="connsiteX2-41" fmla="*/ 0 w 2463662"/>
              <a:gd name="connsiteY2-42" fmla="*/ 1478645 h 1478645"/>
              <a:gd name="connsiteX3-43" fmla="*/ 0 w 2463662"/>
              <a:gd name="connsiteY3-44" fmla="*/ 0 h 1478645"/>
              <a:gd name="connsiteX0-45" fmla="*/ 2463662 w 2463662"/>
              <a:gd name="connsiteY0-46" fmla="*/ 0 h 373486"/>
              <a:gd name="connsiteX1-47" fmla="*/ 2463662 w 2463662"/>
              <a:gd name="connsiteY1-48" fmla="*/ 373486 h 373486"/>
              <a:gd name="connsiteX2-49" fmla="*/ 0 w 2463662"/>
              <a:gd name="connsiteY2-50" fmla="*/ 373486 h 373486"/>
            </a:gdLst>
            <a:ahLst/>
            <a:cxnLst>
              <a:cxn ang="0">
                <a:pos x="connsiteX0-1" y="connsiteY0-2"/>
              </a:cxn>
              <a:cxn ang="0">
                <a:pos x="connsiteX1-3" y="connsiteY1-4"/>
              </a:cxn>
              <a:cxn ang="0">
                <a:pos x="connsiteX2-5" y="connsiteY2-6"/>
              </a:cxn>
            </a:cxnLst>
            <a:rect l="l" t="t" r="r" b="b"/>
            <a:pathLst>
              <a:path w="2463662" h="373486">
                <a:moveTo>
                  <a:pt x="2463662" y="0"/>
                </a:moveTo>
                <a:lnTo>
                  <a:pt x="2463662" y="373486"/>
                </a:lnTo>
                <a:lnTo>
                  <a:pt x="0" y="373486"/>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 name="矩形 42"/>
          <p:cNvSpPr/>
          <p:nvPr/>
        </p:nvSpPr>
        <p:spPr>
          <a:xfrm>
            <a:off x="6571565" y="2575368"/>
            <a:ext cx="3712007" cy="539353"/>
          </a:xfrm>
          <a:prstGeom prst="rect">
            <a:avLst/>
          </a:prstGeom>
          <a:solidFill>
            <a:srgbClr val="F6F6F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64"/>
          <p:cNvSpPr txBox="1"/>
          <p:nvPr/>
        </p:nvSpPr>
        <p:spPr>
          <a:xfrm>
            <a:off x="6704725" y="2600960"/>
            <a:ext cx="3578846" cy="400110"/>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latin typeface="微软雅黑" panose="020B0503020204020204" pitchFamily="34" charset="-122"/>
                <a:ea typeface="微软雅黑" panose="020B0503020204020204" pitchFamily="34" charset="-122"/>
              </a:rPr>
              <a:t>PART 02     </a:t>
            </a:r>
            <a:r>
              <a:rPr lang="zh-CN" altLang="en-US" sz="2000" b="1" dirty="0">
                <a:latin typeface="微软雅黑" panose="020B0503020204020204" pitchFamily="34" charset="-122"/>
                <a:ea typeface="微软雅黑" panose="020B0503020204020204" pitchFamily="34" charset="-122"/>
              </a:rPr>
              <a:t>求解最多重复代码</a:t>
            </a:r>
            <a:endParaRPr lang="zh-CN" altLang="en-US" sz="2400" b="1" dirty="0">
              <a:latin typeface="微软雅黑" panose="020B0503020204020204" pitchFamily="34" charset="-122"/>
              <a:ea typeface="微软雅黑" panose="020B0503020204020204" pitchFamily="34" charset="-122"/>
            </a:endParaRPr>
          </a:p>
        </p:txBody>
      </p:sp>
      <p:sp>
        <p:nvSpPr>
          <p:cNvPr id="45" name="任意多边形 44"/>
          <p:cNvSpPr/>
          <p:nvPr/>
        </p:nvSpPr>
        <p:spPr>
          <a:xfrm>
            <a:off x="7704905" y="2591410"/>
            <a:ext cx="2578666" cy="539353"/>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1" fmla="*/ 877819 w 2463662"/>
              <a:gd name="connsiteY0-2" fmla="*/ 1105159 h 1478645"/>
              <a:gd name="connsiteX1-3" fmla="*/ 2463662 w 2463662"/>
              <a:gd name="connsiteY1-4" fmla="*/ 1105159 h 1478645"/>
              <a:gd name="connsiteX2-5" fmla="*/ 2463662 w 2463662"/>
              <a:gd name="connsiteY2-6" fmla="*/ 1478645 h 1478645"/>
              <a:gd name="connsiteX3-7" fmla="*/ 0 w 2463662"/>
              <a:gd name="connsiteY3-8" fmla="*/ 1478645 h 1478645"/>
              <a:gd name="connsiteX4-9" fmla="*/ 0 w 2463662"/>
              <a:gd name="connsiteY4-10" fmla="*/ 0 h 1478645"/>
              <a:gd name="connsiteX5-11" fmla="*/ 877819 w 2463662"/>
              <a:gd name="connsiteY5-12" fmla="*/ 0 h 1478645"/>
              <a:gd name="connsiteX6-13" fmla="*/ 969259 w 2463662"/>
              <a:gd name="connsiteY6-14" fmla="*/ 1196599 h 1478645"/>
              <a:gd name="connsiteX0-15" fmla="*/ 877819 w 2463662"/>
              <a:gd name="connsiteY0-16" fmla="*/ 1105159 h 1478645"/>
              <a:gd name="connsiteX1-17" fmla="*/ 2463662 w 2463662"/>
              <a:gd name="connsiteY1-18" fmla="*/ 1105159 h 1478645"/>
              <a:gd name="connsiteX2-19" fmla="*/ 2463662 w 2463662"/>
              <a:gd name="connsiteY2-20" fmla="*/ 1478645 h 1478645"/>
              <a:gd name="connsiteX3-21" fmla="*/ 0 w 2463662"/>
              <a:gd name="connsiteY3-22" fmla="*/ 1478645 h 1478645"/>
              <a:gd name="connsiteX4-23" fmla="*/ 0 w 2463662"/>
              <a:gd name="connsiteY4-24" fmla="*/ 0 h 1478645"/>
              <a:gd name="connsiteX5-25" fmla="*/ 877819 w 2463662"/>
              <a:gd name="connsiteY5-26" fmla="*/ 0 h 1478645"/>
              <a:gd name="connsiteX0-27" fmla="*/ 2463662 w 2463662"/>
              <a:gd name="connsiteY0-28" fmla="*/ 1105159 h 1478645"/>
              <a:gd name="connsiteX1-29" fmla="*/ 2463662 w 2463662"/>
              <a:gd name="connsiteY1-30" fmla="*/ 1478645 h 1478645"/>
              <a:gd name="connsiteX2-31" fmla="*/ 0 w 2463662"/>
              <a:gd name="connsiteY2-32" fmla="*/ 1478645 h 1478645"/>
              <a:gd name="connsiteX3-33" fmla="*/ 0 w 2463662"/>
              <a:gd name="connsiteY3-34" fmla="*/ 0 h 1478645"/>
              <a:gd name="connsiteX4-35" fmla="*/ 877819 w 2463662"/>
              <a:gd name="connsiteY4-36" fmla="*/ 0 h 1478645"/>
              <a:gd name="connsiteX0-37" fmla="*/ 2463662 w 2463662"/>
              <a:gd name="connsiteY0-38" fmla="*/ 1105159 h 1478645"/>
              <a:gd name="connsiteX1-39" fmla="*/ 2463662 w 2463662"/>
              <a:gd name="connsiteY1-40" fmla="*/ 1478645 h 1478645"/>
              <a:gd name="connsiteX2-41" fmla="*/ 0 w 2463662"/>
              <a:gd name="connsiteY2-42" fmla="*/ 1478645 h 1478645"/>
              <a:gd name="connsiteX3-43" fmla="*/ 0 w 2463662"/>
              <a:gd name="connsiteY3-44" fmla="*/ 0 h 1478645"/>
              <a:gd name="connsiteX0-45" fmla="*/ 2463662 w 2463662"/>
              <a:gd name="connsiteY0-46" fmla="*/ 0 h 373486"/>
              <a:gd name="connsiteX1-47" fmla="*/ 2463662 w 2463662"/>
              <a:gd name="connsiteY1-48" fmla="*/ 373486 h 373486"/>
              <a:gd name="connsiteX2-49" fmla="*/ 0 w 2463662"/>
              <a:gd name="connsiteY2-50" fmla="*/ 373486 h 373486"/>
            </a:gdLst>
            <a:ahLst/>
            <a:cxnLst>
              <a:cxn ang="0">
                <a:pos x="connsiteX0-1" y="connsiteY0-2"/>
              </a:cxn>
              <a:cxn ang="0">
                <a:pos x="connsiteX1-3" y="connsiteY1-4"/>
              </a:cxn>
              <a:cxn ang="0">
                <a:pos x="connsiteX2-5" y="connsiteY2-6"/>
              </a:cxn>
            </a:cxnLst>
            <a:rect l="l" t="t" r="r" b="b"/>
            <a:pathLst>
              <a:path w="2463662" h="373486">
                <a:moveTo>
                  <a:pt x="2463662" y="0"/>
                </a:moveTo>
                <a:lnTo>
                  <a:pt x="2463662" y="373486"/>
                </a:lnTo>
                <a:lnTo>
                  <a:pt x="0" y="373486"/>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7" name="矩形 46"/>
          <p:cNvSpPr/>
          <p:nvPr/>
        </p:nvSpPr>
        <p:spPr>
          <a:xfrm>
            <a:off x="6571565" y="3655460"/>
            <a:ext cx="3712007" cy="539353"/>
          </a:xfrm>
          <a:prstGeom prst="rect">
            <a:avLst/>
          </a:prstGeom>
          <a:solidFill>
            <a:srgbClr val="F6F6F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64"/>
          <p:cNvSpPr txBox="1"/>
          <p:nvPr/>
        </p:nvSpPr>
        <p:spPr>
          <a:xfrm>
            <a:off x="6704725" y="3681052"/>
            <a:ext cx="3578846" cy="400110"/>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latin typeface="微软雅黑" panose="020B0503020204020204" pitchFamily="34" charset="-122"/>
                <a:ea typeface="微软雅黑" panose="020B0503020204020204" pitchFamily="34" charset="-122"/>
              </a:rPr>
              <a:t>PART 03     </a:t>
            </a:r>
            <a:r>
              <a:rPr lang="zh-CN" altLang="en-US" sz="2000" b="1" dirty="0">
                <a:latin typeface="微软雅黑" panose="020B0503020204020204" pitchFamily="34" charset="-122"/>
                <a:ea typeface="微软雅黑" panose="020B0503020204020204" pitchFamily="34" charset="-122"/>
              </a:rPr>
              <a:t>调参及改进匹配</a:t>
            </a:r>
            <a:endParaRPr lang="zh-CN" altLang="en-US" sz="2400" b="1" dirty="0">
              <a:latin typeface="微软雅黑" panose="020B0503020204020204" pitchFamily="34" charset="-122"/>
              <a:ea typeface="微软雅黑" panose="020B0503020204020204" pitchFamily="34" charset="-122"/>
            </a:endParaRPr>
          </a:p>
        </p:txBody>
      </p:sp>
      <p:sp>
        <p:nvSpPr>
          <p:cNvPr id="49" name="任意多边形 48"/>
          <p:cNvSpPr/>
          <p:nvPr/>
        </p:nvSpPr>
        <p:spPr>
          <a:xfrm>
            <a:off x="7704905" y="3671502"/>
            <a:ext cx="2578666" cy="539353"/>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1" fmla="*/ 877819 w 2463662"/>
              <a:gd name="connsiteY0-2" fmla="*/ 1105159 h 1478645"/>
              <a:gd name="connsiteX1-3" fmla="*/ 2463662 w 2463662"/>
              <a:gd name="connsiteY1-4" fmla="*/ 1105159 h 1478645"/>
              <a:gd name="connsiteX2-5" fmla="*/ 2463662 w 2463662"/>
              <a:gd name="connsiteY2-6" fmla="*/ 1478645 h 1478645"/>
              <a:gd name="connsiteX3-7" fmla="*/ 0 w 2463662"/>
              <a:gd name="connsiteY3-8" fmla="*/ 1478645 h 1478645"/>
              <a:gd name="connsiteX4-9" fmla="*/ 0 w 2463662"/>
              <a:gd name="connsiteY4-10" fmla="*/ 0 h 1478645"/>
              <a:gd name="connsiteX5-11" fmla="*/ 877819 w 2463662"/>
              <a:gd name="connsiteY5-12" fmla="*/ 0 h 1478645"/>
              <a:gd name="connsiteX6-13" fmla="*/ 969259 w 2463662"/>
              <a:gd name="connsiteY6-14" fmla="*/ 1196599 h 1478645"/>
              <a:gd name="connsiteX0-15" fmla="*/ 877819 w 2463662"/>
              <a:gd name="connsiteY0-16" fmla="*/ 1105159 h 1478645"/>
              <a:gd name="connsiteX1-17" fmla="*/ 2463662 w 2463662"/>
              <a:gd name="connsiteY1-18" fmla="*/ 1105159 h 1478645"/>
              <a:gd name="connsiteX2-19" fmla="*/ 2463662 w 2463662"/>
              <a:gd name="connsiteY2-20" fmla="*/ 1478645 h 1478645"/>
              <a:gd name="connsiteX3-21" fmla="*/ 0 w 2463662"/>
              <a:gd name="connsiteY3-22" fmla="*/ 1478645 h 1478645"/>
              <a:gd name="connsiteX4-23" fmla="*/ 0 w 2463662"/>
              <a:gd name="connsiteY4-24" fmla="*/ 0 h 1478645"/>
              <a:gd name="connsiteX5-25" fmla="*/ 877819 w 2463662"/>
              <a:gd name="connsiteY5-26" fmla="*/ 0 h 1478645"/>
              <a:gd name="connsiteX0-27" fmla="*/ 2463662 w 2463662"/>
              <a:gd name="connsiteY0-28" fmla="*/ 1105159 h 1478645"/>
              <a:gd name="connsiteX1-29" fmla="*/ 2463662 w 2463662"/>
              <a:gd name="connsiteY1-30" fmla="*/ 1478645 h 1478645"/>
              <a:gd name="connsiteX2-31" fmla="*/ 0 w 2463662"/>
              <a:gd name="connsiteY2-32" fmla="*/ 1478645 h 1478645"/>
              <a:gd name="connsiteX3-33" fmla="*/ 0 w 2463662"/>
              <a:gd name="connsiteY3-34" fmla="*/ 0 h 1478645"/>
              <a:gd name="connsiteX4-35" fmla="*/ 877819 w 2463662"/>
              <a:gd name="connsiteY4-36" fmla="*/ 0 h 1478645"/>
              <a:gd name="connsiteX0-37" fmla="*/ 2463662 w 2463662"/>
              <a:gd name="connsiteY0-38" fmla="*/ 1105159 h 1478645"/>
              <a:gd name="connsiteX1-39" fmla="*/ 2463662 w 2463662"/>
              <a:gd name="connsiteY1-40" fmla="*/ 1478645 h 1478645"/>
              <a:gd name="connsiteX2-41" fmla="*/ 0 w 2463662"/>
              <a:gd name="connsiteY2-42" fmla="*/ 1478645 h 1478645"/>
              <a:gd name="connsiteX3-43" fmla="*/ 0 w 2463662"/>
              <a:gd name="connsiteY3-44" fmla="*/ 0 h 1478645"/>
              <a:gd name="connsiteX0-45" fmla="*/ 2463662 w 2463662"/>
              <a:gd name="connsiteY0-46" fmla="*/ 0 h 373486"/>
              <a:gd name="connsiteX1-47" fmla="*/ 2463662 w 2463662"/>
              <a:gd name="connsiteY1-48" fmla="*/ 373486 h 373486"/>
              <a:gd name="connsiteX2-49" fmla="*/ 0 w 2463662"/>
              <a:gd name="connsiteY2-50" fmla="*/ 373486 h 373486"/>
            </a:gdLst>
            <a:ahLst/>
            <a:cxnLst>
              <a:cxn ang="0">
                <a:pos x="connsiteX0-1" y="connsiteY0-2"/>
              </a:cxn>
              <a:cxn ang="0">
                <a:pos x="connsiteX1-3" y="connsiteY1-4"/>
              </a:cxn>
              <a:cxn ang="0">
                <a:pos x="connsiteX2-5" y="connsiteY2-6"/>
              </a:cxn>
            </a:cxnLst>
            <a:rect l="l" t="t" r="r" b="b"/>
            <a:pathLst>
              <a:path w="2463662" h="373486">
                <a:moveTo>
                  <a:pt x="2463662" y="0"/>
                </a:moveTo>
                <a:lnTo>
                  <a:pt x="2463662" y="373486"/>
                </a:lnTo>
                <a:lnTo>
                  <a:pt x="0" y="373486"/>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 name="矩形 50"/>
          <p:cNvSpPr/>
          <p:nvPr/>
        </p:nvSpPr>
        <p:spPr>
          <a:xfrm>
            <a:off x="6571565" y="4735553"/>
            <a:ext cx="3712007" cy="539353"/>
          </a:xfrm>
          <a:prstGeom prst="rect">
            <a:avLst/>
          </a:prstGeom>
          <a:solidFill>
            <a:srgbClr val="F6F6F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64"/>
          <p:cNvSpPr txBox="1"/>
          <p:nvPr/>
        </p:nvSpPr>
        <p:spPr>
          <a:xfrm>
            <a:off x="6704725" y="4761145"/>
            <a:ext cx="3578846" cy="400110"/>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latin typeface="微软雅黑" panose="020B0503020204020204" pitchFamily="34" charset="-122"/>
                <a:ea typeface="微软雅黑" panose="020B0503020204020204" pitchFamily="34" charset="-122"/>
              </a:rPr>
              <a:t>PART 04     </a:t>
            </a:r>
            <a:r>
              <a:rPr lang="zh-CN" altLang="en-US" sz="2000" b="1" dirty="0">
                <a:latin typeface="微软雅黑" panose="020B0503020204020204" pitchFamily="34" charset="-122"/>
                <a:ea typeface="微软雅黑" panose="020B0503020204020204" pitchFamily="34" charset="-122"/>
              </a:rPr>
              <a:t>优化及变量代换</a:t>
            </a:r>
            <a:endParaRPr lang="zh-CN" altLang="en-US" sz="2400" b="1" dirty="0">
              <a:latin typeface="微软雅黑" panose="020B0503020204020204" pitchFamily="34" charset="-122"/>
              <a:ea typeface="微软雅黑" panose="020B0503020204020204" pitchFamily="34" charset="-122"/>
            </a:endParaRPr>
          </a:p>
        </p:txBody>
      </p:sp>
      <p:sp>
        <p:nvSpPr>
          <p:cNvPr id="53" name="任意多边形 52"/>
          <p:cNvSpPr/>
          <p:nvPr/>
        </p:nvSpPr>
        <p:spPr>
          <a:xfrm>
            <a:off x="7704905" y="4751595"/>
            <a:ext cx="2578666" cy="539353"/>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1" fmla="*/ 877819 w 2463662"/>
              <a:gd name="connsiteY0-2" fmla="*/ 1105159 h 1478645"/>
              <a:gd name="connsiteX1-3" fmla="*/ 2463662 w 2463662"/>
              <a:gd name="connsiteY1-4" fmla="*/ 1105159 h 1478645"/>
              <a:gd name="connsiteX2-5" fmla="*/ 2463662 w 2463662"/>
              <a:gd name="connsiteY2-6" fmla="*/ 1478645 h 1478645"/>
              <a:gd name="connsiteX3-7" fmla="*/ 0 w 2463662"/>
              <a:gd name="connsiteY3-8" fmla="*/ 1478645 h 1478645"/>
              <a:gd name="connsiteX4-9" fmla="*/ 0 w 2463662"/>
              <a:gd name="connsiteY4-10" fmla="*/ 0 h 1478645"/>
              <a:gd name="connsiteX5-11" fmla="*/ 877819 w 2463662"/>
              <a:gd name="connsiteY5-12" fmla="*/ 0 h 1478645"/>
              <a:gd name="connsiteX6-13" fmla="*/ 969259 w 2463662"/>
              <a:gd name="connsiteY6-14" fmla="*/ 1196599 h 1478645"/>
              <a:gd name="connsiteX0-15" fmla="*/ 877819 w 2463662"/>
              <a:gd name="connsiteY0-16" fmla="*/ 1105159 h 1478645"/>
              <a:gd name="connsiteX1-17" fmla="*/ 2463662 w 2463662"/>
              <a:gd name="connsiteY1-18" fmla="*/ 1105159 h 1478645"/>
              <a:gd name="connsiteX2-19" fmla="*/ 2463662 w 2463662"/>
              <a:gd name="connsiteY2-20" fmla="*/ 1478645 h 1478645"/>
              <a:gd name="connsiteX3-21" fmla="*/ 0 w 2463662"/>
              <a:gd name="connsiteY3-22" fmla="*/ 1478645 h 1478645"/>
              <a:gd name="connsiteX4-23" fmla="*/ 0 w 2463662"/>
              <a:gd name="connsiteY4-24" fmla="*/ 0 h 1478645"/>
              <a:gd name="connsiteX5-25" fmla="*/ 877819 w 2463662"/>
              <a:gd name="connsiteY5-26" fmla="*/ 0 h 1478645"/>
              <a:gd name="connsiteX0-27" fmla="*/ 2463662 w 2463662"/>
              <a:gd name="connsiteY0-28" fmla="*/ 1105159 h 1478645"/>
              <a:gd name="connsiteX1-29" fmla="*/ 2463662 w 2463662"/>
              <a:gd name="connsiteY1-30" fmla="*/ 1478645 h 1478645"/>
              <a:gd name="connsiteX2-31" fmla="*/ 0 w 2463662"/>
              <a:gd name="connsiteY2-32" fmla="*/ 1478645 h 1478645"/>
              <a:gd name="connsiteX3-33" fmla="*/ 0 w 2463662"/>
              <a:gd name="connsiteY3-34" fmla="*/ 0 h 1478645"/>
              <a:gd name="connsiteX4-35" fmla="*/ 877819 w 2463662"/>
              <a:gd name="connsiteY4-36" fmla="*/ 0 h 1478645"/>
              <a:gd name="connsiteX0-37" fmla="*/ 2463662 w 2463662"/>
              <a:gd name="connsiteY0-38" fmla="*/ 1105159 h 1478645"/>
              <a:gd name="connsiteX1-39" fmla="*/ 2463662 w 2463662"/>
              <a:gd name="connsiteY1-40" fmla="*/ 1478645 h 1478645"/>
              <a:gd name="connsiteX2-41" fmla="*/ 0 w 2463662"/>
              <a:gd name="connsiteY2-42" fmla="*/ 1478645 h 1478645"/>
              <a:gd name="connsiteX3-43" fmla="*/ 0 w 2463662"/>
              <a:gd name="connsiteY3-44" fmla="*/ 0 h 1478645"/>
              <a:gd name="connsiteX0-45" fmla="*/ 2463662 w 2463662"/>
              <a:gd name="connsiteY0-46" fmla="*/ 0 h 373486"/>
              <a:gd name="connsiteX1-47" fmla="*/ 2463662 w 2463662"/>
              <a:gd name="connsiteY1-48" fmla="*/ 373486 h 373486"/>
              <a:gd name="connsiteX2-49" fmla="*/ 0 w 2463662"/>
              <a:gd name="connsiteY2-50" fmla="*/ 373486 h 373486"/>
            </a:gdLst>
            <a:ahLst/>
            <a:cxnLst>
              <a:cxn ang="0">
                <a:pos x="connsiteX0-1" y="connsiteY0-2"/>
              </a:cxn>
              <a:cxn ang="0">
                <a:pos x="connsiteX1-3" y="connsiteY1-4"/>
              </a:cxn>
              <a:cxn ang="0">
                <a:pos x="connsiteX2-5" y="connsiteY2-6"/>
              </a:cxn>
            </a:cxnLst>
            <a:rect l="l" t="t" r="r" b="b"/>
            <a:pathLst>
              <a:path w="2463662" h="373486">
                <a:moveTo>
                  <a:pt x="2463662" y="0"/>
                </a:moveTo>
                <a:lnTo>
                  <a:pt x="2463662" y="373486"/>
                </a:lnTo>
                <a:lnTo>
                  <a:pt x="0" y="373486"/>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350" fill="hold"/>
                                            <p:tgtEl>
                                              <p:spTgt spid="27"/>
                                            </p:tgtEl>
                                            <p:attrNameLst>
                                              <p:attrName>ppt_w</p:attrName>
                                            </p:attrNameLst>
                                          </p:cBhvr>
                                          <p:tavLst>
                                            <p:tav tm="0">
                                              <p:val>
                                                <p:fltVal val="0"/>
                                              </p:val>
                                            </p:tav>
                                            <p:tav tm="100000">
                                              <p:val>
                                                <p:strVal val="#ppt_w"/>
                                              </p:val>
                                            </p:tav>
                                          </p:tavLst>
                                        </p:anim>
                                        <p:anim calcmode="lin" valueType="num">
                                          <p:cBhvr>
                                            <p:cTn id="8" dur="350" fill="hold"/>
                                            <p:tgtEl>
                                              <p:spTgt spid="27"/>
                                            </p:tgtEl>
                                            <p:attrNameLst>
                                              <p:attrName>ppt_h</p:attrName>
                                            </p:attrNameLst>
                                          </p:cBhvr>
                                          <p:tavLst>
                                            <p:tav tm="0">
                                              <p:val>
                                                <p:fltVal val="0"/>
                                              </p:val>
                                            </p:tav>
                                            <p:tav tm="100000">
                                              <p:val>
                                                <p:strVal val="#ppt_h"/>
                                              </p:val>
                                            </p:tav>
                                          </p:tavLst>
                                        </p:anim>
                                        <p:anim calcmode="lin" valueType="num">
                                          <p:cBhvr>
                                            <p:cTn id="9" dur="350" fill="hold"/>
                                            <p:tgtEl>
                                              <p:spTgt spid="27"/>
                                            </p:tgtEl>
                                            <p:attrNameLst>
                                              <p:attrName>style.rotation</p:attrName>
                                            </p:attrNameLst>
                                          </p:cBhvr>
                                          <p:tavLst>
                                            <p:tav tm="0">
                                              <p:val>
                                                <p:fltVal val="360"/>
                                              </p:val>
                                            </p:tav>
                                            <p:tav tm="100000">
                                              <p:val>
                                                <p:fltVal val="0"/>
                                              </p:val>
                                            </p:tav>
                                          </p:tavLst>
                                        </p:anim>
                                        <p:animEffect transition="in" filter="fade">
                                          <p:cBhvr>
                                            <p:cTn id="10" dur="350"/>
                                            <p:tgtEl>
                                              <p:spTgt spid="27"/>
                                            </p:tgtEl>
                                          </p:cBhvr>
                                        </p:animEffect>
                                      </p:childTnLst>
                                    </p:cTn>
                                  </p:par>
                                  <p:par>
                                    <p:cTn id="11" presetID="23" presetClass="entr" presetSubtype="32" fill="hold" grpId="0" nodeType="withEffect">
                                      <p:stCondLst>
                                        <p:cond delay="350"/>
                                      </p:stCondLst>
                                      <p:childTnLst>
                                        <p:set>
                                          <p:cBhvr>
                                            <p:cTn id="12" dur="1" fill="hold">
                                              <p:stCondLst>
                                                <p:cond delay="0"/>
                                              </p:stCondLst>
                                            </p:cTn>
                                            <p:tgtEl>
                                              <p:spTgt spid="35"/>
                                            </p:tgtEl>
                                            <p:attrNameLst>
                                              <p:attrName>style.visibility</p:attrName>
                                            </p:attrNameLst>
                                          </p:cBhvr>
                                          <p:to>
                                            <p:strVal val="visible"/>
                                          </p:to>
                                        </p:set>
                                        <p:anim calcmode="lin" valueType="num">
                                          <p:cBhvr>
                                            <p:cTn id="13" dur="350" fill="hold"/>
                                            <p:tgtEl>
                                              <p:spTgt spid="35"/>
                                            </p:tgtEl>
                                            <p:attrNameLst>
                                              <p:attrName>ppt_w</p:attrName>
                                            </p:attrNameLst>
                                          </p:cBhvr>
                                          <p:tavLst>
                                            <p:tav tm="0">
                                              <p:val>
                                                <p:strVal val="4*#ppt_w"/>
                                              </p:val>
                                            </p:tav>
                                            <p:tav tm="100000">
                                              <p:val>
                                                <p:strVal val="#ppt_w"/>
                                              </p:val>
                                            </p:tav>
                                          </p:tavLst>
                                        </p:anim>
                                        <p:anim calcmode="lin" valueType="num">
                                          <p:cBhvr>
                                            <p:cTn id="14" dur="350" fill="hold"/>
                                            <p:tgtEl>
                                              <p:spTgt spid="35"/>
                                            </p:tgtEl>
                                            <p:attrNameLst>
                                              <p:attrName>ppt_h</p:attrName>
                                            </p:attrNameLst>
                                          </p:cBhvr>
                                          <p:tavLst>
                                            <p:tav tm="0">
                                              <p:val>
                                                <p:strVal val="4*#ppt_h"/>
                                              </p:val>
                                            </p:tav>
                                            <p:tav tm="100000">
                                              <p:val>
                                                <p:strVal val="#ppt_h"/>
                                              </p:val>
                                            </p:tav>
                                          </p:tavLst>
                                        </p:anim>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par>
                              <p:cTn id="19" fill="hold">
                                <p:stCondLst>
                                  <p:cond delay="1000"/>
                                </p:stCondLst>
                                <p:childTnLst>
                                  <p:par>
                                    <p:cTn id="20" presetID="2" presetClass="entr" presetSubtype="2" fill="hold" grpId="0" nodeType="afterEffect" p14:presetBounceEnd="42000">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14:bounceEnd="42000">
                                          <p:cBhvr additive="base">
                                            <p:cTn id="22" dur="500" fill="hold"/>
                                            <p:tgtEl>
                                              <p:spTgt spid="14"/>
                                            </p:tgtEl>
                                            <p:attrNameLst>
                                              <p:attrName>ppt_x</p:attrName>
                                            </p:attrNameLst>
                                          </p:cBhvr>
                                          <p:tavLst>
                                            <p:tav tm="0">
                                              <p:val>
                                                <p:strVal val="1+#ppt_w/2"/>
                                              </p:val>
                                            </p:tav>
                                            <p:tav tm="100000">
                                              <p:val>
                                                <p:strVal val="#ppt_x"/>
                                              </p:val>
                                            </p:tav>
                                          </p:tavLst>
                                        </p:anim>
                                        <p:anim calcmode="lin" valueType="num" p14:bounceEnd="42000">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000"/>
                                </p:stCondLst>
                                <p:childTnLst>
                                  <p:par>
                                    <p:cTn id="29" presetID="18" presetClass="entr" presetSubtype="12"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strips(downLeft)">
                                          <p:cBhvr>
                                            <p:cTn id="31" dur="400"/>
                                            <p:tgtEl>
                                              <p:spTgt spid="38"/>
                                            </p:tgtEl>
                                          </p:cBhvr>
                                        </p:animEffect>
                                      </p:childTnLst>
                                    </p:cTn>
                                  </p:par>
                                </p:childTnLst>
                              </p:cTn>
                            </p:par>
                            <p:par>
                              <p:cTn id="32" fill="hold">
                                <p:stCondLst>
                                  <p:cond delay="2500"/>
                                </p:stCondLst>
                                <p:childTnLst>
                                  <p:par>
                                    <p:cTn id="33" presetID="2" presetClass="entr" presetSubtype="2" fill="hold" grpId="0" nodeType="afterEffect" p14:presetBounceEnd="42000">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14:bounceEnd="42000">
                                          <p:cBhvr additive="base">
                                            <p:cTn id="35" dur="500" fill="hold"/>
                                            <p:tgtEl>
                                              <p:spTgt spid="43"/>
                                            </p:tgtEl>
                                            <p:attrNameLst>
                                              <p:attrName>ppt_x</p:attrName>
                                            </p:attrNameLst>
                                          </p:cBhvr>
                                          <p:tavLst>
                                            <p:tav tm="0">
                                              <p:val>
                                                <p:strVal val="1+#ppt_w/2"/>
                                              </p:val>
                                            </p:tav>
                                            <p:tav tm="100000">
                                              <p:val>
                                                <p:strVal val="#ppt_x"/>
                                              </p:val>
                                            </p:tav>
                                          </p:tavLst>
                                        </p:anim>
                                        <p:anim calcmode="lin" valueType="num" p14:bounceEnd="42000">
                                          <p:cBhvr additive="base">
                                            <p:cTn id="36" dur="500" fill="hold"/>
                                            <p:tgtEl>
                                              <p:spTgt spid="43"/>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par>
                              <p:cTn id="41" fill="hold">
                                <p:stCondLst>
                                  <p:cond delay="3500"/>
                                </p:stCondLst>
                                <p:childTnLst>
                                  <p:par>
                                    <p:cTn id="42" presetID="18" presetClass="entr" presetSubtype="12"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strips(downLeft)">
                                          <p:cBhvr>
                                            <p:cTn id="44" dur="400"/>
                                            <p:tgtEl>
                                              <p:spTgt spid="45"/>
                                            </p:tgtEl>
                                          </p:cBhvr>
                                        </p:animEffect>
                                      </p:childTnLst>
                                    </p:cTn>
                                  </p:par>
                                </p:childTnLst>
                              </p:cTn>
                            </p:par>
                            <p:par>
                              <p:cTn id="45" fill="hold">
                                <p:stCondLst>
                                  <p:cond delay="4000"/>
                                </p:stCondLst>
                                <p:childTnLst>
                                  <p:par>
                                    <p:cTn id="46" presetID="2" presetClass="entr" presetSubtype="2" fill="hold" grpId="0" nodeType="afterEffect" p14:presetBounceEnd="42000">
                                      <p:stCondLst>
                                        <p:cond delay="0"/>
                                      </p:stCondLst>
                                      <p:childTnLst>
                                        <p:set>
                                          <p:cBhvr>
                                            <p:cTn id="47" dur="1" fill="hold">
                                              <p:stCondLst>
                                                <p:cond delay="0"/>
                                              </p:stCondLst>
                                            </p:cTn>
                                            <p:tgtEl>
                                              <p:spTgt spid="47"/>
                                            </p:tgtEl>
                                            <p:attrNameLst>
                                              <p:attrName>style.visibility</p:attrName>
                                            </p:attrNameLst>
                                          </p:cBhvr>
                                          <p:to>
                                            <p:strVal val="visible"/>
                                          </p:to>
                                        </p:set>
                                        <p:anim calcmode="lin" valueType="num" p14:bounceEnd="42000">
                                          <p:cBhvr additive="base">
                                            <p:cTn id="48" dur="500" fill="hold"/>
                                            <p:tgtEl>
                                              <p:spTgt spid="47"/>
                                            </p:tgtEl>
                                            <p:attrNameLst>
                                              <p:attrName>ppt_x</p:attrName>
                                            </p:attrNameLst>
                                          </p:cBhvr>
                                          <p:tavLst>
                                            <p:tav tm="0">
                                              <p:val>
                                                <p:strVal val="1+#ppt_w/2"/>
                                              </p:val>
                                            </p:tav>
                                            <p:tav tm="100000">
                                              <p:val>
                                                <p:strVal val="#ppt_x"/>
                                              </p:val>
                                            </p:tav>
                                          </p:tavLst>
                                        </p:anim>
                                        <p:anim calcmode="lin" valueType="num" p14:bounceEnd="42000">
                                          <p:cBhvr additive="base">
                                            <p:cTn id="49" dur="500" fill="hold"/>
                                            <p:tgtEl>
                                              <p:spTgt spid="47"/>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par>
                              <p:cTn id="54" fill="hold">
                                <p:stCondLst>
                                  <p:cond delay="5000"/>
                                </p:stCondLst>
                                <p:childTnLst>
                                  <p:par>
                                    <p:cTn id="55" presetID="18" presetClass="entr" presetSubtype="12"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strips(downLeft)">
                                          <p:cBhvr>
                                            <p:cTn id="57" dur="400"/>
                                            <p:tgtEl>
                                              <p:spTgt spid="49"/>
                                            </p:tgtEl>
                                          </p:cBhvr>
                                        </p:animEffect>
                                      </p:childTnLst>
                                    </p:cTn>
                                  </p:par>
                                </p:childTnLst>
                              </p:cTn>
                            </p:par>
                            <p:par>
                              <p:cTn id="58" fill="hold">
                                <p:stCondLst>
                                  <p:cond delay="5500"/>
                                </p:stCondLst>
                                <p:childTnLst>
                                  <p:par>
                                    <p:cTn id="59" presetID="2" presetClass="entr" presetSubtype="2" fill="hold" grpId="0" nodeType="afterEffect" p14:presetBounceEnd="42000">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14:bounceEnd="42000">
                                          <p:cBhvr additive="base">
                                            <p:cTn id="61" dur="500" fill="hold"/>
                                            <p:tgtEl>
                                              <p:spTgt spid="51"/>
                                            </p:tgtEl>
                                            <p:attrNameLst>
                                              <p:attrName>ppt_x</p:attrName>
                                            </p:attrNameLst>
                                          </p:cBhvr>
                                          <p:tavLst>
                                            <p:tav tm="0">
                                              <p:val>
                                                <p:strVal val="1+#ppt_w/2"/>
                                              </p:val>
                                            </p:tav>
                                            <p:tav tm="100000">
                                              <p:val>
                                                <p:strVal val="#ppt_x"/>
                                              </p:val>
                                            </p:tav>
                                          </p:tavLst>
                                        </p:anim>
                                        <p:anim calcmode="lin" valueType="num" p14:bounceEnd="42000">
                                          <p:cBhvr additive="base">
                                            <p:cTn id="62" dur="500" fill="hold"/>
                                            <p:tgtEl>
                                              <p:spTgt spid="51"/>
                                            </p:tgtEl>
                                            <p:attrNameLst>
                                              <p:attrName>ppt_y</p:attrName>
                                            </p:attrNameLst>
                                          </p:cBhvr>
                                          <p:tavLst>
                                            <p:tav tm="0">
                                              <p:val>
                                                <p:strVal val="#ppt_y"/>
                                              </p:val>
                                            </p:tav>
                                            <p:tav tm="100000">
                                              <p:val>
                                                <p:strVal val="#ppt_y"/>
                                              </p:val>
                                            </p:tav>
                                          </p:tavLst>
                                        </p:anim>
                                      </p:childTnLst>
                                    </p:cTn>
                                  </p:par>
                                </p:childTnLst>
                              </p:cTn>
                            </p:par>
                            <p:par>
                              <p:cTn id="63" fill="hold">
                                <p:stCondLst>
                                  <p:cond delay="6000"/>
                                </p:stCondLst>
                                <p:childTnLst>
                                  <p:par>
                                    <p:cTn id="64" presetID="22" presetClass="entr" presetSubtype="8" fill="hold" grpId="0" nodeType="after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wipe(left)">
                                          <p:cBhvr>
                                            <p:cTn id="66" dur="500"/>
                                            <p:tgtEl>
                                              <p:spTgt spid="52"/>
                                            </p:tgtEl>
                                          </p:cBhvr>
                                        </p:animEffect>
                                      </p:childTnLst>
                                    </p:cTn>
                                  </p:par>
                                </p:childTnLst>
                              </p:cTn>
                            </p:par>
                            <p:par>
                              <p:cTn id="67" fill="hold">
                                <p:stCondLst>
                                  <p:cond delay="6500"/>
                                </p:stCondLst>
                                <p:childTnLst>
                                  <p:par>
                                    <p:cTn id="68" presetID="18" presetClass="entr" presetSubtype="12" fill="hold" grpId="0" nodeType="after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strips(downLeft)">
                                          <p:cBhvr>
                                            <p:cTn id="70" dur="4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p:bldP spid="18" grpId="0"/>
          <p:bldP spid="27" grpId="0" animBg="1"/>
          <p:bldP spid="35" grpId="0" animBg="1"/>
          <p:bldP spid="38" grpId="0" animBg="1"/>
          <p:bldP spid="43" grpId="0" animBg="1"/>
          <p:bldP spid="44" grpId="0"/>
          <p:bldP spid="45" grpId="0" animBg="1"/>
          <p:bldP spid="47" grpId="0" animBg="1"/>
          <p:bldP spid="48" grpId="0"/>
          <p:bldP spid="49" grpId="0" animBg="1"/>
          <p:bldP spid="51" grpId="0" animBg="1"/>
          <p:bldP spid="52" grpId="0"/>
          <p:bldP spid="5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350" fill="hold"/>
                                            <p:tgtEl>
                                              <p:spTgt spid="27"/>
                                            </p:tgtEl>
                                            <p:attrNameLst>
                                              <p:attrName>ppt_w</p:attrName>
                                            </p:attrNameLst>
                                          </p:cBhvr>
                                          <p:tavLst>
                                            <p:tav tm="0">
                                              <p:val>
                                                <p:fltVal val="0"/>
                                              </p:val>
                                            </p:tav>
                                            <p:tav tm="100000">
                                              <p:val>
                                                <p:strVal val="#ppt_w"/>
                                              </p:val>
                                            </p:tav>
                                          </p:tavLst>
                                        </p:anim>
                                        <p:anim calcmode="lin" valueType="num">
                                          <p:cBhvr>
                                            <p:cTn id="8" dur="350" fill="hold"/>
                                            <p:tgtEl>
                                              <p:spTgt spid="27"/>
                                            </p:tgtEl>
                                            <p:attrNameLst>
                                              <p:attrName>ppt_h</p:attrName>
                                            </p:attrNameLst>
                                          </p:cBhvr>
                                          <p:tavLst>
                                            <p:tav tm="0">
                                              <p:val>
                                                <p:fltVal val="0"/>
                                              </p:val>
                                            </p:tav>
                                            <p:tav tm="100000">
                                              <p:val>
                                                <p:strVal val="#ppt_h"/>
                                              </p:val>
                                            </p:tav>
                                          </p:tavLst>
                                        </p:anim>
                                        <p:anim calcmode="lin" valueType="num">
                                          <p:cBhvr>
                                            <p:cTn id="9" dur="350" fill="hold"/>
                                            <p:tgtEl>
                                              <p:spTgt spid="27"/>
                                            </p:tgtEl>
                                            <p:attrNameLst>
                                              <p:attrName>style.rotation</p:attrName>
                                            </p:attrNameLst>
                                          </p:cBhvr>
                                          <p:tavLst>
                                            <p:tav tm="0">
                                              <p:val>
                                                <p:fltVal val="360"/>
                                              </p:val>
                                            </p:tav>
                                            <p:tav tm="100000">
                                              <p:val>
                                                <p:fltVal val="0"/>
                                              </p:val>
                                            </p:tav>
                                          </p:tavLst>
                                        </p:anim>
                                        <p:animEffect transition="in" filter="fade">
                                          <p:cBhvr>
                                            <p:cTn id="10" dur="350"/>
                                            <p:tgtEl>
                                              <p:spTgt spid="27"/>
                                            </p:tgtEl>
                                          </p:cBhvr>
                                        </p:animEffect>
                                      </p:childTnLst>
                                    </p:cTn>
                                  </p:par>
                                  <p:par>
                                    <p:cTn id="11" presetID="23" presetClass="entr" presetSubtype="32" fill="hold" grpId="0" nodeType="withEffect">
                                      <p:stCondLst>
                                        <p:cond delay="350"/>
                                      </p:stCondLst>
                                      <p:childTnLst>
                                        <p:set>
                                          <p:cBhvr>
                                            <p:cTn id="12" dur="1" fill="hold">
                                              <p:stCondLst>
                                                <p:cond delay="0"/>
                                              </p:stCondLst>
                                            </p:cTn>
                                            <p:tgtEl>
                                              <p:spTgt spid="35"/>
                                            </p:tgtEl>
                                            <p:attrNameLst>
                                              <p:attrName>style.visibility</p:attrName>
                                            </p:attrNameLst>
                                          </p:cBhvr>
                                          <p:to>
                                            <p:strVal val="visible"/>
                                          </p:to>
                                        </p:set>
                                        <p:anim calcmode="lin" valueType="num">
                                          <p:cBhvr>
                                            <p:cTn id="13" dur="350" fill="hold"/>
                                            <p:tgtEl>
                                              <p:spTgt spid="35"/>
                                            </p:tgtEl>
                                            <p:attrNameLst>
                                              <p:attrName>ppt_w</p:attrName>
                                            </p:attrNameLst>
                                          </p:cBhvr>
                                          <p:tavLst>
                                            <p:tav tm="0">
                                              <p:val>
                                                <p:strVal val="4*#ppt_w"/>
                                              </p:val>
                                            </p:tav>
                                            <p:tav tm="100000">
                                              <p:val>
                                                <p:strVal val="#ppt_w"/>
                                              </p:val>
                                            </p:tav>
                                          </p:tavLst>
                                        </p:anim>
                                        <p:anim calcmode="lin" valueType="num">
                                          <p:cBhvr>
                                            <p:cTn id="14" dur="350" fill="hold"/>
                                            <p:tgtEl>
                                              <p:spTgt spid="35"/>
                                            </p:tgtEl>
                                            <p:attrNameLst>
                                              <p:attrName>ppt_h</p:attrName>
                                            </p:attrNameLst>
                                          </p:cBhvr>
                                          <p:tavLst>
                                            <p:tav tm="0">
                                              <p:val>
                                                <p:strVal val="4*#ppt_h"/>
                                              </p:val>
                                            </p:tav>
                                            <p:tav tm="100000">
                                              <p:val>
                                                <p:strVal val="#ppt_h"/>
                                              </p:val>
                                            </p:tav>
                                          </p:tavLst>
                                        </p:anim>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1+#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000"/>
                                </p:stCondLst>
                                <p:childTnLst>
                                  <p:par>
                                    <p:cTn id="29" presetID="18" presetClass="entr" presetSubtype="12"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strips(downLeft)">
                                          <p:cBhvr>
                                            <p:cTn id="31" dur="400"/>
                                            <p:tgtEl>
                                              <p:spTgt spid="38"/>
                                            </p:tgtEl>
                                          </p:cBhvr>
                                        </p:animEffect>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1+#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par>
                              <p:cTn id="41" fill="hold">
                                <p:stCondLst>
                                  <p:cond delay="3500"/>
                                </p:stCondLst>
                                <p:childTnLst>
                                  <p:par>
                                    <p:cTn id="42" presetID="18" presetClass="entr" presetSubtype="12"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strips(downLeft)">
                                          <p:cBhvr>
                                            <p:cTn id="44" dur="400"/>
                                            <p:tgtEl>
                                              <p:spTgt spid="45"/>
                                            </p:tgtEl>
                                          </p:cBhvr>
                                        </p:animEffect>
                                      </p:childTnLst>
                                    </p:cTn>
                                  </p:par>
                                </p:childTnLst>
                              </p:cTn>
                            </p:par>
                            <p:par>
                              <p:cTn id="45" fill="hold">
                                <p:stCondLst>
                                  <p:cond delay="4000"/>
                                </p:stCondLst>
                                <p:childTnLst>
                                  <p:par>
                                    <p:cTn id="46" presetID="2" presetClass="entr" presetSubtype="2" fill="hold" grpId="0" nodeType="afterEffect">
                                      <p:stCondLst>
                                        <p:cond delay="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1+#ppt_w/2"/>
                                              </p:val>
                                            </p:tav>
                                            <p:tav tm="100000">
                                              <p:val>
                                                <p:strVal val="#ppt_x"/>
                                              </p:val>
                                            </p:tav>
                                          </p:tavLst>
                                        </p:anim>
                                        <p:anim calcmode="lin" valueType="num">
                                          <p:cBhvr additive="base">
                                            <p:cTn id="49" dur="500" fill="hold"/>
                                            <p:tgtEl>
                                              <p:spTgt spid="47"/>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par>
                              <p:cTn id="54" fill="hold">
                                <p:stCondLst>
                                  <p:cond delay="5000"/>
                                </p:stCondLst>
                                <p:childTnLst>
                                  <p:par>
                                    <p:cTn id="55" presetID="18" presetClass="entr" presetSubtype="12"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strips(downLeft)">
                                          <p:cBhvr>
                                            <p:cTn id="57" dur="400"/>
                                            <p:tgtEl>
                                              <p:spTgt spid="49"/>
                                            </p:tgtEl>
                                          </p:cBhvr>
                                        </p:animEffect>
                                      </p:childTnLst>
                                    </p:cTn>
                                  </p:par>
                                </p:childTnLst>
                              </p:cTn>
                            </p:par>
                            <p:par>
                              <p:cTn id="58" fill="hold">
                                <p:stCondLst>
                                  <p:cond delay="5500"/>
                                </p:stCondLst>
                                <p:childTnLst>
                                  <p:par>
                                    <p:cTn id="59" presetID="2" presetClass="entr" presetSubtype="2" fill="hold" grpId="0" nodeType="after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1+#ppt_w/2"/>
                                              </p:val>
                                            </p:tav>
                                            <p:tav tm="100000">
                                              <p:val>
                                                <p:strVal val="#ppt_x"/>
                                              </p:val>
                                            </p:tav>
                                          </p:tavLst>
                                        </p:anim>
                                        <p:anim calcmode="lin" valueType="num">
                                          <p:cBhvr additive="base">
                                            <p:cTn id="62" dur="500" fill="hold"/>
                                            <p:tgtEl>
                                              <p:spTgt spid="51"/>
                                            </p:tgtEl>
                                            <p:attrNameLst>
                                              <p:attrName>ppt_y</p:attrName>
                                            </p:attrNameLst>
                                          </p:cBhvr>
                                          <p:tavLst>
                                            <p:tav tm="0">
                                              <p:val>
                                                <p:strVal val="#ppt_y"/>
                                              </p:val>
                                            </p:tav>
                                            <p:tav tm="100000">
                                              <p:val>
                                                <p:strVal val="#ppt_y"/>
                                              </p:val>
                                            </p:tav>
                                          </p:tavLst>
                                        </p:anim>
                                      </p:childTnLst>
                                    </p:cTn>
                                  </p:par>
                                </p:childTnLst>
                              </p:cTn>
                            </p:par>
                            <p:par>
                              <p:cTn id="63" fill="hold">
                                <p:stCondLst>
                                  <p:cond delay="6000"/>
                                </p:stCondLst>
                                <p:childTnLst>
                                  <p:par>
                                    <p:cTn id="64" presetID="22" presetClass="entr" presetSubtype="8" fill="hold" grpId="0" nodeType="after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wipe(left)">
                                          <p:cBhvr>
                                            <p:cTn id="66" dur="500"/>
                                            <p:tgtEl>
                                              <p:spTgt spid="52"/>
                                            </p:tgtEl>
                                          </p:cBhvr>
                                        </p:animEffect>
                                      </p:childTnLst>
                                    </p:cTn>
                                  </p:par>
                                </p:childTnLst>
                              </p:cTn>
                            </p:par>
                            <p:par>
                              <p:cTn id="67" fill="hold">
                                <p:stCondLst>
                                  <p:cond delay="6500"/>
                                </p:stCondLst>
                                <p:childTnLst>
                                  <p:par>
                                    <p:cTn id="68" presetID="18" presetClass="entr" presetSubtype="12" fill="hold" grpId="0" nodeType="after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strips(downLeft)">
                                          <p:cBhvr>
                                            <p:cTn id="70" dur="4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p:bldP spid="18" grpId="0"/>
          <p:bldP spid="27" grpId="0" animBg="1"/>
          <p:bldP spid="35" grpId="0" animBg="1"/>
          <p:bldP spid="38" grpId="0" animBg="1"/>
          <p:bldP spid="43" grpId="0" animBg="1"/>
          <p:bldP spid="44" grpId="0"/>
          <p:bldP spid="45" grpId="0" animBg="1"/>
          <p:bldP spid="47" grpId="0" animBg="1"/>
          <p:bldP spid="48" grpId="0"/>
          <p:bldP spid="49" grpId="0" animBg="1"/>
          <p:bldP spid="51" grpId="0" animBg="1"/>
          <p:bldP spid="52" grpId="0"/>
          <p:bldP spid="53"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5881255" y="1"/>
            <a:ext cx="6310745" cy="6857999"/>
            <a:chOff x="5881255" y="0"/>
            <a:chExt cx="6310745" cy="6858000"/>
          </a:xfrm>
        </p:grpSpPr>
        <p:sp>
          <p:nvSpPr>
            <p:cNvPr id="44" name="矩形 43"/>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4" name="组合 63"/>
            <p:cNvGrpSpPr/>
            <p:nvPr/>
          </p:nvGrpSpPr>
          <p:grpSpPr>
            <a:xfrm>
              <a:off x="5881255" y="3214255"/>
              <a:ext cx="429491" cy="429491"/>
              <a:chOff x="5881255" y="3280123"/>
              <a:chExt cx="429491" cy="429491"/>
            </a:xfrm>
          </p:grpSpPr>
          <p:sp>
            <p:nvSpPr>
              <p:cNvPr id="68" name="椭圆 67"/>
              <p:cNvSpPr/>
              <p:nvPr/>
            </p:nvSpPr>
            <p:spPr>
              <a:xfrm>
                <a:off x="5881255" y="3280123"/>
                <a:ext cx="429491" cy="4294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954387" y="3353255"/>
                <a:ext cx="283226" cy="283226"/>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6" name="TextBox 11"/>
          <p:cNvSpPr txBox="1"/>
          <p:nvPr/>
        </p:nvSpPr>
        <p:spPr>
          <a:xfrm>
            <a:off x="6798212" y="1040813"/>
            <a:ext cx="3983444" cy="4915192"/>
          </a:xfrm>
          <a:prstGeom prst="rect">
            <a:avLst/>
          </a:prstGeom>
          <a:noFill/>
        </p:spPr>
        <p:txBody>
          <a:bodyPr wrap="square" rtlCol="0">
            <a:spAutoFit/>
          </a:bodyPr>
          <a:lstStyle/>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//map(</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key,vector</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记录</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中每个字符的索引</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//Array:</a:t>
            </a:r>
            <a:r>
              <a:rPr lang="zh-CN" altLang="en-US"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构造数组</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//Res:</a:t>
            </a:r>
            <a:r>
              <a:rPr lang="zh-CN" altLang="en-US"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最长上升子序列，</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cnt</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序列长度</a:t>
            </a:r>
          </a:p>
          <a:p>
            <a:pPr>
              <a:lnSpc>
                <a:spcPct val="125000"/>
              </a:lnSpc>
              <a:spcBef>
                <a:spcPct val="0"/>
              </a:spcBef>
              <a:buNone/>
            </a:pP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LCS_to_LIS</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(X,Y)</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map(</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key,vector</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for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 Length(X)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downto</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0</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ADD TO map[X[</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for j = 1 to Length(Y)</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if Y[j] in map</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Array = Array + map[Y[j]]</a:t>
            </a:r>
          </a:p>
          <a:p>
            <a:pPr>
              <a:lnSpc>
                <a:spcPct val="125000"/>
              </a:lnSpc>
              <a:spcBef>
                <a:spcPct val="0"/>
              </a:spcBef>
              <a:buNone/>
            </a:pPr>
            <a:endPar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for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 1 to Length(Array)</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if Array[</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&gt; Res[</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cnt</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Res[++</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cnt</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 Array[</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else</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idx</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lower_bound</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Array,Array</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Res[</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idx</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 Array[</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return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cnt</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+ 1</a:t>
            </a:r>
          </a:p>
        </p:txBody>
      </p:sp>
      <p:sp>
        <p:nvSpPr>
          <p:cNvPr id="41"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优化及变量代换</a:t>
            </a:r>
          </a:p>
        </p:txBody>
      </p:sp>
      <p:sp>
        <p:nvSpPr>
          <p:cNvPr id="42"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LCS</a:t>
            </a:r>
            <a:r>
              <a:rPr lang="zh-CN" altLang="en-US" sz="1600" dirty="0">
                <a:solidFill>
                  <a:schemeClr val="tx1">
                    <a:lumMod val="65000"/>
                    <a:lumOff val="35000"/>
                  </a:schemeClr>
                </a:solidFill>
                <a:latin typeface="Arial" panose="020B0604020202020204" pitchFamily="34" charset="0"/>
                <a:cs typeface="Arial" panose="020B0604020202020204" pitchFamily="34" charset="0"/>
              </a:rPr>
              <a:t>转</a:t>
            </a:r>
            <a:r>
              <a:rPr lang="en-US" altLang="zh-CN" sz="1600" dirty="0">
                <a:solidFill>
                  <a:schemeClr val="tx1">
                    <a:lumMod val="65000"/>
                    <a:lumOff val="35000"/>
                  </a:schemeClr>
                </a:solidFill>
                <a:latin typeface="Arial" panose="020B0604020202020204" pitchFamily="34" charset="0"/>
                <a:cs typeface="Arial" panose="020B0604020202020204" pitchFamily="34" charset="0"/>
              </a:rPr>
              <a:t>LIS</a:t>
            </a:r>
            <a:r>
              <a:rPr lang="zh-CN" altLang="en-US" sz="1600" dirty="0">
                <a:solidFill>
                  <a:schemeClr val="tx1">
                    <a:lumMod val="65000"/>
                    <a:lumOff val="35000"/>
                  </a:schemeClr>
                </a:solidFill>
                <a:latin typeface="Arial" panose="020B0604020202020204" pitchFamily="34" charset="0"/>
                <a:cs typeface="Arial" panose="020B0604020202020204" pitchFamily="34" charset="0"/>
              </a:rPr>
              <a:t>的优化策略</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5" name="TextBox 11">
            <a:extLst>
              <a:ext uri="{FF2B5EF4-FFF2-40B4-BE49-F238E27FC236}">
                <a16:creationId xmlns:a16="http://schemas.microsoft.com/office/drawing/2014/main" id="{3885B402-A174-48D5-A6DF-61EE19F9030C}"/>
              </a:ext>
            </a:extLst>
          </p:cNvPr>
          <p:cNvSpPr txBox="1"/>
          <p:nvPr/>
        </p:nvSpPr>
        <p:spPr>
          <a:xfrm>
            <a:off x="383802" y="4867128"/>
            <a:ext cx="4727190" cy="1414233"/>
          </a:xfrm>
          <a:prstGeom prst="rect">
            <a:avLst/>
          </a:prstGeom>
          <a:noFill/>
        </p:spPr>
        <p:txBody>
          <a:bodyPr wrap="square" rtlCol="0">
            <a:spAutoFit/>
          </a:bodyPr>
          <a:lstStyle/>
          <a:p>
            <a:pPr marL="285750" indent="-285750" algn="just">
              <a:lnSpc>
                <a:spcPct val="125000"/>
              </a:lnSpc>
              <a:spcBef>
                <a:spcPct val="0"/>
              </a:spcBef>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求解构造序列的最长上升子序列，长度等价于</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的最长公共子序列</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just">
              <a:lnSpc>
                <a:spcPct val="125000"/>
              </a:lnSpc>
              <a:spcBef>
                <a:spcPct val="0"/>
              </a:spcBef>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空间复杂度：</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O(n)</a:t>
            </a:r>
          </a:p>
          <a:p>
            <a:pPr marL="285750" indent="-285750" algn="just">
              <a:lnSpc>
                <a:spcPct val="125000"/>
              </a:lnSpc>
              <a:spcBef>
                <a:spcPct val="0"/>
              </a:spcBef>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时间复杂度：</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O(</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nlogn</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遍历</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n</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，二分查找</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logn</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just">
              <a:lnSpc>
                <a:spcPct val="125000"/>
              </a:lnSpc>
              <a:spcBef>
                <a:spcPct val="0"/>
              </a:spcBef>
              <a:buFont typeface="Arial" panose="020B0604020202020204" pitchFamily="34" charset="0"/>
              <a:buChar char="•"/>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4" name="表格 23">
            <a:extLst>
              <a:ext uri="{FF2B5EF4-FFF2-40B4-BE49-F238E27FC236}">
                <a16:creationId xmlns:a16="http://schemas.microsoft.com/office/drawing/2014/main" id="{4F1F5833-4E33-4CB1-B8B9-F35A4DA3AC58}"/>
              </a:ext>
            </a:extLst>
          </p:cNvPr>
          <p:cNvGraphicFramePr>
            <a:graphicFrameLocks noGrp="1"/>
          </p:cNvGraphicFramePr>
          <p:nvPr>
            <p:extLst>
              <p:ext uri="{D42A27DB-BD31-4B8C-83A1-F6EECF244321}">
                <p14:modId xmlns:p14="http://schemas.microsoft.com/office/powerpoint/2010/main" val="2040950641"/>
              </p:ext>
            </p:extLst>
          </p:nvPr>
        </p:nvGraphicFramePr>
        <p:xfrm>
          <a:off x="582569" y="2018696"/>
          <a:ext cx="1843716" cy="381000"/>
        </p:xfrm>
        <a:graphic>
          <a:graphicData uri="http://schemas.openxmlformats.org/drawingml/2006/table">
            <a:tbl>
              <a:tblPr firstRow="1" bandRow="1">
                <a:tableStyleId>{5C22544A-7EE6-4342-B048-85BDC9FD1C3A}</a:tableStyleId>
              </a:tblPr>
              <a:tblGrid>
                <a:gridCol w="460929">
                  <a:extLst>
                    <a:ext uri="{9D8B030D-6E8A-4147-A177-3AD203B41FA5}">
                      <a16:colId xmlns:a16="http://schemas.microsoft.com/office/drawing/2014/main" val="2122879699"/>
                    </a:ext>
                  </a:extLst>
                </a:gridCol>
                <a:gridCol w="460929">
                  <a:extLst>
                    <a:ext uri="{9D8B030D-6E8A-4147-A177-3AD203B41FA5}">
                      <a16:colId xmlns:a16="http://schemas.microsoft.com/office/drawing/2014/main" val="1863690978"/>
                    </a:ext>
                  </a:extLst>
                </a:gridCol>
                <a:gridCol w="460929">
                  <a:extLst>
                    <a:ext uri="{9D8B030D-6E8A-4147-A177-3AD203B41FA5}">
                      <a16:colId xmlns:a16="http://schemas.microsoft.com/office/drawing/2014/main" val="1085602037"/>
                    </a:ext>
                  </a:extLst>
                </a:gridCol>
                <a:gridCol w="460929">
                  <a:extLst>
                    <a:ext uri="{9D8B030D-6E8A-4147-A177-3AD203B41FA5}">
                      <a16:colId xmlns:a16="http://schemas.microsoft.com/office/drawing/2014/main" val="3870141224"/>
                    </a:ext>
                  </a:extLst>
                </a:gridCol>
              </a:tblGrid>
              <a:tr h="370840">
                <a:tc>
                  <a:txBody>
                    <a:bodyPr/>
                    <a:lstStyle/>
                    <a:p>
                      <a:r>
                        <a:rPr lang="en-US" altLang="zh-CN" dirty="0"/>
                        <a:t>a</a:t>
                      </a:r>
                      <a:endParaRPr lang="zh-CN" altLang="en-US" dirty="0"/>
                    </a:p>
                  </a:txBody>
                  <a:tcPr/>
                </a:tc>
                <a:tc>
                  <a:txBody>
                    <a:bodyPr/>
                    <a:lstStyle/>
                    <a:p>
                      <a:r>
                        <a:rPr lang="en-US" altLang="zh-CN" dirty="0"/>
                        <a:t>b</a:t>
                      </a:r>
                      <a:endParaRPr lang="zh-CN" altLang="en-US" dirty="0"/>
                    </a:p>
                  </a:txBody>
                  <a:tcPr/>
                </a:tc>
                <a:tc>
                  <a:txBody>
                    <a:bodyPr/>
                    <a:lstStyle/>
                    <a:p>
                      <a:r>
                        <a:rPr lang="en-US" altLang="zh-CN" dirty="0"/>
                        <a:t>b</a:t>
                      </a:r>
                      <a:endParaRPr lang="zh-CN" altLang="en-US" dirty="0"/>
                    </a:p>
                  </a:txBody>
                  <a:tcPr/>
                </a:tc>
                <a:tc>
                  <a:txBody>
                    <a:bodyPr/>
                    <a:lstStyle/>
                    <a:p>
                      <a:r>
                        <a:rPr lang="en-US" altLang="zh-CN" dirty="0"/>
                        <a:t>d</a:t>
                      </a:r>
                      <a:endParaRPr lang="zh-CN" altLang="en-US" dirty="0"/>
                    </a:p>
                  </a:txBody>
                  <a:tcPr/>
                </a:tc>
                <a:extLst>
                  <a:ext uri="{0D108BD9-81ED-4DB2-BD59-A6C34878D82A}">
                    <a16:rowId xmlns:a16="http://schemas.microsoft.com/office/drawing/2014/main" val="3998529508"/>
                  </a:ext>
                </a:extLst>
              </a:tr>
            </a:tbl>
          </a:graphicData>
        </a:graphic>
      </p:graphicFrame>
      <p:graphicFrame>
        <p:nvGraphicFramePr>
          <p:cNvPr id="26" name="表格 25">
            <a:extLst>
              <a:ext uri="{FF2B5EF4-FFF2-40B4-BE49-F238E27FC236}">
                <a16:creationId xmlns:a16="http://schemas.microsoft.com/office/drawing/2014/main" id="{75E5BE2D-6D57-4F1E-86C2-44A69165C6FD}"/>
              </a:ext>
            </a:extLst>
          </p:cNvPr>
          <p:cNvGraphicFramePr>
            <a:graphicFrameLocks noGrp="1"/>
          </p:cNvGraphicFramePr>
          <p:nvPr>
            <p:extLst>
              <p:ext uri="{D42A27DB-BD31-4B8C-83A1-F6EECF244321}">
                <p14:modId xmlns:p14="http://schemas.microsoft.com/office/powerpoint/2010/main" val="3944246139"/>
              </p:ext>
            </p:extLst>
          </p:nvPr>
        </p:nvGraphicFramePr>
        <p:xfrm>
          <a:off x="2730151" y="2018696"/>
          <a:ext cx="2187665" cy="381000"/>
        </p:xfrm>
        <a:graphic>
          <a:graphicData uri="http://schemas.openxmlformats.org/drawingml/2006/table">
            <a:tbl>
              <a:tblPr firstRow="1" bandRow="1">
                <a:tableStyleId>{5C22544A-7EE6-4342-B048-85BDC9FD1C3A}</a:tableStyleId>
              </a:tblPr>
              <a:tblGrid>
                <a:gridCol w="437533">
                  <a:extLst>
                    <a:ext uri="{9D8B030D-6E8A-4147-A177-3AD203B41FA5}">
                      <a16:colId xmlns:a16="http://schemas.microsoft.com/office/drawing/2014/main" val="1742333410"/>
                    </a:ext>
                  </a:extLst>
                </a:gridCol>
                <a:gridCol w="437533">
                  <a:extLst>
                    <a:ext uri="{9D8B030D-6E8A-4147-A177-3AD203B41FA5}">
                      <a16:colId xmlns:a16="http://schemas.microsoft.com/office/drawing/2014/main" val="427500046"/>
                    </a:ext>
                  </a:extLst>
                </a:gridCol>
                <a:gridCol w="437533">
                  <a:extLst>
                    <a:ext uri="{9D8B030D-6E8A-4147-A177-3AD203B41FA5}">
                      <a16:colId xmlns:a16="http://schemas.microsoft.com/office/drawing/2014/main" val="4095353352"/>
                    </a:ext>
                  </a:extLst>
                </a:gridCol>
                <a:gridCol w="437533">
                  <a:extLst>
                    <a:ext uri="{9D8B030D-6E8A-4147-A177-3AD203B41FA5}">
                      <a16:colId xmlns:a16="http://schemas.microsoft.com/office/drawing/2014/main" val="2977551244"/>
                    </a:ext>
                  </a:extLst>
                </a:gridCol>
                <a:gridCol w="437533">
                  <a:extLst>
                    <a:ext uri="{9D8B030D-6E8A-4147-A177-3AD203B41FA5}">
                      <a16:colId xmlns:a16="http://schemas.microsoft.com/office/drawing/2014/main" val="3235539602"/>
                    </a:ext>
                  </a:extLst>
                </a:gridCol>
              </a:tblGrid>
              <a:tr h="370840">
                <a:tc>
                  <a:txBody>
                    <a:bodyPr/>
                    <a:lstStyle/>
                    <a:p>
                      <a:r>
                        <a:rPr lang="en-US" altLang="zh-CN" dirty="0"/>
                        <a:t>a</a:t>
                      </a:r>
                      <a:endParaRPr lang="zh-CN" altLang="en-US" dirty="0"/>
                    </a:p>
                  </a:txBody>
                  <a:tcPr/>
                </a:tc>
                <a:tc>
                  <a:txBody>
                    <a:bodyPr/>
                    <a:lstStyle/>
                    <a:p>
                      <a:r>
                        <a:rPr lang="en-US" altLang="zh-CN" dirty="0"/>
                        <a:t>b</a:t>
                      </a:r>
                      <a:endParaRPr lang="zh-CN" altLang="en-US" dirty="0"/>
                    </a:p>
                  </a:txBody>
                  <a:tcPr/>
                </a:tc>
                <a:tc>
                  <a:txBody>
                    <a:bodyPr/>
                    <a:lstStyle/>
                    <a:p>
                      <a:r>
                        <a:rPr lang="en-US" altLang="zh-CN" dirty="0"/>
                        <a:t>c</a:t>
                      </a:r>
                      <a:endParaRPr lang="zh-CN" altLang="en-US" dirty="0"/>
                    </a:p>
                  </a:txBody>
                  <a:tcPr/>
                </a:tc>
                <a:tc>
                  <a:txBody>
                    <a:bodyPr/>
                    <a:lstStyle/>
                    <a:p>
                      <a:r>
                        <a:rPr lang="en-US" altLang="zh-CN" dirty="0"/>
                        <a:t>b</a:t>
                      </a:r>
                      <a:endParaRPr lang="zh-CN" altLang="en-US" dirty="0"/>
                    </a:p>
                  </a:txBody>
                  <a:tcPr/>
                </a:tc>
                <a:tc>
                  <a:txBody>
                    <a:bodyPr/>
                    <a:lstStyle/>
                    <a:p>
                      <a:r>
                        <a:rPr lang="en-US" altLang="zh-CN" dirty="0"/>
                        <a:t>c</a:t>
                      </a:r>
                      <a:endParaRPr lang="zh-CN" altLang="en-US" dirty="0"/>
                    </a:p>
                  </a:txBody>
                  <a:tcPr/>
                </a:tc>
                <a:extLst>
                  <a:ext uri="{0D108BD9-81ED-4DB2-BD59-A6C34878D82A}">
                    <a16:rowId xmlns:a16="http://schemas.microsoft.com/office/drawing/2014/main" val="971480603"/>
                  </a:ext>
                </a:extLst>
              </a:tr>
            </a:tbl>
          </a:graphicData>
        </a:graphic>
      </p:graphicFrame>
      <p:sp>
        <p:nvSpPr>
          <p:cNvPr id="27" name="文本框 26">
            <a:extLst>
              <a:ext uri="{FF2B5EF4-FFF2-40B4-BE49-F238E27FC236}">
                <a16:creationId xmlns:a16="http://schemas.microsoft.com/office/drawing/2014/main" id="{F1474650-B7AF-4A18-9628-2642B993EDE6}"/>
              </a:ext>
            </a:extLst>
          </p:cNvPr>
          <p:cNvSpPr txBox="1"/>
          <p:nvPr/>
        </p:nvSpPr>
        <p:spPr>
          <a:xfrm>
            <a:off x="582569" y="2704249"/>
            <a:ext cx="2516697" cy="276999"/>
          </a:xfrm>
          <a:prstGeom prst="rect">
            <a:avLst/>
          </a:prstGeom>
          <a:noFill/>
        </p:spPr>
        <p:txBody>
          <a:bodyPr wrap="square" rtlCol="0">
            <a:spAutoFit/>
          </a:bodyPr>
          <a:lstStyle/>
          <a:p>
            <a:r>
              <a:rPr lang="zh-CN" altLang="en-US" sz="1200" dirty="0"/>
              <a:t>逆序记录每个字符在</a:t>
            </a:r>
            <a:r>
              <a:rPr lang="en-US" altLang="zh-CN" sz="1200" dirty="0"/>
              <a:t>A</a:t>
            </a:r>
            <a:r>
              <a:rPr lang="zh-CN" altLang="en-US" sz="1200" dirty="0"/>
              <a:t>中的索引</a:t>
            </a:r>
          </a:p>
        </p:txBody>
      </p:sp>
      <p:sp>
        <p:nvSpPr>
          <p:cNvPr id="28" name="文本框 27">
            <a:extLst>
              <a:ext uri="{FF2B5EF4-FFF2-40B4-BE49-F238E27FC236}">
                <a16:creationId xmlns:a16="http://schemas.microsoft.com/office/drawing/2014/main" id="{F1F38C7C-EB29-49C1-BFB9-2BB9AABD58DD}"/>
              </a:ext>
            </a:extLst>
          </p:cNvPr>
          <p:cNvSpPr txBox="1"/>
          <p:nvPr/>
        </p:nvSpPr>
        <p:spPr>
          <a:xfrm>
            <a:off x="3034956" y="2546891"/>
            <a:ext cx="1650700" cy="1002029"/>
          </a:xfrm>
          <a:prstGeom prst="rect">
            <a:avLst/>
          </a:prstGeom>
          <a:noFill/>
        </p:spPr>
        <p:txBody>
          <a:bodyPr wrap="square" rtlCol="0">
            <a:spAutoFit/>
          </a:bodyPr>
          <a:lstStyle/>
          <a:p>
            <a:r>
              <a:rPr lang="en-US" altLang="zh-CN" dirty="0"/>
              <a:t>a-1</a:t>
            </a:r>
          </a:p>
          <a:p>
            <a:r>
              <a:rPr lang="en-US" altLang="zh-CN" dirty="0"/>
              <a:t>b-3,2</a:t>
            </a:r>
          </a:p>
          <a:p>
            <a:r>
              <a:rPr lang="en-US" altLang="zh-CN" dirty="0"/>
              <a:t>d-4</a:t>
            </a:r>
            <a:endParaRPr lang="zh-CN" altLang="en-US" dirty="0"/>
          </a:p>
        </p:txBody>
      </p:sp>
      <p:sp>
        <p:nvSpPr>
          <p:cNvPr id="29" name="文本框 28">
            <a:extLst>
              <a:ext uri="{FF2B5EF4-FFF2-40B4-BE49-F238E27FC236}">
                <a16:creationId xmlns:a16="http://schemas.microsoft.com/office/drawing/2014/main" id="{345BD60B-227C-4793-A0C6-F546644BFE9F}"/>
              </a:ext>
            </a:extLst>
          </p:cNvPr>
          <p:cNvSpPr txBox="1"/>
          <p:nvPr/>
        </p:nvSpPr>
        <p:spPr>
          <a:xfrm>
            <a:off x="582569" y="3470221"/>
            <a:ext cx="2147582" cy="461665"/>
          </a:xfrm>
          <a:prstGeom prst="rect">
            <a:avLst/>
          </a:prstGeom>
          <a:noFill/>
        </p:spPr>
        <p:txBody>
          <a:bodyPr wrap="square" rtlCol="0">
            <a:spAutoFit/>
          </a:bodyPr>
          <a:lstStyle/>
          <a:p>
            <a:r>
              <a:rPr lang="zh-CN" altLang="en-US" sz="1200" dirty="0"/>
              <a:t>遍历</a:t>
            </a:r>
            <a:r>
              <a:rPr lang="en-US" altLang="zh-CN" sz="1200" dirty="0"/>
              <a:t>B,</a:t>
            </a:r>
            <a:r>
              <a:rPr lang="zh-CN" altLang="en-US" sz="1200" dirty="0"/>
              <a:t>如果</a:t>
            </a:r>
            <a:r>
              <a:rPr lang="en-US" altLang="zh-CN" sz="1200" dirty="0"/>
              <a:t>AB</a:t>
            </a:r>
            <a:r>
              <a:rPr lang="zh-CN" altLang="en-US" sz="1200" dirty="0"/>
              <a:t>有相同字符，将该索引序列加入构造序列</a:t>
            </a:r>
            <a:endParaRPr lang="en-US" altLang="zh-CN" sz="1200" dirty="0"/>
          </a:p>
        </p:txBody>
      </p:sp>
      <p:sp>
        <p:nvSpPr>
          <p:cNvPr id="30" name="文本框 29">
            <a:extLst>
              <a:ext uri="{FF2B5EF4-FFF2-40B4-BE49-F238E27FC236}">
                <a16:creationId xmlns:a16="http://schemas.microsoft.com/office/drawing/2014/main" id="{B288631C-B0E1-42D5-AC01-B6BCFA21F109}"/>
              </a:ext>
            </a:extLst>
          </p:cNvPr>
          <p:cNvSpPr txBox="1"/>
          <p:nvPr/>
        </p:nvSpPr>
        <p:spPr>
          <a:xfrm>
            <a:off x="2925899" y="3548925"/>
            <a:ext cx="2310696" cy="369332"/>
          </a:xfrm>
          <a:prstGeom prst="rect">
            <a:avLst/>
          </a:prstGeom>
          <a:noFill/>
        </p:spPr>
        <p:txBody>
          <a:bodyPr wrap="square" rtlCol="0">
            <a:spAutoFit/>
          </a:bodyPr>
          <a:lstStyle/>
          <a:p>
            <a:r>
              <a:rPr lang="zh-CN" altLang="en-US" dirty="0"/>
              <a:t>构造序列</a:t>
            </a:r>
            <a:r>
              <a:rPr lang="en-US" altLang="zh-CN" dirty="0"/>
              <a:t>(1)(3,2)(3,2)</a:t>
            </a:r>
            <a:endParaRPr lang="zh-CN" altLang="en-US" dirty="0"/>
          </a:p>
        </p:txBody>
      </p:sp>
      <p:sp>
        <p:nvSpPr>
          <p:cNvPr id="32" name="文本框 31">
            <a:extLst>
              <a:ext uri="{FF2B5EF4-FFF2-40B4-BE49-F238E27FC236}">
                <a16:creationId xmlns:a16="http://schemas.microsoft.com/office/drawing/2014/main" id="{30B36BC5-94EF-4373-B7F6-2E412E47D39C}"/>
              </a:ext>
            </a:extLst>
          </p:cNvPr>
          <p:cNvSpPr txBox="1"/>
          <p:nvPr/>
        </p:nvSpPr>
        <p:spPr>
          <a:xfrm>
            <a:off x="1034181" y="1561001"/>
            <a:ext cx="3783435" cy="369332"/>
          </a:xfrm>
          <a:prstGeom prst="rect">
            <a:avLst/>
          </a:prstGeom>
          <a:noFill/>
        </p:spPr>
        <p:txBody>
          <a:bodyPr wrap="square" rtlCol="0">
            <a:spAutoFit/>
          </a:bodyPr>
          <a:lstStyle/>
          <a:p>
            <a:r>
              <a:rPr lang="en-US" altLang="zh-CN" dirty="0"/>
              <a:t>A                                     B</a:t>
            </a:r>
            <a:endParaRPr lang="zh-CN" altLang="en-US" dirty="0"/>
          </a:p>
        </p:txBody>
      </p:sp>
      <p:cxnSp>
        <p:nvCxnSpPr>
          <p:cNvPr id="33" name="直接箭头连接符 32">
            <a:extLst>
              <a:ext uri="{FF2B5EF4-FFF2-40B4-BE49-F238E27FC236}">
                <a16:creationId xmlns:a16="http://schemas.microsoft.com/office/drawing/2014/main" id="{7941B31B-C8C8-4C33-A478-D25970AC0755}"/>
              </a:ext>
            </a:extLst>
          </p:cNvPr>
          <p:cNvCxnSpPr/>
          <p:nvPr/>
        </p:nvCxnSpPr>
        <p:spPr>
          <a:xfrm>
            <a:off x="2786548" y="2842748"/>
            <a:ext cx="2787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直接箭头连接符 33">
            <a:extLst>
              <a:ext uri="{FF2B5EF4-FFF2-40B4-BE49-F238E27FC236}">
                <a16:creationId xmlns:a16="http://schemas.microsoft.com/office/drawing/2014/main" id="{3A56FA75-5C28-4BF8-8BFA-FBE09FDCAB1C}"/>
              </a:ext>
            </a:extLst>
          </p:cNvPr>
          <p:cNvCxnSpPr>
            <a:endCxn id="30" idx="1"/>
          </p:cNvCxnSpPr>
          <p:nvPr/>
        </p:nvCxnSpPr>
        <p:spPr>
          <a:xfrm>
            <a:off x="2568896" y="3733591"/>
            <a:ext cx="35700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77323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 presetClass="entr" presetSubtype="2" fill="hold" nodeType="afterEffect" p14:presetBounceEnd="42000">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14:bounceEnd="42000">
                                          <p:cBhvr additive="base">
                                            <p:cTn id="15" dur="500" fill="hold"/>
                                            <p:tgtEl>
                                              <p:spTgt spid="43"/>
                                            </p:tgtEl>
                                            <p:attrNameLst>
                                              <p:attrName>ppt_x</p:attrName>
                                            </p:attrNameLst>
                                          </p:cBhvr>
                                          <p:tavLst>
                                            <p:tav tm="0">
                                              <p:val>
                                                <p:strVal val="1+#ppt_w/2"/>
                                              </p:val>
                                            </p:tav>
                                            <p:tav tm="100000">
                                              <p:val>
                                                <p:strVal val="#ppt_x"/>
                                              </p:val>
                                            </p:tav>
                                          </p:tavLst>
                                        </p:anim>
                                        <p:anim calcmode="lin" valueType="num" p14:bounceEnd="42000">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wipe(up)">
                                          <p:cBhvr>
                                            <p:cTn id="20" dur="750"/>
                                            <p:tgtEl>
                                              <p:spTgt spid="106"/>
                                            </p:tgtEl>
                                          </p:cBhvr>
                                        </p:animEffect>
                                      </p:childTnLst>
                                    </p:cTn>
                                  </p:par>
                                </p:childTnLst>
                              </p:cTn>
                            </p:par>
                            <p:par>
                              <p:cTn id="21" fill="hold">
                                <p:stCondLst>
                                  <p:cond delay="2250"/>
                                </p:stCondLst>
                                <p:childTnLst>
                                  <p:par>
                                    <p:cTn id="22" presetID="22" presetClass="entr" presetSubtype="1"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750"/>
                                            <p:tgtEl>
                                              <p:spTgt spid="25"/>
                                            </p:tgtEl>
                                          </p:cBhvr>
                                        </p:animEffect>
                                      </p:childTnLst>
                                    </p:cTn>
                                  </p:par>
                                  <p:par>
                                    <p:cTn id="25" presetID="14" presetClass="entr" presetSubtype="1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randombar(horizontal)">
                                          <p:cBhvr>
                                            <p:cTn id="27" dur="500"/>
                                            <p:tgtEl>
                                              <p:spTgt spid="24"/>
                                            </p:tgtEl>
                                          </p:cBhvr>
                                        </p:animEffect>
                                      </p:childTnLst>
                                    </p:cTn>
                                  </p:par>
                                  <p:par>
                                    <p:cTn id="28" presetID="14" presetClass="entr" presetSubtype="1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horizontal)">
                                          <p:cBhvr>
                                            <p:cTn id="30" dur="500"/>
                                            <p:tgtEl>
                                              <p:spTgt spid="26"/>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randombar(horizontal)">
                                          <p:cBhvr>
                                            <p:cTn id="33" dur="500"/>
                                            <p:tgtEl>
                                              <p:spTgt spid="27"/>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randombar(horizontal)">
                                          <p:cBhvr>
                                            <p:cTn id="36" dur="500"/>
                                            <p:tgtEl>
                                              <p:spTgt spid="28"/>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randombar(horizontal)">
                                          <p:cBhvr>
                                            <p:cTn id="39" dur="500"/>
                                            <p:tgtEl>
                                              <p:spTgt spid="29"/>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randombar(horizontal)">
                                          <p:cBhvr>
                                            <p:cTn id="42" dur="500"/>
                                            <p:tgtEl>
                                              <p:spTgt spid="3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randombar(horizontal)">
                                          <p:cBhvr>
                                            <p:cTn id="45" dur="500"/>
                                            <p:tgtEl>
                                              <p:spTgt spid="32"/>
                                            </p:tgtEl>
                                          </p:cBhvr>
                                        </p:animEffect>
                                      </p:childTnLst>
                                    </p:cTn>
                                  </p:par>
                                  <p:par>
                                    <p:cTn id="46" presetID="14" presetClass="entr" presetSubtype="10"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randombar(horizontal)">
                                          <p:cBhvr>
                                            <p:cTn id="48" dur="500"/>
                                            <p:tgtEl>
                                              <p:spTgt spid="33"/>
                                            </p:tgtEl>
                                          </p:cBhvr>
                                        </p:animEffect>
                                      </p:childTnLst>
                                    </p:cTn>
                                  </p:par>
                                  <p:par>
                                    <p:cTn id="49" presetID="14" presetClass="entr" presetSubtype="1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randombar(horizontal)">
                                          <p:cBhvr>
                                            <p:cTn id="5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1" grpId="0"/>
          <p:bldP spid="42" grpId="0"/>
          <p:bldP spid="25" grpId="0"/>
          <p:bldP spid="27" grpId="0"/>
          <p:bldP spid="28" grpId="0"/>
          <p:bldP spid="29" grpId="0"/>
          <p:bldP spid="30"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1+#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wipe(up)">
                                          <p:cBhvr>
                                            <p:cTn id="20" dur="750"/>
                                            <p:tgtEl>
                                              <p:spTgt spid="106"/>
                                            </p:tgtEl>
                                          </p:cBhvr>
                                        </p:animEffect>
                                      </p:childTnLst>
                                    </p:cTn>
                                  </p:par>
                                </p:childTnLst>
                              </p:cTn>
                            </p:par>
                            <p:par>
                              <p:cTn id="21" fill="hold">
                                <p:stCondLst>
                                  <p:cond delay="2250"/>
                                </p:stCondLst>
                                <p:childTnLst>
                                  <p:par>
                                    <p:cTn id="22" presetID="22" presetClass="entr" presetSubtype="1"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750"/>
                                            <p:tgtEl>
                                              <p:spTgt spid="25"/>
                                            </p:tgtEl>
                                          </p:cBhvr>
                                        </p:animEffect>
                                      </p:childTnLst>
                                    </p:cTn>
                                  </p:par>
                                  <p:par>
                                    <p:cTn id="25" presetID="14" presetClass="entr" presetSubtype="1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randombar(horizontal)">
                                          <p:cBhvr>
                                            <p:cTn id="27" dur="500"/>
                                            <p:tgtEl>
                                              <p:spTgt spid="24"/>
                                            </p:tgtEl>
                                          </p:cBhvr>
                                        </p:animEffect>
                                      </p:childTnLst>
                                    </p:cTn>
                                  </p:par>
                                  <p:par>
                                    <p:cTn id="28" presetID="14" presetClass="entr" presetSubtype="1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horizontal)">
                                          <p:cBhvr>
                                            <p:cTn id="30" dur="500"/>
                                            <p:tgtEl>
                                              <p:spTgt spid="26"/>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randombar(horizontal)">
                                          <p:cBhvr>
                                            <p:cTn id="33" dur="500"/>
                                            <p:tgtEl>
                                              <p:spTgt spid="27"/>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randombar(horizontal)">
                                          <p:cBhvr>
                                            <p:cTn id="36" dur="500"/>
                                            <p:tgtEl>
                                              <p:spTgt spid="28"/>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randombar(horizontal)">
                                          <p:cBhvr>
                                            <p:cTn id="39" dur="500"/>
                                            <p:tgtEl>
                                              <p:spTgt spid="29"/>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randombar(horizontal)">
                                          <p:cBhvr>
                                            <p:cTn id="42" dur="500"/>
                                            <p:tgtEl>
                                              <p:spTgt spid="3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randombar(horizontal)">
                                          <p:cBhvr>
                                            <p:cTn id="45" dur="500"/>
                                            <p:tgtEl>
                                              <p:spTgt spid="32"/>
                                            </p:tgtEl>
                                          </p:cBhvr>
                                        </p:animEffect>
                                      </p:childTnLst>
                                    </p:cTn>
                                  </p:par>
                                  <p:par>
                                    <p:cTn id="46" presetID="14" presetClass="entr" presetSubtype="10"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randombar(horizontal)">
                                          <p:cBhvr>
                                            <p:cTn id="48" dur="500"/>
                                            <p:tgtEl>
                                              <p:spTgt spid="33"/>
                                            </p:tgtEl>
                                          </p:cBhvr>
                                        </p:animEffect>
                                      </p:childTnLst>
                                    </p:cTn>
                                  </p:par>
                                  <p:par>
                                    <p:cTn id="49" presetID="14" presetClass="entr" presetSubtype="1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randombar(horizontal)">
                                          <p:cBhvr>
                                            <p:cTn id="5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1" grpId="0"/>
          <p:bldP spid="42" grpId="0"/>
          <p:bldP spid="25" grpId="0"/>
          <p:bldP spid="27" grpId="0"/>
          <p:bldP spid="28" grpId="0"/>
          <p:bldP spid="29" grpId="0"/>
          <p:bldP spid="30" grpId="0"/>
          <p:bldP spid="32"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13"/>
          <p:cNvSpPr txBox="1"/>
          <p:nvPr/>
        </p:nvSpPr>
        <p:spPr>
          <a:xfrm flipH="1">
            <a:off x="6999312" y="1783012"/>
            <a:ext cx="2786907" cy="430887"/>
          </a:xfrm>
          <a:prstGeom prst="rect">
            <a:avLst/>
          </a:prstGeom>
          <a:noFill/>
          <a:ln>
            <a:noFill/>
          </a:ln>
        </p:spPr>
        <p:txBody>
          <a:bodyPr wrap="square" lIns="91434" tIns="45717" rIns="91434" bIns="45717">
            <a:spAutoFit/>
          </a:bodyPr>
          <a:lstStyle>
            <a:defPPr>
              <a:defRPr lang="zh-CN"/>
            </a:defPPr>
            <a:lvl1pPr algn="ctr" eaLnBrk="0" hangingPunct="0">
              <a:defRPr sz="2200" b="1">
                <a:solidFill>
                  <a:srgbClr val="333333"/>
                </a:solidFill>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algn="l"/>
            <a:r>
              <a:rPr lang="zh-CN" altLang="en-US" dirty="0">
                <a:solidFill>
                  <a:schemeClr val="tx1">
                    <a:lumMod val="75000"/>
                    <a:lumOff val="25000"/>
                  </a:schemeClr>
                </a:solidFill>
              </a:rPr>
              <a:t>效率分析</a:t>
            </a:r>
          </a:p>
        </p:txBody>
      </p:sp>
      <p:sp>
        <p:nvSpPr>
          <p:cNvPr id="40" name="TextBox 14"/>
          <p:cNvSpPr txBox="1"/>
          <p:nvPr/>
        </p:nvSpPr>
        <p:spPr>
          <a:xfrm>
            <a:off x="6999312" y="2355042"/>
            <a:ext cx="3220866" cy="606320"/>
          </a:xfrm>
          <a:prstGeom prst="rect">
            <a:avLst/>
          </a:prstGeom>
          <a:noFill/>
        </p:spPr>
        <p:txBody>
          <a:bodyPr wrap="square" rtlCol="0">
            <a:spAutoFit/>
          </a:bodyPr>
          <a:lstStyle/>
          <a:p>
            <a:pPr>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相同条件下对比两种方法的运行时间，运行效率上大幅提升</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1" name="图表 40"/>
          <p:cNvGraphicFramePr/>
          <p:nvPr>
            <p:extLst>
              <p:ext uri="{D42A27DB-BD31-4B8C-83A1-F6EECF244321}">
                <p14:modId xmlns:p14="http://schemas.microsoft.com/office/powerpoint/2010/main" val="3532331389"/>
              </p:ext>
            </p:extLst>
          </p:nvPr>
        </p:nvGraphicFramePr>
        <p:xfrm>
          <a:off x="6903774" y="3378355"/>
          <a:ext cx="1733744" cy="18400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2" name="图表 41"/>
          <p:cNvGraphicFramePr/>
          <p:nvPr>
            <p:extLst>
              <p:ext uri="{D42A27DB-BD31-4B8C-83A1-F6EECF244321}">
                <p14:modId xmlns:p14="http://schemas.microsoft.com/office/powerpoint/2010/main" val="3732088681"/>
              </p:ext>
            </p:extLst>
          </p:nvPr>
        </p:nvGraphicFramePr>
        <p:xfrm>
          <a:off x="8579118" y="3378355"/>
          <a:ext cx="1733744" cy="1840028"/>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15"/>
          <p:cNvSpPr txBox="1"/>
          <p:nvPr/>
        </p:nvSpPr>
        <p:spPr>
          <a:xfrm>
            <a:off x="8651166" y="4067537"/>
            <a:ext cx="1589649" cy="338554"/>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85%</a:t>
            </a:r>
            <a:endParaRPr lang="zh-CN" altLang="en-US" sz="2400" dirty="0">
              <a:latin typeface="微软雅黑" panose="020B0503020204020204" pitchFamily="34" charset="-122"/>
              <a:ea typeface="微软雅黑" panose="020B0503020204020204" pitchFamily="34" charset="-122"/>
            </a:endParaRPr>
          </a:p>
        </p:txBody>
      </p:sp>
      <p:sp>
        <p:nvSpPr>
          <p:cNvPr id="44" name="TextBox 21"/>
          <p:cNvSpPr txBox="1"/>
          <p:nvPr/>
        </p:nvSpPr>
        <p:spPr>
          <a:xfrm>
            <a:off x="6975822" y="4067537"/>
            <a:ext cx="1589649" cy="461665"/>
          </a:xfrm>
          <a:prstGeom prst="rect">
            <a:avLst/>
          </a:prstGeom>
          <a:noFill/>
        </p:spPr>
        <p:txBody>
          <a:bodyPr wrap="square" rtlCol="0">
            <a:spAutoFit/>
          </a:bodyPr>
          <a:lstStyle/>
          <a:p>
            <a:pPr algn="ctr"/>
            <a:r>
              <a:rPr lang="en-US" altLang="zh-CN" sz="2400" dirty="0">
                <a:latin typeface="微软雅黑" panose="020B0503020204020204" pitchFamily="34" charset="-122"/>
                <a:ea typeface="微软雅黑" panose="020B0503020204020204" pitchFamily="34" charset="-122"/>
              </a:rPr>
              <a:t>15</a:t>
            </a:r>
            <a:r>
              <a:rPr lang="en-US" altLang="zh-CN" sz="16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21"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优化及变量代换</a:t>
            </a:r>
          </a:p>
        </p:txBody>
      </p:sp>
      <p:sp>
        <p:nvSpPr>
          <p:cNvPr id="22"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2400" baseline="-3000" dirty="0">
                <a:solidFill>
                  <a:schemeClr val="tx1">
                    <a:lumMod val="65000"/>
                    <a:lumOff val="35000"/>
                  </a:schemeClr>
                </a:solidFill>
                <a:latin typeface="Arial" panose="020B0604020202020204" pitchFamily="34" charset="0"/>
                <a:cs typeface="Arial" panose="020B0604020202020204" pitchFamily="34" charset="0"/>
              </a:rPr>
              <a:t>运行时间对比</a:t>
            </a:r>
          </a:p>
        </p:txBody>
      </p:sp>
      <p:graphicFrame>
        <p:nvGraphicFramePr>
          <p:cNvPr id="13" name="图表 12">
            <a:extLst>
              <a:ext uri="{FF2B5EF4-FFF2-40B4-BE49-F238E27FC236}">
                <a16:creationId xmlns:a16="http://schemas.microsoft.com/office/drawing/2014/main" id="{A0CA23CE-F17F-4A26-B636-1F6576332187}"/>
              </a:ext>
            </a:extLst>
          </p:cNvPr>
          <p:cNvGraphicFramePr/>
          <p:nvPr>
            <p:extLst>
              <p:ext uri="{D42A27DB-BD31-4B8C-83A1-F6EECF244321}">
                <p14:modId xmlns:p14="http://schemas.microsoft.com/office/powerpoint/2010/main" val="371873264"/>
              </p:ext>
            </p:extLst>
          </p:nvPr>
        </p:nvGraphicFramePr>
        <p:xfrm>
          <a:off x="1310049" y="1821146"/>
          <a:ext cx="4308431" cy="36600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384568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anim calcmode="lin" valueType="num">
                                      <p:cBhvr>
                                        <p:cTn id="16" dur="250" fill="hold"/>
                                        <p:tgtEl>
                                          <p:spTgt spid="39"/>
                                        </p:tgtEl>
                                        <p:attrNameLst>
                                          <p:attrName>ppt_x</p:attrName>
                                        </p:attrNameLst>
                                      </p:cBhvr>
                                      <p:tavLst>
                                        <p:tav tm="0">
                                          <p:val>
                                            <p:strVal val="#ppt_x"/>
                                          </p:val>
                                        </p:tav>
                                        <p:tav tm="100000">
                                          <p:val>
                                            <p:strVal val="#ppt_x"/>
                                          </p:val>
                                        </p:tav>
                                      </p:tavLst>
                                    </p:anim>
                                    <p:anim calcmode="lin" valueType="num">
                                      <p:cBhvr>
                                        <p:cTn id="17" dur="250" fill="hold"/>
                                        <p:tgtEl>
                                          <p:spTgt spid="39"/>
                                        </p:tgtEl>
                                        <p:attrNameLst>
                                          <p:attrName>ppt_y</p:attrName>
                                        </p:attrNameLst>
                                      </p:cBhvr>
                                      <p:tavLst>
                                        <p:tav tm="0">
                                          <p:val>
                                            <p:strVal val="#ppt_y-.1"/>
                                          </p:val>
                                        </p:tav>
                                        <p:tav tm="100000">
                                          <p:val>
                                            <p:strVal val="#ppt_y"/>
                                          </p:val>
                                        </p:tav>
                                      </p:tavLst>
                                    </p:anim>
                                  </p:childTnLst>
                                </p:cTn>
                              </p:par>
                            </p:childTnLst>
                          </p:cTn>
                        </p:par>
                        <p:par>
                          <p:cTn id="18" fill="hold">
                            <p:stCondLst>
                              <p:cond delay="1250"/>
                            </p:stCondLst>
                            <p:childTnLst>
                              <p:par>
                                <p:cTn id="19" presetID="53" presetClass="entr" presetSubtype="16"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p:cTn id="21" dur="500" fill="hold"/>
                                        <p:tgtEl>
                                          <p:spTgt spid="40"/>
                                        </p:tgtEl>
                                        <p:attrNameLst>
                                          <p:attrName>ppt_w</p:attrName>
                                        </p:attrNameLst>
                                      </p:cBhvr>
                                      <p:tavLst>
                                        <p:tav tm="0">
                                          <p:val>
                                            <p:fltVal val="0"/>
                                          </p:val>
                                        </p:tav>
                                        <p:tav tm="100000">
                                          <p:val>
                                            <p:strVal val="#ppt_w"/>
                                          </p:val>
                                        </p:tav>
                                      </p:tavLst>
                                    </p:anim>
                                    <p:anim calcmode="lin" valueType="num">
                                      <p:cBhvr>
                                        <p:cTn id="22" dur="500" fill="hold"/>
                                        <p:tgtEl>
                                          <p:spTgt spid="40"/>
                                        </p:tgtEl>
                                        <p:attrNameLst>
                                          <p:attrName>ppt_h</p:attrName>
                                        </p:attrNameLst>
                                      </p:cBhvr>
                                      <p:tavLst>
                                        <p:tav tm="0">
                                          <p:val>
                                            <p:fltVal val="0"/>
                                          </p:val>
                                        </p:tav>
                                        <p:tav tm="100000">
                                          <p:val>
                                            <p:strVal val="#ppt_h"/>
                                          </p:val>
                                        </p:tav>
                                      </p:tavLst>
                                    </p:anim>
                                    <p:animEffect transition="in" filter="fade">
                                      <p:cBhvr>
                                        <p:cTn id="23" dur="500"/>
                                        <p:tgtEl>
                                          <p:spTgt spid="40"/>
                                        </p:tgtEl>
                                      </p:cBhvr>
                                    </p:animEffect>
                                  </p:childTnLst>
                                </p:cTn>
                              </p:par>
                            </p:childTnLst>
                          </p:cTn>
                        </p:par>
                        <p:par>
                          <p:cTn id="24" fill="hold">
                            <p:stCondLst>
                              <p:cond delay="1750"/>
                            </p:stCondLst>
                            <p:childTnLst>
                              <p:par>
                                <p:cTn id="25" presetID="21" presetClass="entr" presetSubtype="1"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heel(1)">
                                      <p:cBhvr>
                                        <p:cTn id="27" dur="750"/>
                                        <p:tgtEl>
                                          <p:spTgt spid="41"/>
                                        </p:tgtEl>
                                      </p:cBhvr>
                                    </p:animEffect>
                                  </p:childTnLst>
                                </p:cTn>
                              </p:par>
                              <p:par>
                                <p:cTn id="28" presetID="21" presetClass="entr" presetSubtype="1" fill="hold" grpId="0" nodeType="withEffect">
                                  <p:stCondLst>
                                    <p:cond delay="250"/>
                                  </p:stCondLst>
                                  <p:childTnLst>
                                    <p:set>
                                      <p:cBhvr>
                                        <p:cTn id="29" dur="1" fill="hold">
                                          <p:stCondLst>
                                            <p:cond delay="0"/>
                                          </p:stCondLst>
                                        </p:cTn>
                                        <p:tgtEl>
                                          <p:spTgt spid="42"/>
                                        </p:tgtEl>
                                        <p:attrNameLst>
                                          <p:attrName>style.visibility</p:attrName>
                                        </p:attrNameLst>
                                      </p:cBhvr>
                                      <p:to>
                                        <p:strVal val="visible"/>
                                      </p:to>
                                    </p:set>
                                    <p:animEffect transition="in" filter="wheel(1)">
                                      <p:cBhvr>
                                        <p:cTn id="30" dur="750"/>
                                        <p:tgtEl>
                                          <p:spTgt spid="42"/>
                                        </p:tgtEl>
                                      </p:cBhvr>
                                    </p:animEffect>
                                  </p:childTnLst>
                                </p:cTn>
                              </p:par>
                            </p:childTnLst>
                          </p:cTn>
                        </p:par>
                        <p:par>
                          <p:cTn id="31" fill="hold">
                            <p:stCondLst>
                              <p:cond delay="2750"/>
                            </p:stCondLst>
                            <p:childTnLst>
                              <p:par>
                                <p:cTn id="32" presetID="10" presetClass="entr" presetSubtype="0"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ppt_w</p:attrName>
                                        </p:attrNameLst>
                                      </p:cBhvr>
                                      <p:tavLst>
                                        <p:tav tm="0">
                                          <p:val>
                                            <p:fltVal val="0"/>
                                          </p:val>
                                        </p:tav>
                                        <p:tav tm="100000">
                                          <p:val>
                                            <p:strVal val="#ppt_w"/>
                                          </p:val>
                                        </p:tav>
                                      </p:tavLst>
                                    </p:anim>
                                    <p:anim calcmode="lin" valueType="num">
                                      <p:cBhvr>
                                        <p:cTn id="41" dur="1000" fill="hold"/>
                                        <p:tgtEl>
                                          <p:spTgt spid="13"/>
                                        </p:tgtEl>
                                        <p:attrNameLst>
                                          <p:attrName>ppt_h</p:attrName>
                                        </p:attrNameLst>
                                      </p:cBhvr>
                                      <p:tavLst>
                                        <p:tav tm="0">
                                          <p:val>
                                            <p:fltVal val="0"/>
                                          </p:val>
                                        </p:tav>
                                        <p:tav tm="100000">
                                          <p:val>
                                            <p:strVal val="#ppt_h"/>
                                          </p:val>
                                        </p:tav>
                                      </p:tavLst>
                                    </p:anim>
                                    <p:anim calcmode="lin" valueType="num">
                                      <p:cBhvr>
                                        <p:cTn id="42" dur="1000" fill="hold"/>
                                        <p:tgtEl>
                                          <p:spTgt spid="13"/>
                                        </p:tgtEl>
                                        <p:attrNameLst>
                                          <p:attrName>style.rotation</p:attrName>
                                        </p:attrNameLst>
                                      </p:cBhvr>
                                      <p:tavLst>
                                        <p:tav tm="0">
                                          <p:val>
                                            <p:fltVal val="90"/>
                                          </p:val>
                                        </p:tav>
                                        <p:tav tm="100000">
                                          <p:val>
                                            <p:fltVal val="0"/>
                                          </p:val>
                                        </p:tav>
                                      </p:tavLst>
                                    </p:anim>
                                    <p:animEffect transition="in" filter="fade">
                                      <p:cBhvr>
                                        <p:cTn id="4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Graphic spid="41" grpId="0">
        <p:bldAsOne/>
      </p:bldGraphic>
      <p:bldGraphic spid="42" grpId="0">
        <p:bldAsOne/>
      </p:bldGraphic>
      <p:bldP spid="43" grpId="0"/>
      <p:bldP spid="44" grpId="0"/>
      <p:bldP spid="21" grpId="0"/>
      <p:bldP spid="22" grpId="0"/>
      <p:bldGraphic spid="13"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5881255" y="1"/>
            <a:ext cx="6310745" cy="6857999"/>
            <a:chOff x="5881255" y="0"/>
            <a:chExt cx="6310745" cy="6858000"/>
          </a:xfrm>
        </p:grpSpPr>
        <p:sp>
          <p:nvSpPr>
            <p:cNvPr id="44" name="矩形 43"/>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4" name="组合 63"/>
            <p:cNvGrpSpPr/>
            <p:nvPr/>
          </p:nvGrpSpPr>
          <p:grpSpPr>
            <a:xfrm>
              <a:off x="5881255" y="3214255"/>
              <a:ext cx="429491" cy="429491"/>
              <a:chOff x="5881255" y="3280123"/>
              <a:chExt cx="429491" cy="429491"/>
            </a:xfrm>
          </p:grpSpPr>
          <p:sp>
            <p:nvSpPr>
              <p:cNvPr id="68" name="椭圆 67"/>
              <p:cNvSpPr/>
              <p:nvPr/>
            </p:nvSpPr>
            <p:spPr>
              <a:xfrm>
                <a:off x="5881255" y="3280123"/>
                <a:ext cx="429491" cy="4294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954387" y="3353255"/>
                <a:ext cx="283226" cy="283226"/>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6" name="TextBox 11"/>
          <p:cNvSpPr txBox="1"/>
          <p:nvPr/>
        </p:nvSpPr>
        <p:spPr>
          <a:xfrm>
            <a:off x="6694206" y="2275629"/>
            <a:ext cx="3983444" cy="3030060"/>
          </a:xfrm>
          <a:prstGeom prst="rect">
            <a:avLst/>
          </a:prstGeom>
          <a:noFill/>
        </p:spPr>
        <p:txBody>
          <a:bodyPr wrap="square" rtlCol="0">
            <a:spAutoFit/>
          </a:bodyPr>
          <a:lstStyle/>
          <a:p>
            <a:pPr>
              <a:lnSpc>
                <a:spcPct val="125000"/>
              </a:lnSpc>
              <a:spcBef>
                <a:spcPct val="0"/>
              </a:spcBef>
              <a:buNone/>
            </a:pP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LCS_optimize</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matrix,row,column</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for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 1 to row</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record = 0</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for j = 1 to column</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tmp</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dp</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[j]</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if matrix[i-1][j-1] = 0</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dp</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[j] = record + 1</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else</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dp</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[j] = MAX(</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dp</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[j-1],</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dp</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[j])</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record =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tmp</a:t>
            </a:r>
            <a:endPar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return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dp</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[column]</a:t>
            </a:r>
          </a:p>
        </p:txBody>
      </p:sp>
      <p:sp>
        <p:nvSpPr>
          <p:cNvPr id="41"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优化及变量代换</a:t>
            </a:r>
          </a:p>
        </p:txBody>
      </p:sp>
      <p:sp>
        <p:nvSpPr>
          <p:cNvPr id="42"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LCS</a:t>
            </a:r>
            <a:r>
              <a:rPr lang="zh-CN" altLang="en-US" sz="1600" dirty="0">
                <a:solidFill>
                  <a:schemeClr val="tx1">
                    <a:lumMod val="65000"/>
                    <a:lumOff val="35000"/>
                  </a:schemeClr>
                </a:solidFill>
                <a:latin typeface="Arial" panose="020B0604020202020204" pitchFamily="34" charset="0"/>
                <a:cs typeface="Arial" panose="020B0604020202020204" pitchFamily="34" charset="0"/>
              </a:rPr>
              <a:t>空间优化</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5" name="TextBox 11">
            <a:extLst>
              <a:ext uri="{FF2B5EF4-FFF2-40B4-BE49-F238E27FC236}">
                <a16:creationId xmlns:a16="http://schemas.microsoft.com/office/drawing/2014/main" id="{3885B402-A174-48D5-A6DF-61EE19F9030C}"/>
              </a:ext>
            </a:extLst>
          </p:cNvPr>
          <p:cNvSpPr txBox="1"/>
          <p:nvPr/>
        </p:nvSpPr>
        <p:spPr>
          <a:xfrm>
            <a:off x="383802" y="4867128"/>
            <a:ext cx="4727190" cy="1414233"/>
          </a:xfrm>
          <a:prstGeom prst="rect">
            <a:avLst/>
          </a:prstGeom>
          <a:noFill/>
        </p:spPr>
        <p:txBody>
          <a:bodyPr wrap="square" rtlCol="0">
            <a:spAutoFit/>
          </a:bodyPr>
          <a:lstStyle/>
          <a:p>
            <a:pPr marL="285750" indent="-285750" algn="just">
              <a:lnSpc>
                <a:spcPct val="125000"/>
              </a:lnSpc>
              <a:spcBef>
                <a:spcPct val="0"/>
              </a:spcBef>
              <a:buFont typeface="Arial" panose="020B0604020202020204" pitchFamily="34" charset="0"/>
              <a:buChar char="•"/>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LCS</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的空间复杂度为</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O(MN),</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对于代码查重这个问题来说，并不需要一个动态规划矩阵存储全部状态，因为当前状态</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dp</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][j]</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只取决于</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dp</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[i-1][j-1],</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dp</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][j-1],</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dp</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[i-1][j]</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三个值，通过记录上一次</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dp</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[i-1][j-1]</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的值，可以将复杂度降至</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O(min(M,N))</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 name="表格 1">
            <a:extLst>
              <a:ext uri="{FF2B5EF4-FFF2-40B4-BE49-F238E27FC236}">
                <a16:creationId xmlns:a16="http://schemas.microsoft.com/office/drawing/2014/main" id="{7989C26A-275F-4F4E-8820-41DCCA37D149}"/>
              </a:ext>
            </a:extLst>
          </p:cNvPr>
          <p:cNvGraphicFramePr>
            <a:graphicFrameLocks noGrp="1"/>
          </p:cNvGraphicFramePr>
          <p:nvPr>
            <p:extLst>
              <p:ext uri="{D42A27DB-BD31-4B8C-83A1-F6EECF244321}">
                <p14:modId xmlns:p14="http://schemas.microsoft.com/office/powerpoint/2010/main" val="455921994"/>
              </p:ext>
            </p:extLst>
          </p:nvPr>
        </p:nvGraphicFramePr>
        <p:xfrm>
          <a:off x="1421528" y="2112796"/>
          <a:ext cx="2063352" cy="1819124"/>
        </p:xfrm>
        <a:graphic>
          <a:graphicData uri="http://schemas.openxmlformats.org/drawingml/2006/table">
            <a:tbl>
              <a:tblPr firstRow="1" bandRow="1">
                <a:tableStyleId>{5C22544A-7EE6-4342-B048-85BDC9FD1C3A}</a:tableStyleId>
              </a:tblPr>
              <a:tblGrid>
                <a:gridCol w="1031676">
                  <a:extLst>
                    <a:ext uri="{9D8B030D-6E8A-4147-A177-3AD203B41FA5}">
                      <a16:colId xmlns:a16="http://schemas.microsoft.com/office/drawing/2014/main" val="1519195158"/>
                    </a:ext>
                  </a:extLst>
                </a:gridCol>
                <a:gridCol w="1031676">
                  <a:extLst>
                    <a:ext uri="{9D8B030D-6E8A-4147-A177-3AD203B41FA5}">
                      <a16:colId xmlns:a16="http://schemas.microsoft.com/office/drawing/2014/main" val="1804723393"/>
                    </a:ext>
                  </a:extLst>
                </a:gridCol>
              </a:tblGrid>
              <a:tr h="909562">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67209183"/>
                  </a:ext>
                </a:extLst>
              </a:tr>
              <a:tr h="909562">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795576400"/>
                  </a:ext>
                </a:extLst>
              </a:tr>
            </a:tbl>
          </a:graphicData>
        </a:graphic>
      </p:graphicFrame>
      <p:cxnSp>
        <p:nvCxnSpPr>
          <p:cNvPr id="4" name="直接箭头连接符 3">
            <a:extLst>
              <a:ext uri="{FF2B5EF4-FFF2-40B4-BE49-F238E27FC236}">
                <a16:creationId xmlns:a16="http://schemas.microsoft.com/office/drawing/2014/main" id="{7B1BB430-1678-4B42-8A59-3D1C8AC34E47}"/>
              </a:ext>
            </a:extLst>
          </p:cNvPr>
          <p:cNvCxnSpPr>
            <a:cxnSpLocks/>
          </p:cNvCxnSpPr>
          <p:nvPr/>
        </p:nvCxnSpPr>
        <p:spPr>
          <a:xfrm>
            <a:off x="1889760" y="2583965"/>
            <a:ext cx="1090890" cy="845035"/>
          </a:xfrm>
          <a:prstGeom prst="straightConnector1">
            <a:avLst/>
          </a:prstGeom>
          <a:ln w="127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B47507F8-CCAB-4F49-BDCC-DD57CAD71DE5}"/>
              </a:ext>
            </a:extLst>
          </p:cNvPr>
          <p:cNvCxnSpPr/>
          <p:nvPr/>
        </p:nvCxnSpPr>
        <p:spPr>
          <a:xfrm>
            <a:off x="2980650" y="2499360"/>
            <a:ext cx="0" cy="788028"/>
          </a:xfrm>
          <a:prstGeom prst="straightConnector1">
            <a:avLst/>
          </a:prstGeom>
          <a:ln w="127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7831EE32-6B1B-41C4-AA13-C44A2E7043D6}"/>
              </a:ext>
            </a:extLst>
          </p:cNvPr>
          <p:cNvCxnSpPr>
            <a:cxnSpLocks/>
          </p:cNvCxnSpPr>
          <p:nvPr/>
        </p:nvCxnSpPr>
        <p:spPr>
          <a:xfrm>
            <a:off x="1889760" y="3541390"/>
            <a:ext cx="953730" cy="0"/>
          </a:xfrm>
          <a:prstGeom prst="straightConnector1">
            <a:avLst/>
          </a:prstGeom>
          <a:ln w="127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897D0A0-6F23-4B89-AAD5-8DF3C3293960}"/>
              </a:ext>
            </a:extLst>
          </p:cNvPr>
          <p:cNvSpPr/>
          <p:nvPr/>
        </p:nvSpPr>
        <p:spPr>
          <a:xfrm>
            <a:off x="1312513" y="1983898"/>
            <a:ext cx="1175633" cy="120013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32361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 presetClass="entr" presetSubtype="2" fill="hold" nodeType="afterEffect" p14:presetBounceEnd="42000">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14:bounceEnd="42000">
                                          <p:cBhvr additive="base">
                                            <p:cTn id="15" dur="500" fill="hold"/>
                                            <p:tgtEl>
                                              <p:spTgt spid="43"/>
                                            </p:tgtEl>
                                            <p:attrNameLst>
                                              <p:attrName>ppt_x</p:attrName>
                                            </p:attrNameLst>
                                          </p:cBhvr>
                                          <p:tavLst>
                                            <p:tav tm="0">
                                              <p:val>
                                                <p:strVal val="1+#ppt_w/2"/>
                                              </p:val>
                                            </p:tav>
                                            <p:tav tm="100000">
                                              <p:val>
                                                <p:strVal val="#ppt_x"/>
                                              </p:val>
                                            </p:tav>
                                          </p:tavLst>
                                        </p:anim>
                                        <p:anim calcmode="lin" valueType="num" p14:bounceEnd="42000">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wipe(up)">
                                          <p:cBhvr>
                                            <p:cTn id="20" dur="750"/>
                                            <p:tgtEl>
                                              <p:spTgt spid="106"/>
                                            </p:tgtEl>
                                          </p:cBhvr>
                                        </p:animEffect>
                                      </p:childTnLst>
                                    </p:cTn>
                                  </p:par>
                                </p:childTnLst>
                              </p:cTn>
                            </p:par>
                            <p:par>
                              <p:cTn id="21" fill="hold">
                                <p:stCondLst>
                                  <p:cond delay="2250"/>
                                </p:stCondLst>
                                <p:childTnLst>
                                  <p:par>
                                    <p:cTn id="22" presetID="22" presetClass="entr" presetSubtype="1"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750"/>
                                            <p:tgtEl>
                                              <p:spTgt spid="25"/>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par>
                                    <p:cTn id="28" presetID="14" presetClass="entr" presetSubtype="1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randombar(horizontal)">
                                          <p:cBhvr>
                                            <p:cTn id="30" dur="500"/>
                                            <p:tgtEl>
                                              <p:spTgt spid="4"/>
                                            </p:tgtEl>
                                          </p:cBhvr>
                                        </p:animEffect>
                                      </p:childTnLst>
                                    </p:cTn>
                                  </p:par>
                                  <p:par>
                                    <p:cTn id="31" presetID="14" presetClass="entr" presetSubtype="1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randombar(horizontal)">
                                          <p:cBhvr>
                                            <p:cTn id="33" dur="500"/>
                                            <p:tgtEl>
                                              <p:spTgt spid="10"/>
                                            </p:tgtEl>
                                          </p:cBhvr>
                                        </p:animEffect>
                                      </p:childTnLst>
                                    </p:cTn>
                                  </p:par>
                                  <p:par>
                                    <p:cTn id="34" presetID="14" presetClass="entr" presetSubtype="10"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randombar(horizontal)">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1" grpId="0"/>
          <p:bldP spid="42" grpId="0"/>
          <p:bldP spid="25" grpId="0"/>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1+#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wipe(up)">
                                          <p:cBhvr>
                                            <p:cTn id="20" dur="750"/>
                                            <p:tgtEl>
                                              <p:spTgt spid="106"/>
                                            </p:tgtEl>
                                          </p:cBhvr>
                                        </p:animEffect>
                                      </p:childTnLst>
                                    </p:cTn>
                                  </p:par>
                                </p:childTnLst>
                              </p:cTn>
                            </p:par>
                            <p:par>
                              <p:cTn id="21" fill="hold">
                                <p:stCondLst>
                                  <p:cond delay="2250"/>
                                </p:stCondLst>
                                <p:childTnLst>
                                  <p:par>
                                    <p:cTn id="22" presetID="22" presetClass="entr" presetSubtype="1"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750"/>
                                            <p:tgtEl>
                                              <p:spTgt spid="25"/>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par>
                                    <p:cTn id="28" presetID="14" presetClass="entr" presetSubtype="1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randombar(horizontal)">
                                          <p:cBhvr>
                                            <p:cTn id="30" dur="500"/>
                                            <p:tgtEl>
                                              <p:spTgt spid="4"/>
                                            </p:tgtEl>
                                          </p:cBhvr>
                                        </p:animEffect>
                                      </p:childTnLst>
                                    </p:cTn>
                                  </p:par>
                                  <p:par>
                                    <p:cTn id="31" presetID="14" presetClass="entr" presetSubtype="1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randombar(horizontal)">
                                          <p:cBhvr>
                                            <p:cTn id="33" dur="500"/>
                                            <p:tgtEl>
                                              <p:spTgt spid="10"/>
                                            </p:tgtEl>
                                          </p:cBhvr>
                                        </p:animEffect>
                                      </p:childTnLst>
                                    </p:cTn>
                                  </p:par>
                                  <p:par>
                                    <p:cTn id="34" presetID="14" presetClass="entr" presetSubtype="10"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randombar(horizontal)">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1" grpId="0"/>
          <p:bldP spid="42" grpId="0"/>
          <p:bldP spid="25" grpId="0"/>
          <p:bldP spid="14"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964504" y="1643806"/>
            <a:ext cx="8262992" cy="4276240"/>
            <a:chOff x="1964504" y="1290880"/>
            <a:chExt cx="8262992" cy="4276240"/>
          </a:xfrm>
          <a:solidFill>
            <a:schemeClr val="bg1">
              <a:lumMod val="75000"/>
            </a:schemeClr>
          </a:solidFill>
        </p:grpSpPr>
        <p:sp>
          <p:nvSpPr>
            <p:cNvPr id="44" name="半闭框 43"/>
            <p:cNvSpPr/>
            <p:nvPr/>
          </p:nvSpPr>
          <p:spPr>
            <a:xfrm>
              <a:off x="1964504"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半闭框 50"/>
            <p:cNvSpPr/>
            <p:nvPr/>
          </p:nvSpPr>
          <p:spPr>
            <a:xfrm flipH="1">
              <a:off x="9797342"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半闭框 51"/>
            <p:cNvSpPr/>
            <p:nvPr/>
          </p:nvSpPr>
          <p:spPr>
            <a:xfrm flipV="1">
              <a:off x="1964504"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半闭框 52"/>
            <p:cNvSpPr/>
            <p:nvPr/>
          </p:nvSpPr>
          <p:spPr>
            <a:xfrm flipH="1" flipV="1">
              <a:off x="9797342"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4" name="矩形 3"/>
          <p:cNvSpPr>
            <a:spLocks noChangeArrowheads="1"/>
          </p:cNvSpPr>
          <p:nvPr/>
        </p:nvSpPr>
        <p:spPr bwMode="auto">
          <a:xfrm>
            <a:off x="5667213" y="2631369"/>
            <a:ext cx="3993605"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buFont typeface="Arial" panose="020B0604020202020204" pitchFamily="34" charset="0"/>
              <a:buNone/>
            </a:pPr>
            <a:r>
              <a:rPr lang="zh-CN" altLang="en-US" sz="22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构造邻接矩阵</a:t>
            </a:r>
          </a:p>
        </p:txBody>
      </p:sp>
      <p:sp>
        <p:nvSpPr>
          <p:cNvPr id="55" name="矩形 47"/>
          <p:cNvSpPr>
            <a:spLocks noChangeArrowheads="1"/>
          </p:cNvSpPr>
          <p:nvPr/>
        </p:nvSpPr>
        <p:spPr bwMode="auto">
          <a:xfrm>
            <a:off x="5667212" y="3197304"/>
            <a:ext cx="3690148" cy="1929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marL="285750" indent="-285750">
              <a:lnSpc>
                <a:spcPct val="125000"/>
              </a:lnSpc>
              <a:spcBef>
                <a:spcPct val="0"/>
              </a:spcBef>
              <a:buFont typeface="Arial" panose="020B0604020202020204" pitchFamily="34" charset="0"/>
              <a:buChar cha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对于这两个算法来说，采用邻接矩阵不仅可以降低空间复杂度，而且可以提高算法运行效率。在求解相似矩阵时，视大于阈值</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r</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的点为</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j</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通路，加入邻接矩阵，而对于小于阈值</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r</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的点，可弃</a:t>
            </a:r>
          </a:p>
          <a:p>
            <a:pPr marL="285750" indent="-285750">
              <a:lnSpc>
                <a:spcPct val="125000"/>
              </a:lnSpc>
              <a:spcBef>
                <a:spcPct val="0"/>
              </a:spcBef>
              <a:buFont typeface="Arial" panose="020B0604020202020204" pitchFamily="34" charset="0"/>
              <a:buChar cha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空间复杂度分析</a:t>
            </a:r>
          </a:p>
          <a:p>
            <a:pPr marL="285750" indent="-285750">
              <a:lnSpc>
                <a:spcPct val="125000"/>
              </a:lnSpc>
              <a:spcBef>
                <a:spcPct val="0"/>
              </a:spcBef>
              <a:buFont typeface="Arial" panose="020B0604020202020204" pitchFamily="34" charset="0"/>
              <a:buChar cha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O(V+E)-V</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定点数、</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E</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边数</a:t>
            </a:r>
          </a:p>
        </p:txBody>
      </p:sp>
      <p:sp>
        <p:nvSpPr>
          <p:cNvPr id="56" name="文本框 55"/>
          <p:cNvSpPr txBox="1"/>
          <p:nvPr/>
        </p:nvSpPr>
        <p:spPr>
          <a:xfrm>
            <a:off x="2905760" y="2835268"/>
            <a:ext cx="1976213" cy="2091919"/>
          </a:xfrm>
          <a:prstGeom prst="rect">
            <a:avLst/>
          </a:prstGeom>
          <a:noFill/>
        </p:spPr>
        <p:txBody>
          <a:bodyPr wrap="square" rtlCol="0">
            <a:spAutoFit/>
          </a:bodyPr>
          <a:lstStyle/>
          <a:p>
            <a:pPr algn="ctr">
              <a:lnSpc>
                <a:spcPct val="120000"/>
              </a:lnSpc>
            </a:pPr>
            <a:r>
              <a:rPr lang="zh-CN" altLang="en-US" sz="2800" dirty="0">
                <a:solidFill>
                  <a:schemeClr val="accent1"/>
                </a:solidFill>
                <a:latin typeface="幼圆" panose="02010509060101010101" pitchFamily="49" charset="-122"/>
                <a:ea typeface="幼圆" panose="02010509060101010101" pitchFamily="49" charset="-122"/>
              </a:rPr>
              <a:t>针对</a:t>
            </a:r>
            <a:r>
              <a:rPr lang="en-US" altLang="zh-CN" sz="2800" dirty="0">
                <a:solidFill>
                  <a:schemeClr val="accent1"/>
                </a:solidFill>
                <a:latin typeface="幼圆" panose="02010509060101010101" pitchFamily="49" charset="-122"/>
                <a:ea typeface="幼圆" panose="02010509060101010101" pitchFamily="49" charset="-122"/>
              </a:rPr>
              <a:t>Hungarian</a:t>
            </a:r>
            <a:r>
              <a:rPr lang="zh-CN" altLang="en-US" sz="2800" dirty="0">
                <a:solidFill>
                  <a:schemeClr val="accent1"/>
                </a:solidFill>
                <a:latin typeface="幼圆" panose="02010509060101010101" pitchFamily="49" charset="-122"/>
                <a:ea typeface="幼圆" panose="02010509060101010101" pitchFamily="49" charset="-122"/>
              </a:rPr>
              <a:t>和</a:t>
            </a:r>
            <a:r>
              <a:rPr lang="en-US" altLang="zh-CN" sz="2800" dirty="0" err="1">
                <a:solidFill>
                  <a:schemeClr val="accent1"/>
                </a:solidFill>
                <a:latin typeface="幼圆" panose="02010509060101010101" pitchFamily="49" charset="-122"/>
                <a:ea typeface="幼圆" panose="02010509060101010101" pitchFamily="49" charset="-122"/>
              </a:rPr>
              <a:t>Dinic</a:t>
            </a:r>
            <a:r>
              <a:rPr lang="zh-CN" altLang="en-US" sz="2800" dirty="0">
                <a:solidFill>
                  <a:schemeClr val="accent1"/>
                </a:solidFill>
                <a:latin typeface="幼圆" panose="02010509060101010101" pitchFamily="49" charset="-122"/>
                <a:ea typeface="幼圆" panose="02010509060101010101" pitchFamily="49" charset="-122"/>
              </a:rPr>
              <a:t>的空间优化</a:t>
            </a:r>
            <a:endParaRPr lang="en-US" altLang="zh-CN" sz="2800" dirty="0">
              <a:solidFill>
                <a:schemeClr val="accent1"/>
              </a:solidFill>
              <a:latin typeface="幼圆" panose="02010509060101010101" pitchFamily="49" charset="-122"/>
              <a:ea typeface="幼圆" panose="02010509060101010101" pitchFamily="49" charset="-122"/>
            </a:endParaRPr>
          </a:p>
        </p:txBody>
      </p:sp>
      <p:sp>
        <p:nvSpPr>
          <p:cNvPr id="13"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优化及变量代换</a:t>
            </a:r>
          </a:p>
        </p:txBody>
      </p:sp>
      <p:sp>
        <p:nvSpPr>
          <p:cNvPr id="14"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1600" dirty="0">
                <a:solidFill>
                  <a:schemeClr val="tx1">
                    <a:lumMod val="65000"/>
                    <a:lumOff val="35000"/>
                  </a:schemeClr>
                </a:solidFill>
                <a:latin typeface="Arial" panose="020B0604020202020204" pitchFamily="34" charset="0"/>
                <a:cs typeface="Arial" panose="020B0604020202020204" pitchFamily="34" charset="0"/>
              </a:rPr>
              <a:t>二分图匹配空间优化</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587188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3" presetClass="entr" presetSubtype="16" fill="hold" nodeType="afterEffect">
                                  <p:stCondLst>
                                    <p:cond delay="250"/>
                                  </p:stCondLst>
                                  <p:childTnLst>
                                    <p:set>
                                      <p:cBhvr>
                                        <p:cTn id="14" dur="1" fill="hold">
                                          <p:stCondLst>
                                            <p:cond delay="0"/>
                                          </p:stCondLst>
                                        </p:cTn>
                                        <p:tgtEl>
                                          <p:spTgt spid="42"/>
                                        </p:tgtEl>
                                        <p:attrNameLst>
                                          <p:attrName>style.visibility</p:attrName>
                                        </p:attrNameLst>
                                      </p:cBhvr>
                                      <p:to>
                                        <p:strVal val="visible"/>
                                      </p:to>
                                    </p:set>
                                    <p:anim calcmode="lin" valueType="num">
                                      <p:cBhvr>
                                        <p:cTn id="15" dur="500" fill="hold"/>
                                        <p:tgtEl>
                                          <p:spTgt spid="42"/>
                                        </p:tgtEl>
                                        <p:attrNameLst>
                                          <p:attrName>ppt_w</p:attrName>
                                        </p:attrNameLst>
                                      </p:cBhvr>
                                      <p:tavLst>
                                        <p:tav tm="0">
                                          <p:val>
                                            <p:fltVal val="0"/>
                                          </p:val>
                                        </p:tav>
                                        <p:tav tm="100000">
                                          <p:val>
                                            <p:strVal val="#ppt_w"/>
                                          </p:val>
                                        </p:tav>
                                      </p:tavLst>
                                    </p:anim>
                                    <p:anim calcmode="lin" valueType="num">
                                      <p:cBhvr>
                                        <p:cTn id="16" dur="500" fill="hold"/>
                                        <p:tgtEl>
                                          <p:spTgt spid="42"/>
                                        </p:tgtEl>
                                        <p:attrNameLst>
                                          <p:attrName>ppt_h</p:attrName>
                                        </p:attrNameLst>
                                      </p:cBhvr>
                                      <p:tavLst>
                                        <p:tav tm="0">
                                          <p:val>
                                            <p:fltVal val="0"/>
                                          </p:val>
                                        </p:tav>
                                        <p:tav tm="100000">
                                          <p:val>
                                            <p:strVal val="#ppt_h"/>
                                          </p:val>
                                        </p:tav>
                                      </p:tavLst>
                                    </p:anim>
                                  </p:childTnLst>
                                </p:cTn>
                              </p:par>
                            </p:childTnLst>
                          </p:cTn>
                        </p:par>
                        <p:par>
                          <p:cTn id="17" fill="hold">
                            <p:stCondLst>
                              <p:cond delay="1750"/>
                            </p:stCondLst>
                            <p:childTnLst>
                              <p:par>
                                <p:cTn id="18" presetID="49" presetClass="entr" presetSubtype="0" decel="100000" fill="hold" grpId="0" nodeType="afterEffect">
                                  <p:stCondLst>
                                    <p:cond delay="250"/>
                                  </p:stCondLst>
                                  <p:childTnLst>
                                    <p:set>
                                      <p:cBhvr>
                                        <p:cTn id="19" dur="1" fill="hold">
                                          <p:stCondLst>
                                            <p:cond delay="0"/>
                                          </p:stCondLst>
                                        </p:cTn>
                                        <p:tgtEl>
                                          <p:spTgt spid="56"/>
                                        </p:tgtEl>
                                        <p:attrNameLst>
                                          <p:attrName>style.visibility</p:attrName>
                                        </p:attrNameLst>
                                      </p:cBhvr>
                                      <p:to>
                                        <p:strVal val="visible"/>
                                      </p:to>
                                    </p:set>
                                    <p:anim calcmode="lin" valueType="num">
                                      <p:cBhvr>
                                        <p:cTn id="20" dur="500" fill="hold"/>
                                        <p:tgtEl>
                                          <p:spTgt spid="56"/>
                                        </p:tgtEl>
                                        <p:attrNameLst>
                                          <p:attrName>ppt_w</p:attrName>
                                        </p:attrNameLst>
                                      </p:cBhvr>
                                      <p:tavLst>
                                        <p:tav tm="0">
                                          <p:val>
                                            <p:fltVal val="0"/>
                                          </p:val>
                                        </p:tav>
                                        <p:tav tm="100000">
                                          <p:val>
                                            <p:strVal val="#ppt_w"/>
                                          </p:val>
                                        </p:tav>
                                      </p:tavLst>
                                    </p:anim>
                                    <p:anim calcmode="lin" valueType="num">
                                      <p:cBhvr>
                                        <p:cTn id="21" dur="500" fill="hold"/>
                                        <p:tgtEl>
                                          <p:spTgt spid="56"/>
                                        </p:tgtEl>
                                        <p:attrNameLst>
                                          <p:attrName>ppt_h</p:attrName>
                                        </p:attrNameLst>
                                      </p:cBhvr>
                                      <p:tavLst>
                                        <p:tav tm="0">
                                          <p:val>
                                            <p:fltVal val="0"/>
                                          </p:val>
                                        </p:tav>
                                        <p:tav tm="100000">
                                          <p:val>
                                            <p:strVal val="#ppt_h"/>
                                          </p:val>
                                        </p:tav>
                                      </p:tavLst>
                                    </p:anim>
                                    <p:anim calcmode="lin" valueType="num">
                                      <p:cBhvr>
                                        <p:cTn id="22" dur="500" fill="hold"/>
                                        <p:tgtEl>
                                          <p:spTgt spid="56"/>
                                        </p:tgtEl>
                                        <p:attrNameLst>
                                          <p:attrName>style.rotation</p:attrName>
                                        </p:attrNameLst>
                                      </p:cBhvr>
                                      <p:tavLst>
                                        <p:tav tm="0">
                                          <p:val>
                                            <p:fltVal val="360"/>
                                          </p:val>
                                        </p:tav>
                                        <p:tav tm="100000">
                                          <p:val>
                                            <p:fltVal val="0"/>
                                          </p:val>
                                        </p:tav>
                                      </p:tavLst>
                                    </p:anim>
                                    <p:animEffect transition="in" filter="fade">
                                      <p:cBhvr>
                                        <p:cTn id="23" dur="500"/>
                                        <p:tgtEl>
                                          <p:spTgt spid="56"/>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randombar(horizontal)">
                                      <p:cBhvr>
                                        <p:cTn id="27" dur="500"/>
                                        <p:tgtEl>
                                          <p:spTgt spid="54"/>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randombar(horizontal)">
                                      <p:cBhvr>
                                        <p:cTn id="3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10"/>
          <p:cNvSpPr/>
          <p:nvPr/>
        </p:nvSpPr>
        <p:spPr>
          <a:xfrm>
            <a:off x="1219200" y="1600200"/>
            <a:ext cx="5787656" cy="4267200"/>
          </a:xfrm>
          <a:prstGeom prst="rect">
            <a:avLst/>
          </a:prstGeom>
          <a:blipFill>
            <a:blip r:embed="rId4"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83" name="Rectangle 22"/>
          <p:cNvSpPr/>
          <p:nvPr/>
        </p:nvSpPr>
        <p:spPr>
          <a:xfrm>
            <a:off x="5167423" y="2519916"/>
            <a:ext cx="5805377" cy="1499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矩形 47"/>
          <p:cNvSpPr>
            <a:spLocks noChangeArrowheads="1"/>
          </p:cNvSpPr>
          <p:nvPr/>
        </p:nvSpPr>
        <p:spPr bwMode="auto">
          <a:xfrm>
            <a:off x="5418111" y="3094841"/>
            <a:ext cx="5346141" cy="56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20000"/>
              </a:lnSpc>
              <a:spcBef>
                <a:spcPct val="0"/>
              </a:spcBef>
            </a:pPr>
            <a:r>
              <a:rPr lang="zh-CN" altLang="en-US" sz="14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14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err="1">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define,typedef</a:t>
            </a:r>
            <a:r>
              <a:rPr lang="zh-CN" altLang="en-US" sz="14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对某些语句、变量、常量进行同义转换，是避免查重的一种策略，并且是简单变量代换无法解决的问题</a:t>
            </a:r>
            <a:endParaRPr lang="en-US" altLang="zh-CN" sz="14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矩形 3"/>
          <p:cNvSpPr>
            <a:spLocks noChangeArrowheads="1"/>
          </p:cNvSpPr>
          <p:nvPr/>
        </p:nvSpPr>
        <p:spPr bwMode="auto">
          <a:xfrm>
            <a:off x="5418112" y="2637958"/>
            <a:ext cx="2506688"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buFont typeface="Arial" panose="020B0604020202020204" pitchFamily="34" charset="0"/>
              <a:buNone/>
            </a:pPr>
            <a:r>
              <a:rPr lang="zh-CN" altLang="en-US" sz="22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代换预定义区</a:t>
            </a:r>
          </a:p>
        </p:txBody>
      </p:sp>
      <p:sp>
        <p:nvSpPr>
          <p:cNvPr id="87" name="TextBox 14"/>
          <p:cNvSpPr txBox="1"/>
          <p:nvPr/>
        </p:nvSpPr>
        <p:spPr>
          <a:xfrm>
            <a:off x="7377704" y="4370229"/>
            <a:ext cx="3723432" cy="606320"/>
          </a:xfrm>
          <a:prstGeom prst="rect">
            <a:avLst/>
          </a:prstGeom>
          <a:noFill/>
        </p:spPr>
        <p:txBody>
          <a:bodyPr wrap="square" rtlCol="0">
            <a:spAutoFit/>
          </a:bodyPr>
          <a:lstStyle/>
          <a:p>
            <a:pPr marL="360045" indent="-323850">
              <a:lnSpc>
                <a:spcPct val="125000"/>
              </a:lnSpc>
              <a:spcBef>
                <a:spcPct val="0"/>
              </a:spcBef>
              <a:buFont typeface="Wingdings" panose="05000000000000000000" pitchFamily="2" charset="2"/>
              <a:buChar char="n"/>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将定义区的原语句还原到代码当中</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60045" indent="-323850">
              <a:lnSpc>
                <a:spcPct val="125000"/>
              </a:lnSpc>
              <a:spcBef>
                <a:spcPct val="0"/>
              </a:spcBef>
              <a:buFont typeface="Wingdings" panose="05000000000000000000" pitchFamily="2" charset="2"/>
              <a:buChar char="n"/>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删除定义区</a:t>
            </a:r>
          </a:p>
        </p:txBody>
      </p:sp>
      <p:sp>
        <p:nvSpPr>
          <p:cNvPr id="9"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优化及变量代换</a:t>
            </a:r>
          </a:p>
        </p:txBody>
      </p:sp>
      <p:sp>
        <p:nvSpPr>
          <p:cNvPr id="10"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1600" dirty="0">
                <a:solidFill>
                  <a:schemeClr val="tx1">
                    <a:lumMod val="65000"/>
                    <a:lumOff val="35000"/>
                  </a:schemeClr>
                </a:solidFill>
                <a:latin typeface="Arial" panose="020B0604020202020204" pitchFamily="34" charset="0"/>
                <a:cs typeface="Arial" panose="020B0604020202020204" pitchFamily="34" charset="0"/>
              </a:rPr>
              <a:t>定义区替换</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1" name="图片 10" descr="C:\Users\ADMINI~1\AppData\Local\Temp\WeChat Files\2eeb6f912d469d6036fd1d524fab4c8.png">
            <a:extLst>
              <a:ext uri="{FF2B5EF4-FFF2-40B4-BE49-F238E27FC236}">
                <a16:creationId xmlns:a16="http://schemas.microsoft.com/office/drawing/2014/main" id="{774D5CD9-AEE9-4AD0-8C7F-53BB06C4424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201479" y="2158626"/>
            <a:ext cx="3512761" cy="302297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37" presetClass="entr" presetSubtype="0" fill="hold" grpId="0"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anim calcmode="lin" valueType="num">
                                      <p:cBhvr>
                                        <p:cTn id="16" dur="500" fill="hold"/>
                                        <p:tgtEl>
                                          <p:spTgt spid="82"/>
                                        </p:tgtEl>
                                        <p:attrNameLst>
                                          <p:attrName>ppt_x</p:attrName>
                                        </p:attrNameLst>
                                      </p:cBhvr>
                                      <p:tavLst>
                                        <p:tav tm="0">
                                          <p:val>
                                            <p:strVal val="#ppt_x"/>
                                          </p:val>
                                        </p:tav>
                                        <p:tav tm="100000">
                                          <p:val>
                                            <p:strVal val="#ppt_x"/>
                                          </p:val>
                                        </p:tav>
                                      </p:tavLst>
                                    </p:anim>
                                    <p:anim calcmode="lin" valueType="num">
                                      <p:cBhvr>
                                        <p:cTn id="17" dur="450" decel="100000" fill="hold"/>
                                        <p:tgtEl>
                                          <p:spTgt spid="82"/>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82"/>
                                        </p:tgtEl>
                                        <p:attrNameLst>
                                          <p:attrName>ppt_y</p:attrName>
                                        </p:attrNameLst>
                                      </p:cBhvr>
                                      <p:tavLst>
                                        <p:tav tm="0">
                                          <p:val>
                                            <p:strVal val="#ppt_y-.03"/>
                                          </p:val>
                                        </p:tav>
                                        <p:tav tm="100000">
                                          <p:val>
                                            <p:strVal val="#ppt_y"/>
                                          </p:val>
                                        </p:tav>
                                      </p:tavLst>
                                    </p:anim>
                                  </p:childTnLst>
                                </p:cTn>
                              </p:par>
                            </p:childTnLst>
                          </p:cTn>
                        </p:par>
                        <p:par>
                          <p:cTn id="19" fill="hold">
                            <p:stCondLst>
                              <p:cond delay="1500"/>
                            </p:stCondLst>
                            <p:childTnLst>
                              <p:par>
                                <p:cTn id="20" presetID="49" presetClass="entr" presetSubtype="0" decel="100000" fill="hold" grpId="0" nodeType="afterEffect">
                                  <p:stCondLst>
                                    <p:cond delay="0"/>
                                  </p:stCondLst>
                                  <p:childTnLst>
                                    <p:set>
                                      <p:cBhvr>
                                        <p:cTn id="21" dur="1" fill="hold">
                                          <p:stCondLst>
                                            <p:cond delay="0"/>
                                          </p:stCondLst>
                                        </p:cTn>
                                        <p:tgtEl>
                                          <p:spTgt spid="83"/>
                                        </p:tgtEl>
                                        <p:attrNameLst>
                                          <p:attrName>style.visibility</p:attrName>
                                        </p:attrNameLst>
                                      </p:cBhvr>
                                      <p:to>
                                        <p:strVal val="visible"/>
                                      </p:to>
                                    </p:set>
                                    <p:anim calcmode="lin" valueType="num">
                                      <p:cBhvr>
                                        <p:cTn id="22" dur="500" fill="hold"/>
                                        <p:tgtEl>
                                          <p:spTgt spid="83"/>
                                        </p:tgtEl>
                                        <p:attrNameLst>
                                          <p:attrName>ppt_w</p:attrName>
                                        </p:attrNameLst>
                                      </p:cBhvr>
                                      <p:tavLst>
                                        <p:tav tm="0">
                                          <p:val>
                                            <p:fltVal val="0"/>
                                          </p:val>
                                        </p:tav>
                                        <p:tav tm="100000">
                                          <p:val>
                                            <p:strVal val="#ppt_w"/>
                                          </p:val>
                                        </p:tav>
                                      </p:tavLst>
                                    </p:anim>
                                    <p:anim calcmode="lin" valueType="num">
                                      <p:cBhvr>
                                        <p:cTn id="23" dur="500" fill="hold"/>
                                        <p:tgtEl>
                                          <p:spTgt spid="83"/>
                                        </p:tgtEl>
                                        <p:attrNameLst>
                                          <p:attrName>ppt_h</p:attrName>
                                        </p:attrNameLst>
                                      </p:cBhvr>
                                      <p:tavLst>
                                        <p:tav tm="0">
                                          <p:val>
                                            <p:fltVal val="0"/>
                                          </p:val>
                                        </p:tav>
                                        <p:tav tm="100000">
                                          <p:val>
                                            <p:strVal val="#ppt_h"/>
                                          </p:val>
                                        </p:tav>
                                      </p:tavLst>
                                    </p:anim>
                                    <p:anim calcmode="lin" valueType="num">
                                      <p:cBhvr>
                                        <p:cTn id="24" dur="500" fill="hold"/>
                                        <p:tgtEl>
                                          <p:spTgt spid="83"/>
                                        </p:tgtEl>
                                        <p:attrNameLst>
                                          <p:attrName>style.rotation</p:attrName>
                                        </p:attrNameLst>
                                      </p:cBhvr>
                                      <p:tavLst>
                                        <p:tav tm="0">
                                          <p:val>
                                            <p:fltVal val="360"/>
                                          </p:val>
                                        </p:tav>
                                        <p:tav tm="100000">
                                          <p:val>
                                            <p:fltVal val="0"/>
                                          </p:val>
                                        </p:tav>
                                      </p:tavLst>
                                    </p:anim>
                                    <p:animEffect transition="in" filter="fade">
                                      <p:cBhvr>
                                        <p:cTn id="25" dur="500"/>
                                        <p:tgtEl>
                                          <p:spTgt spid="83"/>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fade">
                                      <p:cBhvr>
                                        <p:cTn id="29" dur="500"/>
                                        <p:tgtEl>
                                          <p:spTgt spid="8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2500"/>
                            </p:stCondLst>
                            <p:childTnLst>
                              <p:par>
                                <p:cTn id="34" presetID="10" presetClass="entr" presetSubtype="0" fill="hold" grpId="0" nodeType="afterEffect">
                                  <p:stCondLst>
                                    <p:cond delay="0"/>
                                  </p:stCondLst>
                                  <p:iterate type="lt">
                                    <p:tmPct val="10000"/>
                                  </p:iterate>
                                  <p:childTnLst>
                                    <p:set>
                                      <p:cBhvr>
                                        <p:cTn id="35" dur="1" fill="hold">
                                          <p:stCondLst>
                                            <p:cond delay="0"/>
                                          </p:stCondLst>
                                        </p:cTn>
                                        <p:tgtEl>
                                          <p:spTgt spid="87"/>
                                        </p:tgtEl>
                                        <p:attrNameLst>
                                          <p:attrName>style.visibility</p:attrName>
                                        </p:attrNameLst>
                                      </p:cBhvr>
                                      <p:to>
                                        <p:strVal val="visible"/>
                                      </p:to>
                                    </p:set>
                                    <p:animEffect transition="in" filter="fade">
                                      <p:cBhvr>
                                        <p:cTn id="36" dur="150"/>
                                        <p:tgtEl>
                                          <p:spTgt spid="8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4" grpId="0"/>
      <p:bldP spid="86" grpId="0"/>
      <p:bldP spid="87"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29"/>
          <p:cNvSpPr/>
          <p:nvPr/>
        </p:nvSpPr>
        <p:spPr bwMode="auto">
          <a:xfrm>
            <a:off x="9133419" y="5046104"/>
            <a:ext cx="143933" cy="2117"/>
          </a:xfrm>
          <a:custGeom>
            <a:avLst/>
            <a:gdLst/>
            <a:ahLst/>
            <a:cxnLst>
              <a:cxn ang="0">
                <a:pos x="0" y="0"/>
              </a:cxn>
              <a:cxn ang="0">
                <a:pos x="68" y="0"/>
              </a:cxn>
              <a:cxn ang="0">
                <a:pos x="0" y="0"/>
              </a:cxn>
              <a:cxn ang="0">
                <a:pos x="0" y="0"/>
              </a:cxn>
            </a:cxnLst>
            <a:rect l="0" t="0" r="r" b="b"/>
            <a:pathLst>
              <a:path w="68">
                <a:moveTo>
                  <a:pt x="0" y="0"/>
                </a:moveTo>
                <a:lnTo>
                  <a:pt x="68" y="0"/>
                </a:lnTo>
                <a:lnTo>
                  <a:pt x="0" y="0"/>
                </a:lnTo>
                <a:lnTo>
                  <a:pt x="0" y="0"/>
                </a:lnTo>
                <a:close/>
              </a:path>
            </a:pathLst>
          </a:custGeom>
          <a:solidFill>
            <a:srgbClr val="FFFFFF"/>
          </a:solidFill>
          <a:ln w="9525">
            <a:noFill/>
            <a:round/>
          </a:ln>
        </p:spPr>
        <p:txBody>
          <a:bodyPr vert="horz" wrap="square" lIns="121920" tIns="60960" rIns="121920" bIns="60960" numCol="1" anchor="t" anchorCtr="0" compatLnSpc="1"/>
          <a:lstStyle/>
          <a:p>
            <a:endParaRPr lang="en-US" sz="3555">
              <a:latin typeface="微软雅黑" panose="020B0503020204020204" pitchFamily="34" charset="-122"/>
              <a:ea typeface="微软雅黑" panose="020B0503020204020204" pitchFamily="34" charset="-122"/>
            </a:endParaRPr>
          </a:p>
        </p:txBody>
      </p:sp>
      <p:grpSp>
        <p:nvGrpSpPr>
          <p:cNvPr id="51" name="Group 134"/>
          <p:cNvGrpSpPr/>
          <p:nvPr/>
        </p:nvGrpSpPr>
        <p:grpSpPr>
          <a:xfrm>
            <a:off x="5051036" y="3090370"/>
            <a:ext cx="2089928" cy="3231617"/>
            <a:chOff x="3606801" y="1272140"/>
            <a:chExt cx="1920875" cy="2970213"/>
          </a:xfrm>
        </p:grpSpPr>
        <p:sp>
          <p:nvSpPr>
            <p:cNvPr id="70" name="Freeform 37"/>
            <p:cNvSpPr/>
            <p:nvPr/>
          </p:nvSpPr>
          <p:spPr bwMode="auto">
            <a:xfrm>
              <a:off x="4586288" y="1272140"/>
              <a:ext cx="885825" cy="628650"/>
            </a:xfrm>
            <a:custGeom>
              <a:avLst/>
              <a:gdLst/>
              <a:ahLst/>
              <a:cxnLst>
                <a:cxn ang="0">
                  <a:pos x="626" y="266"/>
                </a:cxn>
                <a:cxn ang="0">
                  <a:pos x="839" y="594"/>
                </a:cxn>
                <a:cxn ang="0">
                  <a:pos x="0" y="594"/>
                </a:cxn>
                <a:cxn ang="0">
                  <a:pos x="0" y="0"/>
                </a:cxn>
                <a:cxn ang="0">
                  <a:pos x="626" y="266"/>
                </a:cxn>
              </a:cxnLst>
              <a:rect l="0" t="0" r="r" b="b"/>
              <a:pathLst>
                <a:path w="839" h="594">
                  <a:moveTo>
                    <a:pt x="626" y="266"/>
                  </a:moveTo>
                  <a:cubicBezTo>
                    <a:pt x="724" y="364"/>
                    <a:pt x="795" y="473"/>
                    <a:pt x="839" y="594"/>
                  </a:cubicBezTo>
                  <a:cubicBezTo>
                    <a:pt x="0" y="594"/>
                    <a:pt x="0" y="594"/>
                    <a:pt x="0" y="594"/>
                  </a:cubicBezTo>
                  <a:cubicBezTo>
                    <a:pt x="0" y="0"/>
                    <a:pt x="0" y="0"/>
                    <a:pt x="0" y="0"/>
                  </a:cubicBezTo>
                  <a:cubicBezTo>
                    <a:pt x="244" y="4"/>
                    <a:pt x="452" y="92"/>
                    <a:pt x="626" y="266"/>
                  </a:cubicBezTo>
                  <a:close/>
                </a:path>
              </a:pathLst>
            </a:custGeom>
            <a:solidFill>
              <a:schemeClr val="accent1"/>
            </a:solidFill>
            <a:ln w="9525">
              <a:noFill/>
              <a:round/>
            </a:ln>
          </p:spPr>
          <p:txBody>
            <a:bodyPr vert="horz" wrap="square" lIns="121920" tIns="60960" rIns="121920" bIns="60960" numCol="1" anchor="t" anchorCtr="0" compatLnSpc="1"/>
            <a:lstStyle/>
            <a:p>
              <a:endParaRPr lang="en-US" sz="3555">
                <a:latin typeface="微软雅黑" panose="020B0503020204020204" pitchFamily="34" charset="-122"/>
                <a:ea typeface="微软雅黑" panose="020B0503020204020204" pitchFamily="34" charset="-122"/>
              </a:endParaRPr>
            </a:p>
          </p:txBody>
        </p:sp>
        <p:grpSp>
          <p:nvGrpSpPr>
            <p:cNvPr id="71" name="Group 104"/>
            <p:cNvGrpSpPr/>
            <p:nvPr/>
          </p:nvGrpSpPr>
          <p:grpSpPr>
            <a:xfrm>
              <a:off x="4089401" y="3400978"/>
              <a:ext cx="963612" cy="841375"/>
              <a:chOff x="4089401" y="2825751"/>
              <a:chExt cx="963612" cy="841375"/>
            </a:xfrm>
            <a:solidFill>
              <a:schemeClr val="tx1">
                <a:lumMod val="65000"/>
                <a:lumOff val="35000"/>
              </a:schemeClr>
            </a:solidFill>
            <a:effectLst>
              <a:outerShdw blurRad="76200" dir="13500000" sy="23000" kx="1200000" algn="br" rotWithShape="0">
                <a:prstClr val="black">
                  <a:alpha val="20000"/>
                </a:prstClr>
              </a:outerShdw>
            </a:effectLst>
          </p:grpSpPr>
          <p:sp>
            <p:nvSpPr>
              <p:cNvPr id="88" name="Freeform 36"/>
              <p:cNvSpPr/>
              <p:nvPr/>
            </p:nvSpPr>
            <p:spPr bwMode="auto">
              <a:xfrm>
                <a:off x="4203701" y="3382963"/>
                <a:ext cx="736600" cy="284163"/>
              </a:xfrm>
              <a:custGeom>
                <a:avLst/>
                <a:gdLst/>
                <a:ahLst/>
                <a:cxnLst>
                  <a:cxn ang="0">
                    <a:pos x="682" y="13"/>
                  </a:cxn>
                  <a:cxn ang="0">
                    <a:pos x="696" y="47"/>
                  </a:cxn>
                  <a:cxn ang="0">
                    <a:pos x="682" y="80"/>
                  </a:cxn>
                  <a:cxn ang="0">
                    <a:pos x="649" y="94"/>
                  </a:cxn>
                  <a:cxn ang="0">
                    <a:pos x="596" y="94"/>
                  </a:cxn>
                  <a:cxn ang="0">
                    <a:pos x="446" y="194"/>
                  </a:cxn>
                  <a:cxn ang="0">
                    <a:pos x="410" y="213"/>
                  </a:cxn>
                  <a:cxn ang="0">
                    <a:pos x="411" y="221"/>
                  </a:cxn>
                  <a:cxn ang="0">
                    <a:pos x="411" y="249"/>
                  </a:cxn>
                  <a:cxn ang="0">
                    <a:pos x="349" y="268"/>
                  </a:cxn>
                  <a:cxn ang="0">
                    <a:pos x="285" y="249"/>
                  </a:cxn>
                  <a:cxn ang="0">
                    <a:pos x="285" y="221"/>
                  </a:cxn>
                  <a:cxn ang="0">
                    <a:pos x="286" y="212"/>
                  </a:cxn>
                  <a:cxn ang="0">
                    <a:pos x="245" y="194"/>
                  </a:cxn>
                  <a:cxn ang="0">
                    <a:pos x="89" y="94"/>
                  </a:cxn>
                  <a:cxn ang="0">
                    <a:pos x="47" y="94"/>
                  </a:cxn>
                  <a:cxn ang="0">
                    <a:pos x="14" y="80"/>
                  </a:cxn>
                  <a:cxn ang="0">
                    <a:pos x="0" y="47"/>
                  </a:cxn>
                  <a:cxn ang="0">
                    <a:pos x="14" y="13"/>
                  </a:cxn>
                  <a:cxn ang="0">
                    <a:pos x="47" y="0"/>
                  </a:cxn>
                  <a:cxn ang="0">
                    <a:pos x="649" y="0"/>
                  </a:cxn>
                  <a:cxn ang="0">
                    <a:pos x="682" y="13"/>
                  </a:cxn>
                </a:cxnLst>
                <a:rect l="0" t="0" r="r" b="b"/>
                <a:pathLst>
                  <a:path w="696" h="268">
                    <a:moveTo>
                      <a:pt x="682" y="13"/>
                    </a:moveTo>
                    <a:cubicBezTo>
                      <a:pt x="691" y="23"/>
                      <a:pt x="696" y="34"/>
                      <a:pt x="696" y="47"/>
                    </a:cubicBezTo>
                    <a:cubicBezTo>
                      <a:pt x="696" y="60"/>
                      <a:pt x="691" y="71"/>
                      <a:pt x="682" y="80"/>
                    </a:cubicBezTo>
                    <a:cubicBezTo>
                      <a:pt x="673" y="89"/>
                      <a:pt x="662" y="94"/>
                      <a:pt x="649" y="94"/>
                    </a:cubicBezTo>
                    <a:cubicBezTo>
                      <a:pt x="596" y="94"/>
                      <a:pt x="596" y="94"/>
                      <a:pt x="596" y="94"/>
                    </a:cubicBezTo>
                    <a:cubicBezTo>
                      <a:pt x="555" y="128"/>
                      <a:pt x="505" y="161"/>
                      <a:pt x="446" y="194"/>
                    </a:cubicBezTo>
                    <a:cubicBezTo>
                      <a:pt x="434" y="200"/>
                      <a:pt x="423" y="206"/>
                      <a:pt x="410" y="213"/>
                    </a:cubicBezTo>
                    <a:cubicBezTo>
                      <a:pt x="411" y="215"/>
                      <a:pt x="411" y="218"/>
                      <a:pt x="411" y="221"/>
                    </a:cubicBezTo>
                    <a:cubicBezTo>
                      <a:pt x="411" y="249"/>
                      <a:pt x="411" y="249"/>
                      <a:pt x="411" y="249"/>
                    </a:cubicBezTo>
                    <a:cubicBezTo>
                      <a:pt x="390" y="262"/>
                      <a:pt x="370" y="268"/>
                      <a:pt x="349" y="268"/>
                    </a:cubicBezTo>
                    <a:cubicBezTo>
                      <a:pt x="328" y="268"/>
                      <a:pt x="306" y="262"/>
                      <a:pt x="285" y="249"/>
                    </a:cubicBezTo>
                    <a:cubicBezTo>
                      <a:pt x="285" y="221"/>
                      <a:pt x="285" y="221"/>
                      <a:pt x="285" y="221"/>
                    </a:cubicBezTo>
                    <a:cubicBezTo>
                      <a:pt x="285" y="218"/>
                      <a:pt x="285" y="215"/>
                      <a:pt x="286" y="212"/>
                    </a:cubicBezTo>
                    <a:cubicBezTo>
                      <a:pt x="272" y="206"/>
                      <a:pt x="258" y="200"/>
                      <a:pt x="245" y="194"/>
                    </a:cubicBezTo>
                    <a:cubicBezTo>
                      <a:pt x="189" y="166"/>
                      <a:pt x="137" y="133"/>
                      <a:pt x="89" y="94"/>
                    </a:cubicBezTo>
                    <a:cubicBezTo>
                      <a:pt x="47" y="94"/>
                      <a:pt x="47" y="94"/>
                      <a:pt x="47" y="94"/>
                    </a:cubicBezTo>
                    <a:cubicBezTo>
                      <a:pt x="34" y="94"/>
                      <a:pt x="23" y="89"/>
                      <a:pt x="14" y="80"/>
                    </a:cubicBezTo>
                    <a:cubicBezTo>
                      <a:pt x="5" y="71"/>
                      <a:pt x="0" y="60"/>
                      <a:pt x="0" y="47"/>
                    </a:cubicBezTo>
                    <a:cubicBezTo>
                      <a:pt x="0" y="34"/>
                      <a:pt x="5" y="23"/>
                      <a:pt x="14" y="13"/>
                    </a:cubicBezTo>
                    <a:cubicBezTo>
                      <a:pt x="23" y="4"/>
                      <a:pt x="34" y="0"/>
                      <a:pt x="47" y="0"/>
                    </a:cubicBezTo>
                    <a:cubicBezTo>
                      <a:pt x="649" y="0"/>
                      <a:pt x="649" y="0"/>
                      <a:pt x="649" y="0"/>
                    </a:cubicBezTo>
                    <a:cubicBezTo>
                      <a:pt x="662" y="0"/>
                      <a:pt x="673" y="4"/>
                      <a:pt x="682" y="13"/>
                    </a:cubicBezTo>
                    <a:close/>
                  </a:path>
                </a:pathLst>
              </a:custGeom>
              <a:solidFill>
                <a:schemeClr val="tx1">
                  <a:lumMod val="90000"/>
                  <a:lumOff val="10000"/>
                </a:schemeClr>
              </a:solidFill>
              <a:ln w="9525">
                <a:noFill/>
                <a:round/>
              </a:ln>
            </p:spPr>
            <p:txBody>
              <a:bodyPr vert="horz" wrap="square" lIns="121920" tIns="60960" rIns="121920" bIns="60960" numCol="1" anchor="t" anchorCtr="0" compatLnSpc="1"/>
              <a:lstStyle/>
              <a:p>
                <a:endParaRPr lang="en-US" sz="3555">
                  <a:latin typeface="微软雅黑" panose="020B0503020204020204" pitchFamily="34" charset="-122"/>
                  <a:ea typeface="微软雅黑" panose="020B0503020204020204" pitchFamily="34" charset="-122"/>
                </a:endParaRPr>
              </a:p>
            </p:txBody>
          </p:sp>
          <p:sp>
            <p:nvSpPr>
              <p:cNvPr id="89" name="Freeform 38"/>
              <p:cNvSpPr>
                <a:spLocks noEditPoints="1"/>
              </p:cNvSpPr>
              <p:nvPr/>
            </p:nvSpPr>
            <p:spPr bwMode="auto">
              <a:xfrm>
                <a:off x="4089401" y="2825751"/>
                <a:ext cx="496888" cy="500063"/>
              </a:xfrm>
              <a:custGeom>
                <a:avLst/>
                <a:gdLst/>
                <a:ahLst/>
                <a:cxnLst>
                  <a:cxn ang="0">
                    <a:pos x="471" y="0"/>
                  </a:cxn>
                  <a:cxn ang="0">
                    <a:pos x="471" y="126"/>
                  </a:cxn>
                  <a:cxn ang="0">
                    <a:pos x="64" y="126"/>
                  </a:cxn>
                  <a:cxn ang="0">
                    <a:pos x="19" y="107"/>
                  </a:cxn>
                  <a:cxn ang="0">
                    <a:pos x="1" y="63"/>
                  </a:cxn>
                  <a:cxn ang="0">
                    <a:pos x="19" y="18"/>
                  </a:cxn>
                  <a:cxn ang="0">
                    <a:pos x="64" y="0"/>
                  </a:cxn>
                  <a:cxn ang="0">
                    <a:pos x="471" y="0"/>
                  </a:cxn>
                  <a:cxn ang="0">
                    <a:pos x="471" y="175"/>
                  </a:cxn>
                  <a:cxn ang="0">
                    <a:pos x="471" y="301"/>
                  </a:cxn>
                  <a:cxn ang="0">
                    <a:pos x="63" y="301"/>
                  </a:cxn>
                  <a:cxn ang="0">
                    <a:pos x="18" y="282"/>
                  </a:cxn>
                  <a:cxn ang="0">
                    <a:pos x="0" y="238"/>
                  </a:cxn>
                  <a:cxn ang="0">
                    <a:pos x="0" y="237"/>
                  </a:cxn>
                  <a:cxn ang="0">
                    <a:pos x="18" y="193"/>
                  </a:cxn>
                  <a:cxn ang="0">
                    <a:pos x="63" y="175"/>
                  </a:cxn>
                  <a:cxn ang="0">
                    <a:pos x="471" y="175"/>
                  </a:cxn>
                  <a:cxn ang="0">
                    <a:pos x="471" y="347"/>
                  </a:cxn>
                  <a:cxn ang="0">
                    <a:pos x="471" y="473"/>
                  </a:cxn>
                  <a:cxn ang="0">
                    <a:pos x="64" y="473"/>
                  </a:cxn>
                  <a:cxn ang="0">
                    <a:pos x="20" y="455"/>
                  </a:cxn>
                  <a:cxn ang="0">
                    <a:pos x="1" y="410"/>
                  </a:cxn>
                  <a:cxn ang="0">
                    <a:pos x="20" y="365"/>
                  </a:cxn>
                  <a:cxn ang="0">
                    <a:pos x="64" y="347"/>
                  </a:cxn>
                  <a:cxn ang="0">
                    <a:pos x="471" y="347"/>
                  </a:cxn>
                </a:cxnLst>
                <a:rect l="0" t="0" r="r" b="b"/>
                <a:pathLst>
                  <a:path w="471" h="473">
                    <a:moveTo>
                      <a:pt x="471" y="0"/>
                    </a:moveTo>
                    <a:cubicBezTo>
                      <a:pt x="471" y="126"/>
                      <a:pt x="471" y="126"/>
                      <a:pt x="471" y="126"/>
                    </a:cubicBezTo>
                    <a:cubicBezTo>
                      <a:pt x="64" y="126"/>
                      <a:pt x="64" y="126"/>
                      <a:pt x="64" y="126"/>
                    </a:cubicBezTo>
                    <a:cubicBezTo>
                      <a:pt x="46" y="126"/>
                      <a:pt x="32" y="120"/>
                      <a:pt x="19" y="107"/>
                    </a:cubicBezTo>
                    <a:cubicBezTo>
                      <a:pt x="7" y="95"/>
                      <a:pt x="1" y="80"/>
                      <a:pt x="1" y="63"/>
                    </a:cubicBezTo>
                    <a:cubicBezTo>
                      <a:pt x="1" y="45"/>
                      <a:pt x="7" y="30"/>
                      <a:pt x="19" y="18"/>
                    </a:cubicBezTo>
                    <a:cubicBezTo>
                      <a:pt x="32" y="6"/>
                      <a:pt x="46" y="0"/>
                      <a:pt x="64" y="0"/>
                    </a:cubicBezTo>
                    <a:lnTo>
                      <a:pt x="471" y="0"/>
                    </a:lnTo>
                    <a:close/>
                    <a:moveTo>
                      <a:pt x="471" y="175"/>
                    </a:moveTo>
                    <a:cubicBezTo>
                      <a:pt x="471" y="301"/>
                      <a:pt x="471" y="301"/>
                      <a:pt x="471" y="301"/>
                    </a:cubicBezTo>
                    <a:cubicBezTo>
                      <a:pt x="63" y="301"/>
                      <a:pt x="63" y="301"/>
                      <a:pt x="63" y="301"/>
                    </a:cubicBezTo>
                    <a:cubicBezTo>
                      <a:pt x="46" y="301"/>
                      <a:pt x="31" y="295"/>
                      <a:pt x="18" y="282"/>
                    </a:cubicBezTo>
                    <a:cubicBezTo>
                      <a:pt x="6" y="270"/>
                      <a:pt x="0" y="255"/>
                      <a:pt x="0" y="238"/>
                    </a:cubicBezTo>
                    <a:cubicBezTo>
                      <a:pt x="0" y="237"/>
                      <a:pt x="0" y="237"/>
                      <a:pt x="0" y="237"/>
                    </a:cubicBezTo>
                    <a:cubicBezTo>
                      <a:pt x="0" y="220"/>
                      <a:pt x="6" y="206"/>
                      <a:pt x="18" y="193"/>
                    </a:cubicBezTo>
                    <a:cubicBezTo>
                      <a:pt x="31" y="181"/>
                      <a:pt x="46" y="175"/>
                      <a:pt x="63" y="175"/>
                    </a:cubicBezTo>
                    <a:lnTo>
                      <a:pt x="471" y="175"/>
                    </a:lnTo>
                    <a:close/>
                    <a:moveTo>
                      <a:pt x="471" y="347"/>
                    </a:moveTo>
                    <a:cubicBezTo>
                      <a:pt x="471" y="473"/>
                      <a:pt x="471" y="473"/>
                      <a:pt x="471" y="473"/>
                    </a:cubicBezTo>
                    <a:cubicBezTo>
                      <a:pt x="64" y="473"/>
                      <a:pt x="64" y="473"/>
                      <a:pt x="64" y="473"/>
                    </a:cubicBezTo>
                    <a:cubicBezTo>
                      <a:pt x="47" y="473"/>
                      <a:pt x="32" y="467"/>
                      <a:pt x="20" y="455"/>
                    </a:cubicBezTo>
                    <a:cubicBezTo>
                      <a:pt x="7" y="442"/>
                      <a:pt x="1" y="428"/>
                      <a:pt x="1" y="410"/>
                    </a:cubicBezTo>
                    <a:cubicBezTo>
                      <a:pt x="1" y="393"/>
                      <a:pt x="7" y="378"/>
                      <a:pt x="20" y="365"/>
                    </a:cubicBezTo>
                    <a:cubicBezTo>
                      <a:pt x="32" y="353"/>
                      <a:pt x="47" y="347"/>
                      <a:pt x="64" y="347"/>
                    </a:cubicBezTo>
                    <a:lnTo>
                      <a:pt x="471" y="347"/>
                    </a:lnTo>
                    <a:close/>
                  </a:path>
                </a:pathLst>
              </a:custGeom>
              <a:solidFill>
                <a:schemeClr val="tx1">
                  <a:lumMod val="90000"/>
                  <a:lumOff val="10000"/>
                </a:schemeClr>
              </a:solidFill>
              <a:ln w="9525">
                <a:noFill/>
                <a:round/>
              </a:ln>
            </p:spPr>
            <p:txBody>
              <a:bodyPr vert="horz" wrap="square" lIns="121920" tIns="60960" rIns="121920" bIns="60960" numCol="1" anchor="t" anchorCtr="0" compatLnSpc="1"/>
              <a:lstStyle/>
              <a:p>
                <a:endParaRPr lang="en-US" sz="3555">
                  <a:latin typeface="微软雅黑" panose="020B0503020204020204" pitchFamily="34" charset="-122"/>
                  <a:ea typeface="微软雅黑" panose="020B0503020204020204" pitchFamily="34" charset="-122"/>
                </a:endParaRPr>
              </a:p>
            </p:txBody>
          </p:sp>
          <p:sp>
            <p:nvSpPr>
              <p:cNvPr id="90" name="Freeform 39"/>
              <p:cNvSpPr>
                <a:spLocks noEditPoints="1"/>
              </p:cNvSpPr>
              <p:nvPr/>
            </p:nvSpPr>
            <p:spPr bwMode="auto">
              <a:xfrm>
                <a:off x="4586288" y="2825751"/>
                <a:ext cx="466725" cy="500063"/>
              </a:xfrm>
              <a:custGeom>
                <a:avLst/>
                <a:gdLst/>
                <a:ahLst/>
                <a:cxnLst>
                  <a:cxn ang="0">
                    <a:pos x="0" y="473"/>
                  </a:cxn>
                  <a:cxn ang="0">
                    <a:pos x="0" y="347"/>
                  </a:cxn>
                  <a:cxn ang="0">
                    <a:pos x="378" y="347"/>
                  </a:cxn>
                  <a:cxn ang="0">
                    <a:pos x="422" y="365"/>
                  </a:cxn>
                  <a:cxn ang="0">
                    <a:pos x="441" y="410"/>
                  </a:cxn>
                  <a:cxn ang="0">
                    <a:pos x="422" y="455"/>
                  </a:cxn>
                  <a:cxn ang="0">
                    <a:pos x="378" y="473"/>
                  </a:cxn>
                  <a:cxn ang="0">
                    <a:pos x="0" y="473"/>
                  </a:cxn>
                  <a:cxn ang="0">
                    <a:pos x="0" y="175"/>
                  </a:cxn>
                  <a:cxn ang="0">
                    <a:pos x="376" y="175"/>
                  </a:cxn>
                  <a:cxn ang="0">
                    <a:pos x="421" y="193"/>
                  </a:cxn>
                  <a:cxn ang="0">
                    <a:pos x="440" y="237"/>
                  </a:cxn>
                  <a:cxn ang="0">
                    <a:pos x="440" y="238"/>
                  </a:cxn>
                  <a:cxn ang="0">
                    <a:pos x="421" y="282"/>
                  </a:cxn>
                  <a:cxn ang="0">
                    <a:pos x="376" y="301"/>
                  </a:cxn>
                  <a:cxn ang="0">
                    <a:pos x="0" y="301"/>
                  </a:cxn>
                  <a:cxn ang="0">
                    <a:pos x="0" y="175"/>
                  </a:cxn>
                  <a:cxn ang="0">
                    <a:pos x="0" y="0"/>
                  </a:cxn>
                  <a:cxn ang="0">
                    <a:pos x="377" y="0"/>
                  </a:cxn>
                  <a:cxn ang="0">
                    <a:pos x="422" y="18"/>
                  </a:cxn>
                  <a:cxn ang="0">
                    <a:pos x="440" y="63"/>
                  </a:cxn>
                  <a:cxn ang="0">
                    <a:pos x="422" y="107"/>
                  </a:cxn>
                  <a:cxn ang="0">
                    <a:pos x="377" y="126"/>
                  </a:cxn>
                  <a:cxn ang="0">
                    <a:pos x="0" y="126"/>
                  </a:cxn>
                  <a:cxn ang="0">
                    <a:pos x="0" y="0"/>
                  </a:cxn>
                </a:cxnLst>
                <a:rect l="0" t="0" r="r" b="b"/>
                <a:pathLst>
                  <a:path w="441" h="473">
                    <a:moveTo>
                      <a:pt x="0" y="473"/>
                    </a:moveTo>
                    <a:cubicBezTo>
                      <a:pt x="0" y="347"/>
                      <a:pt x="0" y="347"/>
                      <a:pt x="0" y="347"/>
                    </a:cubicBezTo>
                    <a:cubicBezTo>
                      <a:pt x="378" y="347"/>
                      <a:pt x="378" y="347"/>
                      <a:pt x="378" y="347"/>
                    </a:cubicBezTo>
                    <a:cubicBezTo>
                      <a:pt x="395" y="347"/>
                      <a:pt x="410" y="353"/>
                      <a:pt x="422" y="365"/>
                    </a:cubicBezTo>
                    <a:cubicBezTo>
                      <a:pt x="434" y="378"/>
                      <a:pt x="441" y="393"/>
                      <a:pt x="441" y="410"/>
                    </a:cubicBezTo>
                    <a:cubicBezTo>
                      <a:pt x="441" y="428"/>
                      <a:pt x="434" y="442"/>
                      <a:pt x="422" y="455"/>
                    </a:cubicBezTo>
                    <a:cubicBezTo>
                      <a:pt x="410" y="467"/>
                      <a:pt x="395" y="473"/>
                      <a:pt x="378" y="473"/>
                    </a:cubicBezTo>
                    <a:lnTo>
                      <a:pt x="0" y="473"/>
                    </a:lnTo>
                    <a:close/>
                    <a:moveTo>
                      <a:pt x="0" y="175"/>
                    </a:moveTo>
                    <a:cubicBezTo>
                      <a:pt x="376" y="175"/>
                      <a:pt x="376" y="175"/>
                      <a:pt x="376" y="175"/>
                    </a:cubicBezTo>
                    <a:cubicBezTo>
                      <a:pt x="394" y="175"/>
                      <a:pt x="409" y="181"/>
                      <a:pt x="421" y="193"/>
                    </a:cubicBezTo>
                    <a:cubicBezTo>
                      <a:pt x="433" y="206"/>
                      <a:pt x="440" y="220"/>
                      <a:pt x="440" y="237"/>
                    </a:cubicBezTo>
                    <a:cubicBezTo>
                      <a:pt x="440" y="238"/>
                      <a:pt x="440" y="238"/>
                      <a:pt x="440" y="238"/>
                    </a:cubicBezTo>
                    <a:cubicBezTo>
                      <a:pt x="440" y="255"/>
                      <a:pt x="433" y="270"/>
                      <a:pt x="421" y="282"/>
                    </a:cubicBezTo>
                    <a:cubicBezTo>
                      <a:pt x="409" y="295"/>
                      <a:pt x="394" y="301"/>
                      <a:pt x="376" y="301"/>
                    </a:cubicBezTo>
                    <a:cubicBezTo>
                      <a:pt x="0" y="301"/>
                      <a:pt x="0" y="301"/>
                      <a:pt x="0" y="301"/>
                    </a:cubicBezTo>
                    <a:lnTo>
                      <a:pt x="0" y="175"/>
                    </a:lnTo>
                    <a:close/>
                    <a:moveTo>
                      <a:pt x="0" y="0"/>
                    </a:moveTo>
                    <a:cubicBezTo>
                      <a:pt x="377" y="0"/>
                      <a:pt x="377" y="0"/>
                      <a:pt x="377" y="0"/>
                    </a:cubicBezTo>
                    <a:cubicBezTo>
                      <a:pt x="395" y="0"/>
                      <a:pt x="409" y="6"/>
                      <a:pt x="422" y="18"/>
                    </a:cubicBezTo>
                    <a:cubicBezTo>
                      <a:pt x="434" y="30"/>
                      <a:pt x="440" y="45"/>
                      <a:pt x="440" y="63"/>
                    </a:cubicBezTo>
                    <a:cubicBezTo>
                      <a:pt x="440" y="80"/>
                      <a:pt x="434" y="95"/>
                      <a:pt x="422" y="107"/>
                    </a:cubicBezTo>
                    <a:cubicBezTo>
                      <a:pt x="409" y="120"/>
                      <a:pt x="395" y="126"/>
                      <a:pt x="377" y="126"/>
                    </a:cubicBezTo>
                    <a:cubicBezTo>
                      <a:pt x="0" y="126"/>
                      <a:pt x="0" y="126"/>
                      <a:pt x="0" y="126"/>
                    </a:cubicBezTo>
                    <a:lnTo>
                      <a:pt x="0" y="0"/>
                    </a:lnTo>
                    <a:close/>
                  </a:path>
                </a:pathLst>
              </a:custGeom>
              <a:solidFill>
                <a:schemeClr val="tx1">
                  <a:lumMod val="90000"/>
                  <a:lumOff val="10000"/>
                </a:schemeClr>
              </a:solidFill>
              <a:ln w="9525">
                <a:noFill/>
                <a:round/>
              </a:ln>
            </p:spPr>
            <p:txBody>
              <a:bodyPr vert="horz" wrap="square" lIns="121920" tIns="60960" rIns="121920" bIns="60960" numCol="1" anchor="t" anchorCtr="0" compatLnSpc="1"/>
              <a:lstStyle/>
              <a:p>
                <a:endParaRPr lang="en-US" sz="3555">
                  <a:latin typeface="微软雅黑" panose="020B0503020204020204" pitchFamily="34" charset="-122"/>
                  <a:ea typeface="微软雅黑" panose="020B0503020204020204" pitchFamily="34" charset="-122"/>
                </a:endParaRPr>
              </a:p>
            </p:txBody>
          </p:sp>
        </p:grpSp>
        <p:sp>
          <p:nvSpPr>
            <p:cNvPr id="83" name="Freeform 40"/>
            <p:cNvSpPr/>
            <p:nvPr/>
          </p:nvSpPr>
          <p:spPr bwMode="auto">
            <a:xfrm>
              <a:off x="3662363" y="1272140"/>
              <a:ext cx="923925" cy="628650"/>
            </a:xfrm>
            <a:custGeom>
              <a:avLst/>
              <a:gdLst/>
              <a:ahLst/>
              <a:cxnLst>
                <a:cxn ang="0">
                  <a:pos x="856" y="0"/>
                </a:cxn>
                <a:cxn ang="0">
                  <a:pos x="873" y="0"/>
                </a:cxn>
                <a:cxn ang="0">
                  <a:pos x="873" y="594"/>
                </a:cxn>
                <a:cxn ang="0">
                  <a:pos x="0" y="594"/>
                </a:cxn>
                <a:cxn ang="0">
                  <a:pos x="213" y="266"/>
                </a:cxn>
                <a:cxn ang="0">
                  <a:pos x="856" y="0"/>
                </a:cxn>
              </a:cxnLst>
              <a:rect l="0" t="0" r="r" b="b"/>
              <a:pathLst>
                <a:path w="873" h="594">
                  <a:moveTo>
                    <a:pt x="856" y="0"/>
                  </a:moveTo>
                  <a:cubicBezTo>
                    <a:pt x="862" y="0"/>
                    <a:pt x="868" y="0"/>
                    <a:pt x="873" y="0"/>
                  </a:cubicBezTo>
                  <a:cubicBezTo>
                    <a:pt x="873" y="594"/>
                    <a:pt x="873" y="594"/>
                    <a:pt x="873" y="594"/>
                  </a:cubicBezTo>
                  <a:cubicBezTo>
                    <a:pt x="0" y="594"/>
                    <a:pt x="0" y="594"/>
                    <a:pt x="0" y="594"/>
                  </a:cubicBezTo>
                  <a:cubicBezTo>
                    <a:pt x="44" y="473"/>
                    <a:pt x="115" y="364"/>
                    <a:pt x="213" y="266"/>
                  </a:cubicBezTo>
                  <a:cubicBezTo>
                    <a:pt x="391" y="88"/>
                    <a:pt x="605" y="0"/>
                    <a:pt x="856" y="0"/>
                  </a:cubicBez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3555">
                <a:latin typeface="微软雅黑" panose="020B0503020204020204" pitchFamily="34" charset="-122"/>
                <a:ea typeface="微软雅黑" panose="020B0503020204020204" pitchFamily="34" charset="-122"/>
              </a:endParaRPr>
            </a:p>
          </p:txBody>
        </p:sp>
        <p:sp>
          <p:nvSpPr>
            <p:cNvPr id="84" name="Freeform 41"/>
            <p:cNvSpPr/>
            <p:nvPr/>
          </p:nvSpPr>
          <p:spPr bwMode="auto">
            <a:xfrm>
              <a:off x="4586288" y="1984928"/>
              <a:ext cx="941388" cy="639763"/>
            </a:xfrm>
            <a:custGeom>
              <a:avLst/>
              <a:gdLst/>
              <a:ahLst/>
              <a:cxnLst>
                <a:cxn ang="0">
                  <a:pos x="0" y="606"/>
                </a:cxn>
                <a:cxn ang="0">
                  <a:pos x="0" y="0"/>
                </a:cxn>
                <a:cxn ang="0">
                  <a:pos x="864" y="0"/>
                </a:cxn>
                <a:cxn ang="0">
                  <a:pos x="892" y="235"/>
                </a:cxn>
                <a:cxn ang="0">
                  <a:pos x="816" y="606"/>
                </a:cxn>
                <a:cxn ang="0">
                  <a:pos x="0" y="606"/>
                </a:cxn>
              </a:cxnLst>
              <a:rect l="0" t="0" r="r" b="b"/>
              <a:pathLst>
                <a:path w="892" h="606">
                  <a:moveTo>
                    <a:pt x="0" y="606"/>
                  </a:moveTo>
                  <a:cubicBezTo>
                    <a:pt x="0" y="0"/>
                    <a:pt x="0" y="0"/>
                    <a:pt x="0" y="0"/>
                  </a:cubicBezTo>
                  <a:cubicBezTo>
                    <a:pt x="864" y="0"/>
                    <a:pt x="864" y="0"/>
                    <a:pt x="864" y="0"/>
                  </a:cubicBezTo>
                  <a:cubicBezTo>
                    <a:pt x="883" y="74"/>
                    <a:pt x="892" y="153"/>
                    <a:pt x="892" y="235"/>
                  </a:cubicBezTo>
                  <a:cubicBezTo>
                    <a:pt x="892" y="369"/>
                    <a:pt x="867" y="493"/>
                    <a:pt x="816" y="606"/>
                  </a:cubicBezTo>
                  <a:lnTo>
                    <a:pt x="0" y="606"/>
                  </a:lnTo>
                  <a:close/>
                </a:path>
              </a:pathLst>
            </a:custGeom>
            <a:solidFill>
              <a:schemeClr val="accent1"/>
            </a:solidFill>
            <a:ln w="9525">
              <a:noFill/>
              <a:round/>
            </a:ln>
          </p:spPr>
          <p:txBody>
            <a:bodyPr vert="horz" wrap="square" lIns="121920" tIns="60960" rIns="121920" bIns="60960" numCol="1" anchor="t" anchorCtr="0" compatLnSpc="1"/>
            <a:lstStyle/>
            <a:p>
              <a:endParaRPr lang="en-US" sz="3555">
                <a:latin typeface="微软雅黑" panose="020B0503020204020204" pitchFamily="34" charset="-122"/>
                <a:ea typeface="微软雅黑" panose="020B0503020204020204" pitchFamily="34" charset="-122"/>
              </a:endParaRPr>
            </a:p>
          </p:txBody>
        </p:sp>
        <p:sp>
          <p:nvSpPr>
            <p:cNvPr id="85" name="Freeform 42"/>
            <p:cNvSpPr/>
            <p:nvPr/>
          </p:nvSpPr>
          <p:spPr bwMode="auto">
            <a:xfrm>
              <a:off x="3606801" y="1984928"/>
              <a:ext cx="979488" cy="639763"/>
            </a:xfrm>
            <a:custGeom>
              <a:avLst/>
              <a:gdLst/>
              <a:ahLst/>
              <a:cxnLst>
                <a:cxn ang="0">
                  <a:pos x="926" y="606"/>
                </a:cxn>
                <a:cxn ang="0">
                  <a:pos x="76" y="606"/>
                </a:cxn>
                <a:cxn ang="0">
                  <a:pos x="0" y="235"/>
                </a:cxn>
                <a:cxn ang="0">
                  <a:pos x="29" y="0"/>
                </a:cxn>
                <a:cxn ang="0">
                  <a:pos x="926" y="0"/>
                </a:cxn>
                <a:cxn ang="0">
                  <a:pos x="926" y="606"/>
                </a:cxn>
              </a:cxnLst>
              <a:rect l="0" t="0" r="r" b="b"/>
              <a:pathLst>
                <a:path w="926" h="606">
                  <a:moveTo>
                    <a:pt x="926" y="606"/>
                  </a:moveTo>
                  <a:cubicBezTo>
                    <a:pt x="76" y="606"/>
                    <a:pt x="76" y="606"/>
                    <a:pt x="76" y="606"/>
                  </a:cubicBezTo>
                  <a:cubicBezTo>
                    <a:pt x="25" y="493"/>
                    <a:pt x="0" y="369"/>
                    <a:pt x="0" y="235"/>
                  </a:cubicBezTo>
                  <a:cubicBezTo>
                    <a:pt x="0" y="153"/>
                    <a:pt x="10" y="74"/>
                    <a:pt x="29" y="0"/>
                  </a:cubicBezTo>
                  <a:cubicBezTo>
                    <a:pt x="926" y="0"/>
                    <a:pt x="926" y="0"/>
                    <a:pt x="926" y="0"/>
                  </a:cubicBezTo>
                  <a:lnTo>
                    <a:pt x="926" y="606"/>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3555">
                <a:latin typeface="微软雅黑" panose="020B0503020204020204" pitchFamily="34" charset="-122"/>
                <a:ea typeface="微软雅黑" panose="020B0503020204020204" pitchFamily="34" charset="-122"/>
              </a:endParaRPr>
            </a:p>
          </p:txBody>
        </p:sp>
        <p:sp>
          <p:nvSpPr>
            <p:cNvPr id="86" name="Freeform 43"/>
            <p:cNvSpPr/>
            <p:nvPr/>
          </p:nvSpPr>
          <p:spPr bwMode="auto">
            <a:xfrm>
              <a:off x="3730626" y="2710415"/>
              <a:ext cx="855663" cy="641350"/>
            </a:xfrm>
            <a:custGeom>
              <a:avLst/>
              <a:gdLst/>
              <a:ahLst/>
              <a:cxnLst>
                <a:cxn ang="0">
                  <a:pos x="809" y="0"/>
                </a:cxn>
                <a:cxn ang="0">
                  <a:pos x="809" y="607"/>
                </a:cxn>
                <a:cxn ang="0">
                  <a:pos x="339" y="607"/>
                </a:cxn>
                <a:cxn ang="0">
                  <a:pos x="339" y="607"/>
                </a:cxn>
                <a:cxn ang="0">
                  <a:pos x="91" y="129"/>
                </a:cxn>
                <a:cxn ang="0">
                  <a:pos x="84" y="120"/>
                </a:cxn>
                <a:cxn ang="0">
                  <a:pos x="0" y="0"/>
                </a:cxn>
                <a:cxn ang="0">
                  <a:pos x="809" y="0"/>
                </a:cxn>
              </a:cxnLst>
              <a:rect l="0" t="0" r="r" b="b"/>
              <a:pathLst>
                <a:path w="809" h="607">
                  <a:moveTo>
                    <a:pt x="809" y="0"/>
                  </a:moveTo>
                  <a:cubicBezTo>
                    <a:pt x="809" y="607"/>
                    <a:pt x="809" y="607"/>
                    <a:pt x="809" y="607"/>
                  </a:cubicBezTo>
                  <a:cubicBezTo>
                    <a:pt x="339" y="607"/>
                    <a:pt x="339" y="607"/>
                    <a:pt x="339" y="607"/>
                  </a:cubicBezTo>
                  <a:cubicBezTo>
                    <a:pt x="339" y="607"/>
                    <a:pt x="339" y="607"/>
                    <a:pt x="339" y="607"/>
                  </a:cubicBezTo>
                  <a:cubicBezTo>
                    <a:pt x="336" y="488"/>
                    <a:pt x="253" y="329"/>
                    <a:pt x="91" y="129"/>
                  </a:cubicBezTo>
                  <a:cubicBezTo>
                    <a:pt x="84" y="120"/>
                    <a:pt x="84" y="120"/>
                    <a:pt x="84" y="120"/>
                  </a:cubicBezTo>
                  <a:cubicBezTo>
                    <a:pt x="52" y="82"/>
                    <a:pt x="24" y="42"/>
                    <a:pt x="0" y="0"/>
                  </a:cubicBezTo>
                  <a:lnTo>
                    <a:pt x="80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3555">
                <a:latin typeface="微软雅黑" panose="020B0503020204020204" pitchFamily="34" charset="-122"/>
                <a:ea typeface="微软雅黑" panose="020B0503020204020204" pitchFamily="34" charset="-122"/>
              </a:endParaRPr>
            </a:p>
          </p:txBody>
        </p:sp>
        <p:sp>
          <p:nvSpPr>
            <p:cNvPr id="87" name="Freeform 44"/>
            <p:cNvSpPr/>
            <p:nvPr/>
          </p:nvSpPr>
          <p:spPr bwMode="auto">
            <a:xfrm>
              <a:off x="4586288" y="2710415"/>
              <a:ext cx="819150" cy="641350"/>
            </a:xfrm>
            <a:custGeom>
              <a:avLst/>
              <a:gdLst/>
              <a:ahLst/>
              <a:cxnLst>
                <a:cxn ang="0">
                  <a:pos x="0" y="0"/>
                </a:cxn>
                <a:cxn ang="0">
                  <a:pos x="775" y="0"/>
                </a:cxn>
                <a:cxn ang="0">
                  <a:pos x="683" y="130"/>
                </a:cxn>
                <a:cxn ang="0">
                  <a:pos x="677" y="136"/>
                </a:cxn>
                <a:cxn ang="0">
                  <a:pos x="545" y="319"/>
                </a:cxn>
                <a:cxn ang="0">
                  <a:pos x="435" y="607"/>
                </a:cxn>
                <a:cxn ang="0">
                  <a:pos x="435" y="607"/>
                </a:cxn>
                <a:cxn ang="0">
                  <a:pos x="0" y="607"/>
                </a:cxn>
                <a:cxn ang="0">
                  <a:pos x="0" y="0"/>
                </a:cxn>
              </a:cxnLst>
              <a:rect l="0" t="0" r="r" b="b"/>
              <a:pathLst>
                <a:path w="775" h="607">
                  <a:moveTo>
                    <a:pt x="0" y="0"/>
                  </a:moveTo>
                  <a:cubicBezTo>
                    <a:pt x="775" y="0"/>
                    <a:pt x="775" y="0"/>
                    <a:pt x="775" y="0"/>
                  </a:cubicBezTo>
                  <a:cubicBezTo>
                    <a:pt x="748" y="45"/>
                    <a:pt x="718" y="88"/>
                    <a:pt x="683" y="130"/>
                  </a:cubicBezTo>
                  <a:cubicBezTo>
                    <a:pt x="681" y="132"/>
                    <a:pt x="679" y="134"/>
                    <a:pt x="677" y="136"/>
                  </a:cubicBezTo>
                  <a:cubicBezTo>
                    <a:pt x="624" y="202"/>
                    <a:pt x="580" y="263"/>
                    <a:pt x="545" y="319"/>
                  </a:cubicBezTo>
                  <a:cubicBezTo>
                    <a:pt x="473" y="433"/>
                    <a:pt x="437" y="529"/>
                    <a:pt x="435" y="607"/>
                  </a:cubicBezTo>
                  <a:cubicBezTo>
                    <a:pt x="435" y="607"/>
                    <a:pt x="435" y="607"/>
                    <a:pt x="435" y="607"/>
                  </a:cubicBezTo>
                  <a:cubicBezTo>
                    <a:pt x="0" y="607"/>
                    <a:pt x="0" y="607"/>
                    <a:pt x="0" y="607"/>
                  </a:cubicBezTo>
                  <a:lnTo>
                    <a:pt x="0" y="0"/>
                  </a:lnTo>
                  <a:close/>
                </a:path>
              </a:pathLst>
            </a:custGeom>
            <a:solidFill>
              <a:schemeClr val="accent1"/>
            </a:solidFill>
            <a:ln w="9525">
              <a:noFill/>
              <a:round/>
            </a:ln>
          </p:spPr>
          <p:txBody>
            <a:bodyPr vert="horz" wrap="square" lIns="121920" tIns="60960" rIns="121920" bIns="60960" numCol="1" anchor="t" anchorCtr="0" compatLnSpc="1"/>
            <a:lstStyle/>
            <a:p>
              <a:endParaRPr lang="en-US" sz="3555">
                <a:latin typeface="微软雅黑" panose="020B0503020204020204" pitchFamily="34" charset="-122"/>
                <a:ea typeface="微软雅黑" panose="020B0503020204020204" pitchFamily="34" charset="-122"/>
              </a:endParaRPr>
            </a:p>
          </p:txBody>
        </p:sp>
      </p:grpSp>
      <p:sp>
        <p:nvSpPr>
          <p:cNvPr id="91" name="Oval 108"/>
          <p:cNvSpPr/>
          <p:nvPr/>
        </p:nvSpPr>
        <p:spPr>
          <a:xfrm>
            <a:off x="4163095" y="4112076"/>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solidFill>
                <a:schemeClr val="bg1"/>
              </a:solidFill>
              <a:latin typeface="微软雅黑" panose="020B0503020204020204" pitchFamily="34" charset="-122"/>
              <a:ea typeface="微软雅黑" panose="020B0503020204020204" pitchFamily="34" charset="-122"/>
            </a:endParaRPr>
          </a:p>
        </p:txBody>
      </p:sp>
      <p:sp>
        <p:nvSpPr>
          <p:cNvPr id="100" name="Oval 121"/>
          <p:cNvSpPr/>
          <p:nvPr/>
        </p:nvSpPr>
        <p:spPr>
          <a:xfrm>
            <a:off x="7308907" y="4112076"/>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solidFill>
                <a:schemeClr val="bg1"/>
              </a:solidFill>
              <a:latin typeface="微软雅黑" panose="020B0503020204020204" pitchFamily="34" charset="-122"/>
              <a:ea typeface="微软雅黑" panose="020B0503020204020204" pitchFamily="34" charset="-122"/>
            </a:endParaRPr>
          </a:p>
        </p:txBody>
      </p:sp>
      <p:sp>
        <p:nvSpPr>
          <p:cNvPr id="105" name="Oval 48"/>
          <p:cNvSpPr/>
          <p:nvPr/>
        </p:nvSpPr>
        <p:spPr>
          <a:xfrm>
            <a:off x="4858390" y="2506251"/>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121920" rtlCol="0" anchor="ctr"/>
          <a:lstStyle/>
          <a:p>
            <a:pPr algn="ctr"/>
            <a:endParaRPr lang="en-US" sz="3555" dirty="0">
              <a:solidFill>
                <a:schemeClr val="bg1"/>
              </a:solidFill>
              <a:latin typeface="微软雅黑" panose="020B0503020204020204" pitchFamily="34" charset="-122"/>
              <a:ea typeface="微软雅黑" panose="020B0503020204020204" pitchFamily="34" charset="-122"/>
            </a:endParaRPr>
          </a:p>
        </p:txBody>
      </p:sp>
      <p:sp>
        <p:nvSpPr>
          <p:cNvPr id="107" name="Oval 50"/>
          <p:cNvSpPr/>
          <p:nvPr/>
        </p:nvSpPr>
        <p:spPr>
          <a:xfrm>
            <a:off x="6613612" y="2506251"/>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767086" y="2245467"/>
            <a:ext cx="720000" cy="720000"/>
            <a:chOff x="5767086" y="2245467"/>
            <a:chExt cx="720000" cy="720000"/>
          </a:xfrm>
        </p:grpSpPr>
        <p:sp>
          <p:nvSpPr>
            <p:cNvPr id="106" name="Oval 49"/>
            <p:cNvSpPr/>
            <p:nvPr/>
          </p:nvSpPr>
          <p:spPr>
            <a:xfrm>
              <a:off x="5767086" y="2245467"/>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solidFill>
                  <a:schemeClr val="bg1"/>
                </a:solidFill>
                <a:latin typeface="微软雅黑" panose="020B0503020204020204" pitchFamily="34" charset="-122"/>
                <a:ea typeface="微软雅黑" panose="020B0503020204020204" pitchFamily="34" charset="-122"/>
              </a:endParaRPr>
            </a:p>
          </p:txBody>
        </p:sp>
        <p:grpSp>
          <p:nvGrpSpPr>
            <p:cNvPr id="114" name="组合 113"/>
            <p:cNvGrpSpPr>
              <a:grpSpLocks noChangeAspect="1"/>
            </p:cNvGrpSpPr>
            <p:nvPr/>
          </p:nvGrpSpPr>
          <p:grpSpPr>
            <a:xfrm>
              <a:off x="5947523" y="2389675"/>
              <a:ext cx="359127" cy="431584"/>
              <a:chOff x="5072479" y="2378340"/>
              <a:chExt cx="239649" cy="288000"/>
            </a:xfrm>
            <a:solidFill>
              <a:schemeClr val="bg1">
                <a:lumMod val="95000"/>
              </a:schemeClr>
            </a:solidFill>
          </p:grpSpPr>
          <p:sp>
            <p:nvSpPr>
              <p:cNvPr id="115" name="Freeform 846"/>
              <p:cNvSpPr/>
              <p:nvPr/>
            </p:nvSpPr>
            <p:spPr bwMode="auto">
              <a:xfrm>
                <a:off x="5072479" y="2432997"/>
                <a:ext cx="239649" cy="233343"/>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latin typeface="微软雅黑" panose="020B0503020204020204" pitchFamily="34" charset="-122"/>
                  <a:ea typeface="微软雅黑" panose="020B0503020204020204" pitchFamily="34" charset="-122"/>
                  <a:cs typeface="Arial" panose="020B0604020202020204" pitchFamily="34" charset="0"/>
                </a:endParaRPr>
              </a:p>
            </p:txBody>
          </p:sp>
          <p:sp>
            <p:nvSpPr>
              <p:cNvPr id="116" name="Freeform 847"/>
              <p:cNvSpPr/>
              <p:nvPr/>
            </p:nvSpPr>
            <p:spPr bwMode="auto">
              <a:xfrm>
                <a:off x="5167078" y="2378340"/>
                <a:ext cx="44147" cy="138744"/>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7" name="组合 6"/>
          <p:cNvGrpSpPr/>
          <p:nvPr/>
        </p:nvGrpSpPr>
        <p:grpSpPr>
          <a:xfrm>
            <a:off x="4485089" y="4969620"/>
            <a:ext cx="720000" cy="720000"/>
            <a:chOff x="4485089" y="4969620"/>
            <a:chExt cx="720000" cy="720000"/>
          </a:xfrm>
        </p:grpSpPr>
        <p:sp>
          <p:nvSpPr>
            <p:cNvPr id="95" name="Oval 113"/>
            <p:cNvSpPr/>
            <p:nvPr/>
          </p:nvSpPr>
          <p:spPr>
            <a:xfrm>
              <a:off x="4485089" y="4969620"/>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solidFill>
                  <a:schemeClr val="bg1"/>
                </a:solidFill>
                <a:latin typeface="微软雅黑" panose="020B0503020204020204" pitchFamily="34" charset="-122"/>
                <a:ea typeface="微软雅黑" panose="020B0503020204020204" pitchFamily="34" charset="-122"/>
              </a:endParaRPr>
            </a:p>
          </p:txBody>
        </p:sp>
        <p:sp>
          <p:nvSpPr>
            <p:cNvPr id="120" name="Freeform 110"/>
            <p:cNvSpPr>
              <a:spLocks noChangeAspect="1" noEditPoints="1"/>
            </p:cNvSpPr>
            <p:nvPr/>
          </p:nvSpPr>
          <p:spPr bwMode="auto">
            <a:xfrm>
              <a:off x="4657978" y="5126442"/>
              <a:ext cx="392872" cy="347925"/>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chemeClr val="bg1"/>
            </a:solidFill>
            <a:ln>
              <a:noFill/>
            </a:ln>
          </p:spPr>
          <p:txBody>
            <a:bodyPr vert="horz" wrap="square" lIns="121920" tIns="60960" rIns="121920" bIns="60960" numCol="1" anchor="t" anchorCtr="0" compatLnSpc="1"/>
            <a:lstStyle/>
            <a:p>
              <a:endParaRPr lang="zh-CN" altLang="en-US" sz="2490">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8" name="组合 7"/>
          <p:cNvGrpSpPr/>
          <p:nvPr/>
        </p:nvGrpSpPr>
        <p:grpSpPr>
          <a:xfrm>
            <a:off x="6986912" y="4969620"/>
            <a:ext cx="720000" cy="720000"/>
            <a:chOff x="6986912" y="4969620"/>
            <a:chExt cx="720000" cy="720000"/>
          </a:xfrm>
        </p:grpSpPr>
        <p:sp>
          <p:nvSpPr>
            <p:cNvPr id="104" name="Oval 131"/>
            <p:cNvSpPr/>
            <p:nvPr/>
          </p:nvSpPr>
          <p:spPr>
            <a:xfrm>
              <a:off x="6986912" y="4969620"/>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solidFill>
                  <a:schemeClr val="bg1"/>
                </a:solidFill>
                <a:latin typeface="微软雅黑" panose="020B0503020204020204" pitchFamily="34" charset="-122"/>
                <a:ea typeface="微软雅黑" panose="020B0503020204020204" pitchFamily="34" charset="-122"/>
              </a:endParaRPr>
            </a:p>
          </p:txBody>
        </p:sp>
        <p:sp>
          <p:nvSpPr>
            <p:cNvPr id="124" name="Freeform 168"/>
            <p:cNvSpPr>
              <a:spLocks noChangeAspect="1" noEditPoints="1"/>
            </p:cNvSpPr>
            <p:nvPr/>
          </p:nvSpPr>
          <p:spPr bwMode="auto">
            <a:xfrm>
              <a:off x="7168555" y="5174825"/>
              <a:ext cx="368170" cy="315339"/>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p:spPr>
          <p:txBody>
            <a:bodyPr vert="horz" wrap="square" lIns="121920" tIns="60960" rIns="121920" bIns="60960" numCol="1" anchor="t" anchorCtr="0" compatLnSpc="1"/>
            <a:lstStyle/>
            <a:p>
              <a:endParaRPr lang="zh-CN" altLang="en-US" sz="2490">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 name="组合 4"/>
          <p:cNvGrpSpPr/>
          <p:nvPr/>
        </p:nvGrpSpPr>
        <p:grpSpPr>
          <a:xfrm>
            <a:off x="4223862" y="3221300"/>
            <a:ext cx="720000" cy="720000"/>
            <a:chOff x="4223862" y="3221300"/>
            <a:chExt cx="720000" cy="720000"/>
          </a:xfrm>
        </p:grpSpPr>
        <p:sp>
          <p:nvSpPr>
            <p:cNvPr id="49" name="Oval 98"/>
            <p:cNvSpPr/>
            <p:nvPr/>
          </p:nvSpPr>
          <p:spPr>
            <a:xfrm>
              <a:off x="4223862" y="3221300"/>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solidFill>
                  <a:schemeClr val="bg1"/>
                </a:solidFill>
                <a:latin typeface="微软雅黑" panose="020B0503020204020204" pitchFamily="34" charset="-122"/>
                <a:ea typeface="微软雅黑" panose="020B0503020204020204" pitchFamily="34" charset="-122"/>
              </a:endParaRPr>
            </a:p>
          </p:txBody>
        </p:sp>
        <p:sp>
          <p:nvSpPr>
            <p:cNvPr id="128" name="Freeform 203"/>
            <p:cNvSpPr>
              <a:spLocks noChangeAspect="1" noEditPoints="1"/>
            </p:cNvSpPr>
            <p:nvPr/>
          </p:nvSpPr>
          <p:spPr bwMode="auto">
            <a:xfrm>
              <a:off x="4417145" y="3385867"/>
              <a:ext cx="362620" cy="347650"/>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chemeClr val="bg1"/>
            </a:solidFill>
            <a:ln>
              <a:noFill/>
            </a:ln>
          </p:spPr>
          <p:txBody>
            <a:bodyPr vert="horz" wrap="square" lIns="121920" tIns="60960" rIns="121920" bIns="60960" numCol="1" anchor="t" anchorCtr="0" compatLnSpc="1"/>
            <a:lstStyle/>
            <a:p>
              <a:endParaRPr lang="zh-CN" altLang="en-US" sz="2490">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6" name="组合 5"/>
          <p:cNvGrpSpPr/>
          <p:nvPr/>
        </p:nvGrpSpPr>
        <p:grpSpPr>
          <a:xfrm>
            <a:off x="7248140" y="3221300"/>
            <a:ext cx="720000" cy="720000"/>
            <a:chOff x="7248140" y="3221300"/>
            <a:chExt cx="720000" cy="720000"/>
          </a:xfrm>
        </p:grpSpPr>
        <p:sp>
          <p:nvSpPr>
            <p:cNvPr id="99" name="Oval 117"/>
            <p:cNvSpPr/>
            <p:nvPr/>
          </p:nvSpPr>
          <p:spPr>
            <a:xfrm>
              <a:off x="7248140" y="3221300"/>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solidFill>
                  <a:schemeClr val="bg1"/>
                </a:solidFill>
                <a:latin typeface="微软雅黑" panose="020B0503020204020204" pitchFamily="34" charset="-122"/>
                <a:ea typeface="微软雅黑" panose="020B0503020204020204" pitchFamily="34" charset="-122"/>
              </a:endParaRPr>
            </a:p>
          </p:txBody>
        </p:sp>
        <p:grpSp>
          <p:nvGrpSpPr>
            <p:cNvPr id="131" name="Group 92"/>
            <p:cNvGrpSpPr/>
            <p:nvPr/>
          </p:nvGrpSpPr>
          <p:grpSpPr>
            <a:xfrm>
              <a:off x="7402081" y="3457484"/>
              <a:ext cx="436183" cy="271696"/>
              <a:chOff x="5172076" y="1938338"/>
              <a:chExt cx="471488" cy="293688"/>
            </a:xfrm>
            <a:solidFill>
              <a:schemeClr val="bg1">
                <a:lumMod val="95000"/>
              </a:schemeClr>
            </a:solidFill>
          </p:grpSpPr>
          <p:sp>
            <p:nvSpPr>
              <p:cNvPr id="132" name="Freeform 8"/>
              <p:cNvSpPr>
                <a:spLocks noEditPoints="1"/>
              </p:cNvSpPr>
              <p:nvPr/>
            </p:nvSpPr>
            <p:spPr bwMode="auto">
              <a:xfrm>
                <a:off x="5172076" y="1938338"/>
                <a:ext cx="471488" cy="293688"/>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6 h 78"/>
                  <a:gd name="T16" fmla="*/ 113 w 125"/>
                  <a:gd name="T17" fmla="*/ 18 h 78"/>
                  <a:gd name="T18" fmla="*/ 104 w 125"/>
                  <a:gd name="T19" fmla="*/ 69 h 78"/>
                  <a:gd name="T20" fmla="*/ 10 w 125"/>
                  <a:gd name="T21" fmla="*/ 69 h 78"/>
                  <a:gd name="T22" fmla="*/ 10 w 125"/>
                  <a:gd name="T23" fmla="*/ 10 h 78"/>
                  <a:gd name="T24" fmla="*/ 104 w 125"/>
                  <a:gd name="T25" fmla="*/ 10 h 78"/>
                  <a:gd name="T26" fmla="*/ 104 w 125"/>
                  <a:gd name="T27"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535">
                  <a:latin typeface="微软雅黑" panose="020B0503020204020204" pitchFamily="34" charset="-122"/>
                  <a:ea typeface="微软雅黑" panose="020B0503020204020204" pitchFamily="34" charset="-122"/>
                </a:endParaRPr>
              </a:p>
            </p:txBody>
          </p:sp>
          <p:sp>
            <p:nvSpPr>
              <p:cNvPr id="133" name="Rectangle 9"/>
              <p:cNvSpPr>
                <a:spLocks noChangeArrowheads="1"/>
              </p:cNvSpPr>
              <p:nvPr/>
            </p:nvSpPr>
            <p:spPr bwMode="auto">
              <a:xfrm>
                <a:off x="5235576" y="2001838"/>
                <a:ext cx="904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535">
                  <a:latin typeface="微软雅黑" panose="020B0503020204020204" pitchFamily="34" charset="-122"/>
                  <a:ea typeface="微软雅黑" panose="020B0503020204020204" pitchFamily="34" charset="-122"/>
                </a:endParaRPr>
              </a:p>
            </p:txBody>
          </p:sp>
          <p:sp>
            <p:nvSpPr>
              <p:cNvPr id="134" name="Rectangle 10"/>
              <p:cNvSpPr>
                <a:spLocks noChangeArrowheads="1"/>
              </p:cNvSpPr>
              <p:nvPr/>
            </p:nvSpPr>
            <p:spPr bwMode="auto">
              <a:xfrm>
                <a:off x="5341938" y="2001838"/>
                <a:ext cx="85725"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535">
                  <a:latin typeface="微软雅黑" panose="020B0503020204020204" pitchFamily="34" charset="-122"/>
                  <a:ea typeface="微软雅黑" panose="020B0503020204020204" pitchFamily="34" charset="-122"/>
                </a:endParaRPr>
              </a:p>
            </p:txBody>
          </p:sp>
        </p:grpSp>
      </p:grpSp>
      <p:sp>
        <p:nvSpPr>
          <p:cNvPr id="135" name="矩形 134"/>
          <p:cNvSpPr/>
          <p:nvPr/>
        </p:nvSpPr>
        <p:spPr>
          <a:xfrm>
            <a:off x="8135769" y="2808351"/>
            <a:ext cx="1526362" cy="707878"/>
          </a:xfrm>
          <a:prstGeom prst="rect">
            <a:avLst/>
          </a:prstGeom>
        </p:spPr>
        <p:txBody>
          <a:bodyPr wrap="none" lIns="91431" tIns="45716" rIns="91431" bIns="45716">
            <a:spAutoFit/>
          </a:bodyPr>
          <a:lstStyle/>
          <a:p>
            <a:r>
              <a:rPr lang="en-US" altLang="zh-CN" sz="4000" b="1" dirty="0">
                <a:solidFill>
                  <a:srgbClr val="9B1E11"/>
                </a:solidFill>
                <a:latin typeface="微软雅黑" panose="020B0503020204020204" pitchFamily="34" charset="-122"/>
                <a:ea typeface="微软雅黑" panose="020B0503020204020204" pitchFamily="34" charset="-122"/>
              </a:rPr>
              <a:t>5</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综合加权</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6" name="矩形 47"/>
          <p:cNvSpPr>
            <a:spLocks noChangeArrowheads="1"/>
          </p:cNvSpPr>
          <p:nvPr/>
        </p:nvSpPr>
        <p:spPr bwMode="auto">
          <a:xfrm>
            <a:off x="8178986" y="3388686"/>
            <a:ext cx="3043118" cy="102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400" dirty="0">
                <a:solidFill>
                  <a:schemeClr val="tx1">
                    <a:lumMod val="65000"/>
                    <a:lumOff val="35000"/>
                  </a:schemeClr>
                </a:solidFill>
                <a:sym typeface="微软雅黑" panose="020B0503020204020204" pitchFamily="34" charset="-122"/>
              </a:rPr>
              <a:t>对三个影响因素进行加权得到总加权值，认为代码</a:t>
            </a:r>
            <a:r>
              <a:rPr lang="en-US" altLang="zh-CN" sz="1400" dirty="0">
                <a:solidFill>
                  <a:schemeClr val="tx1">
                    <a:lumMod val="65000"/>
                    <a:lumOff val="35000"/>
                  </a:schemeClr>
                </a:solidFill>
                <a:sym typeface="微软雅黑" panose="020B0503020204020204" pitchFamily="34" charset="-122"/>
              </a:rPr>
              <a:t>AB</a:t>
            </a:r>
            <a:r>
              <a:rPr lang="zh-CN" altLang="en-US" sz="1400" dirty="0">
                <a:solidFill>
                  <a:schemeClr val="tx1">
                    <a:lumMod val="65000"/>
                    <a:lumOff val="35000"/>
                  </a:schemeClr>
                </a:solidFill>
                <a:sym typeface="微软雅黑" panose="020B0503020204020204" pitchFamily="34" charset="-122"/>
              </a:rPr>
              <a:t>中变量间</a:t>
            </a:r>
            <a:r>
              <a:rPr lang="en-US" altLang="zh-CN" sz="1400" dirty="0">
                <a:solidFill>
                  <a:schemeClr val="tx1">
                    <a:lumMod val="65000"/>
                    <a:lumOff val="35000"/>
                  </a:schemeClr>
                </a:solidFill>
                <a:sym typeface="微软雅黑" panose="020B0503020204020204" pitchFamily="34" charset="-122"/>
              </a:rPr>
              <a:t>Weight</a:t>
            </a:r>
            <a:r>
              <a:rPr lang="zh-CN" altLang="en-US" sz="1400" dirty="0">
                <a:solidFill>
                  <a:schemeClr val="tx1">
                    <a:lumMod val="65000"/>
                    <a:lumOff val="35000"/>
                  </a:schemeClr>
                </a:solidFill>
                <a:sym typeface="微软雅黑" panose="020B0503020204020204" pitchFamily="34" charset="-122"/>
              </a:rPr>
              <a:t>值最大的两个变量是近似变量，并且将</a:t>
            </a:r>
            <a:r>
              <a:rPr lang="en-US" altLang="zh-CN" sz="1400" dirty="0">
                <a:solidFill>
                  <a:schemeClr val="tx1">
                    <a:lumMod val="65000"/>
                    <a:lumOff val="35000"/>
                  </a:schemeClr>
                </a:solidFill>
                <a:sym typeface="微软雅黑" panose="020B0503020204020204" pitchFamily="34" charset="-122"/>
              </a:rPr>
              <a:t>A</a:t>
            </a:r>
            <a:r>
              <a:rPr lang="zh-CN" altLang="en-US" sz="1400" dirty="0">
                <a:solidFill>
                  <a:schemeClr val="tx1">
                    <a:lumMod val="65000"/>
                    <a:lumOff val="35000"/>
                  </a:schemeClr>
                </a:solidFill>
                <a:sym typeface="微软雅黑" panose="020B0503020204020204" pitchFamily="34" charset="-122"/>
              </a:rPr>
              <a:t>中该变量替换成</a:t>
            </a:r>
            <a:r>
              <a:rPr lang="en-US" altLang="zh-CN" sz="1400" dirty="0">
                <a:solidFill>
                  <a:schemeClr val="tx1">
                    <a:lumMod val="65000"/>
                    <a:lumOff val="35000"/>
                  </a:schemeClr>
                </a:solidFill>
                <a:sym typeface="微软雅黑" panose="020B0503020204020204" pitchFamily="34" charset="-122"/>
              </a:rPr>
              <a:t>A</a:t>
            </a:r>
            <a:r>
              <a:rPr lang="zh-CN" altLang="en-US" sz="1400" dirty="0">
                <a:solidFill>
                  <a:schemeClr val="tx1">
                    <a:lumMod val="65000"/>
                    <a:lumOff val="35000"/>
                  </a:schemeClr>
                </a:solidFill>
                <a:sym typeface="微软雅黑" panose="020B0503020204020204" pitchFamily="34" charset="-122"/>
              </a:rPr>
              <a:t>在</a:t>
            </a:r>
            <a:r>
              <a:rPr lang="en-US" altLang="zh-CN" sz="1400" dirty="0">
                <a:solidFill>
                  <a:schemeClr val="tx1">
                    <a:lumMod val="65000"/>
                    <a:lumOff val="35000"/>
                  </a:schemeClr>
                </a:solidFill>
                <a:sym typeface="微软雅黑" panose="020B0503020204020204" pitchFamily="34" charset="-122"/>
              </a:rPr>
              <a:t>B</a:t>
            </a:r>
            <a:r>
              <a:rPr lang="zh-CN" altLang="en-US" sz="1400" dirty="0">
                <a:solidFill>
                  <a:schemeClr val="tx1">
                    <a:lumMod val="65000"/>
                    <a:lumOff val="35000"/>
                  </a:schemeClr>
                </a:solidFill>
                <a:sym typeface="微软雅黑" panose="020B0503020204020204" pitchFamily="34" charset="-122"/>
              </a:rPr>
              <a:t>中的近似变量</a:t>
            </a:r>
          </a:p>
        </p:txBody>
      </p:sp>
      <p:sp>
        <p:nvSpPr>
          <p:cNvPr id="137" name="矩形 136"/>
          <p:cNvSpPr/>
          <p:nvPr/>
        </p:nvSpPr>
        <p:spPr>
          <a:xfrm>
            <a:off x="559354" y="4805851"/>
            <a:ext cx="3796214" cy="707878"/>
          </a:xfrm>
          <a:prstGeom prst="rect">
            <a:avLst/>
          </a:prstGeom>
        </p:spPr>
        <p:txBody>
          <a:bodyPr wrap="none" lIns="91431" tIns="45716" rIns="91431" bIns="45716">
            <a:spAutoFit/>
          </a:bodyPr>
          <a:lstStyle/>
          <a:p>
            <a:pPr algn="r"/>
            <a:r>
              <a:rPr lang="en-US" altLang="zh-CN" sz="4000" b="1" dirty="0">
                <a:solidFill>
                  <a:srgbClr val="9B1E11"/>
                </a:solidFill>
                <a:latin typeface="微软雅黑" panose="020B0503020204020204" pitchFamily="34" charset="-122"/>
                <a:ea typeface="微软雅黑" panose="020B0503020204020204" pitchFamily="34" charset="-122"/>
              </a:rPr>
              <a:t>3</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计算变量名出现次数相似度</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N</a:t>
            </a:r>
          </a:p>
        </p:txBody>
      </p:sp>
      <mc:AlternateContent xmlns:mc="http://schemas.openxmlformats.org/markup-compatibility/2006" xmlns:a14="http://schemas.microsoft.com/office/drawing/2010/main">
        <mc:Choice Requires="a14">
          <p:sp>
            <p:nvSpPr>
              <p:cNvPr id="138" name="矩形 47"/>
              <p:cNvSpPr>
                <a:spLocks noChangeArrowheads="1"/>
              </p:cNvSpPr>
              <p:nvPr/>
            </p:nvSpPr>
            <p:spPr bwMode="auto">
              <a:xfrm>
                <a:off x="776160" y="5463767"/>
                <a:ext cx="3739995" cy="72679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10000"/>
                  </a:lnSpc>
                  <a:spcBef>
                    <a:spcPct val="0"/>
                  </a:spcBef>
                  <a:buNone/>
                </a:pPr>
                <a14:m>
                  <m:oMathPara xmlns:m="http://schemas.openxmlformats.org/officeDocument/2006/math">
                    <m:oMathParaPr>
                      <m:jc m:val="centerGroup"/>
                    </m:oMathParaPr>
                    <m:oMath xmlns:m="http://schemas.openxmlformats.org/officeDocument/2006/math">
                      <m:r>
                        <m:rPr>
                          <m:sty m:val="p"/>
                        </m:rPr>
                        <a:rPr lang="en-US" altLang="zh-CN" sz="1800">
                          <a:latin typeface="Cambria Math" panose="02040503050406030204" pitchFamily="18" charset="0"/>
                        </a:rPr>
                        <m:t>N</m:t>
                      </m:r>
                      <m:r>
                        <a:rPr lang="en-US" altLang="zh-CN" sz="1800">
                          <a:latin typeface="Cambria Math" panose="02040503050406030204" pitchFamily="18" charset="0"/>
                        </a:rPr>
                        <m:t>=1</m:t>
                      </m:r>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r>
                            <a:rPr lang="en-US" altLang="zh-CN" sz="1800" i="1">
                              <a:latin typeface="Cambria Math" panose="02040503050406030204" pitchFamily="18" charset="0"/>
                            </a:rPr>
                            <m:t>𝑎𝑏𝑠</m:t>
                          </m:r>
                          <m:r>
                            <a:rPr lang="en-US" altLang="zh-CN" sz="1800" i="1">
                              <a:latin typeface="Cambria Math" panose="02040503050406030204" pitchFamily="18" charset="0"/>
                            </a:rPr>
                            <m:t>(</m:t>
                          </m:r>
                          <m:r>
                            <a:rPr lang="en-US" altLang="zh-CN" sz="1800" i="1">
                              <a:latin typeface="Cambria Math" panose="02040503050406030204" pitchFamily="18" charset="0"/>
                            </a:rPr>
                            <m:t>𝑁</m:t>
                          </m:r>
                          <m:r>
                            <a:rPr lang="en-US" altLang="zh-CN" sz="1800" i="1">
                              <a:latin typeface="Cambria Math" panose="02040503050406030204" pitchFamily="18" charset="0"/>
                            </a:rPr>
                            <m:t>1−</m:t>
                          </m:r>
                          <m:r>
                            <a:rPr lang="en-US" altLang="zh-CN" sz="1800" i="1">
                              <a:latin typeface="Cambria Math" panose="02040503050406030204" pitchFamily="18" charset="0"/>
                            </a:rPr>
                            <m:t>𝑁</m:t>
                          </m:r>
                          <m:r>
                            <a:rPr lang="en-US" altLang="zh-CN" sz="1800" i="1">
                              <a:latin typeface="Cambria Math" panose="02040503050406030204" pitchFamily="18" charset="0"/>
                            </a:rPr>
                            <m:t>2)</m:t>
                          </m:r>
                        </m:num>
                        <m:den>
                          <m:r>
                            <a:rPr lang="en-US" altLang="zh-CN" sz="1800" i="1">
                              <a:latin typeface="Cambria Math" panose="02040503050406030204" pitchFamily="18" charset="0"/>
                            </a:rPr>
                            <m:t>𝑀𝐴𝑋</m:t>
                          </m:r>
                          <m:r>
                            <a:rPr lang="en-US" altLang="zh-CN" sz="1800" i="1">
                              <a:latin typeface="Cambria Math" panose="02040503050406030204" pitchFamily="18" charset="0"/>
                            </a:rPr>
                            <m:t>(</m:t>
                          </m:r>
                          <m:r>
                            <a:rPr lang="en-US" altLang="zh-CN" sz="1800" i="1">
                              <a:latin typeface="Cambria Math" panose="02040503050406030204" pitchFamily="18" charset="0"/>
                            </a:rPr>
                            <m:t>𝑁</m:t>
                          </m:r>
                          <m:r>
                            <a:rPr lang="en-US" altLang="zh-CN" sz="1800" i="1">
                              <a:latin typeface="Cambria Math" panose="02040503050406030204" pitchFamily="18" charset="0"/>
                            </a:rPr>
                            <m:t>1,</m:t>
                          </m:r>
                          <m:r>
                            <a:rPr lang="en-US" altLang="zh-CN" sz="1800" i="1">
                              <a:latin typeface="Cambria Math" panose="02040503050406030204" pitchFamily="18" charset="0"/>
                            </a:rPr>
                            <m:t>𝑁</m:t>
                          </m:r>
                          <m:r>
                            <a:rPr lang="en-US" altLang="zh-CN" sz="1800" i="1">
                              <a:latin typeface="Cambria Math" panose="02040503050406030204" pitchFamily="18" charset="0"/>
                            </a:rPr>
                            <m:t>2)</m:t>
                          </m:r>
                        </m:den>
                      </m:f>
                    </m:oMath>
                  </m:oMathPara>
                </a14:m>
                <a:endParaRPr lang="zh-CN" altLang="en-US" sz="1400" dirty="0">
                  <a:solidFill>
                    <a:schemeClr val="tx1">
                      <a:lumMod val="65000"/>
                      <a:lumOff val="35000"/>
                    </a:schemeClr>
                  </a:solidFill>
                  <a:sym typeface="微软雅黑" panose="020B0503020204020204" pitchFamily="34" charset="-122"/>
                </a:endParaRPr>
              </a:p>
            </p:txBody>
          </p:sp>
        </mc:Choice>
        <mc:Fallback xmlns="">
          <p:sp>
            <p:nvSpPr>
              <p:cNvPr id="138" name="矩形 47"/>
              <p:cNvSpPr>
                <a:spLocks noRot="1" noChangeAspect="1" noMove="1" noResize="1" noEditPoints="1" noAdjustHandles="1" noChangeArrowheads="1" noChangeShapeType="1" noTextEdit="1"/>
              </p:cNvSpPr>
              <p:nvPr/>
            </p:nvSpPr>
            <p:spPr bwMode="auto">
              <a:xfrm>
                <a:off x="776160" y="5463767"/>
                <a:ext cx="3739995" cy="726794"/>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39" name="矩形 138"/>
          <p:cNvSpPr/>
          <p:nvPr/>
        </p:nvSpPr>
        <p:spPr>
          <a:xfrm>
            <a:off x="7867499" y="4707574"/>
            <a:ext cx="2991506" cy="707878"/>
          </a:xfrm>
          <a:prstGeom prst="rect">
            <a:avLst/>
          </a:prstGeom>
        </p:spPr>
        <p:txBody>
          <a:bodyPr wrap="none" lIns="91431" tIns="45716" rIns="91431" bIns="45716">
            <a:spAutoFit/>
          </a:bodyPr>
          <a:lstStyle/>
          <a:p>
            <a:r>
              <a:rPr lang="en-US" altLang="zh-CN" sz="4000" b="1" dirty="0">
                <a:solidFill>
                  <a:srgbClr val="9B1E11"/>
                </a:solidFill>
                <a:latin typeface="微软雅黑" panose="020B0503020204020204" pitchFamily="34" charset="-122"/>
                <a:ea typeface="微软雅黑" panose="020B0503020204020204" pitchFamily="34" charset="-122"/>
              </a:rPr>
              <a:t>4</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计算变量类型相似度</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V</a:t>
            </a:r>
          </a:p>
        </p:txBody>
      </p:sp>
      <p:sp>
        <p:nvSpPr>
          <p:cNvPr id="140" name="矩形 47"/>
          <p:cNvSpPr>
            <a:spLocks noChangeArrowheads="1"/>
          </p:cNvSpPr>
          <p:nvPr/>
        </p:nvSpPr>
        <p:spPr bwMode="auto">
          <a:xfrm>
            <a:off x="8095317" y="5300404"/>
            <a:ext cx="3069428" cy="31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400" dirty="0">
                <a:solidFill>
                  <a:schemeClr val="tx1">
                    <a:lumMod val="65000"/>
                    <a:lumOff val="35000"/>
                  </a:schemeClr>
                </a:solidFill>
                <a:sym typeface="微软雅黑" panose="020B0503020204020204" pitchFamily="34" charset="-122"/>
              </a:rPr>
              <a:t>类型相同为</a:t>
            </a:r>
            <a:r>
              <a:rPr lang="en-US" altLang="zh-CN" sz="1400" dirty="0">
                <a:solidFill>
                  <a:schemeClr val="tx1">
                    <a:lumMod val="65000"/>
                    <a:lumOff val="35000"/>
                  </a:schemeClr>
                </a:solidFill>
                <a:sym typeface="微软雅黑" panose="020B0503020204020204" pitchFamily="34" charset="-122"/>
              </a:rPr>
              <a:t>1</a:t>
            </a:r>
            <a:r>
              <a:rPr lang="zh-CN" altLang="en-US" sz="1400" dirty="0">
                <a:solidFill>
                  <a:schemeClr val="tx1">
                    <a:lumMod val="65000"/>
                    <a:lumOff val="35000"/>
                  </a:schemeClr>
                </a:solidFill>
                <a:sym typeface="微软雅黑" panose="020B0503020204020204" pitchFamily="34" charset="-122"/>
              </a:rPr>
              <a:t>，相近为</a:t>
            </a:r>
            <a:r>
              <a:rPr lang="en-US" altLang="zh-CN" sz="1400" dirty="0">
                <a:solidFill>
                  <a:schemeClr val="tx1">
                    <a:lumMod val="65000"/>
                    <a:lumOff val="35000"/>
                  </a:schemeClr>
                </a:solidFill>
                <a:sym typeface="微软雅黑" panose="020B0503020204020204" pitchFamily="34" charset="-122"/>
              </a:rPr>
              <a:t>0.5</a:t>
            </a:r>
            <a:r>
              <a:rPr lang="zh-CN" altLang="en-US" sz="1400" dirty="0">
                <a:solidFill>
                  <a:schemeClr val="tx1">
                    <a:lumMod val="65000"/>
                    <a:lumOff val="35000"/>
                  </a:schemeClr>
                </a:solidFill>
                <a:sym typeface="微软雅黑" panose="020B0503020204020204" pitchFamily="34" charset="-122"/>
              </a:rPr>
              <a:t>，否则为</a:t>
            </a:r>
            <a:r>
              <a:rPr lang="en-US" altLang="zh-CN" sz="1400" dirty="0">
                <a:solidFill>
                  <a:schemeClr val="tx1">
                    <a:lumMod val="65000"/>
                    <a:lumOff val="35000"/>
                  </a:schemeClr>
                </a:solidFill>
                <a:sym typeface="微软雅黑" panose="020B0503020204020204" pitchFamily="34" charset="-122"/>
              </a:rPr>
              <a:t>0</a:t>
            </a:r>
            <a:endParaRPr lang="zh-CN" altLang="en-US" sz="1400" dirty="0">
              <a:solidFill>
                <a:schemeClr val="tx1">
                  <a:lumMod val="65000"/>
                  <a:lumOff val="35000"/>
                </a:schemeClr>
              </a:solidFill>
              <a:sym typeface="微软雅黑" panose="020B0503020204020204" pitchFamily="34" charset="-122"/>
            </a:endParaRPr>
          </a:p>
        </p:txBody>
      </p:sp>
      <p:sp>
        <p:nvSpPr>
          <p:cNvPr id="141" name="矩形 140"/>
          <p:cNvSpPr/>
          <p:nvPr/>
        </p:nvSpPr>
        <p:spPr>
          <a:xfrm>
            <a:off x="876645" y="2898137"/>
            <a:ext cx="3219133" cy="707878"/>
          </a:xfrm>
          <a:prstGeom prst="rect">
            <a:avLst/>
          </a:prstGeom>
        </p:spPr>
        <p:txBody>
          <a:bodyPr wrap="none" lIns="91431" tIns="45716" rIns="91431" bIns="45716">
            <a:spAutoFit/>
          </a:bodyPr>
          <a:lstStyle/>
          <a:p>
            <a:pPr algn="r"/>
            <a:r>
              <a:rPr lang="en-US" altLang="zh-CN" sz="4000" b="1" dirty="0">
                <a:solidFill>
                  <a:srgbClr val="9B1E11"/>
                </a:solidFill>
                <a:latin typeface="微软雅黑" panose="020B0503020204020204" pitchFamily="34" charset="-122"/>
                <a:ea typeface="微软雅黑" panose="020B0503020204020204" pitchFamily="34" charset="-122"/>
              </a:rPr>
              <a:t>2</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计算变量名文本相似度</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S</a:t>
            </a:r>
          </a:p>
        </p:txBody>
      </p:sp>
      <p:sp>
        <p:nvSpPr>
          <p:cNvPr id="142" name="矩形 47"/>
          <p:cNvSpPr>
            <a:spLocks noChangeArrowheads="1"/>
          </p:cNvSpPr>
          <p:nvPr/>
        </p:nvSpPr>
        <p:spPr bwMode="auto">
          <a:xfrm>
            <a:off x="946484" y="3468896"/>
            <a:ext cx="3126682" cy="54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10000"/>
              </a:lnSpc>
              <a:spcBef>
                <a:spcPct val="0"/>
              </a:spcBef>
              <a:buNone/>
            </a:pPr>
            <a:r>
              <a:rPr lang="zh-CN" altLang="en-US" sz="1400" dirty="0">
                <a:solidFill>
                  <a:schemeClr val="tx1">
                    <a:lumMod val="65000"/>
                    <a:lumOff val="35000"/>
                  </a:schemeClr>
                </a:solidFill>
                <a:sym typeface="微软雅黑" panose="020B0503020204020204" pitchFamily="34" charset="-122"/>
              </a:rPr>
              <a:t>采用</a:t>
            </a:r>
            <a:r>
              <a:rPr lang="en-US" altLang="zh-CN" sz="1400" dirty="0" err="1">
                <a:solidFill>
                  <a:schemeClr val="tx1">
                    <a:lumMod val="65000"/>
                    <a:lumOff val="35000"/>
                  </a:schemeClr>
                </a:solidFill>
                <a:sym typeface="微软雅黑" panose="020B0503020204020204" pitchFamily="34" charset="-122"/>
              </a:rPr>
              <a:t>Levenshtein</a:t>
            </a:r>
            <a:r>
              <a:rPr lang="zh-CN" altLang="en-US" sz="1400" dirty="0">
                <a:solidFill>
                  <a:schemeClr val="tx1">
                    <a:lumMod val="65000"/>
                    <a:lumOff val="35000"/>
                  </a:schemeClr>
                </a:solidFill>
                <a:sym typeface="微软雅黑" panose="020B0503020204020204" pitchFamily="34" charset="-122"/>
              </a:rPr>
              <a:t>（</a:t>
            </a:r>
            <a:r>
              <a:rPr lang="en-US" altLang="zh-CN" sz="1400" dirty="0">
                <a:solidFill>
                  <a:schemeClr val="tx1">
                    <a:lumMod val="65000"/>
                    <a:lumOff val="35000"/>
                  </a:schemeClr>
                </a:solidFill>
                <a:sym typeface="微软雅黑" panose="020B0503020204020204" pitchFamily="34" charset="-122"/>
              </a:rPr>
              <a:t>LCS</a:t>
            </a:r>
            <a:r>
              <a:rPr lang="zh-CN" altLang="en-US" sz="1400" dirty="0">
                <a:solidFill>
                  <a:schemeClr val="tx1">
                    <a:lumMod val="65000"/>
                    <a:lumOff val="35000"/>
                  </a:schemeClr>
                </a:solidFill>
                <a:sym typeface="微软雅黑" panose="020B0503020204020204" pitchFamily="34" charset="-122"/>
              </a:rPr>
              <a:t>经测试会过度拟合）</a:t>
            </a:r>
          </a:p>
        </p:txBody>
      </p:sp>
      <p:sp>
        <p:nvSpPr>
          <p:cNvPr id="143" name="矩形 142"/>
          <p:cNvSpPr/>
          <p:nvPr/>
        </p:nvSpPr>
        <p:spPr>
          <a:xfrm>
            <a:off x="5548946" y="907363"/>
            <a:ext cx="1013401" cy="707878"/>
          </a:xfrm>
          <a:prstGeom prst="rect">
            <a:avLst/>
          </a:prstGeom>
        </p:spPr>
        <p:txBody>
          <a:bodyPr wrap="none" lIns="91431" tIns="45716" rIns="91431" bIns="45716">
            <a:spAutoFit/>
          </a:bodyPr>
          <a:lstStyle/>
          <a:p>
            <a:pPr algn="ctr"/>
            <a:r>
              <a:rPr lang="en-US" altLang="zh-CN" sz="4000" b="1" dirty="0">
                <a:solidFill>
                  <a:srgbClr val="9B1E11"/>
                </a:solidFill>
                <a:latin typeface="微软雅黑" panose="020B0503020204020204" pitchFamily="34" charset="-122"/>
                <a:ea typeface="微软雅黑" panose="020B0503020204020204" pitchFamily="34" charset="-122"/>
              </a:rPr>
              <a:t>1</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统计</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4" name="矩形 47"/>
          <p:cNvSpPr>
            <a:spLocks noChangeArrowheads="1"/>
          </p:cNvSpPr>
          <p:nvPr/>
        </p:nvSpPr>
        <p:spPr bwMode="auto">
          <a:xfrm>
            <a:off x="4399152" y="1497884"/>
            <a:ext cx="3393697" cy="54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10000"/>
              </a:lnSpc>
              <a:spcBef>
                <a:spcPct val="0"/>
              </a:spcBef>
              <a:buNone/>
            </a:pPr>
            <a:r>
              <a:rPr lang="zh-CN" altLang="en-US" sz="1400" dirty="0">
                <a:solidFill>
                  <a:schemeClr val="tx1">
                    <a:lumMod val="65000"/>
                    <a:lumOff val="35000"/>
                  </a:schemeClr>
                </a:solidFill>
                <a:sym typeface="微软雅黑" panose="020B0503020204020204" pitchFamily="34" charset="-122"/>
              </a:rPr>
              <a:t>分别统计两个代码文件中变量、结构体名、类名、函数名的类型、出现次数、变量名</a:t>
            </a:r>
          </a:p>
        </p:txBody>
      </p:sp>
      <p:sp>
        <p:nvSpPr>
          <p:cNvPr id="52"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优化及变量代换</a:t>
            </a:r>
          </a:p>
        </p:txBody>
      </p:sp>
      <p:sp>
        <p:nvSpPr>
          <p:cNvPr id="53"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1600" dirty="0">
                <a:solidFill>
                  <a:schemeClr val="tx1">
                    <a:lumMod val="65000"/>
                    <a:lumOff val="35000"/>
                  </a:schemeClr>
                </a:solidFill>
                <a:latin typeface="Arial" panose="020B0604020202020204" pitchFamily="34" charset="0"/>
                <a:cs typeface="Arial" panose="020B0604020202020204" pitchFamily="34" charset="0"/>
              </a:rPr>
              <a:t>变量代换策略</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left)">
                                          <p:cBhvr>
                                            <p:cTn id="11" dur="500"/>
                                            <p:tgtEl>
                                              <p:spTgt spid="53"/>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1" fill="hold" nodeType="afterEffect" p14:presetBounceEnd="40000">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14:bounceEnd="40000">
                                          <p:cBhvr additive="base">
                                            <p:cTn id="20"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21" dur="500" fill="hold"/>
                                            <p:tgtEl>
                                              <p:spTgt spid="4"/>
                                            </p:tgtEl>
                                            <p:attrNameLst>
                                              <p:attrName>ppt_y</p:attrName>
                                            </p:attrNameLst>
                                          </p:cBhvr>
                                          <p:tavLst>
                                            <p:tav tm="0">
                                              <p:val>
                                                <p:strVal val="0-#ppt_h/2"/>
                                              </p:val>
                                            </p:tav>
                                            <p:tav tm="100000">
                                              <p:val>
                                                <p:strVal val="#ppt_y"/>
                                              </p:val>
                                            </p:tav>
                                          </p:tavLst>
                                        </p:anim>
                                      </p:childTnLst>
                                    </p:cTn>
                                  </p:par>
                                  <p:par>
                                    <p:cTn id="22" presetID="2" presetClass="entr" presetSubtype="3" fill="hold" grpId="0" nodeType="withEffect" p14:presetBounceEnd="40000">
                                      <p:stCondLst>
                                        <p:cond delay="0"/>
                                      </p:stCondLst>
                                      <p:childTnLst>
                                        <p:set>
                                          <p:cBhvr>
                                            <p:cTn id="23" dur="1" fill="hold">
                                              <p:stCondLst>
                                                <p:cond delay="0"/>
                                              </p:stCondLst>
                                            </p:cTn>
                                            <p:tgtEl>
                                              <p:spTgt spid="107"/>
                                            </p:tgtEl>
                                            <p:attrNameLst>
                                              <p:attrName>style.visibility</p:attrName>
                                            </p:attrNameLst>
                                          </p:cBhvr>
                                          <p:to>
                                            <p:strVal val="visible"/>
                                          </p:to>
                                        </p:set>
                                        <p:anim calcmode="lin" valueType="num" p14:bounceEnd="40000">
                                          <p:cBhvr additive="base">
                                            <p:cTn id="24" dur="500" fill="hold"/>
                                            <p:tgtEl>
                                              <p:spTgt spid="107"/>
                                            </p:tgtEl>
                                            <p:attrNameLst>
                                              <p:attrName>ppt_x</p:attrName>
                                            </p:attrNameLst>
                                          </p:cBhvr>
                                          <p:tavLst>
                                            <p:tav tm="0">
                                              <p:val>
                                                <p:strVal val="1+#ppt_w/2"/>
                                              </p:val>
                                            </p:tav>
                                            <p:tav tm="100000">
                                              <p:val>
                                                <p:strVal val="#ppt_x"/>
                                              </p:val>
                                            </p:tav>
                                          </p:tavLst>
                                        </p:anim>
                                        <p:anim calcmode="lin" valueType="num" p14:bounceEnd="40000">
                                          <p:cBhvr additive="base">
                                            <p:cTn id="25" dur="500" fill="hold"/>
                                            <p:tgtEl>
                                              <p:spTgt spid="107"/>
                                            </p:tgtEl>
                                            <p:attrNameLst>
                                              <p:attrName>ppt_y</p:attrName>
                                            </p:attrNameLst>
                                          </p:cBhvr>
                                          <p:tavLst>
                                            <p:tav tm="0">
                                              <p:val>
                                                <p:strVal val="0-#ppt_h/2"/>
                                              </p:val>
                                            </p:tav>
                                            <p:tav tm="100000">
                                              <p:val>
                                                <p:strVal val="#ppt_y"/>
                                              </p:val>
                                            </p:tav>
                                          </p:tavLst>
                                        </p:anim>
                                      </p:childTnLst>
                                    </p:cTn>
                                  </p:par>
                                  <p:par>
                                    <p:cTn id="26" presetID="2" presetClass="entr" presetSubtype="9" fill="hold" grpId="0" nodeType="withEffect" p14:presetBounceEnd="40000">
                                      <p:stCondLst>
                                        <p:cond delay="0"/>
                                      </p:stCondLst>
                                      <p:childTnLst>
                                        <p:set>
                                          <p:cBhvr>
                                            <p:cTn id="27" dur="1" fill="hold">
                                              <p:stCondLst>
                                                <p:cond delay="0"/>
                                              </p:stCondLst>
                                            </p:cTn>
                                            <p:tgtEl>
                                              <p:spTgt spid="105"/>
                                            </p:tgtEl>
                                            <p:attrNameLst>
                                              <p:attrName>style.visibility</p:attrName>
                                            </p:attrNameLst>
                                          </p:cBhvr>
                                          <p:to>
                                            <p:strVal val="visible"/>
                                          </p:to>
                                        </p:set>
                                        <p:anim calcmode="lin" valueType="num" p14:bounceEnd="40000">
                                          <p:cBhvr additive="base">
                                            <p:cTn id="28" dur="500" fill="hold"/>
                                            <p:tgtEl>
                                              <p:spTgt spid="105"/>
                                            </p:tgtEl>
                                            <p:attrNameLst>
                                              <p:attrName>ppt_x</p:attrName>
                                            </p:attrNameLst>
                                          </p:cBhvr>
                                          <p:tavLst>
                                            <p:tav tm="0">
                                              <p:val>
                                                <p:strVal val="0-#ppt_w/2"/>
                                              </p:val>
                                            </p:tav>
                                            <p:tav tm="100000">
                                              <p:val>
                                                <p:strVal val="#ppt_x"/>
                                              </p:val>
                                            </p:tav>
                                          </p:tavLst>
                                        </p:anim>
                                        <p:anim calcmode="lin" valueType="num" p14:bounceEnd="40000">
                                          <p:cBhvr additive="base">
                                            <p:cTn id="29" dur="500" fill="hold"/>
                                            <p:tgtEl>
                                              <p:spTgt spid="105"/>
                                            </p:tgtEl>
                                            <p:attrNameLst>
                                              <p:attrName>ppt_y</p:attrName>
                                            </p:attrNameLst>
                                          </p:cBhvr>
                                          <p:tavLst>
                                            <p:tav tm="0">
                                              <p:val>
                                                <p:strVal val="0-#ppt_h/2"/>
                                              </p:val>
                                            </p:tav>
                                            <p:tav tm="100000">
                                              <p:val>
                                                <p:strVal val="#ppt_y"/>
                                              </p:val>
                                            </p:tav>
                                          </p:tavLst>
                                        </p:anim>
                                      </p:childTnLst>
                                    </p:cTn>
                                  </p:par>
                                  <p:par>
                                    <p:cTn id="30" presetID="2" presetClass="entr" presetSubtype="3" fill="hold" nodeType="withEffect" p14:presetBounceEnd="40000">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14:bounceEnd="40000">
                                          <p:cBhvr additive="base">
                                            <p:cTn id="32" dur="50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33" dur="500" fill="hold"/>
                                            <p:tgtEl>
                                              <p:spTgt spid="6"/>
                                            </p:tgtEl>
                                            <p:attrNameLst>
                                              <p:attrName>ppt_y</p:attrName>
                                            </p:attrNameLst>
                                          </p:cBhvr>
                                          <p:tavLst>
                                            <p:tav tm="0">
                                              <p:val>
                                                <p:strVal val="0-#ppt_h/2"/>
                                              </p:val>
                                            </p:tav>
                                            <p:tav tm="100000">
                                              <p:val>
                                                <p:strVal val="#ppt_y"/>
                                              </p:val>
                                            </p:tav>
                                          </p:tavLst>
                                        </p:anim>
                                      </p:childTnLst>
                                    </p:cTn>
                                  </p:par>
                                  <p:par>
                                    <p:cTn id="34" presetID="2" presetClass="entr" presetSubtype="9" fill="hold" nodeType="withEffect" p14:presetBounceEnd="40000">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14:bounceEnd="40000">
                                          <p:cBhvr additive="base">
                                            <p:cTn id="36" dur="500" fill="hold"/>
                                            <p:tgtEl>
                                              <p:spTgt spid="5"/>
                                            </p:tgtEl>
                                            <p:attrNameLst>
                                              <p:attrName>ppt_x</p:attrName>
                                            </p:attrNameLst>
                                          </p:cBhvr>
                                          <p:tavLst>
                                            <p:tav tm="0">
                                              <p:val>
                                                <p:strVal val="0-#ppt_w/2"/>
                                              </p:val>
                                            </p:tav>
                                            <p:tav tm="100000">
                                              <p:val>
                                                <p:strVal val="#ppt_x"/>
                                              </p:val>
                                            </p:tav>
                                          </p:tavLst>
                                        </p:anim>
                                        <p:anim calcmode="lin" valueType="num" p14:bounceEnd="40000">
                                          <p:cBhvr additive="base">
                                            <p:cTn id="37" dur="500" fill="hold"/>
                                            <p:tgtEl>
                                              <p:spTgt spid="5"/>
                                            </p:tgtEl>
                                            <p:attrNameLst>
                                              <p:attrName>ppt_y</p:attrName>
                                            </p:attrNameLst>
                                          </p:cBhvr>
                                          <p:tavLst>
                                            <p:tav tm="0">
                                              <p:val>
                                                <p:strVal val="0-#ppt_h/2"/>
                                              </p:val>
                                            </p:tav>
                                            <p:tav tm="100000">
                                              <p:val>
                                                <p:strVal val="#ppt_y"/>
                                              </p:val>
                                            </p:tav>
                                          </p:tavLst>
                                        </p:anim>
                                      </p:childTnLst>
                                    </p:cTn>
                                  </p:par>
                                  <p:par>
                                    <p:cTn id="38" presetID="2" presetClass="entr" presetSubtype="2" fill="hold" grpId="0" nodeType="withEffect" p14:presetBounceEnd="40000">
                                      <p:stCondLst>
                                        <p:cond delay="0"/>
                                      </p:stCondLst>
                                      <p:childTnLst>
                                        <p:set>
                                          <p:cBhvr>
                                            <p:cTn id="39" dur="1" fill="hold">
                                              <p:stCondLst>
                                                <p:cond delay="0"/>
                                              </p:stCondLst>
                                            </p:cTn>
                                            <p:tgtEl>
                                              <p:spTgt spid="100"/>
                                            </p:tgtEl>
                                            <p:attrNameLst>
                                              <p:attrName>style.visibility</p:attrName>
                                            </p:attrNameLst>
                                          </p:cBhvr>
                                          <p:to>
                                            <p:strVal val="visible"/>
                                          </p:to>
                                        </p:set>
                                        <p:anim calcmode="lin" valueType="num" p14:bounceEnd="40000">
                                          <p:cBhvr additive="base">
                                            <p:cTn id="40" dur="500" fill="hold"/>
                                            <p:tgtEl>
                                              <p:spTgt spid="100"/>
                                            </p:tgtEl>
                                            <p:attrNameLst>
                                              <p:attrName>ppt_x</p:attrName>
                                            </p:attrNameLst>
                                          </p:cBhvr>
                                          <p:tavLst>
                                            <p:tav tm="0">
                                              <p:val>
                                                <p:strVal val="1+#ppt_w/2"/>
                                              </p:val>
                                            </p:tav>
                                            <p:tav tm="100000">
                                              <p:val>
                                                <p:strVal val="#ppt_x"/>
                                              </p:val>
                                            </p:tav>
                                          </p:tavLst>
                                        </p:anim>
                                        <p:anim calcmode="lin" valueType="num" p14:bounceEnd="40000">
                                          <p:cBhvr additive="base">
                                            <p:cTn id="41" dur="500" fill="hold"/>
                                            <p:tgtEl>
                                              <p:spTgt spid="100"/>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40000">
                                      <p:stCondLst>
                                        <p:cond delay="0"/>
                                      </p:stCondLst>
                                      <p:childTnLst>
                                        <p:set>
                                          <p:cBhvr>
                                            <p:cTn id="43" dur="1" fill="hold">
                                              <p:stCondLst>
                                                <p:cond delay="0"/>
                                              </p:stCondLst>
                                            </p:cTn>
                                            <p:tgtEl>
                                              <p:spTgt spid="91"/>
                                            </p:tgtEl>
                                            <p:attrNameLst>
                                              <p:attrName>style.visibility</p:attrName>
                                            </p:attrNameLst>
                                          </p:cBhvr>
                                          <p:to>
                                            <p:strVal val="visible"/>
                                          </p:to>
                                        </p:set>
                                        <p:anim calcmode="lin" valueType="num" p14:bounceEnd="40000">
                                          <p:cBhvr additive="base">
                                            <p:cTn id="44" dur="500" fill="hold"/>
                                            <p:tgtEl>
                                              <p:spTgt spid="91"/>
                                            </p:tgtEl>
                                            <p:attrNameLst>
                                              <p:attrName>ppt_x</p:attrName>
                                            </p:attrNameLst>
                                          </p:cBhvr>
                                          <p:tavLst>
                                            <p:tav tm="0">
                                              <p:val>
                                                <p:strVal val="0-#ppt_w/2"/>
                                              </p:val>
                                            </p:tav>
                                            <p:tav tm="100000">
                                              <p:val>
                                                <p:strVal val="#ppt_x"/>
                                              </p:val>
                                            </p:tav>
                                          </p:tavLst>
                                        </p:anim>
                                        <p:anim calcmode="lin" valueType="num" p14:bounceEnd="40000">
                                          <p:cBhvr additive="base">
                                            <p:cTn id="45" dur="500" fill="hold"/>
                                            <p:tgtEl>
                                              <p:spTgt spid="91"/>
                                            </p:tgtEl>
                                            <p:attrNameLst>
                                              <p:attrName>ppt_y</p:attrName>
                                            </p:attrNameLst>
                                          </p:cBhvr>
                                          <p:tavLst>
                                            <p:tav tm="0">
                                              <p:val>
                                                <p:strVal val="#ppt_y"/>
                                              </p:val>
                                            </p:tav>
                                            <p:tav tm="100000">
                                              <p:val>
                                                <p:strVal val="#ppt_y"/>
                                              </p:val>
                                            </p:tav>
                                          </p:tavLst>
                                        </p:anim>
                                      </p:childTnLst>
                                    </p:cTn>
                                  </p:par>
                                  <p:par>
                                    <p:cTn id="46" presetID="2" presetClass="entr" presetSubtype="6" fill="hold" nodeType="withEffect" p14:presetBounceEnd="40000">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14:bounceEnd="40000">
                                          <p:cBhvr additive="base">
                                            <p:cTn id="48" dur="500" fill="hold"/>
                                            <p:tgtEl>
                                              <p:spTgt spid="8"/>
                                            </p:tgtEl>
                                            <p:attrNameLst>
                                              <p:attrName>ppt_x</p:attrName>
                                            </p:attrNameLst>
                                          </p:cBhvr>
                                          <p:tavLst>
                                            <p:tav tm="0">
                                              <p:val>
                                                <p:strVal val="1+#ppt_w/2"/>
                                              </p:val>
                                            </p:tav>
                                            <p:tav tm="100000">
                                              <p:val>
                                                <p:strVal val="#ppt_x"/>
                                              </p:val>
                                            </p:tav>
                                          </p:tavLst>
                                        </p:anim>
                                        <p:anim calcmode="lin" valueType="num" p14:bounceEnd="40000">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fill="hold" nodeType="withEffect" p14:presetBounceEnd="40000">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14:bounceEnd="40000">
                                          <p:cBhvr additive="base">
                                            <p:cTn id="52" dur="500" fill="hold"/>
                                            <p:tgtEl>
                                              <p:spTgt spid="7"/>
                                            </p:tgtEl>
                                            <p:attrNameLst>
                                              <p:attrName>ppt_x</p:attrName>
                                            </p:attrNameLst>
                                          </p:cBhvr>
                                          <p:tavLst>
                                            <p:tav tm="0">
                                              <p:val>
                                                <p:strVal val="0-#ppt_w/2"/>
                                              </p:val>
                                            </p:tav>
                                            <p:tav tm="100000">
                                              <p:val>
                                                <p:strVal val="#ppt_x"/>
                                              </p:val>
                                            </p:tav>
                                          </p:tavLst>
                                        </p:anim>
                                        <p:anim calcmode="lin" valueType="num" p14:bounceEnd="40000">
                                          <p:cBhvr additive="base">
                                            <p:cTn id="53" dur="500" fill="hold"/>
                                            <p:tgtEl>
                                              <p:spTgt spid="7"/>
                                            </p:tgtEl>
                                            <p:attrNameLst>
                                              <p:attrName>ppt_y</p:attrName>
                                            </p:attrNameLst>
                                          </p:cBhvr>
                                          <p:tavLst>
                                            <p:tav tm="0">
                                              <p:val>
                                                <p:strVal val="1+#ppt_h/2"/>
                                              </p:val>
                                            </p:tav>
                                            <p:tav tm="100000">
                                              <p:val>
                                                <p:strVal val="#ppt_y"/>
                                              </p:val>
                                            </p:tav>
                                          </p:tavLst>
                                        </p:anim>
                                      </p:childTnLst>
                                    </p:cTn>
                                  </p:par>
                                </p:childTnLst>
                              </p:cTn>
                            </p:par>
                            <p:par>
                              <p:cTn id="54" fill="hold">
                                <p:stCondLst>
                                  <p:cond delay="2000"/>
                                </p:stCondLst>
                                <p:childTnLst>
                                  <p:par>
                                    <p:cTn id="55" presetID="12" presetClass="entr" presetSubtype="4" fill="hold" grpId="0" nodeType="afterEffect">
                                      <p:stCondLst>
                                        <p:cond delay="0"/>
                                      </p:stCondLst>
                                      <p:childTnLst>
                                        <p:set>
                                          <p:cBhvr>
                                            <p:cTn id="56" dur="1" fill="hold">
                                              <p:stCondLst>
                                                <p:cond delay="0"/>
                                              </p:stCondLst>
                                            </p:cTn>
                                            <p:tgtEl>
                                              <p:spTgt spid="143"/>
                                            </p:tgtEl>
                                            <p:attrNameLst>
                                              <p:attrName>style.visibility</p:attrName>
                                            </p:attrNameLst>
                                          </p:cBhvr>
                                          <p:to>
                                            <p:strVal val="visible"/>
                                          </p:to>
                                        </p:set>
                                        <p:anim calcmode="lin" valueType="num">
                                          <p:cBhvr additive="base">
                                            <p:cTn id="57" dur="350"/>
                                            <p:tgtEl>
                                              <p:spTgt spid="143"/>
                                            </p:tgtEl>
                                            <p:attrNameLst>
                                              <p:attrName>ppt_y</p:attrName>
                                            </p:attrNameLst>
                                          </p:cBhvr>
                                          <p:tavLst>
                                            <p:tav tm="0">
                                              <p:val>
                                                <p:strVal val="#ppt_y+#ppt_h*1.125000"/>
                                              </p:val>
                                            </p:tav>
                                            <p:tav tm="100000">
                                              <p:val>
                                                <p:strVal val="#ppt_y"/>
                                              </p:val>
                                            </p:tav>
                                          </p:tavLst>
                                        </p:anim>
                                        <p:animEffect transition="in" filter="wipe(up)">
                                          <p:cBhvr>
                                            <p:cTn id="58" dur="350"/>
                                            <p:tgtEl>
                                              <p:spTgt spid="143"/>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44"/>
                                            </p:tgtEl>
                                            <p:attrNameLst>
                                              <p:attrName>style.visibility</p:attrName>
                                            </p:attrNameLst>
                                          </p:cBhvr>
                                          <p:to>
                                            <p:strVal val="visible"/>
                                          </p:to>
                                        </p:set>
                                        <p:anim calcmode="lin" valueType="num">
                                          <p:cBhvr additive="base">
                                            <p:cTn id="61" dur="350"/>
                                            <p:tgtEl>
                                              <p:spTgt spid="144"/>
                                            </p:tgtEl>
                                            <p:attrNameLst>
                                              <p:attrName>ppt_y</p:attrName>
                                            </p:attrNameLst>
                                          </p:cBhvr>
                                          <p:tavLst>
                                            <p:tav tm="0">
                                              <p:val>
                                                <p:strVal val="#ppt_y+#ppt_h*1.125000"/>
                                              </p:val>
                                            </p:tav>
                                            <p:tav tm="100000">
                                              <p:val>
                                                <p:strVal val="#ppt_y"/>
                                              </p:val>
                                            </p:tav>
                                          </p:tavLst>
                                        </p:anim>
                                        <p:animEffect transition="in" filter="wipe(up)">
                                          <p:cBhvr>
                                            <p:cTn id="62" dur="350"/>
                                            <p:tgtEl>
                                              <p:spTgt spid="144"/>
                                            </p:tgtEl>
                                          </p:cBhvr>
                                        </p:animEffect>
                                      </p:childTnLst>
                                    </p:cTn>
                                  </p:par>
                                </p:childTnLst>
                              </p:cTn>
                            </p:par>
                            <p:par>
                              <p:cTn id="63" fill="hold">
                                <p:stCondLst>
                                  <p:cond delay="2500"/>
                                </p:stCondLst>
                                <p:childTnLst>
                                  <p:par>
                                    <p:cTn id="64" presetID="12" presetClass="entr" presetSubtype="8" fill="hold" grpId="0" nodeType="afterEffect">
                                      <p:stCondLst>
                                        <p:cond delay="0"/>
                                      </p:stCondLst>
                                      <p:childTnLst>
                                        <p:set>
                                          <p:cBhvr>
                                            <p:cTn id="65" dur="1" fill="hold">
                                              <p:stCondLst>
                                                <p:cond delay="0"/>
                                              </p:stCondLst>
                                            </p:cTn>
                                            <p:tgtEl>
                                              <p:spTgt spid="135"/>
                                            </p:tgtEl>
                                            <p:attrNameLst>
                                              <p:attrName>style.visibility</p:attrName>
                                            </p:attrNameLst>
                                          </p:cBhvr>
                                          <p:to>
                                            <p:strVal val="visible"/>
                                          </p:to>
                                        </p:set>
                                        <p:anim calcmode="lin" valueType="num">
                                          <p:cBhvr additive="base">
                                            <p:cTn id="66" dur="350"/>
                                            <p:tgtEl>
                                              <p:spTgt spid="135"/>
                                            </p:tgtEl>
                                            <p:attrNameLst>
                                              <p:attrName>ppt_x</p:attrName>
                                            </p:attrNameLst>
                                          </p:cBhvr>
                                          <p:tavLst>
                                            <p:tav tm="0">
                                              <p:val>
                                                <p:strVal val="#ppt_x-#ppt_w*1.125000"/>
                                              </p:val>
                                            </p:tav>
                                            <p:tav tm="100000">
                                              <p:val>
                                                <p:strVal val="#ppt_x"/>
                                              </p:val>
                                            </p:tav>
                                          </p:tavLst>
                                        </p:anim>
                                        <p:animEffect transition="in" filter="wipe(right)">
                                          <p:cBhvr>
                                            <p:cTn id="67" dur="350"/>
                                            <p:tgtEl>
                                              <p:spTgt spid="135"/>
                                            </p:tgtEl>
                                          </p:cBhvr>
                                        </p:animEffect>
                                      </p:childTnLst>
                                    </p:cTn>
                                  </p:par>
                                  <p:par>
                                    <p:cTn id="68" presetID="12" presetClass="entr" presetSubtype="8" fill="hold" grpId="0" nodeType="withEffect">
                                      <p:stCondLst>
                                        <p:cond delay="0"/>
                                      </p:stCondLst>
                                      <p:childTnLst>
                                        <p:set>
                                          <p:cBhvr>
                                            <p:cTn id="69" dur="1" fill="hold">
                                              <p:stCondLst>
                                                <p:cond delay="0"/>
                                              </p:stCondLst>
                                            </p:cTn>
                                            <p:tgtEl>
                                              <p:spTgt spid="136"/>
                                            </p:tgtEl>
                                            <p:attrNameLst>
                                              <p:attrName>style.visibility</p:attrName>
                                            </p:attrNameLst>
                                          </p:cBhvr>
                                          <p:to>
                                            <p:strVal val="visible"/>
                                          </p:to>
                                        </p:set>
                                        <p:anim calcmode="lin" valueType="num">
                                          <p:cBhvr additive="base">
                                            <p:cTn id="70" dur="350"/>
                                            <p:tgtEl>
                                              <p:spTgt spid="136"/>
                                            </p:tgtEl>
                                            <p:attrNameLst>
                                              <p:attrName>ppt_x</p:attrName>
                                            </p:attrNameLst>
                                          </p:cBhvr>
                                          <p:tavLst>
                                            <p:tav tm="0">
                                              <p:val>
                                                <p:strVal val="#ppt_x-#ppt_w*1.125000"/>
                                              </p:val>
                                            </p:tav>
                                            <p:tav tm="100000">
                                              <p:val>
                                                <p:strVal val="#ppt_x"/>
                                              </p:val>
                                            </p:tav>
                                          </p:tavLst>
                                        </p:anim>
                                        <p:animEffect transition="in" filter="wipe(right)">
                                          <p:cBhvr>
                                            <p:cTn id="71" dur="350"/>
                                            <p:tgtEl>
                                              <p:spTgt spid="136"/>
                                            </p:tgtEl>
                                          </p:cBhvr>
                                        </p:animEffect>
                                      </p:childTnLst>
                                    </p:cTn>
                                  </p:par>
                                </p:childTnLst>
                              </p:cTn>
                            </p:par>
                            <p:par>
                              <p:cTn id="72" fill="hold">
                                <p:stCondLst>
                                  <p:cond delay="3000"/>
                                </p:stCondLst>
                                <p:childTnLst>
                                  <p:par>
                                    <p:cTn id="73" presetID="12" presetClass="entr" presetSubtype="2" fill="hold" grpId="0" nodeType="afterEffect">
                                      <p:stCondLst>
                                        <p:cond delay="0"/>
                                      </p:stCondLst>
                                      <p:childTnLst>
                                        <p:set>
                                          <p:cBhvr>
                                            <p:cTn id="74" dur="1" fill="hold">
                                              <p:stCondLst>
                                                <p:cond delay="0"/>
                                              </p:stCondLst>
                                            </p:cTn>
                                            <p:tgtEl>
                                              <p:spTgt spid="141"/>
                                            </p:tgtEl>
                                            <p:attrNameLst>
                                              <p:attrName>style.visibility</p:attrName>
                                            </p:attrNameLst>
                                          </p:cBhvr>
                                          <p:to>
                                            <p:strVal val="visible"/>
                                          </p:to>
                                        </p:set>
                                        <p:anim calcmode="lin" valueType="num">
                                          <p:cBhvr additive="base">
                                            <p:cTn id="75" dur="350"/>
                                            <p:tgtEl>
                                              <p:spTgt spid="141"/>
                                            </p:tgtEl>
                                            <p:attrNameLst>
                                              <p:attrName>ppt_x</p:attrName>
                                            </p:attrNameLst>
                                          </p:cBhvr>
                                          <p:tavLst>
                                            <p:tav tm="0">
                                              <p:val>
                                                <p:strVal val="#ppt_x+#ppt_w*1.125000"/>
                                              </p:val>
                                            </p:tav>
                                            <p:tav tm="100000">
                                              <p:val>
                                                <p:strVal val="#ppt_x"/>
                                              </p:val>
                                            </p:tav>
                                          </p:tavLst>
                                        </p:anim>
                                        <p:animEffect transition="in" filter="wipe(left)">
                                          <p:cBhvr>
                                            <p:cTn id="76" dur="350"/>
                                            <p:tgtEl>
                                              <p:spTgt spid="141"/>
                                            </p:tgtEl>
                                          </p:cBhvr>
                                        </p:animEffect>
                                      </p:childTnLst>
                                    </p:cTn>
                                  </p:par>
                                  <p:par>
                                    <p:cTn id="77" presetID="12" presetClass="entr" presetSubtype="2" fill="hold" grpId="0" nodeType="withEffect">
                                      <p:stCondLst>
                                        <p:cond delay="0"/>
                                      </p:stCondLst>
                                      <p:childTnLst>
                                        <p:set>
                                          <p:cBhvr>
                                            <p:cTn id="78" dur="1" fill="hold">
                                              <p:stCondLst>
                                                <p:cond delay="0"/>
                                              </p:stCondLst>
                                            </p:cTn>
                                            <p:tgtEl>
                                              <p:spTgt spid="142"/>
                                            </p:tgtEl>
                                            <p:attrNameLst>
                                              <p:attrName>style.visibility</p:attrName>
                                            </p:attrNameLst>
                                          </p:cBhvr>
                                          <p:to>
                                            <p:strVal val="visible"/>
                                          </p:to>
                                        </p:set>
                                        <p:anim calcmode="lin" valueType="num">
                                          <p:cBhvr additive="base">
                                            <p:cTn id="79" dur="350"/>
                                            <p:tgtEl>
                                              <p:spTgt spid="142"/>
                                            </p:tgtEl>
                                            <p:attrNameLst>
                                              <p:attrName>ppt_x</p:attrName>
                                            </p:attrNameLst>
                                          </p:cBhvr>
                                          <p:tavLst>
                                            <p:tav tm="0">
                                              <p:val>
                                                <p:strVal val="#ppt_x+#ppt_w*1.125000"/>
                                              </p:val>
                                            </p:tav>
                                            <p:tav tm="100000">
                                              <p:val>
                                                <p:strVal val="#ppt_x"/>
                                              </p:val>
                                            </p:tav>
                                          </p:tavLst>
                                        </p:anim>
                                        <p:animEffect transition="in" filter="wipe(left)">
                                          <p:cBhvr>
                                            <p:cTn id="80" dur="350"/>
                                            <p:tgtEl>
                                              <p:spTgt spid="142"/>
                                            </p:tgtEl>
                                          </p:cBhvr>
                                        </p:animEffect>
                                      </p:childTnLst>
                                    </p:cTn>
                                  </p:par>
                                </p:childTnLst>
                              </p:cTn>
                            </p:par>
                            <p:par>
                              <p:cTn id="81" fill="hold">
                                <p:stCondLst>
                                  <p:cond delay="3500"/>
                                </p:stCondLst>
                                <p:childTnLst>
                                  <p:par>
                                    <p:cTn id="82" presetID="12" presetClass="entr" presetSubtype="8" fill="hold" grpId="0" nodeType="afterEffect">
                                      <p:stCondLst>
                                        <p:cond delay="0"/>
                                      </p:stCondLst>
                                      <p:childTnLst>
                                        <p:set>
                                          <p:cBhvr>
                                            <p:cTn id="83" dur="1" fill="hold">
                                              <p:stCondLst>
                                                <p:cond delay="0"/>
                                              </p:stCondLst>
                                            </p:cTn>
                                            <p:tgtEl>
                                              <p:spTgt spid="139"/>
                                            </p:tgtEl>
                                            <p:attrNameLst>
                                              <p:attrName>style.visibility</p:attrName>
                                            </p:attrNameLst>
                                          </p:cBhvr>
                                          <p:to>
                                            <p:strVal val="visible"/>
                                          </p:to>
                                        </p:set>
                                        <p:anim calcmode="lin" valueType="num">
                                          <p:cBhvr additive="base">
                                            <p:cTn id="84" dur="350"/>
                                            <p:tgtEl>
                                              <p:spTgt spid="139"/>
                                            </p:tgtEl>
                                            <p:attrNameLst>
                                              <p:attrName>ppt_x</p:attrName>
                                            </p:attrNameLst>
                                          </p:cBhvr>
                                          <p:tavLst>
                                            <p:tav tm="0">
                                              <p:val>
                                                <p:strVal val="#ppt_x-#ppt_w*1.125000"/>
                                              </p:val>
                                            </p:tav>
                                            <p:tav tm="100000">
                                              <p:val>
                                                <p:strVal val="#ppt_x"/>
                                              </p:val>
                                            </p:tav>
                                          </p:tavLst>
                                        </p:anim>
                                        <p:animEffect transition="in" filter="wipe(right)">
                                          <p:cBhvr>
                                            <p:cTn id="85" dur="350"/>
                                            <p:tgtEl>
                                              <p:spTgt spid="139"/>
                                            </p:tgtEl>
                                          </p:cBhvr>
                                        </p:animEffect>
                                      </p:childTnLst>
                                    </p:cTn>
                                  </p:par>
                                  <p:par>
                                    <p:cTn id="86" presetID="12" presetClass="entr" presetSubtype="8" fill="hold" grpId="0" nodeType="withEffect">
                                      <p:stCondLst>
                                        <p:cond delay="0"/>
                                      </p:stCondLst>
                                      <p:childTnLst>
                                        <p:set>
                                          <p:cBhvr>
                                            <p:cTn id="87" dur="1" fill="hold">
                                              <p:stCondLst>
                                                <p:cond delay="0"/>
                                              </p:stCondLst>
                                            </p:cTn>
                                            <p:tgtEl>
                                              <p:spTgt spid="140"/>
                                            </p:tgtEl>
                                            <p:attrNameLst>
                                              <p:attrName>style.visibility</p:attrName>
                                            </p:attrNameLst>
                                          </p:cBhvr>
                                          <p:to>
                                            <p:strVal val="visible"/>
                                          </p:to>
                                        </p:set>
                                        <p:anim calcmode="lin" valueType="num">
                                          <p:cBhvr additive="base">
                                            <p:cTn id="88" dur="350"/>
                                            <p:tgtEl>
                                              <p:spTgt spid="140"/>
                                            </p:tgtEl>
                                            <p:attrNameLst>
                                              <p:attrName>ppt_x</p:attrName>
                                            </p:attrNameLst>
                                          </p:cBhvr>
                                          <p:tavLst>
                                            <p:tav tm="0">
                                              <p:val>
                                                <p:strVal val="#ppt_x-#ppt_w*1.125000"/>
                                              </p:val>
                                            </p:tav>
                                            <p:tav tm="100000">
                                              <p:val>
                                                <p:strVal val="#ppt_x"/>
                                              </p:val>
                                            </p:tav>
                                          </p:tavLst>
                                        </p:anim>
                                        <p:animEffect transition="in" filter="wipe(right)">
                                          <p:cBhvr>
                                            <p:cTn id="89" dur="350"/>
                                            <p:tgtEl>
                                              <p:spTgt spid="140"/>
                                            </p:tgtEl>
                                          </p:cBhvr>
                                        </p:animEffect>
                                      </p:childTnLst>
                                    </p:cTn>
                                  </p:par>
                                </p:childTnLst>
                              </p:cTn>
                            </p:par>
                            <p:par>
                              <p:cTn id="90" fill="hold">
                                <p:stCondLst>
                                  <p:cond delay="4000"/>
                                </p:stCondLst>
                                <p:childTnLst>
                                  <p:par>
                                    <p:cTn id="91" presetID="12" presetClass="entr" presetSubtype="2" fill="hold" grpId="0" nodeType="afterEffect">
                                      <p:stCondLst>
                                        <p:cond delay="0"/>
                                      </p:stCondLst>
                                      <p:childTnLst>
                                        <p:set>
                                          <p:cBhvr>
                                            <p:cTn id="92" dur="1" fill="hold">
                                              <p:stCondLst>
                                                <p:cond delay="0"/>
                                              </p:stCondLst>
                                            </p:cTn>
                                            <p:tgtEl>
                                              <p:spTgt spid="137"/>
                                            </p:tgtEl>
                                            <p:attrNameLst>
                                              <p:attrName>style.visibility</p:attrName>
                                            </p:attrNameLst>
                                          </p:cBhvr>
                                          <p:to>
                                            <p:strVal val="visible"/>
                                          </p:to>
                                        </p:set>
                                        <p:anim calcmode="lin" valueType="num">
                                          <p:cBhvr additive="base">
                                            <p:cTn id="93" dur="350"/>
                                            <p:tgtEl>
                                              <p:spTgt spid="137"/>
                                            </p:tgtEl>
                                            <p:attrNameLst>
                                              <p:attrName>ppt_x</p:attrName>
                                            </p:attrNameLst>
                                          </p:cBhvr>
                                          <p:tavLst>
                                            <p:tav tm="0">
                                              <p:val>
                                                <p:strVal val="#ppt_x+#ppt_w*1.125000"/>
                                              </p:val>
                                            </p:tav>
                                            <p:tav tm="100000">
                                              <p:val>
                                                <p:strVal val="#ppt_x"/>
                                              </p:val>
                                            </p:tav>
                                          </p:tavLst>
                                        </p:anim>
                                        <p:animEffect transition="in" filter="wipe(left)">
                                          <p:cBhvr>
                                            <p:cTn id="94" dur="350"/>
                                            <p:tgtEl>
                                              <p:spTgt spid="137"/>
                                            </p:tgtEl>
                                          </p:cBhvr>
                                        </p:animEffect>
                                      </p:childTnLst>
                                    </p:cTn>
                                  </p:par>
                                  <p:par>
                                    <p:cTn id="95" presetID="12" presetClass="entr" presetSubtype="2" fill="hold" grpId="0" nodeType="withEffect">
                                      <p:stCondLst>
                                        <p:cond delay="0"/>
                                      </p:stCondLst>
                                      <p:childTnLst>
                                        <p:set>
                                          <p:cBhvr>
                                            <p:cTn id="96" dur="1" fill="hold">
                                              <p:stCondLst>
                                                <p:cond delay="0"/>
                                              </p:stCondLst>
                                            </p:cTn>
                                            <p:tgtEl>
                                              <p:spTgt spid="138"/>
                                            </p:tgtEl>
                                            <p:attrNameLst>
                                              <p:attrName>style.visibility</p:attrName>
                                            </p:attrNameLst>
                                          </p:cBhvr>
                                          <p:to>
                                            <p:strVal val="visible"/>
                                          </p:to>
                                        </p:set>
                                        <p:anim calcmode="lin" valueType="num">
                                          <p:cBhvr additive="base">
                                            <p:cTn id="97" dur="350"/>
                                            <p:tgtEl>
                                              <p:spTgt spid="138"/>
                                            </p:tgtEl>
                                            <p:attrNameLst>
                                              <p:attrName>ppt_x</p:attrName>
                                            </p:attrNameLst>
                                          </p:cBhvr>
                                          <p:tavLst>
                                            <p:tav tm="0">
                                              <p:val>
                                                <p:strVal val="#ppt_x+#ppt_w*1.125000"/>
                                              </p:val>
                                            </p:tav>
                                            <p:tav tm="100000">
                                              <p:val>
                                                <p:strVal val="#ppt_x"/>
                                              </p:val>
                                            </p:tav>
                                          </p:tavLst>
                                        </p:anim>
                                        <p:animEffect transition="in" filter="wipe(left)">
                                          <p:cBhvr>
                                            <p:cTn id="98" dur="35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100" grpId="0" animBg="1"/>
          <p:bldP spid="105" grpId="0" animBg="1"/>
          <p:bldP spid="107" grpId="0" animBg="1"/>
          <p:bldP spid="135" grpId="0"/>
          <p:bldP spid="136" grpId="0"/>
          <p:bldP spid="137" grpId="0"/>
          <p:bldP spid="138" grpId="0"/>
          <p:bldP spid="139" grpId="0"/>
          <p:bldP spid="140" grpId="0"/>
          <p:bldP spid="141" grpId="0"/>
          <p:bldP spid="142" grpId="0"/>
          <p:bldP spid="143" grpId="0"/>
          <p:bldP spid="144" grpId="0"/>
          <p:bldP spid="52" grpId="0"/>
          <p:bldP spid="5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left)">
                                          <p:cBhvr>
                                            <p:cTn id="11" dur="500"/>
                                            <p:tgtEl>
                                              <p:spTgt spid="53"/>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1"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0-#ppt_h/2"/>
                                              </p:val>
                                            </p:tav>
                                            <p:tav tm="100000">
                                              <p:val>
                                                <p:strVal val="#ppt_y"/>
                                              </p:val>
                                            </p:tav>
                                          </p:tavLst>
                                        </p:anim>
                                      </p:childTnLst>
                                    </p:cTn>
                                  </p:par>
                                  <p:par>
                                    <p:cTn id="22" presetID="2" presetClass="entr" presetSubtype="3" fill="hold" grpId="0" nodeType="withEffect">
                                      <p:stCondLst>
                                        <p:cond delay="0"/>
                                      </p:stCondLst>
                                      <p:childTnLst>
                                        <p:set>
                                          <p:cBhvr>
                                            <p:cTn id="23" dur="1" fill="hold">
                                              <p:stCondLst>
                                                <p:cond delay="0"/>
                                              </p:stCondLst>
                                            </p:cTn>
                                            <p:tgtEl>
                                              <p:spTgt spid="107"/>
                                            </p:tgtEl>
                                            <p:attrNameLst>
                                              <p:attrName>style.visibility</p:attrName>
                                            </p:attrNameLst>
                                          </p:cBhvr>
                                          <p:to>
                                            <p:strVal val="visible"/>
                                          </p:to>
                                        </p:set>
                                        <p:anim calcmode="lin" valueType="num">
                                          <p:cBhvr additive="base">
                                            <p:cTn id="24" dur="500" fill="hold"/>
                                            <p:tgtEl>
                                              <p:spTgt spid="107"/>
                                            </p:tgtEl>
                                            <p:attrNameLst>
                                              <p:attrName>ppt_x</p:attrName>
                                            </p:attrNameLst>
                                          </p:cBhvr>
                                          <p:tavLst>
                                            <p:tav tm="0">
                                              <p:val>
                                                <p:strVal val="1+#ppt_w/2"/>
                                              </p:val>
                                            </p:tav>
                                            <p:tav tm="100000">
                                              <p:val>
                                                <p:strVal val="#ppt_x"/>
                                              </p:val>
                                            </p:tav>
                                          </p:tavLst>
                                        </p:anim>
                                        <p:anim calcmode="lin" valueType="num">
                                          <p:cBhvr additive="base">
                                            <p:cTn id="25" dur="500" fill="hold"/>
                                            <p:tgtEl>
                                              <p:spTgt spid="107"/>
                                            </p:tgtEl>
                                            <p:attrNameLst>
                                              <p:attrName>ppt_y</p:attrName>
                                            </p:attrNameLst>
                                          </p:cBhvr>
                                          <p:tavLst>
                                            <p:tav tm="0">
                                              <p:val>
                                                <p:strVal val="0-#ppt_h/2"/>
                                              </p:val>
                                            </p:tav>
                                            <p:tav tm="100000">
                                              <p:val>
                                                <p:strVal val="#ppt_y"/>
                                              </p:val>
                                            </p:tav>
                                          </p:tavLst>
                                        </p:anim>
                                      </p:childTnLst>
                                    </p:cTn>
                                  </p:par>
                                  <p:par>
                                    <p:cTn id="26" presetID="2" presetClass="entr" presetSubtype="9" fill="hold" grpId="0" nodeType="withEffect">
                                      <p:stCondLst>
                                        <p:cond delay="0"/>
                                      </p:stCondLst>
                                      <p:childTnLst>
                                        <p:set>
                                          <p:cBhvr>
                                            <p:cTn id="27" dur="1" fill="hold">
                                              <p:stCondLst>
                                                <p:cond delay="0"/>
                                              </p:stCondLst>
                                            </p:cTn>
                                            <p:tgtEl>
                                              <p:spTgt spid="105"/>
                                            </p:tgtEl>
                                            <p:attrNameLst>
                                              <p:attrName>style.visibility</p:attrName>
                                            </p:attrNameLst>
                                          </p:cBhvr>
                                          <p:to>
                                            <p:strVal val="visible"/>
                                          </p:to>
                                        </p:set>
                                        <p:anim calcmode="lin" valueType="num">
                                          <p:cBhvr additive="base">
                                            <p:cTn id="28" dur="500" fill="hold"/>
                                            <p:tgtEl>
                                              <p:spTgt spid="105"/>
                                            </p:tgtEl>
                                            <p:attrNameLst>
                                              <p:attrName>ppt_x</p:attrName>
                                            </p:attrNameLst>
                                          </p:cBhvr>
                                          <p:tavLst>
                                            <p:tav tm="0">
                                              <p:val>
                                                <p:strVal val="0-#ppt_w/2"/>
                                              </p:val>
                                            </p:tav>
                                            <p:tav tm="100000">
                                              <p:val>
                                                <p:strVal val="#ppt_x"/>
                                              </p:val>
                                            </p:tav>
                                          </p:tavLst>
                                        </p:anim>
                                        <p:anim calcmode="lin" valueType="num">
                                          <p:cBhvr additive="base">
                                            <p:cTn id="29" dur="500" fill="hold"/>
                                            <p:tgtEl>
                                              <p:spTgt spid="105"/>
                                            </p:tgtEl>
                                            <p:attrNameLst>
                                              <p:attrName>ppt_y</p:attrName>
                                            </p:attrNameLst>
                                          </p:cBhvr>
                                          <p:tavLst>
                                            <p:tav tm="0">
                                              <p:val>
                                                <p:strVal val="0-#ppt_h/2"/>
                                              </p:val>
                                            </p:tav>
                                            <p:tav tm="100000">
                                              <p:val>
                                                <p:strVal val="#ppt_y"/>
                                              </p:val>
                                            </p:tav>
                                          </p:tavLst>
                                        </p:anim>
                                      </p:childTnLst>
                                    </p:cTn>
                                  </p:par>
                                  <p:par>
                                    <p:cTn id="30" presetID="2" presetClass="entr" presetSubtype="3"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1+#ppt_w/2"/>
                                              </p:val>
                                            </p:tav>
                                            <p:tav tm="100000">
                                              <p:val>
                                                <p:strVal val="#ppt_x"/>
                                              </p:val>
                                            </p:tav>
                                          </p:tavLst>
                                        </p:anim>
                                        <p:anim calcmode="lin" valueType="num">
                                          <p:cBhvr additive="base">
                                            <p:cTn id="33" dur="500" fill="hold"/>
                                            <p:tgtEl>
                                              <p:spTgt spid="6"/>
                                            </p:tgtEl>
                                            <p:attrNameLst>
                                              <p:attrName>ppt_y</p:attrName>
                                            </p:attrNameLst>
                                          </p:cBhvr>
                                          <p:tavLst>
                                            <p:tav tm="0">
                                              <p:val>
                                                <p:strVal val="0-#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0-#ppt_w/2"/>
                                              </p:val>
                                            </p:tav>
                                            <p:tav tm="100000">
                                              <p:val>
                                                <p:strVal val="#ppt_x"/>
                                              </p:val>
                                            </p:tav>
                                          </p:tavLst>
                                        </p:anim>
                                        <p:anim calcmode="lin" valueType="num">
                                          <p:cBhvr additive="base">
                                            <p:cTn id="37" dur="500" fill="hold"/>
                                            <p:tgtEl>
                                              <p:spTgt spid="5"/>
                                            </p:tgtEl>
                                            <p:attrNameLst>
                                              <p:attrName>ppt_y</p:attrName>
                                            </p:attrNameLst>
                                          </p:cBhvr>
                                          <p:tavLst>
                                            <p:tav tm="0">
                                              <p:val>
                                                <p:strVal val="0-#ppt_h/2"/>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00"/>
                                            </p:tgtEl>
                                            <p:attrNameLst>
                                              <p:attrName>style.visibility</p:attrName>
                                            </p:attrNameLst>
                                          </p:cBhvr>
                                          <p:to>
                                            <p:strVal val="visible"/>
                                          </p:to>
                                        </p:set>
                                        <p:anim calcmode="lin" valueType="num">
                                          <p:cBhvr additive="base">
                                            <p:cTn id="40" dur="500" fill="hold"/>
                                            <p:tgtEl>
                                              <p:spTgt spid="100"/>
                                            </p:tgtEl>
                                            <p:attrNameLst>
                                              <p:attrName>ppt_x</p:attrName>
                                            </p:attrNameLst>
                                          </p:cBhvr>
                                          <p:tavLst>
                                            <p:tav tm="0">
                                              <p:val>
                                                <p:strVal val="1+#ppt_w/2"/>
                                              </p:val>
                                            </p:tav>
                                            <p:tav tm="100000">
                                              <p:val>
                                                <p:strVal val="#ppt_x"/>
                                              </p:val>
                                            </p:tav>
                                          </p:tavLst>
                                        </p:anim>
                                        <p:anim calcmode="lin" valueType="num">
                                          <p:cBhvr additive="base">
                                            <p:cTn id="41" dur="500" fill="hold"/>
                                            <p:tgtEl>
                                              <p:spTgt spid="100"/>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91"/>
                                            </p:tgtEl>
                                            <p:attrNameLst>
                                              <p:attrName>style.visibility</p:attrName>
                                            </p:attrNameLst>
                                          </p:cBhvr>
                                          <p:to>
                                            <p:strVal val="visible"/>
                                          </p:to>
                                        </p:set>
                                        <p:anim calcmode="lin" valueType="num">
                                          <p:cBhvr additive="base">
                                            <p:cTn id="44" dur="500" fill="hold"/>
                                            <p:tgtEl>
                                              <p:spTgt spid="91"/>
                                            </p:tgtEl>
                                            <p:attrNameLst>
                                              <p:attrName>ppt_x</p:attrName>
                                            </p:attrNameLst>
                                          </p:cBhvr>
                                          <p:tavLst>
                                            <p:tav tm="0">
                                              <p:val>
                                                <p:strVal val="0-#ppt_w/2"/>
                                              </p:val>
                                            </p:tav>
                                            <p:tav tm="100000">
                                              <p:val>
                                                <p:strVal val="#ppt_x"/>
                                              </p:val>
                                            </p:tav>
                                          </p:tavLst>
                                        </p:anim>
                                        <p:anim calcmode="lin" valueType="num">
                                          <p:cBhvr additive="base">
                                            <p:cTn id="45" dur="500" fill="hold"/>
                                            <p:tgtEl>
                                              <p:spTgt spid="91"/>
                                            </p:tgtEl>
                                            <p:attrNameLst>
                                              <p:attrName>ppt_y</p:attrName>
                                            </p:attrNameLst>
                                          </p:cBhvr>
                                          <p:tavLst>
                                            <p:tav tm="0">
                                              <p:val>
                                                <p:strVal val="#ppt_y"/>
                                              </p:val>
                                            </p:tav>
                                            <p:tav tm="100000">
                                              <p:val>
                                                <p:strVal val="#ppt_y"/>
                                              </p:val>
                                            </p:tav>
                                          </p:tavLst>
                                        </p:anim>
                                      </p:childTnLst>
                                    </p:cTn>
                                  </p:par>
                                  <p:par>
                                    <p:cTn id="46" presetID="2" presetClass="entr" presetSubtype="6" fill="hold"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1+#ppt_w/2"/>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fill="hold"/>
                                            <p:tgtEl>
                                              <p:spTgt spid="7"/>
                                            </p:tgtEl>
                                            <p:attrNameLst>
                                              <p:attrName>ppt_x</p:attrName>
                                            </p:attrNameLst>
                                          </p:cBhvr>
                                          <p:tavLst>
                                            <p:tav tm="0">
                                              <p:val>
                                                <p:strVal val="0-#ppt_w/2"/>
                                              </p:val>
                                            </p:tav>
                                            <p:tav tm="100000">
                                              <p:val>
                                                <p:strVal val="#ppt_x"/>
                                              </p:val>
                                            </p:tav>
                                          </p:tavLst>
                                        </p:anim>
                                        <p:anim calcmode="lin" valueType="num">
                                          <p:cBhvr additive="base">
                                            <p:cTn id="53" dur="500" fill="hold"/>
                                            <p:tgtEl>
                                              <p:spTgt spid="7"/>
                                            </p:tgtEl>
                                            <p:attrNameLst>
                                              <p:attrName>ppt_y</p:attrName>
                                            </p:attrNameLst>
                                          </p:cBhvr>
                                          <p:tavLst>
                                            <p:tav tm="0">
                                              <p:val>
                                                <p:strVal val="1+#ppt_h/2"/>
                                              </p:val>
                                            </p:tav>
                                            <p:tav tm="100000">
                                              <p:val>
                                                <p:strVal val="#ppt_y"/>
                                              </p:val>
                                            </p:tav>
                                          </p:tavLst>
                                        </p:anim>
                                      </p:childTnLst>
                                    </p:cTn>
                                  </p:par>
                                </p:childTnLst>
                              </p:cTn>
                            </p:par>
                            <p:par>
                              <p:cTn id="54" fill="hold">
                                <p:stCondLst>
                                  <p:cond delay="2000"/>
                                </p:stCondLst>
                                <p:childTnLst>
                                  <p:par>
                                    <p:cTn id="55" presetID="12" presetClass="entr" presetSubtype="4" fill="hold" grpId="0" nodeType="afterEffect">
                                      <p:stCondLst>
                                        <p:cond delay="0"/>
                                      </p:stCondLst>
                                      <p:childTnLst>
                                        <p:set>
                                          <p:cBhvr>
                                            <p:cTn id="56" dur="1" fill="hold">
                                              <p:stCondLst>
                                                <p:cond delay="0"/>
                                              </p:stCondLst>
                                            </p:cTn>
                                            <p:tgtEl>
                                              <p:spTgt spid="143"/>
                                            </p:tgtEl>
                                            <p:attrNameLst>
                                              <p:attrName>style.visibility</p:attrName>
                                            </p:attrNameLst>
                                          </p:cBhvr>
                                          <p:to>
                                            <p:strVal val="visible"/>
                                          </p:to>
                                        </p:set>
                                        <p:anim calcmode="lin" valueType="num">
                                          <p:cBhvr additive="base">
                                            <p:cTn id="57" dur="350"/>
                                            <p:tgtEl>
                                              <p:spTgt spid="143"/>
                                            </p:tgtEl>
                                            <p:attrNameLst>
                                              <p:attrName>ppt_y</p:attrName>
                                            </p:attrNameLst>
                                          </p:cBhvr>
                                          <p:tavLst>
                                            <p:tav tm="0">
                                              <p:val>
                                                <p:strVal val="#ppt_y+#ppt_h*1.125000"/>
                                              </p:val>
                                            </p:tav>
                                            <p:tav tm="100000">
                                              <p:val>
                                                <p:strVal val="#ppt_y"/>
                                              </p:val>
                                            </p:tav>
                                          </p:tavLst>
                                        </p:anim>
                                        <p:animEffect transition="in" filter="wipe(up)">
                                          <p:cBhvr>
                                            <p:cTn id="58" dur="350"/>
                                            <p:tgtEl>
                                              <p:spTgt spid="143"/>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44"/>
                                            </p:tgtEl>
                                            <p:attrNameLst>
                                              <p:attrName>style.visibility</p:attrName>
                                            </p:attrNameLst>
                                          </p:cBhvr>
                                          <p:to>
                                            <p:strVal val="visible"/>
                                          </p:to>
                                        </p:set>
                                        <p:anim calcmode="lin" valueType="num">
                                          <p:cBhvr additive="base">
                                            <p:cTn id="61" dur="350"/>
                                            <p:tgtEl>
                                              <p:spTgt spid="144"/>
                                            </p:tgtEl>
                                            <p:attrNameLst>
                                              <p:attrName>ppt_y</p:attrName>
                                            </p:attrNameLst>
                                          </p:cBhvr>
                                          <p:tavLst>
                                            <p:tav tm="0">
                                              <p:val>
                                                <p:strVal val="#ppt_y+#ppt_h*1.125000"/>
                                              </p:val>
                                            </p:tav>
                                            <p:tav tm="100000">
                                              <p:val>
                                                <p:strVal val="#ppt_y"/>
                                              </p:val>
                                            </p:tav>
                                          </p:tavLst>
                                        </p:anim>
                                        <p:animEffect transition="in" filter="wipe(up)">
                                          <p:cBhvr>
                                            <p:cTn id="62" dur="350"/>
                                            <p:tgtEl>
                                              <p:spTgt spid="144"/>
                                            </p:tgtEl>
                                          </p:cBhvr>
                                        </p:animEffect>
                                      </p:childTnLst>
                                    </p:cTn>
                                  </p:par>
                                </p:childTnLst>
                              </p:cTn>
                            </p:par>
                            <p:par>
                              <p:cTn id="63" fill="hold">
                                <p:stCondLst>
                                  <p:cond delay="2500"/>
                                </p:stCondLst>
                                <p:childTnLst>
                                  <p:par>
                                    <p:cTn id="64" presetID="12" presetClass="entr" presetSubtype="8" fill="hold" grpId="0" nodeType="afterEffect">
                                      <p:stCondLst>
                                        <p:cond delay="0"/>
                                      </p:stCondLst>
                                      <p:childTnLst>
                                        <p:set>
                                          <p:cBhvr>
                                            <p:cTn id="65" dur="1" fill="hold">
                                              <p:stCondLst>
                                                <p:cond delay="0"/>
                                              </p:stCondLst>
                                            </p:cTn>
                                            <p:tgtEl>
                                              <p:spTgt spid="135"/>
                                            </p:tgtEl>
                                            <p:attrNameLst>
                                              <p:attrName>style.visibility</p:attrName>
                                            </p:attrNameLst>
                                          </p:cBhvr>
                                          <p:to>
                                            <p:strVal val="visible"/>
                                          </p:to>
                                        </p:set>
                                        <p:anim calcmode="lin" valueType="num">
                                          <p:cBhvr additive="base">
                                            <p:cTn id="66" dur="350"/>
                                            <p:tgtEl>
                                              <p:spTgt spid="135"/>
                                            </p:tgtEl>
                                            <p:attrNameLst>
                                              <p:attrName>ppt_x</p:attrName>
                                            </p:attrNameLst>
                                          </p:cBhvr>
                                          <p:tavLst>
                                            <p:tav tm="0">
                                              <p:val>
                                                <p:strVal val="#ppt_x-#ppt_w*1.125000"/>
                                              </p:val>
                                            </p:tav>
                                            <p:tav tm="100000">
                                              <p:val>
                                                <p:strVal val="#ppt_x"/>
                                              </p:val>
                                            </p:tav>
                                          </p:tavLst>
                                        </p:anim>
                                        <p:animEffect transition="in" filter="wipe(right)">
                                          <p:cBhvr>
                                            <p:cTn id="67" dur="350"/>
                                            <p:tgtEl>
                                              <p:spTgt spid="135"/>
                                            </p:tgtEl>
                                          </p:cBhvr>
                                        </p:animEffect>
                                      </p:childTnLst>
                                    </p:cTn>
                                  </p:par>
                                  <p:par>
                                    <p:cTn id="68" presetID="12" presetClass="entr" presetSubtype="8" fill="hold" grpId="0" nodeType="withEffect">
                                      <p:stCondLst>
                                        <p:cond delay="0"/>
                                      </p:stCondLst>
                                      <p:childTnLst>
                                        <p:set>
                                          <p:cBhvr>
                                            <p:cTn id="69" dur="1" fill="hold">
                                              <p:stCondLst>
                                                <p:cond delay="0"/>
                                              </p:stCondLst>
                                            </p:cTn>
                                            <p:tgtEl>
                                              <p:spTgt spid="136"/>
                                            </p:tgtEl>
                                            <p:attrNameLst>
                                              <p:attrName>style.visibility</p:attrName>
                                            </p:attrNameLst>
                                          </p:cBhvr>
                                          <p:to>
                                            <p:strVal val="visible"/>
                                          </p:to>
                                        </p:set>
                                        <p:anim calcmode="lin" valueType="num">
                                          <p:cBhvr additive="base">
                                            <p:cTn id="70" dur="350"/>
                                            <p:tgtEl>
                                              <p:spTgt spid="136"/>
                                            </p:tgtEl>
                                            <p:attrNameLst>
                                              <p:attrName>ppt_x</p:attrName>
                                            </p:attrNameLst>
                                          </p:cBhvr>
                                          <p:tavLst>
                                            <p:tav tm="0">
                                              <p:val>
                                                <p:strVal val="#ppt_x-#ppt_w*1.125000"/>
                                              </p:val>
                                            </p:tav>
                                            <p:tav tm="100000">
                                              <p:val>
                                                <p:strVal val="#ppt_x"/>
                                              </p:val>
                                            </p:tav>
                                          </p:tavLst>
                                        </p:anim>
                                        <p:animEffect transition="in" filter="wipe(right)">
                                          <p:cBhvr>
                                            <p:cTn id="71" dur="350"/>
                                            <p:tgtEl>
                                              <p:spTgt spid="136"/>
                                            </p:tgtEl>
                                          </p:cBhvr>
                                        </p:animEffect>
                                      </p:childTnLst>
                                    </p:cTn>
                                  </p:par>
                                </p:childTnLst>
                              </p:cTn>
                            </p:par>
                            <p:par>
                              <p:cTn id="72" fill="hold">
                                <p:stCondLst>
                                  <p:cond delay="3000"/>
                                </p:stCondLst>
                                <p:childTnLst>
                                  <p:par>
                                    <p:cTn id="73" presetID="12" presetClass="entr" presetSubtype="2" fill="hold" grpId="0" nodeType="afterEffect">
                                      <p:stCondLst>
                                        <p:cond delay="0"/>
                                      </p:stCondLst>
                                      <p:childTnLst>
                                        <p:set>
                                          <p:cBhvr>
                                            <p:cTn id="74" dur="1" fill="hold">
                                              <p:stCondLst>
                                                <p:cond delay="0"/>
                                              </p:stCondLst>
                                            </p:cTn>
                                            <p:tgtEl>
                                              <p:spTgt spid="141"/>
                                            </p:tgtEl>
                                            <p:attrNameLst>
                                              <p:attrName>style.visibility</p:attrName>
                                            </p:attrNameLst>
                                          </p:cBhvr>
                                          <p:to>
                                            <p:strVal val="visible"/>
                                          </p:to>
                                        </p:set>
                                        <p:anim calcmode="lin" valueType="num">
                                          <p:cBhvr additive="base">
                                            <p:cTn id="75" dur="350"/>
                                            <p:tgtEl>
                                              <p:spTgt spid="141"/>
                                            </p:tgtEl>
                                            <p:attrNameLst>
                                              <p:attrName>ppt_x</p:attrName>
                                            </p:attrNameLst>
                                          </p:cBhvr>
                                          <p:tavLst>
                                            <p:tav tm="0">
                                              <p:val>
                                                <p:strVal val="#ppt_x+#ppt_w*1.125000"/>
                                              </p:val>
                                            </p:tav>
                                            <p:tav tm="100000">
                                              <p:val>
                                                <p:strVal val="#ppt_x"/>
                                              </p:val>
                                            </p:tav>
                                          </p:tavLst>
                                        </p:anim>
                                        <p:animEffect transition="in" filter="wipe(left)">
                                          <p:cBhvr>
                                            <p:cTn id="76" dur="350"/>
                                            <p:tgtEl>
                                              <p:spTgt spid="141"/>
                                            </p:tgtEl>
                                          </p:cBhvr>
                                        </p:animEffect>
                                      </p:childTnLst>
                                    </p:cTn>
                                  </p:par>
                                  <p:par>
                                    <p:cTn id="77" presetID="12" presetClass="entr" presetSubtype="2" fill="hold" grpId="0" nodeType="withEffect">
                                      <p:stCondLst>
                                        <p:cond delay="0"/>
                                      </p:stCondLst>
                                      <p:childTnLst>
                                        <p:set>
                                          <p:cBhvr>
                                            <p:cTn id="78" dur="1" fill="hold">
                                              <p:stCondLst>
                                                <p:cond delay="0"/>
                                              </p:stCondLst>
                                            </p:cTn>
                                            <p:tgtEl>
                                              <p:spTgt spid="142"/>
                                            </p:tgtEl>
                                            <p:attrNameLst>
                                              <p:attrName>style.visibility</p:attrName>
                                            </p:attrNameLst>
                                          </p:cBhvr>
                                          <p:to>
                                            <p:strVal val="visible"/>
                                          </p:to>
                                        </p:set>
                                        <p:anim calcmode="lin" valueType="num">
                                          <p:cBhvr additive="base">
                                            <p:cTn id="79" dur="350"/>
                                            <p:tgtEl>
                                              <p:spTgt spid="142"/>
                                            </p:tgtEl>
                                            <p:attrNameLst>
                                              <p:attrName>ppt_x</p:attrName>
                                            </p:attrNameLst>
                                          </p:cBhvr>
                                          <p:tavLst>
                                            <p:tav tm="0">
                                              <p:val>
                                                <p:strVal val="#ppt_x+#ppt_w*1.125000"/>
                                              </p:val>
                                            </p:tav>
                                            <p:tav tm="100000">
                                              <p:val>
                                                <p:strVal val="#ppt_x"/>
                                              </p:val>
                                            </p:tav>
                                          </p:tavLst>
                                        </p:anim>
                                        <p:animEffect transition="in" filter="wipe(left)">
                                          <p:cBhvr>
                                            <p:cTn id="80" dur="350"/>
                                            <p:tgtEl>
                                              <p:spTgt spid="142"/>
                                            </p:tgtEl>
                                          </p:cBhvr>
                                        </p:animEffect>
                                      </p:childTnLst>
                                    </p:cTn>
                                  </p:par>
                                </p:childTnLst>
                              </p:cTn>
                            </p:par>
                            <p:par>
                              <p:cTn id="81" fill="hold">
                                <p:stCondLst>
                                  <p:cond delay="3500"/>
                                </p:stCondLst>
                                <p:childTnLst>
                                  <p:par>
                                    <p:cTn id="82" presetID="12" presetClass="entr" presetSubtype="8" fill="hold" grpId="0" nodeType="afterEffect">
                                      <p:stCondLst>
                                        <p:cond delay="0"/>
                                      </p:stCondLst>
                                      <p:childTnLst>
                                        <p:set>
                                          <p:cBhvr>
                                            <p:cTn id="83" dur="1" fill="hold">
                                              <p:stCondLst>
                                                <p:cond delay="0"/>
                                              </p:stCondLst>
                                            </p:cTn>
                                            <p:tgtEl>
                                              <p:spTgt spid="139"/>
                                            </p:tgtEl>
                                            <p:attrNameLst>
                                              <p:attrName>style.visibility</p:attrName>
                                            </p:attrNameLst>
                                          </p:cBhvr>
                                          <p:to>
                                            <p:strVal val="visible"/>
                                          </p:to>
                                        </p:set>
                                        <p:anim calcmode="lin" valueType="num">
                                          <p:cBhvr additive="base">
                                            <p:cTn id="84" dur="350"/>
                                            <p:tgtEl>
                                              <p:spTgt spid="139"/>
                                            </p:tgtEl>
                                            <p:attrNameLst>
                                              <p:attrName>ppt_x</p:attrName>
                                            </p:attrNameLst>
                                          </p:cBhvr>
                                          <p:tavLst>
                                            <p:tav tm="0">
                                              <p:val>
                                                <p:strVal val="#ppt_x-#ppt_w*1.125000"/>
                                              </p:val>
                                            </p:tav>
                                            <p:tav tm="100000">
                                              <p:val>
                                                <p:strVal val="#ppt_x"/>
                                              </p:val>
                                            </p:tav>
                                          </p:tavLst>
                                        </p:anim>
                                        <p:animEffect transition="in" filter="wipe(right)">
                                          <p:cBhvr>
                                            <p:cTn id="85" dur="350"/>
                                            <p:tgtEl>
                                              <p:spTgt spid="139"/>
                                            </p:tgtEl>
                                          </p:cBhvr>
                                        </p:animEffect>
                                      </p:childTnLst>
                                    </p:cTn>
                                  </p:par>
                                  <p:par>
                                    <p:cTn id="86" presetID="12" presetClass="entr" presetSubtype="8" fill="hold" grpId="0" nodeType="withEffect">
                                      <p:stCondLst>
                                        <p:cond delay="0"/>
                                      </p:stCondLst>
                                      <p:childTnLst>
                                        <p:set>
                                          <p:cBhvr>
                                            <p:cTn id="87" dur="1" fill="hold">
                                              <p:stCondLst>
                                                <p:cond delay="0"/>
                                              </p:stCondLst>
                                            </p:cTn>
                                            <p:tgtEl>
                                              <p:spTgt spid="140"/>
                                            </p:tgtEl>
                                            <p:attrNameLst>
                                              <p:attrName>style.visibility</p:attrName>
                                            </p:attrNameLst>
                                          </p:cBhvr>
                                          <p:to>
                                            <p:strVal val="visible"/>
                                          </p:to>
                                        </p:set>
                                        <p:anim calcmode="lin" valueType="num">
                                          <p:cBhvr additive="base">
                                            <p:cTn id="88" dur="350"/>
                                            <p:tgtEl>
                                              <p:spTgt spid="140"/>
                                            </p:tgtEl>
                                            <p:attrNameLst>
                                              <p:attrName>ppt_x</p:attrName>
                                            </p:attrNameLst>
                                          </p:cBhvr>
                                          <p:tavLst>
                                            <p:tav tm="0">
                                              <p:val>
                                                <p:strVal val="#ppt_x-#ppt_w*1.125000"/>
                                              </p:val>
                                            </p:tav>
                                            <p:tav tm="100000">
                                              <p:val>
                                                <p:strVal val="#ppt_x"/>
                                              </p:val>
                                            </p:tav>
                                          </p:tavLst>
                                        </p:anim>
                                        <p:animEffect transition="in" filter="wipe(right)">
                                          <p:cBhvr>
                                            <p:cTn id="89" dur="350"/>
                                            <p:tgtEl>
                                              <p:spTgt spid="140"/>
                                            </p:tgtEl>
                                          </p:cBhvr>
                                        </p:animEffect>
                                      </p:childTnLst>
                                    </p:cTn>
                                  </p:par>
                                </p:childTnLst>
                              </p:cTn>
                            </p:par>
                            <p:par>
                              <p:cTn id="90" fill="hold">
                                <p:stCondLst>
                                  <p:cond delay="4000"/>
                                </p:stCondLst>
                                <p:childTnLst>
                                  <p:par>
                                    <p:cTn id="91" presetID="12" presetClass="entr" presetSubtype="2" fill="hold" grpId="0" nodeType="afterEffect">
                                      <p:stCondLst>
                                        <p:cond delay="0"/>
                                      </p:stCondLst>
                                      <p:childTnLst>
                                        <p:set>
                                          <p:cBhvr>
                                            <p:cTn id="92" dur="1" fill="hold">
                                              <p:stCondLst>
                                                <p:cond delay="0"/>
                                              </p:stCondLst>
                                            </p:cTn>
                                            <p:tgtEl>
                                              <p:spTgt spid="137"/>
                                            </p:tgtEl>
                                            <p:attrNameLst>
                                              <p:attrName>style.visibility</p:attrName>
                                            </p:attrNameLst>
                                          </p:cBhvr>
                                          <p:to>
                                            <p:strVal val="visible"/>
                                          </p:to>
                                        </p:set>
                                        <p:anim calcmode="lin" valueType="num">
                                          <p:cBhvr additive="base">
                                            <p:cTn id="93" dur="350"/>
                                            <p:tgtEl>
                                              <p:spTgt spid="137"/>
                                            </p:tgtEl>
                                            <p:attrNameLst>
                                              <p:attrName>ppt_x</p:attrName>
                                            </p:attrNameLst>
                                          </p:cBhvr>
                                          <p:tavLst>
                                            <p:tav tm="0">
                                              <p:val>
                                                <p:strVal val="#ppt_x+#ppt_w*1.125000"/>
                                              </p:val>
                                            </p:tav>
                                            <p:tav tm="100000">
                                              <p:val>
                                                <p:strVal val="#ppt_x"/>
                                              </p:val>
                                            </p:tav>
                                          </p:tavLst>
                                        </p:anim>
                                        <p:animEffect transition="in" filter="wipe(left)">
                                          <p:cBhvr>
                                            <p:cTn id="94" dur="350"/>
                                            <p:tgtEl>
                                              <p:spTgt spid="137"/>
                                            </p:tgtEl>
                                          </p:cBhvr>
                                        </p:animEffect>
                                      </p:childTnLst>
                                    </p:cTn>
                                  </p:par>
                                  <p:par>
                                    <p:cTn id="95" presetID="12" presetClass="entr" presetSubtype="2" fill="hold" grpId="0" nodeType="withEffect">
                                      <p:stCondLst>
                                        <p:cond delay="0"/>
                                      </p:stCondLst>
                                      <p:childTnLst>
                                        <p:set>
                                          <p:cBhvr>
                                            <p:cTn id="96" dur="1" fill="hold">
                                              <p:stCondLst>
                                                <p:cond delay="0"/>
                                              </p:stCondLst>
                                            </p:cTn>
                                            <p:tgtEl>
                                              <p:spTgt spid="138"/>
                                            </p:tgtEl>
                                            <p:attrNameLst>
                                              <p:attrName>style.visibility</p:attrName>
                                            </p:attrNameLst>
                                          </p:cBhvr>
                                          <p:to>
                                            <p:strVal val="visible"/>
                                          </p:to>
                                        </p:set>
                                        <p:anim calcmode="lin" valueType="num">
                                          <p:cBhvr additive="base">
                                            <p:cTn id="97" dur="350"/>
                                            <p:tgtEl>
                                              <p:spTgt spid="138"/>
                                            </p:tgtEl>
                                            <p:attrNameLst>
                                              <p:attrName>ppt_x</p:attrName>
                                            </p:attrNameLst>
                                          </p:cBhvr>
                                          <p:tavLst>
                                            <p:tav tm="0">
                                              <p:val>
                                                <p:strVal val="#ppt_x+#ppt_w*1.125000"/>
                                              </p:val>
                                            </p:tav>
                                            <p:tav tm="100000">
                                              <p:val>
                                                <p:strVal val="#ppt_x"/>
                                              </p:val>
                                            </p:tav>
                                          </p:tavLst>
                                        </p:anim>
                                        <p:animEffect transition="in" filter="wipe(left)">
                                          <p:cBhvr>
                                            <p:cTn id="98" dur="35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100" grpId="0" animBg="1"/>
          <p:bldP spid="105" grpId="0" animBg="1"/>
          <p:bldP spid="107" grpId="0" animBg="1"/>
          <p:bldP spid="135" grpId="0"/>
          <p:bldP spid="136" grpId="0"/>
          <p:bldP spid="137" grpId="0"/>
          <p:bldP spid="138" grpId="0"/>
          <p:bldP spid="139" grpId="0"/>
          <p:bldP spid="140" grpId="0"/>
          <p:bldP spid="141" grpId="0"/>
          <p:bldP spid="142" grpId="0"/>
          <p:bldP spid="143" grpId="0"/>
          <p:bldP spid="144" grpId="0"/>
          <p:bldP spid="52" grpId="0"/>
          <p:bldP spid="53"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964504" y="1643806"/>
            <a:ext cx="8262992" cy="4276240"/>
            <a:chOff x="1964504" y="1290880"/>
            <a:chExt cx="8262992" cy="4276240"/>
          </a:xfrm>
          <a:solidFill>
            <a:schemeClr val="bg1">
              <a:lumMod val="75000"/>
            </a:schemeClr>
          </a:solidFill>
        </p:grpSpPr>
        <p:sp>
          <p:nvSpPr>
            <p:cNvPr id="44" name="半闭框 43"/>
            <p:cNvSpPr/>
            <p:nvPr/>
          </p:nvSpPr>
          <p:spPr>
            <a:xfrm>
              <a:off x="1964504"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半闭框 50"/>
            <p:cNvSpPr/>
            <p:nvPr/>
          </p:nvSpPr>
          <p:spPr>
            <a:xfrm flipH="1">
              <a:off x="9797342"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半闭框 51"/>
            <p:cNvSpPr/>
            <p:nvPr/>
          </p:nvSpPr>
          <p:spPr>
            <a:xfrm flipV="1">
              <a:off x="1964504"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半闭框 52"/>
            <p:cNvSpPr/>
            <p:nvPr/>
          </p:nvSpPr>
          <p:spPr>
            <a:xfrm flipH="1" flipV="1">
              <a:off x="9797342"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mc:AlternateContent xmlns:mc="http://schemas.openxmlformats.org/markup-compatibility/2006" xmlns:a14="http://schemas.microsoft.com/office/drawing/2010/main">
        <mc:Choice Requires="a14">
          <p:sp>
            <p:nvSpPr>
              <p:cNvPr id="54" name="矩形 3"/>
              <p:cNvSpPr>
                <a:spLocks noChangeArrowheads="1"/>
              </p:cNvSpPr>
              <p:nvPr/>
            </p:nvSpPr>
            <p:spPr bwMode="auto">
              <a:xfrm>
                <a:off x="1999454" y="3418602"/>
                <a:ext cx="4096546" cy="3616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8573" tIns="34287" rIns="68573" bIns="34287">
                <a:spAutoFit/>
              </a:bodyPr>
              <a:lstStyle/>
              <a:p>
                <a:pPr>
                  <a:spcBef>
                    <a:spcPct val="0"/>
                  </a:spcBef>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Weight</m:t>
                      </m:r>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𝑠</m:t>
                          </m:r>
                        </m:sub>
                      </m:sSub>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𝑣</m:t>
                          </m:r>
                        </m:sub>
                      </m:sSub>
                      <m:r>
                        <a:rPr lang="en-US" altLang="zh-CN" i="1">
                          <a:latin typeface="Cambria Math" panose="02040503050406030204" pitchFamily="18" charset="0"/>
                        </a:rPr>
                        <m:t>×</m:t>
                      </m:r>
                      <m:r>
                        <a:rPr lang="en-US" altLang="zh-CN" i="1">
                          <a:latin typeface="Cambria Math" panose="02040503050406030204" pitchFamily="18" charset="0"/>
                        </a:rPr>
                        <m:t>𝑉</m:t>
                      </m:r>
                    </m:oMath>
                  </m:oMathPara>
                </a14:m>
                <a:endParaRPr lang="zh-CN" altLang="en-US" sz="22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54" name="矩形 3"/>
              <p:cNvSpPr>
                <a:spLocks noRot="1" noChangeAspect="1" noMove="1" noResize="1" noEditPoints="1" noAdjustHandles="1" noChangeArrowheads="1" noChangeShapeType="1" noTextEdit="1"/>
              </p:cNvSpPr>
              <p:nvPr/>
            </p:nvSpPr>
            <p:spPr bwMode="auto">
              <a:xfrm>
                <a:off x="1999454" y="3418602"/>
                <a:ext cx="4096546" cy="361631"/>
              </a:xfrm>
              <a:prstGeom prst="rect">
                <a:avLst/>
              </a:prstGeom>
              <a:blipFill>
                <a:blip r:embed="rId4"/>
                <a:stretch>
                  <a:fillRect b="-1864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5" name="矩形 47"/>
          <p:cNvSpPr>
            <a:spLocks noChangeArrowheads="1"/>
          </p:cNvSpPr>
          <p:nvPr/>
        </p:nvSpPr>
        <p:spPr bwMode="auto">
          <a:xfrm>
            <a:off x="2179581" y="3931064"/>
            <a:ext cx="3923828" cy="58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25000"/>
              </a:lnSpc>
              <a:spcBef>
                <a:spcPct val="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经过不断调参，对三个参数分别设置为 </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1.5</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1.5</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可得到最佳的匹配准确性</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优化及变量代换</a:t>
            </a:r>
          </a:p>
        </p:txBody>
      </p:sp>
      <p:sp>
        <p:nvSpPr>
          <p:cNvPr id="14"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1600" dirty="0">
                <a:solidFill>
                  <a:schemeClr val="tx1">
                    <a:lumMod val="65000"/>
                    <a:lumOff val="35000"/>
                  </a:schemeClr>
                </a:solidFill>
                <a:latin typeface="Arial" panose="020B0604020202020204" pitchFamily="34" charset="0"/>
                <a:cs typeface="Arial" panose="020B0604020202020204" pitchFamily="34" charset="0"/>
              </a:rPr>
              <a:t>参数选择及效果</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graphicFrame>
        <p:nvGraphicFramePr>
          <p:cNvPr id="15" name="表格 14">
            <a:extLst>
              <a:ext uri="{FF2B5EF4-FFF2-40B4-BE49-F238E27FC236}">
                <a16:creationId xmlns:a16="http://schemas.microsoft.com/office/drawing/2014/main" id="{D2BB0A58-F503-4526-AE28-CE3927132347}"/>
              </a:ext>
            </a:extLst>
          </p:cNvPr>
          <p:cNvGraphicFramePr>
            <a:graphicFrameLocks noGrp="1"/>
          </p:cNvGraphicFramePr>
          <p:nvPr>
            <p:extLst>
              <p:ext uri="{D42A27DB-BD31-4B8C-83A1-F6EECF244321}">
                <p14:modId xmlns:p14="http://schemas.microsoft.com/office/powerpoint/2010/main" val="1409152640"/>
              </p:ext>
            </p:extLst>
          </p:nvPr>
        </p:nvGraphicFramePr>
        <p:xfrm>
          <a:off x="6197786" y="2262284"/>
          <a:ext cx="3599556" cy="3204323"/>
        </p:xfrm>
        <a:graphic>
          <a:graphicData uri="http://schemas.openxmlformats.org/drawingml/2006/table">
            <a:tbl>
              <a:tblPr firstRow="1" bandRow="1">
                <a:tableStyleId>{5C22544A-7EE6-4342-B048-85BDC9FD1C3A}</a:tableStyleId>
              </a:tblPr>
              <a:tblGrid>
                <a:gridCol w="1799778">
                  <a:extLst>
                    <a:ext uri="{9D8B030D-6E8A-4147-A177-3AD203B41FA5}">
                      <a16:colId xmlns:a16="http://schemas.microsoft.com/office/drawing/2014/main" val="2598945537"/>
                    </a:ext>
                  </a:extLst>
                </a:gridCol>
                <a:gridCol w="1799778">
                  <a:extLst>
                    <a:ext uri="{9D8B030D-6E8A-4147-A177-3AD203B41FA5}">
                      <a16:colId xmlns:a16="http://schemas.microsoft.com/office/drawing/2014/main" val="771513391"/>
                    </a:ext>
                  </a:extLst>
                </a:gridCol>
              </a:tblGrid>
              <a:tr h="386607">
                <a:tc>
                  <a:txBody>
                    <a:bodyPr/>
                    <a:lstStyle/>
                    <a:p>
                      <a:pPr algn="ctr"/>
                      <a:r>
                        <a:rPr lang="en-US" altLang="zh-CN" dirty="0"/>
                        <a:t>a1</a:t>
                      </a:r>
                      <a:endParaRPr lang="zh-CN" altLang="en-US" dirty="0"/>
                    </a:p>
                  </a:txBody>
                  <a:tcPr/>
                </a:tc>
                <a:tc>
                  <a:txBody>
                    <a:bodyPr/>
                    <a:lstStyle/>
                    <a:p>
                      <a:pPr algn="ctr"/>
                      <a:r>
                        <a:rPr lang="en-US" altLang="zh-CN" dirty="0"/>
                        <a:t>array1</a:t>
                      </a:r>
                      <a:endParaRPr lang="zh-CN" altLang="en-US" dirty="0"/>
                    </a:p>
                  </a:txBody>
                  <a:tcPr/>
                </a:tc>
                <a:extLst>
                  <a:ext uri="{0D108BD9-81ED-4DB2-BD59-A6C34878D82A}">
                    <a16:rowId xmlns:a16="http://schemas.microsoft.com/office/drawing/2014/main" val="1638107850"/>
                  </a:ext>
                </a:extLst>
              </a:tr>
              <a:tr h="386607">
                <a:tc>
                  <a:txBody>
                    <a:bodyPr/>
                    <a:lstStyle/>
                    <a:p>
                      <a:pPr algn="ctr"/>
                      <a:r>
                        <a:rPr lang="en-US" altLang="zh-CN" dirty="0" err="1"/>
                        <a:t>SelectSort</a:t>
                      </a:r>
                      <a:endParaRPr lang="zh-CN" altLang="en-US" dirty="0"/>
                    </a:p>
                  </a:txBody>
                  <a:tcPr/>
                </a:tc>
                <a:tc>
                  <a:txBody>
                    <a:bodyPr/>
                    <a:lstStyle/>
                    <a:p>
                      <a:pPr algn="ctr"/>
                      <a:r>
                        <a:rPr lang="en-US" altLang="zh-CN" dirty="0" err="1"/>
                        <a:t>chosse_sort</a:t>
                      </a:r>
                      <a:endParaRPr lang="zh-CN" altLang="en-US" dirty="0"/>
                    </a:p>
                  </a:txBody>
                  <a:tcPr/>
                </a:tc>
                <a:extLst>
                  <a:ext uri="{0D108BD9-81ED-4DB2-BD59-A6C34878D82A}">
                    <a16:rowId xmlns:a16="http://schemas.microsoft.com/office/drawing/2014/main" val="3595250254"/>
                  </a:ext>
                </a:extLst>
              </a:tr>
              <a:tr h="386607">
                <a:tc>
                  <a:txBody>
                    <a:bodyPr/>
                    <a:lstStyle/>
                    <a:p>
                      <a:pPr algn="ctr"/>
                      <a:r>
                        <a:rPr lang="en-US" altLang="zh-CN" dirty="0" err="1"/>
                        <a:t>charu</a:t>
                      </a:r>
                      <a:endParaRPr lang="zh-CN" altLang="en-US" dirty="0"/>
                    </a:p>
                  </a:txBody>
                  <a:tcPr/>
                </a:tc>
                <a:tc>
                  <a:txBody>
                    <a:bodyPr/>
                    <a:lstStyle/>
                    <a:p>
                      <a:pPr algn="ctr"/>
                      <a:r>
                        <a:rPr lang="en-US" altLang="zh-CN" dirty="0" err="1"/>
                        <a:t>hebing</a:t>
                      </a:r>
                      <a:endParaRPr lang="zh-CN" altLang="en-US" dirty="0"/>
                    </a:p>
                  </a:txBody>
                  <a:tcPr/>
                </a:tc>
                <a:extLst>
                  <a:ext uri="{0D108BD9-81ED-4DB2-BD59-A6C34878D82A}">
                    <a16:rowId xmlns:a16="http://schemas.microsoft.com/office/drawing/2014/main" val="406324749"/>
                  </a:ext>
                </a:extLst>
              </a:tr>
              <a:tr h="386607">
                <a:tc>
                  <a:txBody>
                    <a:bodyPr/>
                    <a:lstStyle/>
                    <a:p>
                      <a:pPr algn="ctr"/>
                      <a:r>
                        <a:rPr lang="en-US" altLang="zh-CN" dirty="0" err="1"/>
                        <a:t>hebingsort</a:t>
                      </a:r>
                      <a:endParaRPr lang="zh-CN" altLang="en-US" dirty="0"/>
                    </a:p>
                  </a:txBody>
                  <a:tcPr/>
                </a:tc>
                <a:tc>
                  <a:txBody>
                    <a:bodyPr/>
                    <a:lstStyle/>
                    <a:p>
                      <a:pPr algn="ctr"/>
                      <a:r>
                        <a:rPr lang="en-US" altLang="zh-CN" dirty="0" err="1"/>
                        <a:t>hebing</a:t>
                      </a:r>
                      <a:endParaRPr lang="zh-CN" altLang="en-US" dirty="0"/>
                    </a:p>
                  </a:txBody>
                  <a:tcPr/>
                </a:tc>
                <a:extLst>
                  <a:ext uri="{0D108BD9-81ED-4DB2-BD59-A6C34878D82A}">
                    <a16:rowId xmlns:a16="http://schemas.microsoft.com/office/drawing/2014/main" val="685176622"/>
                  </a:ext>
                </a:extLst>
              </a:tr>
              <a:tr h="386607">
                <a:tc>
                  <a:txBody>
                    <a:bodyPr/>
                    <a:lstStyle/>
                    <a:p>
                      <a:pPr algn="ctr"/>
                      <a:r>
                        <a:rPr lang="en-US" altLang="zh-CN" dirty="0" err="1"/>
                        <a:t>maopao</a:t>
                      </a:r>
                      <a:endParaRPr lang="zh-CN" altLang="en-US" dirty="0"/>
                    </a:p>
                  </a:txBody>
                  <a:tcPr/>
                </a:tc>
                <a:tc>
                  <a:txBody>
                    <a:bodyPr/>
                    <a:lstStyle/>
                    <a:p>
                      <a:pPr algn="ctr"/>
                      <a:r>
                        <a:rPr lang="en-US" altLang="zh-CN" dirty="0" err="1"/>
                        <a:t>maopao_sort</a:t>
                      </a:r>
                      <a:endParaRPr lang="zh-CN" altLang="en-US" dirty="0"/>
                    </a:p>
                  </a:txBody>
                  <a:tcPr/>
                </a:tc>
                <a:extLst>
                  <a:ext uri="{0D108BD9-81ED-4DB2-BD59-A6C34878D82A}">
                    <a16:rowId xmlns:a16="http://schemas.microsoft.com/office/drawing/2014/main" val="2595991019"/>
                  </a:ext>
                </a:extLst>
              </a:tr>
              <a:tr h="3866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j3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j</a:t>
                      </a:r>
                    </a:p>
                  </a:txBody>
                  <a:tcPr/>
                </a:tc>
                <a:extLst>
                  <a:ext uri="{0D108BD9-81ED-4DB2-BD59-A6C34878D82A}">
                    <a16:rowId xmlns:a16="http://schemas.microsoft.com/office/drawing/2014/main" val="1947722894"/>
                  </a:ext>
                </a:extLst>
              </a:tr>
              <a:tr h="498074">
                <a:tc>
                  <a:txBody>
                    <a:bodyPr/>
                    <a:lstStyle/>
                    <a:p>
                      <a:pPr algn="ctr"/>
                      <a:r>
                        <a:rPr lang="en-US" altLang="zh-CN" dirty="0" err="1"/>
                        <a:t>hebingSection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hebing_sort</a:t>
                      </a:r>
                      <a:endParaRPr lang="en-US" altLang="zh-CN" dirty="0"/>
                    </a:p>
                  </a:txBody>
                  <a:tcPr/>
                </a:tc>
                <a:extLst>
                  <a:ext uri="{0D108BD9-81ED-4DB2-BD59-A6C34878D82A}">
                    <a16:rowId xmlns:a16="http://schemas.microsoft.com/office/drawing/2014/main" val="1417123513"/>
                  </a:ext>
                </a:extLst>
              </a:tr>
              <a:tr h="386607">
                <a:tc>
                  <a:txBody>
                    <a:bodyPr/>
                    <a:lstStyle/>
                    <a:p>
                      <a:pPr algn="ctr"/>
                      <a:r>
                        <a:rPr lang="en-US" altLang="zh-CN" dirty="0"/>
                        <a:t>show</a:t>
                      </a:r>
                      <a:endParaRPr lang="zh-CN" altLang="en-US" dirty="0"/>
                    </a:p>
                  </a:txBody>
                  <a:tcPr/>
                </a:tc>
                <a:tc>
                  <a:txBody>
                    <a:bodyPr/>
                    <a:lstStyle/>
                    <a:p>
                      <a:pPr algn="ctr"/>
                      <a:r>
                        <a:rPr lang="en-US" altLang="zh-CN" dirty="0"/>
                        <a:t>display</a:t>
                      </a:r>
                      <a:endParaRPr lang="zh-CN" altLang="en-US" dirty="0"/>
                    </a:p>
                  </a:txBody>
                  <a:tcPr/>
                </a:tc>
                <a:extLst>
                  <a:ext uri="{0D108BD9-81ED-4DB2-BD59-A6C34878D82A}">
                    <a16:rowId xmlns:a16="http://schemas.microsoft.com/office/drawing/2014/main" val="2976441962"/>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3" presetClass="entr" presetSubtype="16" fill="hold" nodeType="afterEffect">
                                  <p:stCondLst>
                                    <p:cond delay="250"/>
                                  </p:stCondLst>
                                  <p:childTnLst>
                                    <p:set>
                                      <p:cBhvr>
                                        <p:cTn id="14" dur="1" fill="hold">
                                          <p:stCondLst>
                                            <p:cond delay="0"/>
                                          </p:stCondLst>
                                        </p:cTn>
                                        <p:tgtEl>
                                          <p:spTgt spid="42"/>
                                        </p:tgtEl>
                                        <p:attrNameLst>
                                          <p:attrName>style.visibility</p:attrName>
                                        </p:attrNameLst>
                                      </p:cBhvr>
                                      <p:to>
                                        <p:strVal val="visible"/>
                                      </p:to>
                                    </p:set>
                                    <p:anim calcmode="lin" valueType="num">
                                      <p:cBhvr>
                                        <p:cTn id="15" dur="500" fill="hold"/>
                                        <p:tgtEl>
                                          <p:spTgt spid="42"/>
                                        </p:tgtEl>
                                        <p:attrNameLst>
                                          <p:attrName>ppt_w</p:attrName>
                                        </p:attrNameLst>
                                      </p:cBhvr>
                                      <p:tavLst>
                                        <p:tav tm="0">
                                          <p:val>
                                            <p:fltVal val="0"/>
                                          </p:val>
                                        </p:tav>
                                        <p:tav tm="100000">
                                          <p:val>
                                            <p:strVal val="#ppt_w"/>
                                          </p:val>
                                        </p:tav>
                                      </p:tavLst>
                                    </p:anim>
                                    <p:anim calcmode="lin" valueType="num">
                                      <p:cBhvr>
                                        <p:cTn id="16" dur="500" fill="hold"/>
                                        <p:tgtEl>
                                          <p:spTgt spid="42"/>
                                        </p:tgtEl>
                                        <p:attrNameLst>
                                          <p:attrName>ppt_h</p:attrName>
                                        </p:attrNameLst>
                                      </p:cBhvr>
                                      <p:tavLst>
                                        <p:tav tm="0">
                                          <p:val>
                                            <p:fltVal val="0"/>
                                          </p:val>
                                        </p:tav>
                                        <p:tav tm="100000">
                                          <p:val>
                                            <p:strVal val="#ppt_h"/>
                                          </p:val>
                                        </p:tav>
                                      </p:tavLst>
                                    </p:anim>
                                  </p:childTnLst>
                                </p:cTn>
                              </p:par>
                            </p:childTnLst>
                          </p:cTn>
                        </p:par>
                        <p:par>
                          <p:cTn id="17" fill="hold">
                            <p:stCondLst>
                              <p:cond delay="1750"/>
                            </p:stCondLst>
                            <p:childTnLst>
                              <p:par>
                                <p:cTn id="18" presetID="14" presetClass="entr" presetSubtype="10"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randombar(horizontal)">
                                      <p:cBhvr>
                                        <p:cTn id="20" dur="500"/>
                                        <p:tgtEl>
                                          <p:spTgt spid="54"/>
                                        </p:tgtEl>
                                      </p:cBhvr>
                                    </p:animEffect>
                                  </p:childTnLst>
                                </p:cTn>
                              </p:par>
                            </p:childTnLst>
                          </p:cTn>
                        </p:par>
                        <p:par>
                          <p:cTn id="21" fill="hold">
                            <p:stCondLst>
                              <p:cond delay="2250"/>
                            </p:stCondLst>
                            <p:childTnLst>
                              <p:par>
                                <p:cTn id="22" presetID="14" presetClass="entr" presetSubtype="10" fill="hold" grpId="0"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randombar(horizontal)">
                                      <p:cBhvr>
                                        <p:cTn id="24" dur="500"/>
                                        <p:tgtEl>
                                          <p:spTgt spid="5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up)">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flipH="1">
            <a:off x="8368348" y="2242438"/>
            <a:ext cx="2495550" cy="430887"/>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lang="zh-CN" altLang="en-US" sz="2200" dirty="0">
                <a:solidFill>
                  <a:schemeClr val="tx1">
                    <a:lumMod val="75000"/>
                    <a:lumOff val="25000"/>
                  </a:schemeClr>
                </a:solidFill>
                <a:latin typeface="Arial Rounded MT Bold" panose="020F0704030504030204" pitchFamily="34" charset="0"/>
                <a:cs typeface="Times New Roman" panose="02020603050405020304" pitchFamily="18" charset="0"/>
              </a:rPr>
              <a:t>测试变量代换效果</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anose="020F0704030504030204" pitchFamily="34" charset="0"/>
              <a:cs typeface="Times New Roman" panose="02020603050405020304" pitchFamily="18" charset="0"/>
            </a:endParaRPr>
          </a:p>
        </p:txBody>
      </p:sp>
      <p:sp>
        <p:nvSpPr>
          <p:cNvPr id="9" name="TextBox 30"/>
          <p:cNvSpPr txBox="1"/>
          <p:nvPr/>
        </p:nvSpPr>
        <p:spPr>
          <a:xfrm>
            <a:off x="8368347" y="2707903"/>
            <a:ext cx="2681289" cy="1621598"/>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变量代换效果测试：</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r=0.9</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LCS</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求解最长子模块</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对于三个测试数据，变量代换后查重率均得到一定的提升</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优化及变量代换</a:t>
            </a:r>
          </a:p>
        </p:txBody>
      </p:sp>
      <p:sp>
        <p:nvSpPr>
          <p:cNvPr id="17"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1600" dirty="0">
                <a:solidFill>
                  <a:schemeClr val="tx1">
                    <a:lumMod val="65000"/>
                    <a:lumOff val="35000"/>
                  </a:schemeClr>
                </a:solidFill>
                <a:latin typeface="Arial" panose="020B0604020202020204" pitchFamily="34" charset="0"/>
                <a:cs typeface="Arial" panose="020B0604020202020204" pitchFamily="34" charset="0"/>
              </a:rPr>
              <a:t>变量代换效果对比</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graphicFrame>
        <p:nvGraphicFramePr>
          <p:cNvPr id="18" name="图表 17">
            <a:extLst>
              <a:ext uri="{FF2B5EF4-FFF2-40B4-BE49-F238E27FC236}">
                <a16:creationId xmlns:a16="http://schemas.microsoft.com/office/drawing/2014/main" id="{C2D86C1C-5D7E-494E-B58F-A89DA7955F6C}"/>
              </a:ext>
            </a:extLst>
          </p:cNvPr>
          <p:cNvGraphicFramePr/>
          <p:nvPr>
            <p:extLst>
              <p:ext uri="{D42A27DB-BD31-4B8C-83A1-F6EECF244321}">
                <p14:modId xmlns:p14="http://schemas.microsoft.com/office/powerpoint/2010/main" val="1604018811"/>
              </p:ext>
            </p:extLst>
          </p:nvPr>
        </p:nvGraphicFramePr>
        <p:xfrm>
          <a:off x="1000124" y="1886902"/>
          <a:ext cx="7097396" cy="397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14" presetClass="entr" presetSubtype="1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randombar(horizont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P spid="17" grpId="0"/>
      <p:bldGraphic spid="18"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flipH="1">
            <a:off x="8368348" y="2242438"/>
            <a:ext cx="2495550" cy="430887"/>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lang="zh-CN" altLang="en-US" sz="2200" dirty="0">
                <a:solidFill>
                  <a:schemeClr val="tx1">
                    <a:lumMod val="75000"/>
                    <a:lumOff val="25000"/>
                  </a:schemeClr>
                </a:solidFill>
                <a:latin typeface="Arial Rounded MT Bold" panose="020F0704030504030204" pitchFamily="34" charset="0"/>
                <a:cs typeface="Times New Roman" panose="02020603050405020304" pitchFamily="18" charset="0"/>
              </a:rPr>
              <a:t>测试变量代换效果</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anose="020F0704030504030204" pitchFamily="34" charset="0"/>
              <a:cs typeface="Times New Roman" panose="02020603050405020304" pitchFamily="18" charset="0"/>
            </a:endParaRPr>
          </a:p>
        </p:txBody>
      </p:sp>
      <p:sp>
        <p:nvSpPr>
          <p:cNvPr id="9" name="TextBox 30"/>
          <p:cNvSpPr txBox="1"/>
          <p:nvPr/>
        </p:nvSpPr>
        <p:spPr>
          <a:xfrm>
            <a:off x="8368347" y="2707903"/>
            <a:ext cx="2681289" cy="1621598"/>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变量代换效果测试：</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r=0.9</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LCS</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求解最长子模块</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对于三个测试数据，变量代换后查重率均得到一定的提升</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优化及变量代换</a:t>
            </a:r>
          </a:p>
        </p:txBody>
      </p:sp>
      <p:sp>
        <p:nvSpPr>
          <p:cNvPr id="17"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1600" dirty="0">
                <a:solidFill>
                  <a:schemeClr val="tx1">
                    <a:lumMod val="65000"/>
                    <a:lumOff val="35000"/>
                  </a:schemeClr>
                </a:solidFill>
                <a:latin typeface="Arial" panose="020B0604020202020204" pitchFamily="34" charset="0"/>
                <a:cs typeface="Arial" panose="020B0604020202020204" pitchFamily="34" charset="0"/>
              </a:rPr>
              <a:t>变量代换效果对比</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graphicFrame>
        <p:nvGraphicFramePr>
          <p:cNvPr id="20" name="图表 19">
            <a:extLst>
              <a:ext uri="{FF2B5EF4-FFF2-40B4-BE49-F238E27FC236}">
                <a16:creationId xmlns:a16="http://schemas.microsoft.com/office/drawing/2014/main" id="{0D5F581E-9437-4026-A014-327587E8FF7C}"/>
              </a:ext>
            </a:extLst>
          </p:cNvPr>
          <p:cNvGraphicFramePr/>
          <p:nvPr>
            <p:extLst>
              <p:ext uri="{D42A27DB-BD31-4B8C-83A1-F6EECF244321}">
                <p14:modId xmlns:p14="http://schemas.microsoft.com/office/powerpoint/2010/main" val="2704141579"/>
              </p:ext>
            </p:extLst>
          </p:nvPr>
        </p:nvGraphicFramePr>
        <p:xfrm>
          <a:off x="1000123" y="1978343"/>
          <a:ext cx="7077077" cy="38331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87566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14" presetClass="entr" presetSubtype="1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randombar(horizontal)">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P spid="17" grpId="0"/>
      <p:bldGraphic spid="20"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9"/>
          <p:cNvSpPr txBox="1"/>
          <p:nvPr/>
        </p:nvSpPr>
        <p:spPr>
          <a:xfrm flipH="1">
            <a:off x="8368348" y="2242438"/>
            <a:ext cx="2495550" cy="430887"/>
          </a:xfrm>
          <a:prstGeom prst="rect">
            <a:avLst/>
          </a:prstGeom>
          <a:noFill/>
        </p:spPr>
        <p:txBody>
          <a:bodyPr wrap="square" rtlCol="0" anchor="ct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lang="zh-CN" altLang="en-US" sz="2200" dirty="0">
                <a:solidFill>
                  <a:schemeClr val="tx1">
                    <a:lumMod val="75000"/>
                    <a:lumOff val="25000"/>
                  </a:schemeClr>
                </a:solidFill>
                <a:latin typeface="Arial Rounded MT Bold" panose="020F0704030504030204" pitchFamily="34" charset="0"/>
                <a:cs typeface="Times New Roman" panose="02020603050405020304" pitchFamily="18" charset="0"/>
              </a:rPr>
              <a:t>测试变量代换效果</a:t>
            </a:r>
            <a:endParaRPr kumimoji="0" lang="zh-CN" altLang="en-US" sz="2200" i="0" u="none" strike="noStrike" kern="0" cap="none" spc="0" normalizeH="0" baseline="0" noProof="0" dirty="0">
              <a:ln w="18415" cmpd="sng">
                <a:noFill/>
                <a:prstDash val="solid"/>
              </a:ln>
              <a:solidFill>
                <a:schemeClr val="tx1">
                  <a:lumMod val="75000"/>
                  <a:lumOff val="25000"/>
                </a:schemeClr>
              </a:solidFill>
              <a:uLnTx/>
              <a:uFillTx/>
              <a:latin typeface="Arial Rounded MT Bold" panose="020F0704030504030204" pitchFamily="34" charset="0"/>
              <a:cs typeface="Times New Roman" panose="02020603050405020304" pitchFamily="18" charset="0"/>
            </a:endParaRPr>
          </a:p>
        </p:txBody>
      </p:sp>
      <p:sp>
        <p:nvSpPr>
          <p:cNvPr id="9" name="TextBox 30"/>
          <p:cNvSpPr txBox="1"/>
          <p:nvPr/>
        </p:nvSpPr>
        <p:spPr>
          <a:xfrm>
            <a:off x="8368347" y="2707903"/>
            <a:ext cx="2681289" cy="1621598"/>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变量代换效果测试：</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r=0.9</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LCS</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求解最长子模块</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对于三个测试数据，变量代换后查重率均得到一定的提升</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矩形 3"/>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优化及变量代换</a:t>
            </a:r>
          </a:p>
        </p:txBody>
      </p:sp>
      <p:sp>
        <p:nvSpPr>
          <p:cNvPr id="17"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1600" dirty="0">
                <a:solidFill>
                  <a:schemeClr val="tx1">
                    <a:lumMod val="65000"/>
                    <a:lumOff val="35000"/>
                  </a:schemeClr>
                </a:solidFill>
                <a:latin typeface="Arial" panose="020B0604020202020204" pitchFamily="34" charset="0"/>
                <a:cs typeface="Arial" panose="020B0604020202020204" pitchFamily="34" charset="0"/>
              </a:rPr>
              <a:t>变量代换效果对比</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graphicFrame>
        <p:nvGraphicFramePr>
          <p:cNvPr id="20" name="图表 19">
            <a:extLst>
              <a:ext uri="{FF2B5EF4-FFF2-40B4-BE49-F238E27FC236}">
                <a16:creationId xmlns:a16="http://schemas.microsoft.com/office/drawing/2014/main" id="{01F7A206-237C-4B09-A265-729873B1E94D}"/>
              </a:ext>
            </a:extLst>
          </p:cNvPr>
          <p:cNvGraphicFramePr/>
          <p:nvPr>
            <p:extLst>
              <p:ext uri="{D42A27DB-BD31-4B8C-83A1-F6EECF244321}">
                <p14:modId xmlns:p14="http://schemas.microsoft.com/office/powerpoint/2010/main" val="4201842407"/>
              </p:ext>
            </p:extLst>
          </p:nvPr>
        </p:nvGraphicFramePr>
        <p:xfrm>
          <a:off x="1000124" y="1909713"/>
          <a:ext cx="7368223" cy="39776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85591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14" presetClass="entr" presetSubtype="1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randombar(horizontal)">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P spid="17" grpId="0"/>
      <p:bldGraphic spid="20"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138301" y="3806864"/>
            <a:ext cx="5915402" cy="830997"/>
          </a:xfrm>
          <a:prstGeom prst="rect">
            <a:avLst/>
          </a:prstGeom>
          <a:noFill/>
        </p:spPr>
        <p:txBody>
          <a:bodyPr vert="horz" wrap="none" rtlCol="0" anchor="ctr">
            <a:spAutoFit/>
          </a:bodyPr>
          <a:lstStyle/>
          <a:p>
            <a:pPr algn="ctr"/>
            <a:r>
              <a:rPr lang="zh-CN" altLang="en-US" sz="4800" b="1" dirty="0">
                <a:solidFill>
                  <a:schemeClr val="tx1">
                    <a:lumMod val="75000"/>
                    <a:lumOff val="25000"/>
                  </a:schemeClr>
                </a:solidFill>
              </a:rPr>
              <a:t>求解相同最长子模块</a:t>
            </a:r>
          </a:p>
        </p:txBody>
      </p:sp>
      <p:sp>
        <p:nvSpPr>
          <p:cNvPr id="16" name="矩形 47"/>
          <p:cNvSpPr>
            <a:spLocks noChangeArrowheads="1"/>
          </p:cNvSpPr>
          <p:nvPr/>
        </p:nvSpPr>
        <p:spPr bwMode="auto">
          <a:xfrm>
            <a:off x="3625516" y="4743323"/>
            <a:ext cx="4940968" cy="65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600" dirty="0">
                <a:solidFill>
                  <a:schemeClr val="tx1">
                    <a:lumMod val="50000"/>
                    <a:lumOff val="50000"/>
                  </a:schemeClr>
                </a:solidFill>
                <a:sym typeface="微软雅黑" panose="020B0503020204020204" pitchFamily="34" charset="-122"/>
              </a:rPr>
              <a:t>进行代码预处理，采用</a:t>
            </a:r>
            <a:r>
              <a:rPr lang="en-US" altLang="zh-CN" sz="1600" dirty="0">
                <a:solidFill>
                  <a:schemeClr val="tx1">
                    <a:lumMod val="50000"/>
                    <a:lumOff val="50000"/>
                  </a:schemeClr>
                </a:solidFill>
                <a:sym typeface="微软雅黑" panose="020B0503020204020204" pitchFamily="34" charset="-122"/>
              </a:rPr>
              <a:t>LCS</a:t>
            </a:r>
            <a:r>
              <a:rPr lang="zh-CN" altLang="en-US" sz="1600" dirty="0">
                <a:solidFill>
                  <a:schemeClr val="tx1">
                    <a:lumMod val="50000"/>
                    <a:lumOff val="50000"/>
                  </a:schemeClr>
                </a:solidFill>
                <a:sym typeface="微软雅黑" panose="020B0503020204020204" pitchFamily="34" charset="-122"/>
              </a:rPr>
              <a:t>及</a:t>
            </a:r>
            <a:r>
              <a:rPr lang="en-US" altLang="zh-CN" sz="1600" dirty="0" err="1">
                <a:solidFill>
                  <a:schemeClr val="tx1">
                    <a:lumMod val="50000"/>
                    <a:lumOff val="50000"/>
                  </a:schemeClr>
                </a:solidFill>
                <a:sym typeface="微软雅黑" panose="020B0503020204020204" pitchFamily="34" charset="-122"/>
              </a:rPr>
              <a:t>Levenshtein</a:t>
            </a:r>
            <a:r>
              <a:rPr lang="zh-CN" altLang="en-US" sz="1600" dirty="0">
                <a:solidFill>
                  <a:schemeClr val="tx1">
                    <a:lumMod val="50000"/>
                    <a:lumOff val="50000"/>
                  </a:schemeClr>
                </a:solidFill>
                <a:sym typeface="微软雅黑" panose="020B0503020204020204" pitchFamily="34" charset="-122"/>
              </a:rPr>
              <a:t>策略求解相同最长子模块问题</a:t>
            </a:r>
            <a:endParaRPr lang="en-US" altLang="zh-CN" sz="1600" dirty="0">
              <a:solidFill>
                <a:schemeClr val="tx1">
                  <a:lumMod val="50000"/>
                  <a:lumOff val="50000"/>
                </a:schemeClr>
              </a:solidFill>
              <a:sym typeface="微软雅黑" panose="020B0503020204020204" pitchFamily="34" charset="-122"/>
            </a:endParaRPr>
          </a:p>
        </p:txBody>
      </p:sp>
      <p:grpSp>
        <p:nvGrpSpPr>
          <p:cNvPr id="8" name="组合 7"/>
          <p:cNvGrpSpPr/>
          <p:nvPr/>
        </p:nvGrpSpPr>
        <p:grpSpPr>
          <a:xfrm>
            <a:off x="5023040" y="1569382"/>
            <a:ext cx="2498670" cy="1862048"/>
            <a:chOff x="2757770" y="2361497"/>
            <a:chExt cx="2498670" cy="1862048"/>
          </a:xfrm>
        </p:grpSpPr>
        <p:sp>
          <p:nvSpPr>
            <p:cNvPr id="11"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a:defRPr/>
              </a:pPr>
              <a:r>
                <a:rPr lang="en-US" altLang="zh-CN" sz="11500" kern="0" dirty="0">
                  <a:solidFill>
                    <a:schemeClr val="accent1"/>
                  </a:solidFill>
                  <a:latin typeface="Impact" panose="020B0806030902050204" pitchFamily="34" charset="0"/>
                  <a:ea typeface="微软雅黑" panose="020B0503020204020204" pitchFamily="34" charset="-122"/>
                </a:rPr>
                <a:t>01</a:t>
              </a:r>
              <a:endParaRPr lang="en-US" altLang="ko-KR" sz="8800" kern="0" dirty="0">
                <a:solidFill>
                  <a:schemeClr val="accent1"/>
                </a:solidFill>
                <a:latin typeface="Impact" panose="020B0806030902050204" pitchFamily="34" charset="0"/>
                <a:ea typeface="微软雅黑" panose="020B0503020204020204" pitchFamily="34" charset="-122"/>
              </a:endParaRPr>
            </a:p>
          </p:txBody>
        </p:sp>
        <p:sp>
          <p:nvSpPr>
            <p:cNvPr id="3" name="椭圆 2"/>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350" fill="hold"/>
                                        <p:tgtEl>
                                          <p:spTgt spid="39"/>
                                        </p:tgtEl>
                                        <p:attrNameLst>
                                          <p:attrName>ppt_w</p:attrName>
                                        </p:attrNameLst>
                                      </p:cBhvr>
                                      <p:tavLst>
                                        <p:tav tm="0">
                                          <p:val>
                                            <p:strVal val="4*#ppt_w"/>
                                          </p:val>
                                        </p:tav>
                                        <p:tav tm="100000">
                                          <p:val>
                                            <p:strVal val="#ppt_w"/>
                                          </p:val>
                                        </p:tav>
                                      </p:tavLst>
                                    </p:anim>
                                    <p:anim calcmode="lin" valueType="num">
                                      <p:cBhvr>
                                        <p:cTn id="8" dur="350" fill="hold"/>
                                        <p:tgtEl>
                                          <p:spTgt spid="39"/>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37"/>
                                        </p:tgtEl>
                                        <p:attrNameLst>
                                          <p:attrName>style.visibility</p:attrName>
                                        </p:attrNameLst>
                                      </p:cBhvr>
                                      <p:to>
                                        <p:strVal val="visible"/>
                                      </p:to>
                                    </p:set>
                                    <p:anim calcmode="lin" valueType="num">
                                      <p:cBhvr>
                                        <p:cTn id="11" dur="350" fill="hold"/>
                                        <p:tgtEl>
                                          <p:spTgt spid="37"/>
                                        </p:tgtEl>
                                        <p:attrNameLst>
                                          <p:attrName>ppt_w</p:attrName>
                                        </p:attrNameLst>
                                      </p:cBhvr>
                                      <p:tavLst>
                                        <p:tav tm="0">
                                          <p:val>
                                            <p:strVal val="4*#ppt_w"/>
                                          </p:val>
                                        </p:tav>
                                        <p:tav tm="100000">
                                          <p:val>
                                            <p:strVal val="#ppt_w"/>
                                          </p:val>
                                        </p:tav>
                                      </p:tavLst>
                                    </p:anim>
                                    <p:anim calcmode="lin" valueType="num">
                                      <p:cBhvr>
                                        <p:cTn id="12" dur="350" fill="hold"/>
                                        <p:tgtEl>
                                          <p:spTgt spid="37"/>
                                        </p:tgtEl>
                                        <p:attrNameLst>
                                          <p:attrName>ppt_h</p:attrName>
                                        </p:attrNameLst>
                                      </p:cBhvr>
                                      <p:tavLst>
                                        <p:tav tm="0">
                                          <p:val>
                                            <p:strVal val="4*#ppt_h"/>
                                          </p:val>
                                        </p:tav>
                                        <p:tav tm="100000">
                                          <p:val>
                                            <p:strVal val="#ppt_h"/>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250" fill="hold"/>
                                        <p:tgtEl>
                                          <p:spTgt spid="8"/>
                                        </p:tgtEl>
                                        <p:attrNameLst>
                                          <p:attrName>ppt_w</p:attrName>
                                        </p:attrNameLst>
                                      </p:cBhvr>
                                      <p:tavLst>
                                        <p:tav tm="0">
                                          <p:val>
                                            <p:fltVal val="0"/>
                                          </p:val>
                                        </p:tav>
                                        <p:tav tm="100000">
                                          <p:val>
                                            <p:strVal val="#ppt_w"/>
                                          </p:val>
                                        </p:tav>
                                      </p:tavLst>
                                    </p:anim>
                                    <p:anim calcmode="lin" valueType="num">
                                      <p:cBhvr>
                                        <p:cTn id="17" dur="250" fill="hold"/>
                                        <p:tgtEl>
                                          <p:spTgt spid="8"/>
                                        </p:tgtEl>
                                        <p:attrNameLst>
                                          <p:attrName>ppt_h</p:attrName>
                                        </p:attrNameLst>
                                      </p:cBhvr>
                                      <p:tavLst>
                                        <p:tav tm="0">
                                          <p:val>
                                            <p:fltVal val="0"/>
                                          </p:val>
                                        </p:tav>
                                        <p:tav tm="100000">
                                          <p:val>
                                            <p:strVal val="#ppt_h"/>
                                          </p:val>
                                        </p:tav>
                                      </p:tavLst>
                                    </p:anim>
                                    <p:animEffect transition="in" filter="fade">
                                      <p:cBhvr>
                                        <p:cTn id="18" dur="250"/>
                                        <p:tgtEl>
                                          <p:spTgt spid="8"/>
                                        </p:tgtEl>
                                      </p:cBhvr>
                                    </p:animEffect>
                                  </p:childTnLst>
                                </p:cTn>
                              </p:par>
                            </p:childTnLst>
                          </p:cTn>
                        </p:par>
                        <p:par>
                          <p:cTn id="19" fill="hold">
                            <p:stCondLst>
                              <p:cond delay="1000"/>
                            </p:stCondLst>
                            <p:childTnLst>
                              <p:par>
                                <p:cTn id="20" presetID="16" presetClass="entr" presetSubtype="37"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outVertical)">
                                      <p:cBhvr>
                                        <p:cTn id="22" dur="500"/>
                                        <p:tgtEl>
                                          <p:spTgt spid="15"/>
                                        </p:tgtEl>
                                      </p:cBhvr>
                                    </p:animEffect>
                                  </p:childTnLst>
                                </p:cTn>
                              </p:par>
                            </p:childTnLst>
                          </p:cTn>
                        </p:par>
                        <p:par>
                          <p:cTn id="23" fill="hold">
                            <p:stCondLst>
                              <p:cond delay="1500"/>
                            </p:stCondLst>
                            <p:childTnLst>
                              <p:par>
                                <p:cTn id="24" presetID="12"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p:tgtEl>
                                          <p:spTgt spid="16"/>
                                        </p:tgtEl>
                                        <p:attrNameLst>
                                          <p:attrName>ppt_y</p:attrName>
                                        </p:attrNameLst>
                                      </p:cBhvr>
                                      <p:tavLst>
                                        <p:tav tm="0">
                                          <p:val>
                                            <p:strVal val="#ppt_y-#ppt_h*1.125000"/>
                                          </p:val>
                                        </p:tav>
                                        <p:tav tm="100000">
                                          <p:val>
                                            <p:strVal val="#ppt_y"/>
                                          </p:val>
                                        </p:tav>
                                      </p:tavLst>
                                    </p:anim>
                                    <p:animEffect transition="in" filter="wipe(down)">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39" grpId="0" animBg="1"/>
      <p:bldP spid="3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276A06CD-4719-42FD-9BA9-45340D790BD3}"/>
              </a:ext>
            </a:extLst>
          </p:cNvPr>
          <p:cNvGraphicFramePr>
            <a:graphicFrameLocks noGrp="1"/>
          </p:cNvGraphicFramePr>
          <p:nvPr>
            <p:extLst>
              <p:ext uri="{D42A27DB-BD31-4B8C-83A1-F6EECF244321}">
                <p14:modId xmlns:p14="http://schemas.microsoft.com/office/powerpoint/2010/main" val="3131465666"/>
              </p:ext>
            </p:extLst>
          </p:nvPr>
        </p:nvGraphicFramePr>
        <p:xfrm>
          <a:off x="2326640" y="2766060"/>
          <a:ext cx="2397760" cy="1143000"/>
        </p:xfrm>
        <a:graphic>
          <a:graphicData uri="http://schemas.openxmlformats.org/drawingml/2006/table">
            <a:tbl>
              <a:tblPr firstRow="1" bandRow="1">
                <a:tableStyleId>{5C22544A-7EE6-4342-B048-85BDC9FD1C3A}</a:tableStyleId>
              </a:tblPr>
              <a:tblGrid>
                <a:gridCol w="2397760">
                  <a:extLst>
                    <a:ext uri="{9D8B030D-6E8A-4147-A177-3AD203B41FA5}">
                      <a16:colId xmlns:a16="http://schemas.microsoft.com/office/drawing/2014/main" val="3140896973"/>
                    </a:ext>
                  </a:extLst>
                </a:gridCol>
              </a:tblGrid>
              <a:tr h="370840">
                <a:tc>
                  <a:txBody>
                    <a:bodyPr/>
                    <a:lstStyle/>
                    <a:p>
                      <a:pPr algn="ctr"/>
                      <a:r>
                        <a:rPr lang="en-US" altLang="zh-CN" dirty="0"/>
                        <a:t>int a</a:t>
                      </a:r>
                      <a:endParaRPr lang="zh-CN" altLang="en-US" dirty="0"/>
                    </a:p>
                  </a:txBody>
                  <a:tcPr/>
                </a:tc>
                <a:extLst>
                  <a:ext uri="{0D108BD9-81ED-4DB2-BD59-A6C34878D82A}">
                    <a16:rowId xmlns:a16="http://schemas.microsoft.com/office/drawing/2014/main" val="3241107831"/>
                  </a:ext>
                </a:extLst>
              </a:tr>
              <a:tr h="370840">
                <a:tc>
                  <a:txBody>
                    <a:bodyPr/>
                    <a:lstStyle/>
                    <a:p>
                      <a:pPr algn="ctr"/>
                      <a:r>
                        <a:rPr lang="en-US" altLang="zh-CN" dirty="0"/>
                        <a:t>c = </a:t>
                      </a:r>
                      <a:r>
                        <a:rPr lang="en-US" altLang="zh-CN" dirty="0" err="1"/>
                        <a:t>a+b</a:t>
                      </a:r>
                      <a:endParaRPr lang="zh-CN" altLang="en-US" dirty="0"/>
                    </a:p>
                  </a:txBody>
                  <a:tcPr/>
                </a:tc>
                <a:extLst>
                  <a:ext uri="{0D108BD9-81ED-4DB2-BD59-A6C34878D82A}">
                    <a16:rowId xmlns:a16="http://schemas.microsoft.com/office/drawing/2014/main" val="1573836731"/>
                  </a:ext>
                </a:extLst>
              </a:tr>
              <a:tr h="370840">
                <a:tc>
                  <a:txBody>
                    <a:bodyPr/>
                    <a:lstStyle/>
                    <a:p>
                      <a:pPr algn="ctr"/>
                      <a:r>
                        <a:rPr lang="en-US" altLang="zh-CN" dirty="0"/>
                        <a:t>for(</a:t>
                      </a:r>
                      <a:r>
                        <a:rPr lang="en-US" altLang="zh-CN" dirty="0" err="1"/>
                        <a:t>i</a:t>
                      </a:r>
                      <a:r>
                        <a:rPr lang="en-US" altLang="zh-CN" dirty="0"/>
                        <a:t>=0;i&lt;-1;i++)</a:t>
                      </a:r>
                      <a:endParaRPr lang="zh-CN" altLang="en-US" dirty="0"/>
                    </a:p>
                  </a:txBody>
                  <a:tcPr/>
                </a:tc>
                <a:extLst>
                  <a:ext uri="{0D108BD9-81ED-4DB2-BD59-A6C34878D82A}">
                    <a16:rowId xmlns:a16="http://schemas.microsoft.com/office/drawing/2014/main" val="256191478"/>
                  </a:ext>
                </a:extLst>
              </a:tr>
            </a:tbl>
          </a:graphicData>
        </a:graphic>
      </p:graphicFrame>
      <p:graphicFrame>
        <p:nvGraphicFramePr>
          <p:cNvPr id="3" name="表格 2">
            <a:extLst>
              <a:ext uri="{FF2B5EF4-FFF2-40B4-BE49-F238E27FC236}">
                <a16:creationId xmlns:a16="http://schemas.microsoft.com/office/drawing/2014/main" id="{3E6BFEC5-91B7-4CED-AC40-D645A26003F9}"/>
              </a:ext>
            </a:extLst>
          </p:cNvPr>
          <p:cNvGraphicFramePr>
            <a:graphicFrameLocks noGrp="1"/>
          </p:cNvGraphicFramePr>
          <p:nvPr>
            <p:extLst>
              <p:ext uri="{D42A27DB-BD31-4B8C-83A1-F6EECF244321}">
                <p14:modId xmlns:p14="http://schemas.microsoft.com/office/powerpoint/2010/main" val="2594069099"/>
              </p:ext>
            </p:extLst>
          </p:nvPr>
        </p:nvGraphicFramePr>
        <p:xfrm>
          <a:off x="5648960" y="1766146"/>
          <a:ext cx="2397760" cy="2968413"/>
        </p:xfrm>
        <a:graphic>
          <a:graphicData uri="http://schemas.openxmlformats.org/drawingml/2006/table">
            <a:tbl>
              <a:tblPr firstRow="1" bandRow="1">
                <a:tableStyleId>{073A0DAA-6AF3-43AB-8588-CEC1D06C72B9}</a:tableStyleId>
              </a:tblPr>
              <a:tblGrid>
                <a:gridCol w="2397760">
                  <a:extLst>
                    <a:ext uri="{9D8B030D-6E8A-4147-A177-3AD203B41FA5}">
                      <a16:colId xmlns:a16="http://schemas.microsoft.com/office/drawing/2014/main" val="2107508889"/>
                    </a:ext>
                  </a:extLst>
                </a:gridCol>
              </a:tblGrid>
              <a:tr h="424059">
                <a:tc>
                  <a:txBody>
                    <a:bodyPr/>
                    <a:lstStyle/>
                    <a:p>
                      <a:pPr algn="ctr"/>
                      <a:r>
                        <a:rPr lang="en-US" altLang="zh-CN" dirty="0"/>
                        <a:t>int a</a:t>
                      </a:r>
                      <a:endParaRPr lang="zh-CN" altLang="en-US" dirty="0"/>
                    </a:p>
                  </a:txBody>
                  <a:tcPr/>
                </a:tc>
                <a:extLst>
                  <a:ext uri="{0D108BD9-81ED-4DB2-BD59-A6C34878D82A}">
                    <a16:rowId xmlns:a16="http://schemas.microsoft.com/office/drawing/2014/main" val="2609398103"/>
                  </a:ext>
                </a:extLst>
              </a:tr>
              <a:tr h="424059">
                <a:tc>
                  <a:txBody>
                    <a:bodyPr/>
                    <a:lstStyle/>
                    <a:p>
                      <a:pPr algn="ctr"/>
                      <a:r>
                        <a:rPr lang="en-US" altLang="zh-CN" dirty="0"/>
                        <a:t>…</a:t>
                      </a:r>
                      <a:endParaRPr lang="zh-CN" altLang="en-US" dirty="0"/>
                    </a:p>
                  </a:txBody>
                  <a:tcPr/>
                </a:tc>
                <a:extLst>
                  <a:ext uri="{0D108BD9-81ED-4DB2-BD59-A6C34878D82A}">
                    <a16:rowId xmlns:a16="http://schemas.microsoft.com/office/drawing/2014/main" val="2974513025"/>
                  </a:ext>
                </a:extLst>
              </a:tr>
              <a:tr h="424059">
                <a:tc>
                  <a:txBody>
                    <a:bodyPr/>
                    <a:lstStyle/>
                    <a:p>
                      <a:pPr algn="ctr"/>
                      <a:r>
                        <a:rPr lang="en-US" altLang="zh-CN" dirty="0"/>
                        <a:t>for(j=0;j&lt;-1;j++)</a:t>
                      </a:r>
                      <a:endParaRPr lang="zh-CN" altLang="en-US" dirty="0"/>
                    </a:p>
                  </a:txBody>
                  <a:tcPr/>
                </a:tc>
                <a:extLst>
                  <a:ext uri="{0D108BD9-81ED-4DB2-BD59-A6C34878D82A}">
                    <a16:rowId xmlns:a16="http://schemas.microsoft.com/office/drawing/2014/main" val="1266029022"/>
                  </a:ext>
                </a:extLst>
              </a:tr>
              <a:tr h="424059">
                <a:tc>
                  <a:txBody>
                    <a:bodyPr/>
                    <a:lstStyle/>
                    <a:p>
                      <a:pPr algn="ctr"/>
                      <a:r>
                        <a:rPr lang="en-US" altLang="zh-CN" dirty="0"/>
                        <a:t>…</a:t>
                      </a:r>
                      <a:endParaRPr lang="zh-CN" altLang="en-US" dirty="0"/>
                    </a:p>
                  </a:txBody>
                  <a:tcPr/>
                </a:tc>
                <a:extLst>
                  <a:ext uri="{0D108BD9-81ED-4DB2-BD59-A6C34878D82A}">
                    <a16:rowId xmlns:a16="http://schemas.microsoft.com/office/drawing/2014/main" val="2900450167"/>
                  </a:ext>
                </a:extLst>
              </a:tr>
              <a:tr h="424059">
                <a:tc>
                  <a:txBody>
                    <a:bodyPr/>
                    <a:lstStyle/>
                    <a:p>
                      <a:pPr algn="ctr"/>
                      <a:r>
                        <a:rPr lang="en-US" altLang="zh-CN" dirty="0"/>
                        <a:t>…</a:t>
                      </a:r>
                      <a:endParaRPr lang="zh-CN" altLang="en-US" dirty="0"/>
                    </a:p>
                  </a:txBody>
                  <a:tcPr/>
                </a:tc>
                <a:extLst>
                  <a:ext uri="{0D108BD9-81ED-4DB2-BD59-A6C34878D82A}">
                    <a16:rowId xmlns:a16="http://schemas.microsoft.com/office/drawing/2014/main" val="333925364"/>
                  </a:ext>
                </a:extLst>
              </a:tr>
              <a:tr h="424059">
                <a:tc>
                  <a:txBody>
                    <a:bodyPr/>
                    <a:lstStyle/>
                    <a:p>
                      <a:pPr algn="ctr"/>
                      <a:r>
                        <a:rPr lang="en-US" altLang="zh-CN" dirty="0"/>
                        <a:t>…</a:t>
                      </a:r>
                      <a:endParaRPr lang="zh-CN" altLang="en-US" dirty="0"/>
                    </a:p>
                  </a:txBody>
                  <a:tcPr/>
                </a:tc>
                <a:extLst>
                  <a:ext uri="{0D108BD9-81ED-4DB2-BD59-A6C34878D82A}">
                    <a16:rowId xmlns:a16="http://schemas.microsoft.com/office/drawing/2014/main" val="562861180"/>
                  </a:ext>
                </a:extLst>
              </a:tr>
              <a:tr h="424059">
                <a:tc>
                  <a:txBody>
                    <a:bodyPr/>
                    <a:lstStyle/>
                    <a:p>
                      <a:pPr algn="ctr"/>
                      <a:r>
                        <a:rPr lang="en-US" altLang="zh-CN" dirty="0"/>
                        <a:t>c = </a:t>
                      </a:r>
                      <a:r>
                        <a:rPr lang="en-US" altLang="zh-CN" dirty="0" err="1"/>
                        <a:t>a+b</a:t>
                      </a:r>
                      <a:endParaRPr lang="zh-CN" altLang="en-US" dirty="0"/>
                    </a:p>
                  </a:txBody>
                  <a:tcPr/>
                </a:tc>
                <a:extLst>
                  <a:ext uri="{0D108BD9-81ED-4DB2-BD59-A6C34878D82A}">
                    <a16:rowId xmlns:a16="http://schemas.microsoft.com/office/drawing/2014/main" val="1371533588"/>
                  </a:ext>
                </a:extLst>
              </a:tr>
            </a:tbl>
          </a:graphicData>
        </a:graphic>
      </p:graphicFrame>
      <p:cxnSp>
        <p:nvCxnSpPr>
          <p:cNvPr id="5" name="直接箭头连接符 4">
            <a:extLst>
              <a:ext uri="{FF2B5EF4-FFF2-40B4-BE49-F238E27FC236}">
                <a16:creationId xmlns:a16="http://schemas.microsoft.com/office/drawing/2014/main" id="{B952F03E-A3CC-455B-9B07-F20EF92E6608}"/>
              </a:ext>
            </a:extLst>
          </p:cNvPr>
          <p:cNvCxnSpPr/>
          <p:nvPr/>
        </p:nvCxnSpPr>
        <p:spPr>
          <a:xfrm flipV="1">
            <a:off x="4724400" y="1991360"/>
            <a:ext cx="924560" cy="98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1E850996-DDAF-431B-8CDE-676D412D11B5}"/>
              </a:ext>
            </a:extLst>
          </p:cNvPr>
          <p:cNvCxnSpPr/>
          <p:nvPr/>
        </p:nvCxnSpPr>
        <p:spPr>
          <a:xfrm>
            <a:off x="4724400" y="3337560"/>
            <a:ext cx="924560" cy="1214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A1CF3C50-846E-4C7F-B90E-3B37A1A61076}"/>
              </a:ext>
            </a:extLst>
          </p:cNvPr>
          <p:cNvCxnSpPr/>
          <p:nvPr/>
        </p:nvCxnSpPr>
        <p:spPr>
          <a:xfrm flipV="1">
            <a:off x="4724400" y="2835910"/>
            <a:ext cx="924560" cy="915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3">
            <a:extLst>
              <a:ext uri="{FF2B5EF4-FFF2-40B4-BE49-F238E27FC236}">
                <a16:creationId xmlns:a16="http://schemas.microsoft.com/office/drawing/2014/main" id="{BCC0AC5C-4904-40A0-93E0-F58CE987FF91}"/>
              </a:ext>
            </a:extLst>
          </p:cNvPr>
          <p:cNvSpPr>
            <a:spLocks noChangeArrowheads="1"/>
          </p:cNvSpPr>
          <p:nvPr/>
        </p:nvSpPr>
        <p:spPr bwMode="auto">
          <a:xfrm>
            <a:off x="1073958" y="224898"/>
            <a:ext cx="305722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优化及变量代换</a:t>
            </a:r>
          </a:p>
        </p:txBody>
      </p:sp>
      <p:sp>
        <p:nvSpPr>
          <p:cNvPr id="11" name="文本框 37">
            <a:extLst>
              <a:ext uri="{FF2B5EF4-FFF2-40B4-BE49-F238E27FC236}">
                <a16:creationId xmlns:a16="http://schemas.microsoft.com/office/drawing/2014/main" id="{497DF415-E8BE-4C20-8AD5-45989675A2F0}"/>
              </a:ext>
            </a:extLst>
          </p:cNvPr>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1600" dirty="0">
                <a:solidFill>
                  <a:schemeClr val="tx1">
                    <a:lumMod val="65000"/>
                    <a:lumOff val="35000"/>
                  </a:schemeClr>
                </a:solidFill>
                <a:latin typeface="Arial" panose="020B0604020202020204" pitchFamily="34" charset="0"/>
                <a:cs typeface="Arial" panose="020B0604020202020204" pitchFamily="34" charset="0"/>
              </a:rPr>
              <a:t>二分图最大匹配弊端</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639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 presetClass="entr" presetSubtype="4"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2"/>
          <p:cNvSpPr/>
          <p:nvPr/>
        </p:nvSpPr>
        <p:spPr>
          <a:xfrm>
            <a:off x="0" y="1803396"/>
            <a:ext cx="12192000" cy="2745769"/>
          </a:xfrm>
          <a:prstGeom prst="rect">
            <a:avLst/>
          </a:prstGeom>
          <a:blipFill>
            <a:blip r:embed="rId4"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37" name="Rectangle 21"/>
          <p:cNvSpPr/>
          <p:nvPr/>
        </p:nvSpPr>
        <p:spPr>
          <a:xfrm>
            <a:off x="0" y="1803396"/>
            <a:ext cx="12192000" cy="274576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组合 37"/>
          <p:cNvGrpSpPr/>
          <p:nvPr/>
        </p:nvGrpSpPr>
        <p:grpSpPr>
          <a:xfrm>
            <a:off x="1876631" y="2678265"/>
            <a:ext cx="678305" cy="678305"/>
            <a:chOff x="1749034" y="2518611"/>
            <a:chExt cx="678305" cy="678305"/>
          </a:xfrm>
          <a:effectLst>
            <a:outerShdw blurRad="76200" dir="18900000" sy="23000" kx="-1200000" algn="bl" rotWithShape="0">
              <a:prstClr val="black">
                <a:alpha val="20000"/>
              </a:prstClr>
            </a:outerShdw>
          </a:effectLst>
        </p:grpSpPr>
        <p:sp>
          <p:nvSpPr>
            <p:cNvPr id="39" name="矩形 38"/>
            <p:cNvSpPr/>
            <p:nvPr/>
          </p:nvSpPr>
          <p:spPr>
            <a:xfrm>
              <a:off x="1749034" y="2518611"/>
              <a:ext cx="678305" cy="678305"/>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bwMode="auto">
            <a:xfrm>
              <a:off x="1876928" y="2640785"/>
              <a:ext cx="422517" cy="409893"/>
            </a:xfrm>
            <a:custGeom>
              <a:avLst/>
              <a:gdLst>
                <a:gd name="connsiteX0" fmla="*/ 262805 w 519288"/>
                <a:gd name="connsiteY0" fmla="*/ 111558 h 503774"/>
                <a:gd name="connsiteX1" fmla="*/ 439744 w 519288"/>
                <a:gd name="connsiteY1" fmla="*/ 276036 h 503774"/>
                <a:gd name="connsiteX2" fmla="*/ 439744 w 519288"/>
                <a:gd name="connsiteY2" fmla="*/ 484796 h 503774"/>
                <a:gd name="connsiteX3" fmla="*/ 433425 w 519288"/>
                <a:gd name="connsiteY3" fmla="*/ 503774 h 503774"/>
                <a:gd name="connsiteX4" fmla="*/ 414467 w 519288"/>
                <a:gd name="connsiteY4" fmla="*/ 503774 h 503774"/>
                <a:gd name="connsiteX5" fmla="*/ 319678 w 519288"/>
                <a:gd name="connsiteY5" fmla="*/ 503774 h 503774"/>
                <a:gd name="connsiteX6" fmla="*/ 313359 w 519288"/>
                <a:gd name="connsiteY6" fmla="*/ 503774 h 503774"/>
                <a:gd name="connsiteX7" fmla="*/ 307040 w 519288"/>
                <a:gd name="connsiteY7" fmla="*/ 497448 h 503774"/>
                <a:gd name="connsiteX8" fmla="*/ 307040 w 519288"/>
                <a:gd name="connsiteY8" fmla="*/ 396231 h 503774"/>
                <a:gd name="connsiteX9" fmla="*/ 212251 w 519288"/>
                <a:gd name="connsiteY9" fmla="*/ 396231 h 503774"/>
                <a:gd name="connsiteX10" fmla="*/ 212251 w 519288"/>
                <a:gd name="connsiteY10" fmla="*/ 497448 h 503774"/>
                <a:gd name="connsiteX11" fmla="*/ 212251 w 519288"/>
                <a:gd name="connsiteY11" fmla="*/ 503774 h 503774"/>
                <a:gd name="connsiteX12" fmla="*/ 199612 w 519288"/>
                <a:gd name="connsiteY12" fmla="*/ 503774 h 503774"/>
                <a:gd name="connsiteX13" fmla="*/ 104823 w 519288"/>
                <a:gd name="connsiteY13" fmla="*/ 503774 h 503774"/>
                <a:gd name="connsiteX14" fmla="*/ 92185 w 519288"/>
                <a:gd name="connsiteY14" fmla="*/ 503774 h 503774"/>
                <a:gd name="connsiteX15" fmla="*/ 79546 w 519288"/>
                <a:gd name="connsiteY15" fmla="*/ 484796 h 503774"/>
                <a:gd name="connsiteX16" fmla="*/ 79546 w 519288"/>
                <a:gd name="connsiteY16" fmla="*/ 276036 h 503774"/>
                <a:gd name="connsiteX17" fmla="*/ 259644 w 519288"/>
                <a:gd name="connsiteY17" fmla="*/ 0 h 503774"/>
                <a:gd name="connsiteX18" fmla="*/ 281809 w 519288"/>
                <a:gd name="connsiteY18" fmla="*/ 9516 h 503774"/>
                <a:gd name="connsiteX19" fmla="*/ 370468 w 519288"/>
                <a:gd name="connsiteY19" fmla="*/ 91992 h 503774"/>
                <a:gd name="connsiteX20" fmla="*/ 370468 w 519288"/>
                <a:gd name="connsiteY20" fmla="*/ 22205 h 503774"/>
                <a:gd name="connsiteX21" fmla="*/ 383134 w 519288"/>
                <a:gd name="connsiteY21" fmla="*/ 9516 h 503774"/>
                <a:gd name="connsiteX22" fmla="*/ 414798 w 519288"/>
                <a:gd name="connsiteY22" fmla="*/ 9516 h 503774"/>
                <a:gd name="connsiteX23" fmla="*/ 427463 w 519288"/>
                <a:gd name="connsiteY23" fmla="*/ 22205 h 503774"/>
                <a:gd name="connsiteX24" fmla="*/ 427463 w 519288"/>
                <a:gd name="connsiteY24" fmla="*/ 142746 h 503774"/>
                <a:gd name="connsiteX25" fmla="*/ 509789 w 519288"/>
                <a:gd name="connsiteY25" fmla="*/ 218877 h 503774"/>
                <a:gd name="connsiteX26" fmla="*/ 509789 w 519288"/>
                <a:gd name="connsiteY26" fmla="*/ 269631 h 503774"/>
                <a:gd name="connsiteX27" fmla="*/ 465460 w 519288"/>
                <a:gd name="connsiteY27" fmla="*/ 269631 h 503774"/>
                <a:gd name="connsiteX28" fmla="*/ 262810 w 519288"/>
                <a:gd name="connsiteY28" fmla="*/ 79303 h 503774"/>
                <a:gd name="connsiteX29" fmla="*/ 60161 w 519288"/>
                <a:gd name="connsiteY29" fmla="*/ 269631 h 503774"/>
                <a:gd name="connsiteX30" fmla="*/ 34830 w 519288"/>
                <a:gd name="connsiteY30" fmla="*/ 275975 h 503774"/>
                <a:gd name="connsiteX31" fmla="*/ 9499 w 519288"/>
                <a:gd name="connsiteY31" fmla="*/ 269631 h 503774"/>
                <a:gd name="connsiteX32" fmla="*/ 9499 w 519288"/>
                <a:gd name="connsiteY32" fmla="*/ 218877 h 503774"/>
                <a:gd name="connsiteX33" fmla="*/ 237479 w 519288"/>
                <a:gd name="connsiteY33" fmla="*/ 9516 h 503774"/>
                <a:gd name="connsiteX34" fmla="*/ 259644 w 519288"/>
                <a:gd name="connsiteY34" fmla="*/ 0 h 50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9288" h="503774">
                  <a:moveTo>
                    <a:pt x="262805" y="111558"/>
                  </a:moveTo>
                  <a:cubicBezTo>
                    <a:pt x="262805" y="111558"/>
                    <a:pt x="262805" y="111558"/>
                    <a:pt x="439744" y="276036"/>
                  </a:cubicBezTo>
                  <a:cubicBezTo>
                    <a:pt x="439744" y="276036"/>
                    <a:pt x="439744" y="276036"/>
                    <a:pt x="439744" y="484796"/>
                  </a:cubicBezTo>
                  <a:cubicBezTo>
                    <a:pt x="439744" y="497448"/>
                    <a:pt x="433425" y="503774"/>
                    <a:pt x="433425" y="503774"/>
                  </a:cubicBezTo>
                  <a:cubicBezTo>
                    <a:pt x="427106" y="503774"/>
                    <a:pt x="420786" y="503774"/>
                    <a:pt x="414467" y="503774"/>
                  </a:cubicBezTo>
                  <a:cubicBezTo>
                    <a:pt x="414467" y="503774"/>
                    <a:pt x="414467" y="503774"/>
                    <a:pt x="319678" y="503774"/>
                  </a:cubicBezTo>
                  <a:cubicBezTo>
                    <a:pt x="319678" y="503774"/>
                    <a:pt x="313359" y="503774"/>
                    <a:pt x="313359" y="503774"/>
                  </a:cubicBezTo>
                  <a:cubicBezTo>
                    <a:pt x="313359" y="503774"/>
                    <a:pt x="307040" y="497448"/>
                    <a:pt x="307040" y="497448"/>
                  </a:cubicBezTo>
                  <a:cubicBezTo>
                    <a:pt x="307040" y="497448"/>
                    <a:pt x="307040" y="497448"/>
                    <a:pt x="307040" y="396231"/>
                  </a:cubicBezTo>
                  <a:cubicBezTo>
                    <a:pt x="307040" y="396231"/>
                    <a:pt x="307040" y="396231"/>
                    <a:pt x="212251" y="396231"/>
                  </a:cubicBezTo>
                  <a:cubicBezTo>
                    <a:pt x="212251" y="396231"/>
                    <a:pt x="212251" y="396231"/>
                    <a:pt x="212251" y="497448"/>
                  </a:cubicBezTo>
                  <a:cubicBezTo>
                    <a:pt x="212251" y="497448"/>
                    <a:pt x="212251" y="503774"/>
                    <a:pt x="212251" y="503774"/>
                  </a:cubicBezTo>
                  <a:cubicBezTo>
                    <a:pt x="205931" y="503774"/>
                    <a:pt x="205931" y="503774"/>
                    <a:pt x="199612" y="503774"/>
                  </a:cubicBezTo>
                  <a:cubicBezTo>
                    <a:pt x="199612" y="503774"/>
                    <a:pt x="199612" y="503774"/>
                    <a:pt x="104823" y="503774"/>
                  </a:cubicBezTo>
                  <a:cubicBezTo>
                    <a:pt x="98504" y="503774"/>
                    <a:pt x="98504" y="503774"/>
                    <a:pt x="92185" y="503774"/>
                  </a:cubicBezTo>
                  <a:cubicBezTo>
                    <a:pt x="85865" y="503774"/>
                    <a:pt x="79546" y="497448"/>
                    <a:pt x="79546" y="484796"/>
                  </a:cubicBezTo>
                  <a:cubicBezTo>
                    <a:pt x="79546" y="484796"/>
                    <a:pt x="79546" y="484796"/>
                    <a:pt x="79546" y="276036"/>
                  </a:cubicBezTo>
                  <a:close/>
                  <a:moveTo>
                    <a:pt x="259644" y="0"/>
                  </a:moveTo>
                  <a:cubicBezTo>
                    <a:pt x="267560" y="0"/>
                    <a:pt x="275476" y="3172"/>
                    <a:pt x="281809" y="9516"/>
                  </a:cubicBezTo>
                  <a:cubicBezTo>
                    <a:pt x="281809" y="9516"/>
                    <a:pt x="281809" y="9516"/>
                    <a:pt x="370468" y="91992"/>
                  </a:cubicBezTo>
                  <a:cubicBezTo>
                    <a:pt x="370468" y="91992"/>
                    <a:pt x="370468" y="91992"/>
                    <a:pt x="370468" y="22205"/>
                  </a:cubicBezTo>
                  <a:cubicBezTo>
                    <a:pt x="370468" y="15861"/>
                    <a:pt x="376801" y="9516"/>
                    <a:pt x="383134" y="9516"/>
                  </a:cubicBezTo>
                  <a:cubicBezTo>
                    <a:pt x="383134" y="9516"/>
                    <a:pt x="383134" y="9516"/>
                    <a:pt x="414798" y="9516"/>
                  </a:cubicBezTo>
                  <a:cubicBezTo>
                    <a:pt x="421130" y="9516"/>
                    <a:pt x="427463" y="15861"/>
                    <a:pt x="427463" y="22205"/>
                  </a:cubicBezTo>
                  <a:cubicBezTo>
                    <a:pt x="427463" y="22205"/>
                    <a:pt x="427463" y="22205"/>
                    <a:pt x="427463" y="142746"/>
                  </a:cubicBezTo>
                  <a:cubicBezTo>
                    <a:pt x="427463" y="142746"/>
                    <a:pt x="427463" y="142746"/>
                    <a:pt x="509789" y="218877"/>
                  </a:cubicBezTo>
                  <a:cubicBezTo>
                    <a:pt x="522455" y="231565"/>
                    <a:pt x="522455" y="250598"/>
                    <a:pt x="509789" y="269631"/>
                  </a:cubicBezTo>
                  <a:cubicBezTo>
                    <a:pt x="503457" y="282319"/>
                    <a:pt x="478126" y="282319"/>
                    <a:pt x="465460" y="269631"/>
                  </a:cubicBezTo>
                  <a:cubicBezTo>
                    <a:pt x="465460" y="269631"/>
                    <a:pt x="465460" y="269631"/>
                    <a:pt x="262810" y="79303"/>
                  </a:cubicBezTo>
                  <a:cubicBezTo>
                    <a:pt x="262810" y="79303"/>
                    <a:pt x="262810" y="79303"/>
                    <a:pt x="60161" y="269631"/>
                  </a:cubicBezTo>
                  <a:cubicBezTo>
                    <a:pt x="53828" y="275975"/>
                    <a:pt x="41163" y="275975"/>
                    <a:pt x="34830" y="275975"/>
                  </a:cubicBezTo>
                  <a:cubicBezTo>
                    <a:pt x="28497" y="275975"/>
                    <a:pt x="15831" y="275975"/>
                    <a:pt x="9499" y="269631"/>
                  </a:cubicBezTo>
                  <a:cubicBezTo>
                    <a:pt x="-3167" y="250598"/>
                    <a:pt x="-3167" y="231565"/>
                    <a:pt x="9499" y="218877"/>
                  </a:cubicBezTo>
                  <a:cubicBezTo>
                    <a:pt x="9499" y="218877"/>
                    <a:pt x="9499" y="218877"/>
                    <a:pt x="237479" y="9516"/>
                  </a:cubicBezTo>
                  <a:cubicBezTo>
                    <a:pt x="243812" y="3172"/>
                    <a:pt x="251728" y="0"/>
                    <a:pt x="259644" y="0"/>
                  </a:cubicBezTo>
                  <a:close/>
                </a:path>
              </a:pathLst>
            </a:cu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25"/>
            </a:p>
          </p:txBody>
        </p:sp>
      </p:grpSp>
      <p:grpSp>
        <p:nvGrpSpPr>
          <p:cNvPr id="41" name="组合 40"/>
          <p:cNvGrpSpPr/>
          <p:nvPr/>
        </p:nvGrpSpPr>
        <p:grpSpPr>
          <a:xfrm>
            <a:off x="7050255" y="2678265"/>
            <a:ext cx="678305" cy="678305"/>
            <a:chOff x="7020885" y="2518611"/>
            <a:chExt cx="678305" cy="678305"/>
          </a:xfrm>
          <a:effectLst>
            <a:outerShdw blurRad="76200" dir="18900000" sy="23000" kx="-1200000" algn="bl" rotWithShape="0">
              <a:prstClr val="black">
                <a:alpha val="20000"/>
              </a:prstClr>
            </a:outerShdw>
          </a:effectLst>
        </p:grpSpPr>
        <p:sp>
          <p:nvSpPr>
            <p:cNvPr id="42" name="矩形 41"/>
            <p:cNvSpPr/>
            <p:nvPr/>
          </p:nvSpPr>
          <p:spPr>
            <a:xfrm>
              <a:off x="7020885" y="2518611"/>
              <a:ext cx="678305" cy="678305"/>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118"/>
            <p:cNvSpPr>
              <a:spLocks noEditPoints="1"/>
            </p:cNvSpPr>
            <p:nvPr/>
          </p:nvSpPr>
          <p:spPr bwMode="auto">
            <a:xfrm>
              <a:off x="7146390" y="2647185"/>
              <a:ext cx="427294" cy="397093"/>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0 h 85"/>
                <a:gd name="T16" fmla="*/ 20 w 85"/>
                <a:gd name="T17" fmla="*/ 60 h 85"/>
                <a:gd name="T18" fmla="*/ 20 w 85"/>
                <a:gd name="T19" fmla="*/ 68 h 85"/>
                <a:gd name="T20" fmla="*/ 27 w 85"/>
                <a:gd name="T21" fmla="*/ 68 h 85"/>
                <a:gd name="T22" fmla="*/ 27 w 85"/>
                <a:gd name="T23" fmla="*/ 60 h 85"/>
                <a:gd name="T24" fmla="*/ 30 w 85"/>
                <a:gd name="T25" fmla="*/ 60 h 85"/>
                <a:gd name="T26" fmla="*/ 30 w 85"/>
                <a:gd name="T27" fmla="*/ 57 h 85"/>
                <a:gd name="T28" fmla="*/ 54 w 85"/>
                <a:gd name="T29" fmla="*/ 57 h 85"/>
                <a:gd name="T30" fmla="*/ 54 w 85"/>
                <a:gd name="T31" fmla="*/ 60 h 85"/>
                <a:gd name="T32" fmla="*/ 57 w 85"/>
                <a:gd name="T33" fmla="*/ 60 h 85"/>
                <a:gd name="T34" fmla="*/ 57 w 85"/>
                <a:gd name="T35" fmla="*/ 68 h 85"/>
                <a:gd name="T36" fmla="*/ 63 w 85"/>
                <a:gd name="T37" fmla="*/ 68 h 85"/>
                <a:gd name="T38" fmla="*/ 63 w 85"/>
                <a:gd name="T39" fmla="*/ 60 h 85"/>
                <a:gd name="T40" fmla="*/ 66 w 85"/>
                <a:gd name="T41" fmla="*/ 60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bg1"/>
            </a:solidFill>
            <a:ln>
              <a:solidFill>
                <a:schemeClr val="accent1">
                  <a:lumMod val="75000"/>
                </a:schemeClr>
              </a:solidFill>
            </a:ln>
          </p:spPr>
          <p:txBody>
            <a:bodyPr vert="horz" wrap="square" lIns="91440" tIns="45720" rIns="91440" bIns="45720" numCol="1" anchor="t" anchorCtr="0" compatLnSpc="1"/>
            <a:lstStyle/>
            <a:p>
              <a:endParaRPr lang="zh-CN" altLang="en-US"/>
            </a:p>
          </p:txBody>
        </p:sp>
      </p:grpSp>
      <p:grpSp>
        <p:nvGrpSpPr>
          <p:cNvPr id="46" name="组合 45"/>
          <p:cNvGrpSpPr/>
          <p:nvPr/>
        </p:nvGrpSpPr>
        <p:grpSpPr>
          <a:xfrm>
            <a:off x="9637066" y="2678265"/>
            <a:ext cx="678305" cy="678305"/>
            <a:chOff x="9504811" y="2518611"/>
            <a:chExt cx="678305" cy="678305"/>
          </a:xfrm>
          <a:effectLst>
            <a:outerShdw blurRad="76200" dir="18900000" sy="23000" kx="-1200000" algn="bl" rotWithShape="0">
              <a:prstClr val="black">
                <a:alpha val="20000"/>
              </a:prstClr>
            </a:outerShdw>
          </a:effectLst>
        </p:grpSpPr>
        <p:sp>
          <p:nvSpPr>
            <p:cNvPr id="47" name="矩形 46"/>
            <p:cNvSpPr/>
            <p:nvPr/>
          </p:nvSpPr>
          <p:spPr>
            <a:xfrm>
              <a:off x="9504811" y="2518611"/>
              <a:ext cx="678305" cy="678305"/>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169"/>
            <p:cNvSpPr/>
            <p:nvPr/>
          </p:nvSpPr>
          <p:spPr bwMode="auto">
            <a:xfrm>
              <a:off x="9653076" y="2657549"/>
              <a:ext cx="381775" cy="376364"/>
            </a:xfrm>
            <a:custGeom>
              <a:avLst/>
              <a:gdLst>
                <a:gd name="T0" fmla="*/ 29 w 85"/>
                <a:gd name="T1" fmla="*/ 0 h 78"/>
                <a:gd name="T2" fmla="*/ 34 w 85"/>
                <a:gd name="T3" fmla="*/ 29 h 78"/>
                <a:gd name="T4" fmla="*/ 8 w 85"/>
                <a:gd name="T5" fmla="*/ 29 h 78"/>
                <a:gd name="T6" fmla="*/ 6 w 85"/>
                <a:gd name="T7" fmla="*/ 29 h 78"/>
                <a:gd name="T8" fmla="*/ 0 w 85"/>
                <a:gd name="T9" fmla="*/ 35 h 78"/>
                <a:gd name="T10" fmla="*/ 0 w 85"/>
                <a:gd name="T11" fmla="*/ 35 h 78"/>
                <a:gd name="T12" fmla="*/ 4 w 85"/>
                <a:gd name="T13" fmla="*/ 42 h 78"/>
                <a:gd name="T14" fmla="*/ 0 w 85"/>
                <a:gd name="T15" fmla="*/ 47 h 78"/>
                <a:gd name="T16" fmla="*/ 0 w 85"/>
                <a:gd name="T17" fmla="*/ 47 h 78"/>
                <a:gd name="T18" fmla="*/ 5 w 85"/>
                <a:gd name="T19" fmla="*/ 54 h 78"/>
                <a:gd name="T20" fmla="*/ 4 w 85"/>
                <a:gd name="T21" fmla="*/ 58 h 78"/>
                <a:gd name="T22" fmla="*/ 4 w 85"/>
                <a:gd name="T23" fmla="*/ 58 h 78"/>
                <a:gd name="T24" fmla="*/ 10 w 85"/>
                <a:gd name="T25" fmla="*/ 65 h 78"/>
                <a:gd name="T26" fmla="*/ 11 w 85"/>
                <a:gd name="T27" fmla="*/ 65 h 78"/>
                <a:gd name="T28" fmla="*/ 9 w 85"/>
                <a:gd name="T29" fmla="*/ 70 h 78"/>
                <a:gd name="T30" fmla="*/ 9 w 85"/>
                <a:gd name="T31" fmla="*/ 70 h 78"/>
                <a:gd name="T32" fmla="*/ 15 w 85"/>
                <a:gd name="T33" fmla="*/ 77 h 78"/>
                <a:gd name="T34" fmla="*/ 29 w 85"/>
                <a:gd name="T35" fmla="*/ 77 h 78"/>
                <a:gd name="T36" fmla="*/ 45 w 85"/>
                <a:gd name="T37" fmla="*/ 77 h 78"/>
                <a:gd name="T38" fmla="*/ 46 w 85"/>
                <a:gd name="T39" fmla="*/ 77 h 78"/>
                <a:gd name="T40" fmla="*/ 51 w 85"/>
                <a:gd name="T41" fmla="*/ 71 h 78"/>
                <a:gd name="T42" fmla="*/ 66 w 85"/>
                <a:gd name="T43" fmla="*/ 69 h 78"/>
                <a:gd name="T44" fmla="*/ 66 w 85"/>
                <a:gd name="T45" fmla="*/ 78 h 78"/>
                <a:gd name="T46" fmla="*/ 85 w 85"/>
                <a:gd name="T47" fmla="*/ 78 h 78"/>
                <a:gd name="T48" fmla="*/ 85 w 85"/>
                <a:gd name="T49" fmla="*/ 25 h 78"/>
                <a:gd name="T50" fmla="*/ 66 w 85"/>
                <a:gd name="T51" fmla="*/ 25 h 78"/>
                <a:gd name="T52" fmla="*/ 66 w 85"/>
                <a:gd name="T53" fmla="*/ 32 h 78"/>
                <a:gd name="T54" fmla="*/ 61 w 85"/>
                <a:gd name="T55" fmla="*/ 32 h 78"/>
                <a:gd name="T56" fmla="*/ 29 w 85"/>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8">
                  <a:moveTo>
                    <a:pt x="29" y="0"/>
                  </a:moveTo>
                  <a:cubicBezTo>
                    <a:pt x="1" y="7"/>
                    <a:pt x="33" y="28"/>
                    <a:pt x="34" y="29"/>
                  </a:cubicBezTo>
                  <a:cubicBezTo>
                    <a:pt x="8" y="29"/>
                    <a:pt x="8" y="29"/>
                    <a:pt x="8" y="29"/>
                  </a:cubicBezTo>
                  <a:cubicBezTo>
                    <a:pt x="6" y="29"/>
                    <a:pt x="6" y="29"/>
                    <a:pt x="6" y="29"/>
                  </a:cubicBezTo>
                  <a:cubicBezTo>
                    <a:pt x="3" y="29"/>
                    <a:pt x="0" y="32"/>
                    <a:pt x="0" y="35"/>
                  </a:cubicBezTo>
                  <a:cubicBezTo>
                    <a:pt x="0" y="35"/>
                    <a:pt x="0" y="35"/>
                    <a:pt x="0" y="35"/>
                  </a:cubicBezTo>
                  <a:cubicBezTo>
                    <a:pt x="0" y="38"/>
                    <a:pt x="1" y="41"/>
                    <a:pt x="4" y="42"/>
                  </a:cubicBezTo>
                  <a:cubicBezTo>
                    <a:pt x="2" y="43"/>
                    <a:pt x="0" y="45"/>
                    <a:pt x="0" y="47"/>
                  </a:cubicBezTo>
                  <a:cubicBezTo>
                    <a:pt x="0" y="47"/>
                    <a:pt x="0" y="47"/>
                    <a:pt x="0" y="47"/>
                  </a:cubicBezTo>
                  <a:cubicBezTo>
                    <a:pt x="0" y="51"/>
                    <a:pt x="2" y="53"/>
                    <a:pt x="5" y="54"/>
                  </a:cubicBezTo>
                  <a:cubicBezTo>
                    <a:pt x="4" y="55"/>
                    <a:pt x="4" y="57"/>
                    <a:pt x="4" y="58"/>
                  </a:cubicBezTo>
                  <a:cubicBezTo>
                    <a:pt x="4" y="58"/>
                    <a:pt x="4" y="58"/>
                    <a:pt x="4" y="58"/>
                  </a:cubicBezTo>
                  <a:cubicBezTo>
                    <a:pt x="4" y="62"/>
                    <a:pt x="7" y="65"/>
                    <a:pt x="10" y="65"/>
                  </a:cubicBezTo>
                  <a:cubicBezTo>
                    <a:pt x="11" y="65"/>
                    <a:pt x="11" y="65"/>
                    <a:pt x="11" y="65"/>
                  </a:cubicBezTo>
                  <a:cubicBezTo>
                    <a:pt x="9" y="66"/>
                    <a:pt x="9" y="68"/>
                    <a:pt x="9" y="70"/>
                  </a:cubicBezTo>
                  <a:cubicBezTo>
                    <a:pt x="9" y="70"/>
                    <a:pt x="9" y="70"/>
                    <a:pt x="9" y="70"/>
                  </a:cubicBezTo>
                  <a:cubicBezTo>
                    <a:pt x="9" y="74"/>
                    <a:pt x="12" y="77"/>
                    <a:pt x="15" y="77"/>
                  </a:cubicBezTo>
                  <a:cubicBezTo>
                    <a:pt x="29" y="77"/>
                    <a:pt x="29" y="77"/>
                    <a:pt x="29" y="77"/>
                  </a:cubicBezTo>
                  <a:cubicBezTo>
                    <a:pt x="45" y="77"/>
                    <a:pt x="45" y="77"/>
                    <a:pt x="45" y="77"/>
                  </a:cubicBezTo>
                  <a:cubicBezTo>
                    <a:pt x="46" y="77"/>
                    <a:pt x="46" y="77"/>
                    <a:pt x="46" y="77"/>
                  </a:cubicBezTo>
                  <a:cubicBezTo>
                    <a:pt x="51" y="71"/>
                    <a:pt x="51" y="71"/>
                    <a:pt x="51" y="71"/>
                  </a:cubicBezTo>
                  <a:cubicBezTo>
                    <a:pt x="66" y="69"/>
                    <a:pt x="66" y="69"/>
                    <a:pt x="66" y="69"/>
                  </a:cubicBezTo>
                  <a:cubicBezTo>
                    <a:pt x="66" y="78"/>
                    <a:pt x="66" y="78"/>
                    <a:pt x="66" y="78"/>
                  </a:cubicBezTo>
                  <a:cubicBezTo>
                    <a:pt x="85" y="78"/>
                    <a:pt x="85" y="78"/>
                    <a:pt x="85" y="78"/>
                  </a:cubicBezTo>
                  <a:cubicBezTo>
                    <a:pt x="85" y="25"/>
                    <a:pt x="85" y="25"/>
                    <a:pt x="85" y="25"/>
                  </a:cubicBezTo>
                  <a:cubicBezTo>
                    <a:pt x="66" y="25"/>
                    <a:pt x="66" y="25"/>
                    <a:pt x="66" y="25"/>
                  </a:cubicBezTo>
                  <a:cubicBezTo>
                    <a:pt x="66" y="32"/>
                    <a:pt x="66" y="32"/>
                    <a:pt x="66" y="32"/>
                  </a:cubicBezTo>
                  <a:cubicBezTo>
                    <a:pt x="61" y="32"/>
                    <a:pt x="61" y="32"/>
                    <a:pt x="61" y="32"/>
                  </a:cubicBezTo>
                  <a:cubicBezTo>
                    <a:pt x="57" y="16"/>
                    <a:pt x="32" y="17"/>
                    <a:pt x="29" y="0"/>
                  </a:cubicBezTo>
                  <a:close/>
                </a:path>
              </a:pathLst>
            </a:custGeom>
            <a:solidFill>
              <a:schemeClr val="bg1"/>
            </a:solidFill>
            <a:ln>
              <a:solidFill>
                <a:schemeClr val="accent1">
                  <a:lumMod val="75000"/>
                </a:schemeClr>
              </a:solidFill>
            </a:ln>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4463443" y="2678265"/>
            <a:ext cx="678305" cy="678305"/>
            <a:chOff x="4428623" y="2518611"/>
            <a:chExt cx="678305" cy="678305"/>
          </a:xfrm>
          <a:effectLst>
            <a:outerShdw blurRad="76200" dir="18900000" sy="23000" kx="-1200000" algn="bl" rotWithShape="0">
              <a:prstClr val="black">
                <a:alpha val="20000"/>
              </a:prstClr>
            </a:outerShdw>
          </a:effectLst>
        </p:grpSpPr>
        <p:sp>
          <p:nvSpPr>
            <p:cNvPr id="61" name="矩形 60"/>
            <p:cNvSpPr/>
            <p:nvPr/>
          </p:nvSpPr>
          <p:spPr>
            <a:xfrm>
              <a:off x="4428623" y="2518611"/>
              <a:ext cx="678305" cy="678305"/>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bwMode="auto">
            <a:xfrm>
              <a:off x="4524983" y="2663841"/>
              <a:ext cx="485585" cy="363780"/>
            </a:xfrm>
            <a:custGeom>
              <a:avLst/>
              <a:gdLst>
                <a:gd name="connsiteX0" fmla="*/ 152941 w 574972"/>
                <a:gd name="connsiteY0" fmla="*/ 323694 h 399845"/>
                <a:gd name="connsiteX1" fmla="*/ 152941 w 574972"/>
                <a:gd name="connsiteY1" fmla="*/ 399844 h 399845"/>
                <a:gd name="connsiteX2" fmla="*/ 61228 w 574972"/>
                <a:gd name="connsiteY2" fmla="*/ 399844 h 399845"/>
                <a:gd name="connsiteX3" fmla="*/ 61228 w 574972"/>
                <a:gd name="connsiteY3" fmla="*/ 398217 h 399845"/>
                <a:gd name="connsiteX4" fmla="*/ 65606 w 574972"/>
                <a:gd name="connsiteY4" fmla="*/ 394470 h 399845"/>
                <a:gd name="connsiteX5" fmla="*/ 121790 w 574972"/>
                <a:gd name="connsiteY5" fmla="*/ 346388 h 399845"/>
                <a:gd name="connsiteX6" fmla="*/ 145086 w 574972"/>
                <a:gd name="connsiteY6" fmla="*/ 328444 h 399845"/>
                <a:gd name="connsiteX7" fmla="*/ 147415 w 574972"/>
                <a:gd name="connsiteY7" fmla="*/ 328444 h 399845"/>
                <a:gd name="connsiteX8" fmla="*/ 270881 w 574972"/>
                <a:gd name="connsiteY8" fmla="*/ 219691 h 399845"/>
                <a:gd name="connsiteX9" fmla="*/ 270881 w 574972"/>
                <a:gd name="connsiteY9" fmla="*/ 399845 h 399845"/>
                <a:gd name="connsiteX10" fmla="*/ 179168 w 574972"/>
                <a:gd name="connsiteY10" fmla="*/ 399845 h 399845"/>
                <a:gd name="connsiteX11" fmla="*/ 179168 w 574972"/>
                <a:gd name="connsiteY11" fmla="*/ 296830 h 399845"/>
                <a:gd name="connsiteX12" fmla="*/ 185489 w 574972"/>
                <a:gd name="connsiteY12" fmla="*/ 291396 h 399845"/>
                <a:gd name="connsiteX13" fmla="*/ 216939 w 574972"/>
                <a:gd name="connsiteY13" fmla="*/ 264361 h 399845"/>
                <a:gd name="connsiteX14" fmla="*/ 226257 w 574972"/>
                <a:gd name="connsiteY14" fmla="*/ 259235 h 399845"/>
                <a:gd name="connsiteX15" fmla="*/ 240235 w 574972"/>
                <a:gd name="connsiteY15" fmla="*/ 246418 h 399845"/>
                <a:gd name="connsiteX16" fmla="*/ 263531 w 574972"/>
                <a:gd name="connsiteY16" fmla="*/ 225912 h 399845"/>
                <a:gd name="connsiteX17" fmla="*/ 297108 w 574972"/>
                <a:gd name="connsiteY17" fmla="*/ 209429 h 399845"/>
                <a:gd name="connsiteX18" fmla="*/ 300913 w 574972"/>
                <a:gd name="connsiteY18" fmla="*/ 213616 h 399845"/>
                <a:gd name="connsiteX19" fmla="*/ 309758 w 574972"/>
                <a:gd name="connsiteY19" fmla="*/ 223349 h 399845"/>
                <a:gd name="connsiteX20" fmla="*/ 333054 w 574972"/>
                <a:gd name="connsiteY20" fmla="*/ 248982 h 399845"/>
                <a:gd name="connsiteX21" fmla="*/ 342372 w 574972"/>
                <a:gd name="connsiteY21" fmla="*/ 256672 h 399845"/>
                <a:gd name="connsiteX22" fmla="*/ 344702 w 574972"/>
                <a:gd name="connsiteY22" fmla="*/ 261799 h 399845"/>
                <a:gd name="connsiteX23" fmla="*/ 370328 w 574972"/>
                <a:gd name="connsiteY23" fmla="*/ 264362 h 399845"/>
                <a:gd name="connsiteX24" fmla="*/ 379646 w 574972"/>
                <a:gd name="connsiteY24" fmla="*/ 256672 h 399845"/>
                <a:gd name="connsiteX25" fmla="*/ 388821 w 574972"/>
                <a:gd name="connsiteY25" fmla="*/ 248907 h 399845"/>
                <a:gd name="connsiteX26" fmla="*/ 388821 w 574972"/>
                <a:gd name="connsiteY26" fmla="*/ 399844 h 399845"/>
                <a:gd name="connsiteX27" fmla="*/ 297108 w 574972"/>
                <a:gd name="connsiteY27" fmla="*/ 399844 h 399845"/>
                <a:gd name="connsiteX28" fmla="*/ 506761 w 574972"/>
                <a:gd name="connsiteY28" fmla="*/ 139370 h 399845"/>
                <a:gd name="connsiteX29" fmla="*/ 506761 w 574972"/>
                <a:gd name="connsiteY29" fmla="*/ 399844 h 399845"/>
                <a:gd name="connsiteX30" fmla="*/ 415048 w 574972"/>
                <a:gd name="connsiteY30" fmla="*/ 399844 h 399845"/>
                <a:gd name="connsiteX31" fmla="*/ 415048 w 574972"/>
                <a:gd name="connsiteY31" fmla="*/ 222112 h 399845"/>
                <a:gd name="connsiteX32" fmla="*/ 418375 w 574972"/>
                <a:gd name="connsiteY32" fmla="*/ 219183 h 399845"/>
                <a:gd name="connsiteX33" fmla="*/ 428203 w 574972"/>
                <a:gd name="connsiteY33" fmla="*/ 210532 h 399845"/>
                <a:gd name="connsiteX34" fmla="*/ 458488 w 574972"/>
                <a:gd name="connsiteY34" fmla="*/ 184898 h 399845"/>
                <a:gd name="connsiteX35" fmla="*/ 496198 w 574972"/>
                <a:gd name="connsiteY35" fmla="*/ 149332 h 399845"/>
                <a:gd name="connsiteX36" fmla="*/ 463151 w 574972"/>
                <a:gd name="connsiteY36" fmla="*/ 0 h 399845"/>
                <a:gd name="connsiteX37" fmla="*/ 533039 w 574972"/>
                <a:gd name="connsiteY37" fmla="*/ 0 h 399845"/>
                <a:gd name="connsiteX38" fmla="*/ 554006 w 574972"/>
                <a:gd name="connsiteY38" fmla="*/ 0 h 399845"/>
                <a:gd name="connsiteX39" fmla="*/ 567983 w 574972"/>
                <a:gd name="connsiteY39" fmla="*/ 5127 h 399845"/>
                <a:gd name="connsiteX40" fmla="*/ 574972 w 574972"/>
                <a:gd name="connsiteY40" fmla="*/ 20506 h 399845"/>
                <a:gd name="connsiteX41" fmla="*/ 574972 w 574972"/>
                <a:gd name="connsiteY41" fmla="*/ 117913 h 399845"/>
                <a:gd name="connsiteX42" fmla="*/ 554006 w 574972"/>
                <a:gd name="connsiteY42" fmla="*/ 138419 h 399845"/>
                <a:gd name="connsiteX43" fmla="*/ 535369 w 574972"/>
                <a:gd name="connsiteY43" fmla="*/ 117913 h 399845"/>
                <a:gd name="connsiteX44" fmla="*/ 535369 w 574972"/>
                <a:gd name="connsiteY44" fmla="*/ 66646 h 399845"/>
                <a:gd name="connsiteX45" fmla="*/ 533039 w 574972"/>
                <a:gd name="connsiteY45" fmla="*/ 69209 h 399845"/>
                <a:gd name="connsiteX46" fmla="*/ 467811 w 574972"/>
                <a:gd name="connsiteY46" fmla="*/ 130729 h 399845"/>
                <a:gd name="connsiteX47" fmla="*/ 437526 w 574972"/>
                <a:gd name="connsiteY47" fmla="*/ 156362 h 399845"/>
                <a:gd name="connsiteX48" fmla="*/ 414230 w 574972"/>
                <a:gd name="connsiteY48" fmla="*/ 176869 h 399845"/>
                <a:gd name="connsiteX49" fmla="*/ 383945 w 574972"/>
                <a:gd name="connsiteY49" fmla="*/ 202502 h 399845"/>
                <a:gd name="connsiteX50" fmla="*/ 374627 w 574972"/>
                <a:gd name="connsiteY50" fmla="*/ 210192 h 399845"/>
                <a:gd name="connsiteX51" fmla="*/ 349001 w 574972"/>
                <a:gd name="connsiteY51" fmla="*/ 207629 h 399845"/>
                <a:gd name="connsiteX52" fmla="*/ 346671 w 574972"/>
                <a:gd name="connsiteY52" fmla="*/ 202502 h 399845"/>
                <a:gd name="connsiteX53" fmla="*/ 337353 w 574972"/>
                <a:gd name="connsiteY53" fmla="*/ 194812 h 399845"/>
                <a:gd name="connsiteX54" fmla="*/ 314057 w 574972"/>
                <a:gd name="connsiteY54" fmla="*/ 169179 h 399845"/>
                <a:gd name="connsiteX55" fmla="*/ 293091 w 574972"/>
                <a:gd name="connsiteY55" fmla="*/ 146109 h 399845"/>
                <a:gd name="connsiteX56" fmla="*/ 262806 w 574972"/>
                <a:gd name="connsiteY56" fmla="*/ 171742 h 399845"/>
                <a:gd name="connsiteX57" fmla="*/ 239510 w 574972"/>
                <a:gd name="connsiteY57" fmla="*/ 192249 h 399845"/>
                <a:gd name="connsiteX58" fmla="*/ 225532 w 574972"/>
                <a:gd name="connsiteY58" fmla="*/ 205065 h 399845"/>
                <a:gd name="connsiteX59" fmla="*/ 216214 w 574972"/>
                <a:gd name="connsiteY59" fmla="*/ 210192 h 399845"/>
                <a:gd name="connsiteX60" fmla="*/ 141666 w 574972"/>
                <a:gd name="connsiteY60" fmla="*/ 274275 h 399845"/>
                <a:gd name="connsiteX61" fmla="*/ 139337 w 574972"/>
                <a:gd name="connsiteY61" fmla="*/ 274275 h 399845"/>
                <a:gd name="connsiteX62" fmla="*/ 116041 w 574972"/>
                <a:gd name="connsiteY62" fmla="*/ 292218 h 399845"/>
                <a:gd name="connsiteX63" fmla="*/ 32175 w 574972"/>
                <a:gd name="connsiteY63" fmla="*/ 363992 h 399845"/>
                <a:gd name="connsiteX64" fmla="*/ 22856 w 574972"/>
                <a:gd name="connsiteY64" fmla="*/ 366555 h 399845"/>
                <a:gd name="connsiteX65" fmla="*/ 4220 w 574972"/>
                <a:gd name="connsiteY65" fmla="*/ 358865 h 399845"/>
                <a:gd name="connsiteX66" fmla="*/ 6549 w 574972"/>
                <a:gd name="connsiteY66" fmla="*/ 328105 h 399845"/>
                <a:gd name="connsiteX67" fmla="*/ 18197 w 574972"/>
                <a:gd name="connsiteY67" fmla="*/ 317851 h 399845"/>
                <a:gd name="connsiteX68" fmla="*/ 116041 w 574972"/>
                <a:gd name="connsiteY68" fmla="*/ 238389 h 399845"/>
                <a:gd name="connsiteX69" fmla="*/ 139337 w 574972"/>
                <a:gd name="connsiteY69" fmla="*/ 220445 h 399845"/>
                <a:gd name="connsiteX70" fmla="*/ 141666 w 574972"/>
                <a:gd name="connsiteY70" fmla="*/ 217882 h 399845"/>
                <a:gd name="connsiteX71" fmla="*/ 216214 w 574972"/>
                <a:gd name="connsiteY71" fmla="*/ 156362 h 399845"/>
                <a:gd name="connsiteX72" fmla="*/ 223203 w 574972"/>
                <a:gd name="connsiteY72" fmla="*/ 148672 h 399845"/>
                <a:gd name="connsiteX73" fmla="*/ 239510 w 574972"/>
                <a:gd name="connsiteY73" fmla="*/ 138419 h 399845"/>
                <a:gd name="connsiteX74" fmla="*/ 262806 w 574972"/>
                <a:gd name="connsiteY74" fmla="*/ 117913 h 399845"/>
                <a:gd name="connsiteX75" fmla="*/ 283772 w 574972"/>
                <a:gd name="connsiteY75" fmla="*/ 99969 h 399845"/>
                <a:gd name="connsiteX76" fmla="*/ 309398 w 574972"/>
                <a:gd name="connsiteY76" fmla="*/ 102533 h 399845"/>
                <a:gd name="connsiteX77" fmla="*/ 314057 w 574972"/>
                <a:gd name="connsiteY77" fmla="*/ 107659 h 399845"/>
                <a:gd name="connsiteX78" fmla="*/ 337353 w 574972"/>
                <a:gd name="connsiteY78" fmla="*/ 133292 h 399845"/>
                <a:gd name="connsiteX79" fmla="*/ 346671 w 574972"/>
                <a:gd name="connsiteY79" fmla="*/ 140982 h 399845"/>
                <a:gd name="connsiteX80" fmla="*/ 365308 w 574972"/>
                <a:gd name="connsiteY80" fmla="*/ 161489 h 399845"/>
                <a:gd name="connsiteX81" fmla="*/ 383945 w 574972"/>
                <a:gd name="connsiteY81" fmla="*/ 146109 h 399845"/>
                <a:gd name="connsiteX82" fmla="*/ 414230 w 574972"/>
                <a:gd name="connsiteY82" fmla="*/ 120476 h 399845"/>
                <a:gd name="connsiteX83" fmla="*/ 437526 w 574972"/>
                <a:gd name="connsiteY83" fmla="*/ 99969 h 399845"/>
                <a:gd name="connsiteX84" fmla="*/ 477129 w 574972"/>
                <a:gd name="connsiteY84" fmla="*/ 61520 h 399845"/>
                <a:gd name="connsiteX85" fmla="*/ 498095 w 574972"/>
                <a:gd name="connsiteY85" fmla="*/ 43576 h 399845"/>
                <a:gd name="connsiteX86" fmla="*/ 486447 w 574972"/>
                <a:gd name="connsiteY86" fmla="*/ 43576 h 399845"/>
                <a:gd name="connsiteX87" fmla="*/ 463151 w 574972"/>
                <a:gd name="connsiteY87" fmla="*/ 43576 h 399845"/>
                <a:gd name="connsiteX88" fmla="*/ 456163 w 574972"/>
                <a:gd name="connsiteY88" fmla="*/ 41013 h 399845"/>
                <a:gd name="connsiteX89" fmla="*/ 442185 w 574972"/>
                <a:gd name="connsiteY89" fmla="*/ 20506 h 399845"/>
                <a:gd name="connsiteX90" fmla="*/ 453833 w 574972"/>
                <a:gd name="connsiteY90" fmla="*/ 2563 h 399845"/>
                <a:gd name="connsiteX91" fmla="*/ 456163 w 574972"/>
                <a:gd name="connsiteY91" fmla="*/ 2563 h 399845"/>
                <a:gd name="connsiteX92" fmla="*/ 463151 w 574972"/>
                <a:gd name="connsiteY92" fmla="*/ 0 h 39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4972" h="399845">
                  <a:moveTo>
                    <a:pt x="152941" y="323694"/>
                  </a:moveTo>
                  <a:lnTo>
                    <a:pt x="152941" y="399844"/>
                  </a:lnTo>
                  <a:lnTo>
                    <a:pt x="61228" y="399844"/>
                  </a:lnTo>
                  <a:lnTo>
                    <a:pt x="61228" y="398217"/>
                  </a:lnTo>
                  <a:lnTo>
                    <a:pt x="65606" y="394470"/>
                  </a:lnTo>
                  <a:cubicBezTo>
                    <a:pt x="121790" y="346388"/>
                    <a:pt x="121790" y="346388"/>
                    <a:pt x="121790" y="346388"/>
                  </a:cubicBezTo>
                  <a:cubicBezTo>
                    <a:pt x="145086" y="328444"/>
                    <a:pt x="145086" y="328444"/>
                    <a:pt x="145086" y="328444"/>
                  </a:cubicBezTo>
                  <a:cubicBezTo>
                    <a:pt x="147415" y="328444"/>
                    <a:pt x="147415" y="328444"/>
                    <a:pt x="147415" y="328444"/>
                  </a:cubicBezTo>
                  <a:close/>
                  <a:moveTo>
                    <a:pt x="270881" y="219691"/>
                  </a:moveTo>
                  <a:lnTo>
                    <a:pt x="270881" y="399845"/>
                  </a:lnTo>
                  <a:lnTo>
                    <a:pt x="179168" y="399845"/>
                  </a:lnTo>
                  <a:lnTo>
                    <a:pt x="179168" y="296830"/>
                  </a:lnTo>
                  <a:lnTo>
                    <a:pt x="185489" y="291396"/>
                  </a:lnTo>
                  <a:cubicBezTo>
                    <a:pt x="216939" y="264361"/>
                    <a:pt x="216939" y="264361"/>
                    <a:pt x="216939" y="264361"/>
                  </a:cubicBezTo>
                  <a:cubicBezTo>
                    <a:pt x="226257" y="259235"/>
                    <a:pt x="226257" y="259235"/>
                    <a:pt x="226257" y="259235"/>
                  </a:cubicBezTo>
                  <a:cubicBezTo>
                    <a:pt x="240235" y="246418"/>
                    <a:pt x="240235" y="246418"/>
                    <a:pt x="240235" y="246418"/>
                  </a:cubicBezTo>
                  <a:cubicBezTo>
                    <a:pt x="263531" y="225912"/>
                    <a:pt x="263531" y="225912"/>
                    <a:pt x="263531" y="225912"/>
                  </a:cubicBezTo>
                  <a:close/>
                  <a:moveTo>
                    <a:pt x="297108" y="209429"/>
                  </a:moveTo>
                  <a:lnTo>
                    <a:pt x="300913" y="213616"/>
                  </a:lnTo>
                  <a:cubicBezTo>
                    <a:pt x="309758" y="223349"/>
                    <a:pt x="309758" y="223349"/>
                    <a:pt x="309758" y="223349"/>
                  </a:cubicBezTo>
                  <a:cubicBezTo>
                    <a:pt x="333054" y="248982"/>
                    <a:pt x="333054" y="248982"/>
                    <a:pt x="333054" y="248982"/>
                  </a:cubicBezTo>
                  <a:cubicBezTo>
                    <a:pt x="342372" y="256672"/>
                    <a:pt x="342372" y="256672"/>
                    <a:pt x="342372" y="256672"/>
                  </a:cubicBezTo>
                  <a:cubicBezTo>
                    <a:pt x="344702" y="261799"/>
                    <a:pt x="344702" y="261799"/>
                    <a:pt x="344702" y="261799"/>
                  </a:cubicBezTo>
                  <a:cubicBezTo>
                    <a:pt x="351691" y="269489"/>
                    <a:pt x="363339" y="269489"/>
                    <a:pt x="370328" y="264362"/>
                  </a:cubicBezTo>
                  <a:cubicBezTo>
                    <a:pt x="379646" y="256672"/>
                    <a:pt x="379646" y="256672"/>
                    <a:pt x="379646" y="256672"/>
                  </a:cubicBezTo>
                  <a:lnTo>
                    <a:pt x="388821" y="248907"/>
                  </a:lnTo>
                  <a:lnTo>
                    <a:pt x="388821" y="399844"/>
                  </a:lnTo>
                  <a:lnTo>
                    <a:pt x="297108" y="399844"/>
                  </a:lnTo>
                  <a:close/>
                  <a:moveTo>
                    <a:pt x="506761" y="139370"/>
                  </a:moveTo>
                  <a:lnTo>
                    <a:pt x="506761" y="399844"/>
                  </a:lnTo>
                  <a:lnTo>
                    <a:pt x="415048" y="399844"/>
                  </a:lnTo>
                  <a:lnTo>
                    <a:pt x="415048" y="222112"/>
                  </a:lnTo>
                  <a:lnTo>
                    <a:pt x="418375" y="219183"/>
                  </a:lnTo>
                  <a:cubicBezTo>
                    <a:pt x="428203" y="210532"/>
                    <a:pt x="428203" y="210532"/>
                    <a:pt x="428203" y="210532"/>
                  </a:cubicBezTo>
                  <a:cubicBezTo>
                    <a:pt x="458488" y="184898"/>
                    <a:pt x="458488" y="184898"/>
                    <a:pt x="458488" y="184898"/>
                  </a:cubicBezTo>
                  <a:cubicBezTo>
                    <a:pt x="474795" y="169518"/>
                    <a:pt x="487025" y="157984"/>
                    <a:pt x="496198" y="149332"/>
                  </a:cubicBezTo>
                  <a:close/>
                  <a:moveTo>
                    <a:pt x="463151" y="0"/>
                  </a:moveTo>
                  <a:cubicBezTo>
                    <a:pt x="463151" y="0"/>
                    <a:pt x="463151" y="0"/>
                    <a:pt x="533039" y="0"/>
                  </a:cubicBezTo>
                  <a:cubicBezTo>
                    <a:pt x="533039" y="0"/>
                    <a:pt x="533039" y="0"/>
                    <a:pt x="554006" y="0"/>
                  </a:cubicBezTo>
                  <a:cubicBezTo>
                    <a:pt x="558665" y="0"/>
                    <a:pt x="563324" y="2563"/>
                    <a:pt x="567983" y="5127"/>
                  </a:cubicBezTo>
                  <a:cubicBezTo>
                    <a:pt x="572643" y="10253"/>
                    <a:pt x="574972" y="15380"/>
                    <a:pt x="574972" y="20506"/>
                  </a:cubicBezTo>
                  <a:lnTo>
                    <a:pt x="574972" y="117913"/>
                  </a:lnTo>
                  <a:cubicBezTo>
                    <a:pt x="574972" y="128166"/>
                    <a:pt x="565654" y="138419"/>
                    <a:pt x="554006" y="138419"/>
                  </a:cubicBezTo>
                  <a:cubicBezTo>
                    <a:pt x="542358" y="138419"/>
                    <a:pt x="535369" y="128166"/>
                    <a:pt x="535369" y="117913"/>
                  </a:cubicBezTo>
                  <a:cubicBezTo>
                    <a:pt x="535369" y="117913"/>
                    <a:pt x="535369" y="117913"/>
                    <a:pt x="535369" y="66646"/>
                  </a:cubicBezTo>
                  <a:cubicBezTo>
                    <a:pt x="535369" y="66646"/>
                    <a:pt x="535369" y="66646"/>
                    <a:pt x="533039" y="69209"/>
                  </a:cubicBezTo>
                  <a:cubicBezTo>
                    <a:pt x="533039" y="69209"/>
                    <a:pt x="533039" y="69209"/>
                    <a:pt x="467811" y="130729"/>
                  </a:cubicBezTo>
                  <a:cubicBezTo>
                    <a:pt x="467811" y="130729"/>
                    <a:pt x="467811" y="130729"/>
                    <a:pt x="437526" y="156362"/>
                  </a:cubicBezTo>
                  <a:cubicBezTo>
                    <a:pt x="437526" y="156362"/>
                    <a:pt x="437526" y="156362"/>
                    <a:pt x="414230" y="176869"/>
                  </a:cubicBezTo>
                  <a:cubicBezTo>
                    <a:pt x="414230" y="176869"/>
                    <a:pt x="414230" y="176869"/>
                    <a:pt x="383945" y="202502"/>
                  </a:cubicBezTo>
                  <a:cubicBezTo>
                    <a:pt x="383945" y="202502"/>
                    <a:pt x="383945" y="202502"/>
                    <a:pt x="374627" y="210192"/>
                  </a:cubicBezTo>
                  <a:cubicBezTo>
                    <a:pt x="367638" y="215319"/>
                    <a:pt x="355990" y="215319"/>
                    <a:pt x="349001" y="207629"/>
                  </a:cubicBezTo>
                  <a:cubicBezTo>
                    <a:pt x="349001" y="207629"/>
                    <a:pt x="349001" y="207629"/>
                    <a:pt x="346671" y="202502"/>
                  </a:cubicBezTo>
                  <a:cubicBezTo>
                    <a:pt x="346671" y="202502"/>
                    <a:pt x="346671" y="202502"/>
                    <a:pt x="337353" y="194812"/>
                  </a:cubicBezTo>
                  <a:cubicBezTo>
                    <a:pt x="337353" y="194812"/>
                    <a:pt x="337353" y="194812"/>
                    <a:pt x="314057" y="169179"/>
                  </a:cubicBezTo>
                  <a:cubicBezTo>
                    <a:pt x="314057" y="169179"/>
                    <a:pt x="314057" y="169179"/>
                    <a:pt x="293091" y="146109"/>
                  </a:cubicBezTo>
                  <a:cubicBezTo>
                    <a:pt x="293091" y="146109"/>
                    <a:pt x="293091" y="146109"/>
                    <a:pt x="262806" y="171742"/>
                  </a:cubicBezTo>
                  <a:cubicBezTo>
                    <a:pt x="262806" y="171742"/>
                    <a:pt x="262806" y="171742"/>
                    <a:pt x="239510" y="192249"/>
                  </a:cubicBezTo>
                  <a:cubicBezTo>
                    <a:pt x="239510" y="192249"/>
                    <a:pt x="239510" y="192249"/>
                    <a:pt x="225532" y="205065"/>
                  </a:cubicBezTo>
                  <a:cubicBezTo>
                    <a:pt x="225532" y="205065"/>
                    <a:pt x="225532" y="205065"/>
                    <a:pt x="216214" y="210192"/>
                  </a:cubicBezTo>
                  <a:cubicBezTo>
                    <a:pt x="216214" y="210192"/>
                    <a:pt x="216214" y="210192"/>
                    <a:pt x="141666" y="274275"/>
                  </a:cubicBezTo>
                  <a:cubicBezTo>
                    <a:pt x="141666" y="274275"/>
                    <a:pt x="141666" y="274275"/>
                    <a:pt x="139337" y="274275"/>
                  </a:cubicBezTo>
                  <a:cubicBezTo>
                    <a:pt x="139337" y="274275"/>
                    <a:pt x="139337" y="274275"/>
                    <a:pt x="116041" y="292218"/>
                  </a:cubicBezTo>
                  <a:cubicBezTo>
                    <a:pt x="116041" y="292218"/>
                    <a:pt x="116041" y="292218"/>
                    <a:pt x="32175" y="363992"/>
                  </a:cubicBezTo>
                  <a:cubicBezTo>
                    <a:pt x="29845" y="366555"/>
                    <a:pt x="25186" y="366555"/>
                    <a:pt x="22856" y="366555"/>
                  </a:cubicBezTo>
                  <a:cubicBezTo>
                    <a:pt x="15868" y="369118"/>
                    <a:pt x="8879" y="366555"/>
                    <a:pt x="4220" y="358865"/>
                  </a:cubicBezTo>
                  <a:cubicBezTo>
                    <a:pt x="-2769" y="348612"/>
                    <a:pt x="-440" y="335795"/>
                    <a:pt x="6549" y="328105"/>
                  </a:cubicBezTo>
                  <a:cubicBezTo>
                    <a:pt x="6549" y="328105"/>
                    <a:pt x="6549" y="328105"/>
                    <a:pt x="18197" y="317851"/>
                  </a:cubicBezTo>
                  <a:cubicBezTo>
                    <a:pt x="18197" y="317851"/>
                    <a:pt x="18197" y="317851"/>
                    <a:pt x="116041" y="238389"/>
                  </a:cubicBezTo>
                  <a:cubicBezTo>
                    <a:pt x="116041" y="238389"/>
                    <a:pt x="116041" y="238389"/>
                    <a:pt x="139337" y="220445"/>
                  </a:cubicBezTo>
                  <a:cubicBezTo>
                    <a:pt x="139337" y="220445"/>
                    <a:pt x="139337" y="220445"/>
                    <a:pt x="141666" y="217882"/>
                  </a:cubicBezTo>
                  <a:cubicBezTo>
                    <a:pt x="141666" y="217882"/>
                    <a:pt x="141666" y="217882"/>
                    <a:pt x="216214" y="156362"/>
                  </a:cubicBezTo>
                  <a:cubicBezTo>
                    <a:pt x="216214" y="156362"/>
                    <a:pt x="216214" y="156362"/>
                    <a:pt x="223203" y="148672"/>
                  </a:cubicBezTo>
                  <a:cubicBezTo>
                    <a:pt x="223203" y="148672"/>
                    <a:pt x="223203" y="148672"/>
                    <a:pt x="239510" y="138419"/>
                  </a:cubicBezTo>
                  <a:cubicBezTo>
                    <a:pt x="239510" y="138419"/>
                    <a:pt x="239510" y="138419"/>
                    <a:pt x="262806" y="117913"/>
                  </a:cubicBezTo>
                  <a:cubicBezTo>
                    <a:pt x="262806" y="117913"/>
                    <a:pt x="262806" y="117913"/>
                    <a:pt x="283772" y="99969"/>
                  </a:cubicBezTo>
                  <a:cubicBezTo>
                    <a:pt x="293091" y="92279"/>
                    <a:pt x="302409" y="94843"/>
                    <a:pt x="309398" y="102533"/>
                  </a:cubicBezTo>
                  <a:cubicBezTo>
                    <a:pt x="309398" y="102533"/>
                    <a:pt x="309398" y="102533"/>
                    <a:pt x="314057" y="107659"/>
                  </a:cubicBezTo>
                  <a:cubicBezTo>
                    <a:pt x="314057" y="107659"/>
                    <a:pt x="314057" y="107659"/>
                    <a:pt x="337353" y="133292"/>
                  </a:cubicBezTo>
                  <a:cubicBezTo>
                    <a:pt x="337353" y="133292"/>
                    <a:pt x="337353" y="133292"/>
                    <a:pt x="346671" y="140982"/>
                  </a:cubicBezTo>
                  <a:cubicBezTo>
                    <a:pt x="346671" y="140982"/>
                    <a:pt x="346671" y="140982"/>
                    <a:pt x="365308" y="161489"/>
                  </a:cubicBezTo>
                  <a:cubicBezTo>
                    <a:pt x="365308" y="161489"/>
                    <a:pt x="365308" y="161489"/>
                    <a:pt x="383945" y="146109"/>
                  </a:cubicBezTo>
                  <a:cubicBezTo>
                    <a:pt x="383945" y="146109"/>
                    <a:pt x="383945" y="146109"/>
                    <a:pt x="414230" y="120476"/>
                  </a:cubicBezTo>
                  <a:cubicBezTo>
                    <a:pt x="414230" y="120476"/>
                    <a:pt x="414230" y="120476"/>
                    <a:pt x="437526" y="99969"/>
                  </a:cubicBezTo>
                  <a:cubicBezTo>
                    <a:pt x="437526" y="99969"/>
                    <a:pt x="437526" y="99969"/>
                    <a:pt x="477129" y="61520"/>
                  </a:cubicBezTo>
                  <a:cubicBezTo>
                    <a:pt x="477129" y="61520"/>
                    <a:pt x="477129" y="61520"/>
                    <a:pt x="498095" y="43576"/>
                  </a:cubicBezTo>
                  <a:cubicBezTo>
                    <a:pt x="498095" y="43576"/>
                    <a:pt x="498095" y="43576"/>
                    <a:pt x="486447" y="43576"/>
                  </a:cubicBezTo>
                  <a:cubicBezTo>
                    <a:pt x="486447" y="43576"/>
                    <a:pt x="486447" y="43576"/>
                    <a:pt x="463151" y="43576"/>
                  </a:cubicBezTo>
                  <a:cubicBezTo>
                    <a:pt x="460822" y="43576"/>
                    <a:pt x="458492" y="43576"/>
                    <a:pt x="456163" y="41013"/>
                  </a:cubicBezTo>
                  <a:cubicBezTo>
                    <a:pt x="449174" y="38450"/>
                    <a:pt x="442185" y="30760"/>
                    <a:pt x="442185" y="20506"/>
                  </a:cubicBezTo>
                  <a:cubicBezTo>
                    <a:pt x="442185" y="12816"/>
                    <a:pt x="446844" y="5127"/>
                    <a:pt x="453833" y="2563"/>
                  </a:cubicBezTo>
                  <a:cubicBezTo>
                    <a:pt x="453833" y="2563"/>
                    <a:pt x="456163" y="2563"/>
                    <a:pt x="456163" y="2563"/>
                  </a:cubicBezTo>
                  <a:cubicBezTo>
                    <a:pt x="458492" y="0"/>
                    <a:pt x="460822" y="0"/>
                    <a:pt x="463151" y="0"/>
                  </a:cubicBezTo>
                  <a:close/>
                </a:path>
              </a:pathLst>
            </a:custGeom>
            <a:solidFill>
              <a:schemeClr val="bg1"/>
            </a:solidFill>
            <a:ln>
              <a:solidFill>
                <a:schemeClr val="accent1">
                  <a:lumMod val="75000"/>
                </a:schemeClr>
              </a:solidFill>
            </a:ln>
          </p:spPr>
          <p:txBody>
            <a:bodyPr vert="horz" wrap="square" lIns="91440" tIns="45720" rIns="91440" bIns="45720" numCol="1" anchor="t" anchorCtr="0" compatLnSpc="1">
              <a:noAutofit/>
            </a:bodyPr>
            <a:lstStyle/>
            <a:p>
              <a:endParaRPr lang="zh-CN" altLang="en-US">
                <a:latin typeface="Arial" panose="020B0604020202020204" pitchFamily="34" charset="0"/>
                <a:ea typeface="微软雅黑" panose="020B0503020204020204" pitchFamily="34" charset="-122"/>
                <a:cs typeface="Arial" panose="020B0604020202020204" pitchFamily="34" charset="0"/>
              </a:endParaRPr>
            </a:p>
          </p:txBody>
        </p:sp>
      </p:grpSp>
      <p:sp>
        <p:nvSpPr>
          <p:cNvPr id="63" name="矩形 62"/>
          <p:cNvSpPr/>
          <p:nvPr/>
        </p:nvSpPr>
        <p:spPr>
          <a:xfrm>
            <a:off x="1100107" y="3835088"/>
            <a:ext cx="2231353" cy="430879"/>
          </a:xfrm>
          <a:prstGeom prst="rect">
            <a:avLst/>
          </a:prstGeom>
        </p:spPr>
        <p:txBody>
          <a:bodyPr wrap="square" lIns="91431" tIns="45716" rIns="91431" bIns="45716">
            <a:spAutoFit/>
          </a:bodyPr>
          <a:lstStyle/>
          <a:p>
            <a:pPr algn="ctr"/>
            <a:r>
              <a:rPr lang="zh-CN" altLang="en-US" sz="2200" b="1" dirty="0">
                <a:solidFill>
                  <a:schemeClr val="bg1"/>
                </a:solidFill>
                <a:latin typeface="微软雅黑" panose="020B0503020204020204" pitchFamily="34" charset="-122"/>
                <a:ea typeface="微软雅黑" panose="020B0503020204020204" pitchFamily="34" charset="-122"/>
              </a:rPr>
              <a:t>最长子模块匹配</a:t>
            </a:r>
            <a:endParaRPr lang="en-US" altLang="zh-CN" sz="2200" b="1" dirty="0">
              <a:solidFill>
                <a:schemeClr val="bg1"/>
              </a:solidFill>
              <a:latin typeface="微软雅黑" panose="020B0503020204020204" pitchFamily="34" charset="-122"/>
              <a:ea typeface="微软雅黑" panose="020B0503020204020204" pitchFamily="34" charset="-122"/>
            </a:endParaRPr>
          </a:p>
        </p:txBody>
      </p:sp>
      <p:sp>
        <p:nvSpPr>
          <p:cNvPr id="64" name="矩形 63"/>
          <p:cNvSpPr/>
          <p:nvPr/>
        </p:nvSpPr>
        <p:spPr>
          <a:xfrm>
            <a:off x="8860542" y="3835088"/>
            <a:ext cx="2231353" cy="430879"/>
          </a:xfrm>
          <a:prstGeom prst="rect">
            <a:avLst/>
          </a:prstGeom>
        </p:spPr>
        <p:txBody>
          <a:bodyPr wrap="square" lIns="91431" tIns="45716" rIns="91431" bIns="45716">
            <a:spAutoFit/>
          </a:bodyPr>
          <a:lstStyle/>
          <a:p>
            <a:pPr algn="ctr"/>
            <a:r>
              <a:rPr lang="zh-CN" altLang="en-US" sz="2200" b="1" dirty="0">
                <a:solidFill>
                  <a:schemeClr val="bg1"/>
                </a:solidFill>
                <a:latin typeface="微软雅黑" panose="020B0503020204020204" pitchFamily="34" charset="-122"/>
                <a:ea typeface="微软雅黑" panose="020B0503020204020204" pitchFamily="34" charset="-122"/>
              </a:rPr>
              <a:t>变量代换</a:t>
            </a:r>
            <a:endParaRPr lang="en-US" altLang="zh-CN" sz="2200" b="1"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3686919" y="3835088"/>
            <a:ext cx="2231353" cy="430879"/>
          </a:xfrm>
          <a:prstGeom prst="rect">
            <a:avLst/>
          </a:prstGeom>
        </p:spPr>
        <p:txBody>
          <a:bodyPr wrap="square" lIns="91431" tIns="45716" rIns="91431" bIns="45716">
            <a:spAutoFit/>
          </a:bodyPr>
          <a:lstStyle/>
          <a:p>
            <a:pPr algn="ctr"/>
            <a:r>
              <a:rPr lang="en-US" altLang="zh-CN" sz="2200" b="1" dirty="0">
                <a:solidFill>
                  <a:schemeClr val="bg1"/>
                </a:solidFill>
                <a:latin typeface="微软雅黑" panose="020B0503020204020204" pitchFamily="34" charset="-122"/>
                <a:ea typeface="微软雅黑" panose="020B0503020204020204" pitchFamily="34" charset="-122"/>
              </a:rPr>
              <a:t>LCS</a:t>
            </a:r>
            <a:r>
              <a:rPr lang="zh-CN" altLang="en-US" sz="2200" b="1" dirty="0">
                <a:solidFill>
                  <a:schemeClr val="bg1"/>
                </a:solidFill>
                <a:latin typeface="微软雅黑" panose="020B0503020204020204" pitchFamily="34" charset="-122"/>
                <a:ea typeface="微软雅黑" panose="020B0503020204020204" pitchFamily="34" charset="-122"/>
              </a:rPr>
              <a:t>代码匹配</a:t>
            </a:r>
            <a:endParaRPr lang="en-US" altLang="zh-CN" sz="2200" b="1" dirty="0">
              <a:solidFill>
                <a:schemeClr val="bg1"/>
              </a:solidFill>
              <a:latin typeface="微软雅黑" panose="020B0503020204020204" pitchFamily="34" charset="-122"/>
              <a:ea typeface="微软雅黑" panose="020B0503020204020204" pitchFamily="34" charset="-122"/>
            </a:endParaRPr>
          </a:p>
        </p:txBody>
      </p:sp>
      <p:sp>
        <p:nvSpPr>
          <p:cNvPr id="66" name="矩形 65"/>
          <p:cNvSpPr/>
          <p:nvPr/>
        </p:nvSpPr>
        <p:spPr>
          <a:xfrm>
            <a:off x="6273731" y="3835088"/>
            <a:ext cx="2231353" cy="430879"/>
          </a:xfrm>
          <a:prstGeom prst="rect">
            <a:avLst/>
          </a:prstGeom>
        </p:spPr>
        <p:txBody>
          <a:bodyPr wrap="square" lIns="91431" tIns="45716" rIns="91431" bIns="45716">
            <a:spAutoFit/>
          </a:bodyPr>
          <a:lstStyle/>
          <a:p>
            <a:pPr algn="ctr"/>
            <a:r>
              <a:rPr lang="zh-CN" altLang="en-US" sz="2200" b="1" dirty="0">
                <a:solidFill>
                  <a:schemeClr val="bg1"/>
                </a:solidFill>
                <a:latin typeface="微软雅黑" panose="020B0503020204020204" pitchFamily="34" charset="-122"/>
                <a:ea typeface="微软雅黑" panose="020B0503020204020204" pitchFamily="34" charset="-122"/>
              </a:rPr>
              <a:t>二分图代码匹配</a:t>
            </a:r>
            <a:endParaRPr lang="en-US" altLang="zh-CN" sz="2200" b="1" dirty="0">
              <a:solidFill>
                <a:schemeClr val="bg1"/>
              </a:solidFill>
              <a:latin typeface="微软雅黑" panose="020B0503020204020204" pitchFamily="34" charset="-122"/>
              <a:ea typeface="微软雅黑" panose="020B0503020204020204" pitchFamily="34" charset="-122"/>
            </a:endParaRPr>
          </a:p>
        </p:txBody>
      </p:sp>
      <p:sp>
        <p:nvSpPr>
          <p:cNvPr id="67" name="TextBox 14"/>
          <p:cNvSpPr txBox="1"/>
          <p:nvPr/>
        </p:nvSpPr>
        <p:spPr>
          <a:xfrm>
            <a:off x="1088724" y="4864140"/>
            <a:ext cx="2254118" cy="587469"/>
          </a:xfrm>
          <a:prstGeom prst="rect">
            <a:avLst/>
          </a:prstGeom>
          <a:noFill/>
        </p:spPr>
        <p:txBody>
          <a:bodyPr wrap="square" rtlCol="0">
            <a:spAutoFit/>
          </a:bodyPr>
          <a:lstStyle/>
          <a:p>
            <a:pPr algn="ctr">
              <a:lnSpc>
                <a:spcPct val="12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LCS</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的算法策略更适合用来进行代码行间查重</a:t>
            </a:r>
          </a:p>
        </p:txBody>
      </p:sp>
      <p:sp>
        <p:nvSpPr>
          <p:cNvPr id="68" name="TextBox 14"/>
          <p:cNvSpPr txBox="1"/>
          <p:nvPr/>
        </p:nvSpPr>
        <p:spPr>
          <a:xfrm>
            <a:off x="3675536" y="4864140"/>
            <a:ext cx="2254118" cy="587469"/>
          </a:xfrm>
          <a:prstGeom prst="rect">
            <a:avLst/>
          </a:prstGeom>
          <a:noFill/>
        </p:spPr>
        <p:txBody>
          <a:bodyPr wrap="square" rtlCol="0">
            <a:spAutoFit/>
          </a:bodyPr>
          <a:lstStyle/>
          <a:p>
            <a:pPr algn="ctr">
              <a:lnSpc>
                <a:spcPct val="12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LCS</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的算法策略不能解决代码顺序调换问题</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TextBox 14"/>
          <p:cNvSpPr txBox="1"/>
          <p:nvPr/>
        </p:nvSpPr>
        <p:spPr>
          <a:xfrm>
            <a:off x="8849159" y="4864140"/>
            <a:ext cx="2254118" cy="846001"/>
          </a:xfrm>
          <a:prstGeom prst="rect">
            <a:avLst/>
          </a:prstGeom>
          <a:noFill/>
        </p:spPr>
        <p:txBody>
          <a:bodyPr wrap="square" rtlCol="0">
            <a:spAutoFit/>
          </a:bodyPr>
          <a:lstStyle/>
          <a:p>
            <a:pPr algn="ct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通过对变量特征进行归类的策略能较好匹配代码文件的变量关系</a:t>
            </a:r>
          </a:p>
        </p:txBody>
      </p:sp>
      <p:sp>
        <p:nvSpPr>
          <p:cNvPr id="70" name="TextBox 14"/>
          <p:cNvSpPr txBox="1"/>
          <p:nvPr/>
        </p:nvSpPr>
        <p:spPr>
          <a:xfrm>
            <a:off x="6262348" y="4864140"/>
            <a:ext cx="2254118" cy="846001"/>
          </a:xfrm>
          <a:prstGeom prst="rect">
            <a:avLst/>
          </a:prstGeom>
          <a:noFill/>
        </p:spPr>
        <p:txBody>
          <a:bodyPr wrap="square" rtlCol="0">
            <a:spAutoFit/>
          </a:bodyPr>
          <a:lstStyle/>
          <a:p>
            <a:pPr algn="ct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二分图最大匹配策略可能会出现代码行间错乱匹配的现象</a:t>
            </a:r>
          </a:p>
        </p:txBody>
      </p:sp>
      <p:sp>
        <p:nvSpPr>
          <p:cNvPr id="26" name="矩形 3"/>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就此结束</a:t>
            </a: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7"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conclusion</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dissolve">
                                      <p:cBhvr>
                                        <p:cTn id="15" dur="500"/>
                                        <p:tgtEl>
                                          <p:spTgt spid="36"/>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barn(outHorizontal)">
                                      <p:cBhvr>
                                        <p:cTn id="19" dur="500"/>
                                        <p:tgtEl>
                                          <p:spTgt spid="37"/>
                                        </p:tgtEl>
                                      </p:cBhvr>
                                    </p:animEffect>
                                  </p:childTnLst>
                                </p:cTn>
                              </p:par>
                            </p:childTnLst>
                          </p:cTn>
                        </p:par>
                        <p:par>
                          <p:cTn id="20" fill="hold">
                            <p:stCondLst>
                              <p:cond delay="2000"/>
                            </p:stCondLst>
                            <p:childTnLst>
                              <p:par>
                                <p:cTn id="21" presetID="47" presetClass="entr" presetSubtype="0"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anim calcmode="lin" valueType="num">
                                      <p:cBhvr>
                                        <p:cTn id="24" dur="500" fill="hold"/>
                                        <p:tgtEl>
                                          <p:spTgt spid="38"/>
                                        </p:tgtEl>
                                        <p:attrNameLst>
                                          <p:attrName>ppt_x</p:attrName>
                                        </p:attrNameLst>
                                      </p:cBhvr>
                                      <p:tavLst>
                                        <p:tav tm="0">
                                          <p:val>
                                            <p:strVal val="#ppt_x"/>
                                          </p:val>
                                        </p:tav>
                                        <p:tav tm="100000">
                                          <p:val>
                                            <p:strVal val="#ppt_x"/>
                                          </p:val>
                                        </p:tav>
                                      </p:tavLst>
                                    </p:anim>
                                    <p:anim calcmode="lin" valueType="num">
                                      <p:cBhvr>
                                        <p:cTn id="25" dur="500" fill="hold"/>
                                        <p:tgtEl>
                                          <p:spTgt spid="38"/>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10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anim calcmode="lin" valueType="num">
                                      <p:cBhvr>
                                        <p:cTn id="29" dur="500" fill="hold"/>
                                        <p:tgtEl>
                                          <p:spTgt spid="49"/>
                                        </p:tgtEl>
                                        <p:attrNameLst>
                                          <p:attrName>ppt_x</p:attrName>
                                        </p:attrNameLst>
                                      </p:cBhvr>
                                      <p:tavLst>
                                        <p:tav tm="0">
                                          <p:val>
                                            <p:strVal val="#ppt_x"/>
                                          </p:val>
                                        </p:tav>
                                        <p:tav tm="100000">
                                          <p:val>
                                            <p:strVal val="#ppt_x"/>
                                          </p:val>
                                        </p:tav>
                                      </p:tavLst>
                                    </p:anim>
                                    <p:anim calcmode="lin" valueType="num">
                                      <p:cBhvr>
                                        <p:cTn id="30" dur="500" fill="hold"/>
                                        <p:tgtEl>
                                          <p:spTgt spid="49"/>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20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anim calcmode="lin" valueType="num">
                                      <p:cBhvr>
                                        <p:cTn id="34" dur="500" fill="hold"/>
                                        <p:tgtEl>
                                          <p:spTgt spid="41"/>
                                        </p:tgtEl>
                                        <p:attrNameLst>
                                          <p:attrName>ppt_x</p:attrName>
                                        </p:attrNameLst>
                                      </p:cBhvr>
                                      <p:tavLst>
                                        <p:tav tm="0">
                                          <p:val>
                                            <p:strVal val="#ppt_x"/>
                                          </p:val>
                                        </p:tav>
                                        <p:tav tm="100000">
                                          <p:val>
                                            <p:strVal val="#ppt_x"/>
                                          </p:val>
                                        </p:tav>
                                      </p:tavLst>
                                    </p:anim>
                                    <p:anim calcmode="lin" valueType="num">
                                      <p:cBhvr>
                                        <p:cTn id="35" dur="500" fill="hold"/>
                                        <p:tgtEl>
                                          <p:spTgt spid="41"/>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20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anim calcmode="lin" valueType="num">
                                      <p:cBhvr>
                                        <p:cTn id="39" dur="500" fill="hold"/>
                                        <p:tgtEl>
                                          <p:spTgt spid="46"/>
                                        </p:tgtEl>
                                        <p:attrNameLst>
                                          <p:attrName>ppt_x</p:attrName>
                                        </p:attrNameLst>
                                      </p:cBhvr>
                                      <p:tavLst>
                                        <p:tav tm="0">
                                          <p:val>
                                            <p:strVal val="#ppt_x"/>
                                          </p:val>
                                        </p:tav>
                                        <p:tav tm="100000">
                                          <p:val>
                                            <p:strVal val="#ppt_x"/>
                                          </p:val>
                                        </p:tav>
                                      </p:tavLst>
                                    </p:anim>
                                    <p:anim calcmode="lin" valueType="num">
                                      <p:cBhvr>
                                        <p:cTn id="40" dur="500" fill="hold"/>
                                        <p:tgtEl>
                                          <p:spTgt spid="46"/>
                                        </p:tgtEl>
                                        <p:attrNameLst>
                                          <p:attrName>ppt_y</p:attrName>
                                        </p:attrNameLst>
                                      </p:cBhvr>
                                      <p:tavLst>
                                        <p:tav tm="0">
                                          <p:val>
                                            <p:strVal val="#ppt_y-.1"/>
                                          </p:val>
                                        </p:tav>
                                        <p:tav tm="100000">
                                          <p:val>
                                            <p:strVal val="#ppt_y"/>
                                          </p:val>
                                        </p:tav>
                                      </p:tavLst>
                                    </p:anim>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500"/>
                                        <p:tgtEl>
                                          <p:spTgt spid="6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500"/>
                                        <p:tgtEl>
                                          <p:spTgt spid="6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fade">
                                      <p:cBhvr>
                                        <p:cTn id="53" dur="500"/>
                                        <p:tgtEl>
                                          <p:spTgt spid="64"/>
                                        </p:tgtEl>
                                      </p:cBhvr>
                                    </p:animEffect>
                                  </p:childTnLst>
                                </p:cTn>
                              </p:par>
                            </p:childTnLst>
                          </p:cTn>
                        </p:par>
                        <p:par>
                          <p:cTn id="54" fill="hold">
                            <p:stCondLst>
                              <p:cond delay="3000"/>
                            </p:stCondLst>
                            <p:childTnLst>
                              <p:par>
                                <p:cTn id="55" presetID="20" presetClass="entr" presetSubtype="0"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wedge">
                                      <p:cBhvr>
                                        <p:cTn id="57" dur="750"/>
                                        <p:tgtEl>
                                          <p:spTgt spid="67"/>
                                        </p:tgtEl>
                                      </p:cBhvr>
                                    </p:animEffect>
                                  </p:childTnLst>
                                </p:cTn>
                              </p:par>
                              <p:par>
                                <p:cTn id="58" presetID="2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wedge">
                                      <p:cBhvr>
                                        <p:cTn id="60" dur="750"/>
                                        <p:tgtEl>
                                          <p:spTgt spid="68"/>
                                        </p:tgtEl>
                                      </p:cBhvr>
                                    </p:animEffect>
                                  </p:childTnLst>
                                </p:cTn>
                              </p:par>
                              <p:par>
                                <p:cTn id="61" presetID="2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wedge">
                                      <p:cBhvr>
                                        <p:cTn id="63" dur="750"/>
                                        <p:tgtEl>
                                          <p:spTgt spid="70"/>
                                        </p:tgtEl>
                                      </p:cBhvr>
                                    </p:animEffect>
                                  </p:childTnLst>
                                </p:cTn>
                              </p:par>
                              <p:par>
                                <p:cTn id="64" presetID="20" presetClass="entr" presetSubtype="0"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Effect transition="in" filter="wedge">
                                      <p:cBhvr>
                                        <p:cTn id="66" dur="75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63" grpId="0"/>
      <p:bldP spid="64" grpId="0"/>
      <p:bldP spid="65" grpId="0"/>
      <p:bldP spid="66" grpId="0"/>
      <p:bldP spid="67" grpId="0"/>
      <p:bldP spid="68" grpId="0"/>
      <p:bldP spid="69" grpId="0"/>
      <p:bldP spid="70" grpId="0"/>
      <p:bldP spid="26"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4363233" y="2068863"/>
            <a:ext cx="3506539" cy="2069635"/>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6517213" y="1604209"/>
            <a:ext cx="2253807" cy="140346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5"/>
          <p:cNvSpPr txBox="1"/>
          <p:nvPr/>
        </p:nvSpPr>
        <p:spPr>
          <a:xfrm>
            <a:off x="3111380" y="2441959"/>
            <a:ext cx="4548778" cy="1323439"/>
          </a:xfrm>
          <a:prstGeom prst="rect">
            <a:avLst/>
          </a:prstGeom>
          <a:noFill/>
        </p:spPr>
        <p:txBody>
          <a:bodyPr wrap="square" rtlCol="0" anchor="ctr">
            <a:spAutoFit/>
          </a:bodyPr>
          <a:lstStyle/>
          <a:p>
            <a:pPr algn="ctr"/>
            <a:r>
              <a:rPr lang="zh-CN" altLang="en-US" sz="8000" b="1" dirty="0">
                <a:solidFill>
                  <a:schemeClr val="accent1"/>
                </a:solidFill>
                <a:latin typeface="Impact" panose="020B0806030902050204" pitchFamily="34" charset="0"/>
                <a:ea typeface="微软雅黑" panose="020B0503020204020204" pitchFamily="34" charset="-122"/>
                <a:cs typeface="Ebrima" panose="02000000000000000000" pitchFamily="2" charset="0"/>
              </a:rPr>
              <a:t>谢谢欣赏</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350" fill="hold"/>
                                        <p:tgtEl>
                                          <p:spTgt spid="23"/>
                                        </p:tgtEl>
                                        <p:attrNameLst>
                                          <p:attrName>ppt_w</p:attrName>
                                        </p:attrNameLst>
                                      </p:cBhvr>
                                      <p:tavLst>
                                        <p:tav tm="0">
                                          <p:val>
                                            <p:strVal val="4*#ppt_w"/>
                                          </p:val>
                                        </p:tav>
                                        <p:tav tm="100000">
                                          <p:val>
                                            <p:strVal val="#ppt_w"/>
                                          </p:val>
                                        </p:tav>
                                      </p:tavLst>
                                    </p:anim>
                                    <p:anim calcmode="lin" valueType="num">
                                      <p:cBhvr>
                                        <p:cTn id="8" dur="350" fill="hold"/>
                                        <p:tgtEl>
                                          <p:spTgt spid="23"/>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p:cTn id="11" dur="350" fill="hold"/>
                                        <p:tgtEl>
                                          <p:spTgt spid="19"/>
                                        </p:tgtEl>
                                        <p:attrNameLst>
                                          <p:attrName>ppt_w</p:attrName>
                                        </p:attrNameLst>
                                      </p:cBhvr>
                                      <p:tavLst>
                                        <p:tav tm="0">
                                          <p:val>
                                            <p:strVal val="4*#ppt_w"/>
                                          </p:val>
                                        </p:tav>
                                        <p:tav tm="100000">
                                          <p:val>
                                            <p:strVal val="#ppt_w"/>
                                          </p:val>
                                        </p:tav>
                                      </p:tavLst>
                                    </p:anim>
                                    <p:anim calcmode="lin" valueType="num">
                                      <p:cBhvr>
                                        <p:cTn id="12" dur="350" fill="hold"/>
                                        <p:tgtEl>
                                          <p:spTgt spid="19"/>
                                        </p:tgtEl>
                                        <p:attrNameLst>
                                          <p:attrName>ppt_h</p:attrName>
                                        </p:attrNameLst>
                                      </p:cBhvr>
                                      <p:tavLst>
                                        <p:tav tm="0">
                                          <p:val>
                                            <p:strVal val="4*#ppt_h"/>
                                          </p:val>
                                        </p:tav>
                                        <p:tav tm="100000">
                                          <p:val>
                                            <p:strVal val="#ppt_h"/>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3333"/>
                                  </p:iterate>
                                  <p:childTnLst>
                                    <p:set>
                                      <p:cBhvr>
                                        <p:cTn id="15" dur="1" fill="hold">
                                          <p:stCondLst>
                                            <p:cond delay="0"/>
                                          </p:stCondLst>
                                        </p:cTn>
                                        <p:tgtEl>
                                          <p:spTgt spid="25"/>
                                        </p:tgtEl>
                                        <p:attrNameLst>
                                          <p:attrName>style.visibility</p:attrName>
                                        </p:attrNameLst>
                                      </p:cBhvr>
                                      <p:to>
                                        <p:strVal val="visible"/>
                                      </p:to>
                                    </p:set>
                                    <p:anim calcmode="lin" valueType="num">
                                      <p:cBhvr>
                                        <p:cTn id="16"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5"/>
                                        </p:tgtEl>
                                        <p:attrNameLst>
                                          <p:attrName>ppt_y</p:attrName>
                                        </p:attrNameLst>
                                      </p:cBhvr>
                                      <p:tavLst>
                                        <p:tav tm="0">
                                          <p:val>
                                            <p:strVal val="#ppt_y"/>
                                          </p:val>
                                        </p:tav>
                                        <p:tav tm="100000">
                                          <p:val>
                                            <p:strVal val="#ppt_y"/>
                                          </p:val>
                                        </p:tav>
                                      </p:tavLst>
                                    </p:anim>
                                    <p:anim calcmode="lin" valueType="num">
                                      <p:cBhvr>
                                        <p:cTn id="18"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5"/>
          <p:cNvSpPr txBox="1"/>
          <p:nvPr/>
        </p:nvSpPr>
        <p:spPr>
          <a:xfrm>
            <a:off x="1034781" y="5296590"/>
            <a:ext cx="10122441" cy="753668"/>
          </a:xfrm>
          <a:prstGeom prst="rect">
            <a:avLst/>
          </a:prstGeom>
          <a:noFill/>
        </p:spPr>
        <p:txBody>
          <a:bodyPr wrap="square" lIns="0" tIns="0" rIns="0" bIns="0" rtlCol="0">
            <a:spAutoFit/>
          </a:bodyPr>
          <a:lstStyle>
            <a:defPPr>
              <a:defRPr lang="zh-CN"/>
            </a:defPPr>
            <a:lvl1pPr>
              <a:lnSpc>
                <a:spcPct val="120000"/>
              </a:lnSpc>
              <a:spcBef>
                <a:spcPct val="0"/>
              </a:spcBef>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zh-CN" dirty="0"/>
              <a:t>由于每个人的代码书写习惯不同，不同</a:t>
            </a:r>
            <a:r>
              <a:rPr lang="en-US" altLang="zh-CN" dirty="0"/>
              <a:t>IDE</a:t>
            </a:r>
            <a:r>
              <a:rPr lang="zh-CN" altLang="zh-CN" dirty="0"/>
              <a:t>对代码格式化的策略不同，例如</a:t>
            </a:r>
            <a:r>
              <a:rPr lang="en-US" altLang="zh-CN" dirty="0"/>
              <a:t>VS2017</a:t>
            </a:r>
            <a:r>
              <a:rPr lang="zh-CN" altLang="zh-CN" dirty="0"/>
              <a:t>是自动为代码通过空格美化的。空格、换行、</a:t>
            </a:r>
            <a:r>
              <a:rPr lang="en-US" altLang="zh-CN" dirty="0"/>
              <a:t>tab</a:t>
            </a:r>
            <a:r>
              <a:rPr lang="zh-CN" altLang="zh-CN" dirty="0"/>
              <a:t>、注释、花括号是抄袭代码中可人为添加的干扰查重因素，除去这些特殊标记有助于更好对比两个代码文件在结构及文本上的相似度</a:t>
            </a:r>
          </a:p>
        </p:txBody>
      </p:sp>
      <p:cxnSp>
        <p:nvCxnSpPr>
          <p:cNvPr id="30" name="Straight Connector 20"/>
          <p:cNvCxnSpPr/>
          <p:nvPr/>
        </p:nvCxnSpPr>
        <p:spPr>
          <a:xfrm>
            <a:off x="1042975" y="5118805"/>
            <a:ext cx="10106051"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7" name="Rounded Rectangle 31"/>
          <p:cNvSpPr/>
          <p:nvPr/>
        </p:nvSpPr>
        <p:spPr>
          <a:xfrm>
            <a:off x="1626222" y="2030761"/>
            <a:ext cx="1013323" cy="1013323"/>
          </a:xfrm>
          <a:prstGeom prst="roundRect">
            <a:avLst/>
          </a:prstGeom>
          <a:solidFill>
            <a:schemeClr val="accent1"/>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5" dirty="0">
              <a:solidFill>
                <a:schemeClr val="bg1"/>
              </a:solidFill>
              <a:latin typeface="FontAwesome" pitchFamily="2" charset="0"/>
            </a:endParaRPr>
          </a:p>
        </p:txBody>
      </p:sp>
      <p:sp>
        <p:nvSpPr>
          <p:cNvPr id="38" name="Rounded Rectangle 32"/>
          <p:cNvSpPr/>
          <p:nvPr/>
        </p:nvSpPr>
        <p:spPr>
          <a:xfrm>
            <a:off x="9337296" y="766888"/>
            <a:ext cx="1013323" cy="1013323"/>
          </a:xfrm>
          <a:prstGeom prst="roundRect">
            <a:avLst/>
          </a:prstGeom>
          <a:solidFill>
            <a:schemeClr val="accent1"/>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bIns="121920" rtlCol="0" anchor="ctr"/>
          <a:lstStyle/>
          <a:p>
            <a:pPr algn="ctr"/>
            <a:endParaRPr lang="en-US" sz="3735" dirty="0">
              <a:solidFill>
                <a:schemeClr val="bg1"/>
              </a:solidFill>
              <a:latin typeface="FontAwesome" pitchFamily="2" charset="0"/>
            </a:endParaRPr>
          </a:p>
        </p:txBody>
      </p:sp>
      <p:sp>
        <p:nvSpPr>
          <p:cNvPr id="39" name="Rounded Rectangle 33"/>
          <p:cNvSpPr/>
          <p:nvPr/>
        </p:nvSpPr>
        <p:spPr>
          <a:xfrm>
            <a:off x="8520636" y="2688800"/>
            <a:ext cx="1013323" cy="1013323"/>
          </a:xfrm>
          <a:prstGeom prst="roundRect">
            <a:avLst/>
          </a:prstGeom>
          <a:solidFill>
            <a:schemeClr val="accent1"/>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5" dirty="0">
              <a:solidFill>
                <a:schemeClr val="bg1"/>
              </a:solidFill>
              <a:latin typeface="FontAwesome" pitchFamily="2" charset="0"/>
            </a:endParaRPr>
          </a:p>
        </p:txBody>
      </p:sp>
      <p:sp>
        <p:nvSpPr>
          <p:cNvPr id="40" name="Rounded Rectangle 34"/>
          <p:cNvSpPr/>
          <p:nvPr/>
        </p:nvSpPr>
        <p:spPr>
          <a:xfrm>
            <a:off x="2225241" y="3755219"/>
            <a:ext cx="1013323" cy="1013323"/>
          </a:xfrm>
          <a:prstGeom prst="roundRect">
            <a:avLst/>
          </a:prstGeom>
          <a:solidFill>
            <a:schemeClr val="accent1"/>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0960" tIns="0" rIns="0" rtlCol="0" anchor="ctr"/>
          <a:lstStyle/>
          <a:p>
            <a:pPr algn="ctr"/>
            <a:endParaRPr lang="en-US" sz="3200" dirty="0">
              <a:solidFill>
                <a:schemeClr val="bg1"/>
              </a:solidFill>
              <a:latin typeface="FontAwesome" pitchFamily="2" charset="0"/>
            </a:endParaRPr>
          </a:p>
        </p:txBody>
      </p:sp>
      <p:sp>
        <p:nvSpPr>
          <p:cNvPr id="52" name="文本框 51"/>
          <p:cNvSpPr txBox="1"/>
          <p:nvPr/>
        </p:nvSpPr>
        <p:spPr>
          <a:xfrm>
            <a:off x="1639257" y="2198868"/>
            <a:ext cx="985882" cy="646331"/>
          </a:xfrm>
          <a:prstGeom prst="rect">
            <a:avLst/>
          </a:prstGeom>
          <a:noFill/>
        </p:spPr>
        <p:txBody>
          <a:bodyPr wrap="square" rtlCol="0">
            <a:spAutoFit/>
          </a:bodyPr>
          <a:lstStyle/>
          <a:p>
            <a:pPr algn="ctr"/>
            <a:r>
              <a:rPr lang="zh-CN" altLang="en-US" sz="1800" dirty="0">
                <a:solidFill>
                  <a:schemeClr val="bg1">
                    <a:lumMod val="95000"/>
                  </a:schemeClr>
                </a:solidFill>
                <a:latin typeface="微软雅黑" panose="020B0503020204020204" pitchFamily="34" charset="-122"/>
                <a:ea typeface="微软雅黑" panose="020B0503020204020204" pitchFamily="34" charset="-122"/>
              </a:rPr>
              <a:t>空格美化</a:t>
            </a:r>
            <a:endParaRPr lang="en-US" altLang="zh-CN" sz="1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9443847" y="1027327"/>
            <a:ext cx="800219" cy="461665"/>
          </a:xfrm>
          <a:prstGeom prst="rect">
            <a:avLst/>
          </a:prstGeom>
          <a:noFill/>
        </p:spPr>
        <p:txBody>
          <a:bodyPr wrap="none" rtlCol="0">
            <a:spAutoFit/>
          </a:bodyPr>
          <a:lstStyle/>
          <a:p>
            <a:pPr algn="ctr"/>
            <a:r>
              <a:rPr lang="zh-CN" altLang="en-US" sz="2400" b="1" dirty="0">
                <a:solidFill>
                  <a:schemeClr val="bg1">
                    <a:lumMod val="95000"/>
                  </a:schemeClr>
                </a:solidFill>
                <a:latin typeface="微软雅黑" panose="020B0503020204020204" pitchFamily="34" charset="-122"/>
                <a:ea typeface="微软雅黑" panose="020B0503020204020204" pitchFamily="34" charset="-122"/>
              </a:rPr>
              <a:t>注释</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8498946" y="2864601"/>
            <a:ext cx="1056701" cy="615553"/>
          </a:xfrm>
          <a:prstGeom prst="rect">
            <a:avLst/>
          </a:prstGeom>
          <a:noFill/>
        </p:spPr>
        <p:txBody>
          <a:bodyPr wrap="none" rtlCol="0">
            <a:spAutoFit/>
          </a:bodyPr>
          <a:lstStyle/>
          <a:p>
            <a:pPr algn="ctr"/>
            <a:r>
              <a:rPr lang="zh-CN" altLang="en-US" sz="1700" dirty="0">
                <a:solidFill>
                  <a:schemeClr val="bg1">
                    <a:lumMod val="95000"/>
                  </a:schemeClr>
                </a:solidFill>
                <a:latin typeface="微软雅黑" panose="020B0503020204020204" pitchFamily="34" charset="-122"/>
                <a:ea typeface="微软雅黑" panose="020B0503020204020204" pitchFamily="34" charset="-122"/>
              </a:rPr>
              <a:t>各种</a:t>
            </a:r>
            <a:endParaRPr lang="en-US" altLang="zh-CN" sz="1700" dirty="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1700" dirty="0">
                <a:solidFill>
                  <a:schemeClr val="bg1">
                    <a:lumMod val="95000"/>
                  </a:schemeClr>
                </a:solidFill>
                <a:latin typeface="微软雅黑" panose="020B0503020204020204" pitchFamily="34" charset="-122"/>
                <a:ea typeface="微软雅黑" panose="020B0503020204020204" pitchFamily="34" charset="-122"/>
              </a:rPr>
              <a:t>空白字符</a:t>
            </a:r>
          </a:p>
        </p:txBody>
      </p:sp>
      <p:sp>
        <p:nvSpPr>
          <p:cNvPr id="55" name="文本框 54"/>
          <p:cNvSpPr txBox="1"/>
          <p:nvPr/>
        </p:nvSpPr>
        <p:spPr>
          <a:xfrm>
            <a:off x="2225240" y="4077214"/>
            <a:ext cx="1013324" cy="369332"/>
          </a:xfrm>
          <a:prstGeom prst="rect">
            <a:avLst/>
          </a:prstGeom>
          <a:noFill/>
        </p:spPr>
        <p:txBody>
          <a:bodyPr wrap="square" rtlCol="0">
            <a:spAutoFit/>
          </a:bodyPr>
          <a:lstStyle>
            <a:defPPr>
              <a:defRPr lang="zh-CN"/>
            </a:defPPr>
            <a:lvl1pPr algn="ctr">
              <a:defRPr sz="1800">
                <a:solidFill>
                  <a:schemeClr val="bg1">
                    <a:lumMod val="95000"/>
                  </a:schemeClr>
                </a:solidFill>
                <a:latin typeface="微软雅黑" panose="020B0503020204020204" pitchFamily="34" charset="-122"/>
                <a:ea typeface="微软雅黑" panose="020B0503020204020204" pitchFamily="34" charset="-122"/>
              </a:defRPr>
            </a:lvl1pPr>
          </a:lstStyle>
          <a:p>
            <a:r>
              <a:rPr lang="zh-CN" altLang="en-US" dirty="0"/>
              <a:t>花括号</a:t>
            </a:r>
          </a:p>
        </p:txBody>
      </p:sp>
      <p:sp>
        <p:nvSpPr>
          <p:cNvPr id="27" name="矩形 3"/>
          <p:cNvSpPr>
            <a:spLocks noChangeArrowheads="1"/>
          </p:cNvSpPr>
          <p:nvPr/>
        </p:nvSpPr>
        <p:spPr bwMode="auto">
          <a:xfrm>
            <a:off x="1073958" y="224898"/>
            <a:ext cx="387796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求解相同最长子模块</a:t>
            </a:r>
          </a:p>
        </p:txBody>
      </p:sp>
      <p:sp>
        <p:nvSpPr>
          <p:cNvPr id="28"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1600" dirty="0">
                <a:solidFill>
                  <a:schemeClr val="tx1">
                    <a:lumMod val="65000"/>
                    <a:lumOff val="35000"/>
                  </a:schemeClr>
                </a:solidFill>
                <a:latin typeface="Arial" panose="020B0604020202020204" pitchFamily="34" charset="0"/>
                <a:cs typeface="Arial" panose="020B0604020202020204" pitchFamily="34" charset="0"/>
              </a:rPr>
              <a:t>格式化代码</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36" name="图片 35" descr="C:\Users\ADMINI~1\AppData\Local\Temp\WeChat Files\07aaf1836309552a666b57ef01f320a.png">
            <a:extLst>
              <a:ext uri="{FF2B5EF4-FFF2-40B4-BE49-F238E27FC236}">
                <a16:creationId xmlns:a16="http://schemas.microsoft.com/office/drawing/2014/main" id="{81038309-5212-4559-8A04-5B1412171D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37585" y="2019866"/>
            <a:ext cx="4205748" cy="2426680"/>
          </a:xfrm>
          <a:prstGeom prst="rect">
            <a:avLst/>
          </a:prstGeom>
          <a:noFill/>
          <a:ln>
            <a:noFill/>
          </a:ln>
        </p:spPr>
      </p:pic>
    </p:spTree>
    <p:extLst>
      <p:ext uri="{BB962C8B-B14F-4D97-AF65-F5344CB8AC3E}">
        <p14:creationId xmlns:p14="http://schemas.microsoft.com/office/powerpoint/2010/main" val="3112198494"/>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trips(upRight)">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2000"/>
                                </p:stCondLst>
                                <p:childTnLst>
                                  <p:par>
                                    <p:cTn id="21" presetID="2" presetClass="entr" presetSubtype="2" accel="51400" fill="hold" grpId="0" nodeType="afterEffect" p14:presetBounceEnd="17000">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14:bounceEnd="17000">
                                          <p:cBhvr additive="base">
                                            <p:cTn id="23" dur="850" fill="hold"/>
                                            <p:tgtEl>
                                              <p:spTgt spid="37"/>
                                            </p:tgtEl>
                                            <p:attrNameLst>
                                              <p:attrName>ppt_x</p:attrName>
                                            </p:attrNameLst>
                                          </p:cBhvr>
                                          <p:tavLst>
                                            <p:tav tm="0">
                                              <p:val>
                                                <p:strVal val="1+#ppt_w/2"/>
                                              </p:val>
                                            </p:tav>
                                            <p:tav tm="100000">
                                              <p:val>
                                                <p:strVal val="#ppt_x"/>
                                              </p:val>
                                            </p:tav>
                                          </p:tavLst>
                                        </p:anim>
                                        <p:anim calcmode="lin" valueType="num" p14:bounceEnd="17000">
                                          <p:cBhvr additive="base">
                                            <p:cTn id="24" dur="850" fill="hold"/>
                                            <p:tgtEl>
                                              <p:spTgt spid="37"/>
                                            </p:tgtEl>
                                            <p:attrNameLst>
                                              <p:attrName>ppt_y</p:attrName>
                                            </p:attrNameLst>
                                          </p:cBhvr>
                                          <p:tavLst>
                                            <p:tav tm="0">
                                              <p:val>
                                                <p:strVal val="#ppt_y"/>
                                              </p:val>
                                            </p:tav>
                                            <p:tav tm="100000">
                                              <p:val>
                                                <p:strVal val="#ppt_y"/>
                                              </p:val>
                                            </p:tav>
                                          </p:tavLst>
                                        </p:anim>
                                      </p:childTnLst>
                                    </p:cTn>
                                  </p:par>
                                  <p:par>
                                    <p:cTn id="25" presetID="41" presetClass="entr" presetSubtype="0" fill="hold" grpId="0" nodeType="withEffect">
                                      <p:stCondLst>
                                        <p:cond delay="850"/>
                                      </p:stCondLst>
                                      <p:iterate type="lt">
                                        <p:tmPct val="25000"/>
                                      </p:iterate>
                                      <p:childTnLst>
                                        <p:set>
                                          <p:cBhvr>
                                            <p:cTn id="26" dur="1" fill="hold">
                                              <p:stCondLst>
                                                <p:cond delay="0"/>
                                              </p:stCondLst>
                                            </p:cTn>
                                            <p:tgtEl>
                                              <p:spTgt spid="52"/>
                                            </p:tgtEl>
                                            <p:attrNameLst>
                                              <p:attrName>style.visibility</p:attrName>
                                            </p:attrNameLst>
                                          </p:cBhvr>
                                          <p:to>
                                            <p:strVal val="visible"/>
                                          </p:to>
                                        </p:set>
                                        <p:anim calcmode="lin" valueType="num">
                                          <p:cBhvr>
                                            <p:cTn id="27" dur="25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28" dur="250" fill="hold"/>
                                            <p:tgtEl>
                                              <p:spTgt spid="52"/>
                                            </p:tgtEl>
                                            <p:attrNameLst>
                                              <p:attrName>ppt_y</p:attrName>
                                            </p:attrNameLst>
                                          </p:cBhvr>
                                          <p:tavLst>
                                            <p:tav tm="0">
                                              <p:val>
                                                <p:strVal val="#ppt_y"/>
                                              </p:val>
                                            </p:tav>
                                            <p:tav tm="100000">
                                              <p:val>
                                                <p:strVal val="#ppt_y"/>
                                              </p:val>
                                            </p:tav>
                                          </p:tavLst>
                                        </p:anim>
                                        <p:anim calcmode="lin" valueType="num">
                                          <p:cBhvr>
                                            <p:cTn id="29" dur="25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30" dur="25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31" dur="250" tmFilter="0,0; .5, 1; 1, 1"/>
                                            <p:tgtEl>
                                              <p:spTgt spid="52"/>
                                            </p:tgtEl>
                                          </p:cBhvr>
                                        </p:animEffect>
                                      </p:childTnLst>
                                    </p:cTn>
                                  </p:par>
                                </p:childTnLst>
                              </p:cTn>
                            </p:par>
                            <p:par>
                              <p:cTn id="32" fill="hold">
                                <p:stCondLst>
                                  <p:cond delay="3288"/>
                                </p:stCondLst>
                                <p:childTnLst>
                                  <p:par>
                                    <p:cTn id="33" presetID="2" presetClass="entr" presetSubtype="2" accel="51400" fill="hold" grpId="0" nodeType="afterEffect" p14:presetBounceEnd="17000">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14:bounceEnd="17000">
                                          <p:cBhvr additive="base">
                                            <p:cTn id="35" dur="750" fill="hold"/>
                                            <p:tgtEl>
                                              <p:spTgt spid="38"/>
                                            </p:tgtEl>
                                            <p:attrNameLst>
                                              <p:attrName>ppt_x</p:attrName>
                                            </p:attrNameLst>
                                          </p:cBhvr>
                                          <p:tavLst>
                                            <p:tav tm="0">
                                              <p:val>
                                                <p:strVal val="1+#ppt_w/2"/>
                                              </p:val>
                                            </p:tav>
                                            <p:tav tm="100000">
                                              <p:val>
                                                <p:strVal val="#ppt_x"/>
                                              </p:val>
                                            </p:tav>
                                          </p:tavLst>
                                        </p:anim>
                                        <p:anim calcmode="lin" valueType="num" p14:bounceEnd="17000">
                                          <p:cBhvr additive="base">
                                            <p:cTn id="36" dur="750" fill="hold"/>
                                            <p:tgtEl>
                                              <p:spTgt spid="38"/>
                                            </p:tgtEl>
                                            <p:attrNameLst>
                                              <p:attrName>ppt_y</p:attrName>
                                            </p:attrNameLst>
                                          </p:cBhvr>
                                          <p:tavLst>
                                            <p:tav tm="0">
                                              <p:val>
                                                <p:strVal val="#ppt_y"/>
                                              </p:val>
                                            </p:tav>
                                            <p:tav tm="100000">
                                              <p:val>
                                                <p:strVal val="#ppt_y"/>
                                              </p:val>
                                            </p:tav>
                                          </p:tavLst>
                                        </p:anim>
                                      </p:childTnLst>
                                    </p:cTn>
                                  </p:par>
                                  <p:par>
                                    <p:cTn id="37" presetID="41" presetClass="entr" presetSubtype="0" fill="hold" grpId="0" nodeType="withEffect">
                                      <p:stCondLst>
                                        <p:cond delay="750"/>
                                      </p:stCondLst>
                                      <p:iterate type="lt">
                                        <p:tmPct val="25000"/>
                                      </p:iterate>
                                      <p:childTnLst>
                                        <p:set>
                                          <p:cBhvr>
                                            <p:cTn id="38" dur="1" fill="hold">
                                              <p:stCondLst>
                                                <p:cond delay="0"/>
                                              </p:stCondLst>
                                            </p:cTn>
                                            <p:tgtEl>
                                              <p:spTgt spid="53"/>
                                            </p:tgtEl>
                                            <p:attrNameLst>
                                              <p:attrName>style.visibility</p:attrName>
                                            </p:attrNameLst>
                                          </p:cBhvr>
                                          <p:to>
                                            <p:strVal val="visible"/>
                                          </p:to>
                                        </p:set>
                                        <p:anim calcmode="lin" valueType="num">
                                          <p:cBhvr>
                                            <p:cTn id="39" dur="25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40" dur="250" fill="hold"/>
                                            <p:tgtEl>
                                              <p:spTgt spid="53"/>
                                            </p:tgtEl>
                                            <p:attrNameLst>
                                              <p:attrName>ppt_y</p:attrName>
                                            </p:attrNameLst>
                                          </p:cBhvr>
                                          <p:tavLst>
                                            <p:tav tm="0">
                                              <p:val>
                                                <p:strVal val="#ppt_y"/>
                                              </p:val>
                                            </p:tav>
                                            <p:tav tm="100000">
                                              <p:val>
                                                <p:strVal val="#ppt_y"/>
                                              </p:val>
                                            </p:tav>
                                          </p:tavLst>
                                        </p:anim>
                                        <p:anim calcmode="lin" valueType="num">
                                          <p:cBhvr>
                                            <p:cTn id="41" dur="25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42" dur="25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43" dur="250" tmFilter="0,0; .5, 1; 1, 1"/>
                                            <p:tgtEl>
                                              <p:spTgt spid="53"/>
                                            </p:tgtEl>
                                          </p:cBhvr>
                                        </p:animEffect>
                                      </p:childTnLst>
                                    </p:cTn>
                                  </p:par>
                                </p:childTnLst>
                              </p:cTn>
                            </p:par>
                            <p:par>
                              <p:cTn id="44" fill="hold">
                                <p:stCondLst>
                                  <p:cond delay="4350"/>
                                </p:stCondLst>
                                <p:childTnLst>
                                  <p:par>
                                    <p:cTn id="45" presetID="2" presetClass="entr" presetSubtype="2" accel="51400" fill="hold" grpId="0" nodeType="afterEffect" p14:presetBounceEnd="17000">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14:bounceEnd="17000">
                                          <p:cBhvr additive="base">
                                            <p:cTn id="47" dur="650" fill="hold"/>
                                            <p:tgtEl>
                                              <p:spTgt spid="39"/>
                                            </p:tgtEl>
                                            <p:attrNameLst>
                                              <p:attrName>ppt_x</p:attrName>
                                            </p:attrNameLst>
                                          </p:cBhvr>
                                          <p:tavLst>
                                            <p:tav tm="0">
                                              <p:val>
                                                <p:strVal val="1+#ppt_w/2"/>
                                              </p:val>
                                            </p:tav>
                                            <p:tav tm="100000">
                                              <p:val>
                                                <p:strVal val="#ppt_x"/>
                                              </p:val>
                                            </p:tav>
                                          </p:tavLst>
                                        </p:anim>
                                        <p:anim calcmode="lin" valueType="num" p14:bounceEnd="17000">
                                          <p:cBhvr additive="base">
                                            <p:cTn id="48" dur="650" fill="hold"/>
                                            <p:tgtEl>
                                              <p:spTgt spid="39"/>
                                            </p:tgtEl>
                                            <p:attrNameLst>
                                              <p:attrName>ppt_y</p:attrName>
                                            </p:attrNameLst>
                                          </p:cBhvr>
                                          <p:tavLst>
                                            <p:tav tm="0">
                                              <p:val>
                                                <p:strVal val="#ppt_y"/>
                                              </p:val>
                                            </p:tav>
                                            <p:tav tm="100000">
                                              <p:val>
                                                <p:strVal val="#ppt_y"/>
                                              </p:val>
                                            </p:tav>
                                          </p:tavLst>
                                        </p:anim>
                                      </p:childTnLst>
                                    </p:cTn>
                                  </p:par>
                                  <p:par>
                                    <p:cTn id="49" presetID="41" presetClass="entr" presetSubtype="0" fill="hold" grpId="0" nodeType="withEffect">
                                      <p:stCondLst>
                                        <p:cond delay="650"/>
                                      </p:stCondLst>
                                      <p:iterate type="lt">
                                        <p:tmPct val="25000"/>
                                      </p:iterate>
                                      <p:childTnLst>
                                        <p:set>
                                          <p:cBhvr>
                                            <p:cTn id="50" dur="1" fill="hold">
                                              <p:stCondLst>
                                                <p:cond delay="0"/>
                                              </p:stCondLst>
                                            </p:cTn>
                                            <p:tgtEl>
                                              <p:spTgt spid="54"/>
                                            </p:tgtEl>
                                            <p:attrNameLst>
                                              <p:attrName>style.visibility</p:attrName>
                                            </p:attrNameLst>
                                          </p:cBhvr>
                                          <p:to>
                                            <p:strVal val="visible"/>
                                          </p:to>
                                        </p:set>
                                        <p:anim calcmode="lin" valueType="num">
                                          <p:cBhvr>
                                            <p:cTn id="51" dur="25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52" dur="250" fill="hold"/>
                                            <p:tgtEl>
                                              <p:spTgt spid="54"/>
                                            </p:tgtEl>
                                            <p:attrNameLst>
                                              <p:attrName>ppt_y</p:attrName>
                                            </p:attrNameLst>
                                          </p:cBhvr>
                                          <p:tavLst>
                                            <p:tav tm="0">
                                              <p:val>
                                                <p:strVal val="#ppt_y"/>
                                              </p:val>
                                            </p:tav>
                                            <p:tav tm="100000">
                                              <p:val>
                                                <p:strVal val="#ppt_y"/>
                                              </p:val>
                                            </p:tav>
                                          </p:tavLst>
                                        </p:anim>
                                        <p:anim calcmode="lin" valueType="num">
                                          <p:cBhvr>
                                            <p:cTn id="53" dur="25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54" dur="25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55" dur="250" tmFilter="0,0; .5, 1; 1, 1"/>
                                            <p:tgtEl>
                                              <p:spTgt spid="54"/>
                                            </p:tgtEl>
                                          </p:cBhvr>
                                        </p:animEffect>
                                      </p:childTnLst>
                                    </p:cTn>
                                  </p:par>
                                </p:childTnLst>
                              </p:cTn>
                            </p:par>
                            <p:par>
                              <p:cTn id="56" fill="hold">
                                <p:stCondLst>
                                  <p:cond delay="5563"/>
                                </p:stCondLst>
                                <p:childTnLst>
                                  <p:par>
                                    <p:cTn id="57" presetID="2" presetClass="entr" presetSubtype="2" accel="51400" fill="hold" grpId="0" nodeType="afterEffect" p14:presetBounceEnd="17000">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14:bounceEnd="17000">
                                          <p:cBhvr additive="base">
                                            <p:cTn id="59" dur="500" fill="hold"/>
                                            <p:tgtEl>
                                              <p:spTgt spid="40"/>
                                            </p:tgtEl>
                                            <p:attrNameLst>
                                              <p:attrName>ppt_x</p:attrName>
                                            </p:attrNameLst>
                                          </p:cBhvr>
                                          <p:tavLst>
                                            <p:tav tm="0">
                                              <p:val>
                                                <p:strVal val="1+#ppt_w/2"/>
                                              </p:val>
                                            </p:tav>
                                            <p:tav tm="100000">
                                              <p:val>
                                                <p:strVal val="#ppt_x"/>
                                              </p:val>
                                            </p:tav>
                                          </p:tavLst>
                                        </p:anim>
                                        <p:anim calcmode="lin" valueType="num" p14:bounceEnd="17000">
                                          <p:cBhvr additive="base">
                                            <p:cTn id="60" dur="500" fill="hold"/>
                                            <p:tgtEl>
                                              <p:spTgt spid="40"/>
                                            </p:tgtEl>
                                            <p:attrNameLst>
                                              <p:attrName>ppt_y</p:attrName>
                                            </p:attrNameLst>
                                          </p:cBhvr>
                                          <p:tavLst>
                                            <p:tav tm="0">
                                              <p:val>
                                                <p:strVal val="#ppt_y"/>
                                              </p:val>
                                            </p:tav>
                                            <p:tav tm="100000">
                                              <p:val>
                                                <p:strVal val="#ppt_y"/>
                                              </p:val>
                                            </p:tav>
                                          </p:tavLst>
                                        </p:anim>
                                      </p:childTnLst>
                                    </p:cTn>
                                  </p:par>
                                  <p:par>
                                    <p:cTn id="61" presetID="41" presetClass="entr" presetSubtype="0" fill="hold" grpId="0" nodeType="withEffect">
                                      <p:stCondLst>
                                        <p:cond delay="500"/>
                                      </p:stCondLst>
                                      <p:iterate type="lt">
                                        <p:tmPct val="25000"/>
                                      </p:iterate>
                                      <p:childTnLst>
                                        <p:set>
                                          <p:cBhvr>
                                            <p:cTn id="62" dur="1" fill="hold">
                                              <p:stCondLst>
                                                <p:cond delay="0"/>
                                              </p:stCondLst>
                                            </p:cTn>
                                            <p:tgtEl>
                                              <p:spTgt spid="55"/>
                                            </p:tgtEl>
                                            <p:attrNameLst>
                                              <p:attrName>style.visibility</p:attrName>
                                            </p:attrNameLst>
                                          </p:cBhvr>
                                          <p:to>
                                            <p:strVal val="visible"/>
                                          </p:to>
                                        </p:set>
                                        <p:anim calcmode="lin" valueType="num">
                                          <p:cBhvr>
                                            <p:cTn id="63" dur="25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64" dur="250" fill="hold"/>
                                            <p:tgtEl>
                                              <p:spTgt spid="55"/>
                                            </p:tgtEl>
                                            <p:attrNameLst>
                                              <p:attrName>ppt_y</p:attrName>
                                            </p:attrNameLst>
                                          </p:cBhvr>
                                          <p:tavLst>
                                            <p:tav tm="0">
                                              <p:val>
                                                <p:strVal val="#ppt_y"/>
                                              </p:val>
                                            </p:tav>
                                            <p:tav tm="100000">
                                              <p:val>
                                                <p:strVal val="#ppt_y"/>
                                              </p:val>
                                            </p:tav>
                                          </p:tavLst>
                                        </p:anim>
                                        <p:anim calcmode="lin" valueType="num">
                                          <p:cBhvr>
                                            <p:cTn id="65" dur="25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66" dur="25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67" dur="250" tmFilter="0,0; .5, 1; 1, 1"/>
                                            <p:tgtEl>
                                              <p:spTgt spid="55"/>
                                            </p:tgtEl>
                                          </p:cBhvr>
                                        </p:animEffect>
                                      </p:childTnLst>
                                    </p:cTn>
                                  </p:par>
                                </p:childTnLst>
                              </p:cTn>
                            </p:par>
                            <p:par>
                              <p:cTn id="68" fill="hold">
                                <p:stCondLst>
                                  <p:cond delay="6438"/>
                                </p:stCondLst>
                                <p:childTnLst>
                                  <p:par>
                                    <p:cTn id="69" presetID="2" presetClass="entr" presetSubtype="4" fill="hold" nodeType="after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ppt_x"/>
                                              </p:val>
                                            </p:tav>
                                            <p:tav tm="100000">
                                              <p:val>
                                                <p:strVal val="#ppt_x"/>
                                              </p:val>
                                            </p:tav>
                                          </p:tavLst>
                                        </p:anim>
                                        <p:anim calcmode="lin" valueType="num">
                                          <p:cBhvr additive="base">
                                            <p:cTn id="7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7" grpId="0" animBg="1"/>
          <p:bldP spid="38" grpId="0" animBg="1"/>
          <p:bldP spid="39" grpId="0" animBg="1"/>
          <p:bldP spid="40" grpId="0" animBg="1"/>
          <p:bldP spid="52" grpId="0"/>
          <p:bldP spid="53" grpId="0"/>
          <p:bldP spid="54" grpId="0"/>
          <p:bldP spid="55" grpId="0"/>
          <p:bldP spid="27" grpId="0"/>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trips(upRight)">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2000"/>
                                </p:stCondLst>
                                <p:childTnLst>
                                  <p:par>
                                    <p:cTn id="21" presetID="2" presetClass="entr" presetSubtype="2" accel="5140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850" fill="hold"/>
                                            <p:tgtEl>
                                              <p:spTgt spid="37"/>
                                            </p:tgtEl>
                                            <p:attrNameLst>
                                              <p:attrName>ppt_x</p:attrName>
                                            </p:attrNameLst>
                                          </p:cBhvr>
                                          <p:tavLst>
                                            <p:tav tm="0">
                                              <p:val>
                                                <p:strVal val="1+#ppt_w/2"/>
                                              </p:val>
                                            </p:tav>
                                            <p:tav tm="100000">
                                              <p:val>
                                                <p:strVal val="#ppt_x"/>
                                              </p:val>
                                            </p:tav>
                                          </p:tavLst>
                                        </p:anim>
                                        <p:anim calcmode="lin" valueType="num">
                                          <p:cBhvr additive="base">
                                            <p:cTn id="24" dur="850" fill="hold"/>
                                            <p:tgtEl>
                                              <p:spTgt spid="37"/>
                                            </p:tgtEl>
                                            <p:attrNameLst>
                                              <p:attrName>ppt_y</p:attrName>
                                            </p:attrNameLst>
                                          </p:cBhvr>
                                          <p:tavLst>
                                            <p:tav tm="0">
                                              <p:val>
                                                <p:strVal val="#ppt_y"/>
                                              </p:val>
                                            </p:tav>
                                            <p:tav tm="100000">
                                              <p:val>
                                                <p:strVal val="#ppt_y"/>
                                              </p:val>
                                            </p:tav>
                                          </p:tavLst>
                                        </p:anim>
                                      </p:childTnLst>
                                    </p:cTn>
                                  </p:par>
                                  <p:par>
                                    <p:cTn id="25" presetID="41" presetClass="entr" presetSubtype="0" fill="hold" grpId="0" nodeType="withEffect">
                                      <p:stCondLst>
                                        <p:cond delay="850"/>
                                      </p:stCondLst>
                                      <p:iterate type="lt">
                                        <p:tmPct val="25000"/>
                                      </p:iterate>
                                      <p:childTnLst>
                                        <p:set>
                                          <p:cBhvr>
                                            <p:cTn id="26" dur="1" fill="hold">
                                              <p:stCondLst>
                                                <p:cond delay="0"/>
                                              </p:stCondLst>
                                            </p:cTn>
                                            <p:tgtEl>
                                              <p:spTgt spid="52"/>
                                            </p:tgtEl>
                                            <p:attrNameLst>
                                              <p:attrName>style.visibility</p:attrName>
                                            </p:attrNameLst>
                                          </p:cBhvr>
                                          <p:to>
                                            <p:strVal val="visible"/>
                                          </p:to>
                                        </p:set>
                                        <p:anim calcmode="lin" valueType="num">
                                          <p:cBhvr>
                                            <p:cTn id="27" dur="25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28" dur="250" fill="hold"/>
                                            <p:tgtEl>
                                              <p:spTgt spid="52"/>
                                            </p:tgtEl>
                                            <p:attrNameLst>
                                              <p:attrName>ppt_y</p:attrName>
                                            </p:attrNameLst>
                                          </p:cBhvr>
                                          <p:tavLst>
                                            <p:tav tm="0">
                                              <p:val>
                                                <p:strVal val="#ppt_y"/>
                                              </p:val>
                                            </p:tav>
                                            <p:tav tm="100000">
                                              <p:val>
                                                <p:strVal val="#ppt_y"/>
                                              </p:val>
                                            </p:tav>
                                          </p:tavLst>
                                        </p:anim>
                                        <p:anim calcmode="lin" valueType="num">
                                          <p:cBhvr>
                                            <p:cTn id="29" dur="25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30" dur="25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31" dur="250" tmFilter="0,0; .5, 1; 1, 1"/>
                                            <p:tgtEl>
                                              <p:spTgt spid="52"/>
                                            </p:tgtEl>
                                          </p:cBhvr>
                                        </p:animEffect>
                                      </p:childTnLst>
                                    </p:cTn>
                                  </p:par>
                                </p:childTnLst>
                              </p:cTn>
                            </p:par>
                            <p:par>
                              <p:cTn id="32" fill="hold">
                                <p:stCondLst>
                                  <p:cond delay="3288"/>
                                </p:stCondLst>
                                <p:childTnLst>
                                  <p:par>
                                    <p:cTn id="33" presetID="2" presetClass="entr" presetSubtype="2" accel="51400"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750" fill="hold"/>
                                            <p:tgtEl>
                                              <p:spTgt spid="38"/>
                                            </p:tgtEl>
                                            <p:attrNameLst>
                                              <p:attrName>ppt_x</p:attrName>
                                            </p:attrNameLst>
                                          </p:cBhvr>
                                          <p:tavLst>
                                            <p:tav tm="0">
                                              <p:val>
                                                <p:strVal val="1+#ppt_w/2"/>
                                              </p:val>
                                            </p:tav>
                                            <p:tav tm="100000">
                                              <p:val>
                                                <p:strVal val="#ppt_x"/>
                                              </p:val>
                                            </p:tav>
                                          </p:tavLst>
                                        </p:anim>
                                        <p:anim calcmode="lin" valueType="num">
                                          <p:cBhvr additive="base">
                                            <p:cTn id="36" dur="750" fill="hold"/>
                                            <p:tgtEl>
                                              <p:spTgt spid="38"/>
                                            </p:tgtEl>
                                            <p:attrNameLst>
                                              <p:attrName>ppt_y</p:attrName>
                                            </p:attrNameLst>
                                          </p:cBhvr>
                                          <p:tavLst>
                                            <p:tav tm="0">
                                              <p:val>
                                                <p:strVal val="#ppt_y"/>
                                              </p:val>
                                            </p:tav>
                                            <p:tav tm="100000">
                                              <p:val>
                                                <p:strVal val="#ppt_y"/>
                                              </p:val>
                                            </p:tav>
                                          </p:tavLst>
                                        </p:anim>
                                      </p:childTnLst>
                                    </p:cTn>
                                  </p:par>
                                  <p:par>
                                    <p:cTn id="37" presetID="41" presetClass="entr" presetSubtype="0" fill="hold" grpId="0" nodeType="withEffect">
                                      <p:stCondLst>
                                        <p:cond delay="750"/>
                                      </p:stCondLst>
                                      <p:iterate type="lt">
                                        <p:tmPct val="25000"/>
                                      </p:iterate>
                                      <p:childTnLst>
                                        <p:set>
                                          <p:cBhvr>
                                            <p:cTn id="38" dur="1" fill="hold">
                                              <p:stCondLst>
                                                <p:cond delay="0"/>
                                              </p:stCondLst>
                                            </p:cTn>
                                            <p:tgtEl>
                                              <p:spTgt spid="53"/>
                                            </p:tgtEl>
                                            <p:attrNameLst>
                                              <p:attrName>style.visibility</p:attrName>
                                            </p:attrNameLst>
                                          </p:cBhvr>
                                          <p:to>
                                            <p:strVal val="visible"/>
                                          </p:to>
                                        </p:set>
                                        <p:anim calcmode="lin" valueType="num">
                                          <p:cBhvr>
                                            <p:cTn id="39" dur="25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40" dur="250" fill="hold"/>
                                            <p:tgtEl>
                                              <p:spTgt spid="53"/>
                                            </p:tgtEl>
                                            <p:attrNameLst>
                                              <p:attrName>ppt_y</p:attrName>
                                            </p:attrNameLst>
                                          </p:cBhvr>
                                          <p:tavLst>
                                            <p:tav tm="0">
                                              <p:val>
                                                <p:strVal val="#ppt_y"/>
                                              </p:val>
                                            </p:tav>
                                            <p:tav tm="100000">
                                              <p:val>
                                                <p:strVal val="#ppt_y"/>
                                              </p:val>
                                            </p:tav>
                                          </p:tavLst>
                                        </p:anim>
                                        <p:anim calcmode="lin" valueType="num">
                                          <p:cBhvr>
                                            <p:cTn id="41" dur="25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42" dur="25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43" dur="250" tmFilter="0,0; .5, 1; 1, 1"/>
                                            <p:tgtEl>
                                              <p:spTgt spid="53"/>
                                            </p:tgtEl>
                                          </p:cBhvr>
                                        </p:animEffect>
                                      </p:childTnLst>
                                    </p:cTn>
                                  </p:par>
                                </p:childTnLst>
                              </p:cTn>
                            </p:par>
                            <p:par>
                              <p:cTn id="44" fill="hold">
                                <p:stCondLst>
                                  <p:cond delay="4350"/>
                                </p:stCondLst>
                                <p:childTnLst>
                                  <p:par>
                                    <p:cTn id="45" presetID="2" presetClass="entr" presetSubtype="2" accel="5140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650" fill="hold"/>
                                            <p:tgtEl>
                                              <p:spTgt spid="39"/>
                                            </p:tgtEl>
                                            <p:attrNameLst>
                                              <p:attrName>ppt_x</p:attrName>
                                            </p:attrNameLst>
                                          </p:cBhvr>
                                          <p:tavLst>
                                            <p:tav tm="0">
                                              <p:val>
                                                <p:strVal val="1+#ppt_w/2"/>
                                              </p:val>
                                            </p:tav>
                                            <p:tav tm="100000">
                                              <p:val>
                                                <p:strVal val="#ppt_x"/>
                                              </p:val>
                                            </p:tav>
                                          </p:tavLst>
                                        </p:anim>
                                        <p:anim calcmode="lin" valueType="num">
                                          <p:cBhvr additive="base">
                                            <p:cTn id="48" dur="650" fill="hold"/>
                                            <p:tgtEl>
                                              <p:spTgt spid="39"/>
                                            </p:tgtEl>
                                            <p:attrNameLst>
                                              <p:attrName>ppt_y</p:attrName>
                                            </p:attrNameLst>
                                          </p:cBhvr>
                                          <p:tavLst>
                                            <p:tav tm="0">
                                              <p:val>
                                                <p:strVal val="#ppt_y"/>
                                              </p:val>
                                            </p:tav>
                                            <p:tav tm="100000">
                                              <p:val>
                                                <p:strVal val="#ppt_y"/>
                                              </p:val>
                                            </p:tav>
                                          </p:tavLst>
                                        </p:anim>
                                      </p:childTnLst>
                                    </p:cTn>
                                  </p:par>
                                  <p:par>
                                    <p:cTn id="49" presetID="41" presetClass="entr" presetSubtype="0" fill="hold" grpId="0" nodeType="withEffect">
                                      <p:stCondLst>
                                        <p:cond delay="650"/>
                                      </p:stCondLst>
                                      <p:iterate type="lt">
                                        <p:tmPct val="25000"/>
                                      </p:iterate>
                                      <p:childTnLst>
                                        <p:set>
                                          <p:cBhvr>
                                            <p:cTn id="50" dur="1" fill="hold">
                                              <p:stCondLst>
                                                <p:cond delay="0"/>
                                              </p:stCondLst>
                                            </p:cTn>
                                            <p:tgtEl>
                                              <p:spTgt spid="54"/>
                                            </p:tgtEl>
                                            <p:attrNameLst>
                                              <p:attrName>style.visibility</p:attrName>
                                            </p:attrNameLst>
                                          </p:cBhvr>
                                          <p:to>
                                            <p:strVal val="visible"/>
                                          </p:to>
                                        </p:set>
                                        <p:anim calcmode="lin" valueType="num">
                                          <p:cBhvr>
                                            <p:cTn id="51" dur="25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52" dur="250" fill="hold"/>
                                            <p:tgtEl>
                                              <p:spTgt spid="54"/>
                                            </p:tgtEl>
                                            <p:attrNameLst>
                                              <p:attrName>ppt_y</p:attrName>
                                            </p:attrNameLst>
                                          </p:cBhvr>
                                          <p:tavLst>
                                            <p:tav tm="0">
                                              <p:val>
                                                <p:strVal val="#ppt_y"/>
                                              </p:val>
                                            </p:tav>
                                            <p:tav tm="100000">
                                              <p:val>
                                                <p:strVal val="#ppt_y"/>
                                              </p:val>
                                            </p:tav>
                                          </p:tavLst>
                                        </p:anim>
                                        <p:anim calcmode="lin" valueType="num">
                                          <p:cBhvr>
                                            <p:cTn id="53" dur="25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54" dur="25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55" dur="250" tmFilter="0,0; .5, 1; 1, 1"/>
                                            <p:tgtEl>
                                              <p:spTgt spid="54"/>
                                            </p:tgtEl>
                                          </p:cBhvr>
                                        </p:animEffect>
                                      </p:childTnLst>
                                    </p:cTn>
                                  </p:par>
                                </p:childTnLst>
                              </p:cTn>
                            </p:par>
                            <p:par>
                              <p:cTn id="56" fill="hold">
                                <p:stCondLst>
                                  <p:cond delay="5563"/>
                                </p:stCondLst>
                                <p:childTnLst>
                                  <p:par>
                                    <p:cTn id="57" presetID="2" presetClass="entr" presetSubtype="2" accel="514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fill="hold"/>
                                            <p:tgtEl>
                                              <p:spTgt spid="40"/>
                                            </p:tgtEl>
                                            <p:attrNameLst>
                                              <p:attrName>ppt_x</p:attrName>
                                            </p:attrNameLst>
                                          </p:cBhvr>
                                          <p:tavLst>
                                            <p:tav tm="0">
                                              <p:val>
                                                <p:strVal val="1+#ppt_w/2"/>
                                              </p:val>
                                            </p:tav>
                                            <p:tav tm="100000">
                                              <p:val>
                                                <p:strVal val="#ppt_x"/>
                                              </p:val>
                                            </p:tav>
                                          </p:tavLst>
                                        </p:anim>
                                        <p:anim calcmode="lin" valueType="num">
                                          <p:cBhvr additive="base">
                                            <p:cTn id="60" dur="500" fill="hold"/>
                                            <p:tgtEl>
                                              <p:spTgt spid="40"/>
                                            </p:tgtEl>
                                            <p:attrNameLst>
                                              <p:attrName>ppt_y</p:attrName>
                                            </p:attrNameLst>
                                          </p:cBhvr>
                                          <p:tavLst>
                                            <p:tav tm="0">
                                              <p:val>
                                                <p:strVal val="#ppt_y"/>
                                              </p:val>
                                            </p:tav>
                                            <p:tav tm="100000">
                                              <p:val>
                                                <p:strVal val="#ppt_y"/>
                                              </p:val>
                                            </p:tav>
                                          </p:tavLst>
                                        </p:anim>
                                      </p:childTnLst>
                                    </p:cTn>
                                  </p:par>
                                  <p:par>
                                    <p:cTn id="61" presetID="41" presetClass="entr" presetSubtype="0" fill="hold" grpId="0" nodeType="withEffect">
                                      <p:stCondLst>
                                        <p:cond delay="500"/>
                                      </p:stCondLst>
                                      <p:iterate type="lt">
                                        <p:tmPct val="25000"/>
                                      </p:iterate>
                                      <p:childTnLst>
                                        <p:set>
                                          <p:cBhvr>
                                            <p:cTn id="62" dur="1" fill="hold">
                                              <p:stCondLst>
                                                <p:cond delay="0"/>
                                              </p:stCondLst>
                                            </p:cTn>
                                            <p:tgtEl>
                                              <p:spTgt spid="55"/>
                                            </p:tgtEl>
                                            <p:attrNameLst>
                                              <p:attrName>style.visibility</p:attrName>
                                            </p:attrNameLst>
                                          </p:cBhvr>
                                          <p:to>
                                            <p:strVal val="visible"/>
                                          </p:to>
                                        </p:set>
                                        <p:anim calcmode="lin" valueType="num">
                                          <p:cBhvr>
                                            <p:cTn id="63" dur="25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64" dur="250" fill="hold"/>
                                            <p:tgtEl>
                                              <p:spTgt spid="55"/>
                                            </p:tgtEl>
                                            <p:attrNameLst>
                                              <p:attrName>ppt_y</p:attrName>
                                            </p:attrNameLst>
                                          </p:cBhvr>
                                          <p:tavLst>
                                            <p:tav tm="0">
                                              <p:val>
                                                <p:strVal val="#ppt_y"/>
                                              </p:val>
                                            </p:tav>
                                            <p:tav tm="100000">
                                              <p:val>
                                                <p:strVal val="#ppt_y"/>
                                              </p:val>
                                            </p:tav>
                                          </p:tavLst>
                                        </p:anim>
                                        <p:anim calcmode="lin" valueType="num">
                                          <p:cBhvr>
                                            <p:cTn id="65" dur="25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66" dur="25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67" dur="250" tmFilter="0,0; .5, 1; 1, 1"/>
                                            <p:tgtEl>
                                              <p:spTgt spid="55"/>
                                            </p:tgtEl>
                                          </p:cBhvr>
                                        </p:animEffect>
                                      </p:childTnLst>
                                    </p:cTn>
                                  </p:par>
                                </p:childTnLst>
                              </p:cTn>
                            </p:par>
                            <p:par>
                              <p:cTn id="68" fill="hold">
                                <p:stCondLst>
                                  <p:cond delay="6438"/>
                                </p:stCondLst>
                                <p:childTnLst>
                                  <p:par>
                                    <p:cTn id="69" presetID="2" presetClass="entr" presetSubtype="4" fill="hold" nodeType="after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ppt_x"/>
                                              </p:val>
                                            </p:tav>
                                            <p:tav tm="100000">
                                              <p:val>
                                                <p:strVal val="#ppt_x"/>
                                              </p:val>
                                            </p:tav>
                                          </p:tavLst>
                                        </p:anim>
                                        <p:anim calcmode="lin" valueType="num">
                                          <p:cBhvr additive="base">
                                            <p:cTn id="7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7" grpId="0" animBg="1"/>
          <p:bldP spid="38" grpId="0" animBg="1"/>
          <p:bldP spid="39" grpId="0" animBg="1"/>
          <p:bldP spid="40" grpId="0" animBg="1"/>
          <p:bldP spid="52" grpId="0"/>
          <p:bldP spid="53" grpId="0"/>
          <p:bldP spid="54" grpId="0"/>
          <p:bldP spid="55" grpId="0"/>
          <p:bldP spid="27" grpId="0"/>
          <p:bldP spid="28"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5881255" y="1202265"/>
            <a:ext cx="6310745" cy="4820809"/>
            <a:chOff x="5881255" y="0"/>
            <a:chExt cx="6310745" cy="6858000"/>
          </a:xfrm>
        </p:grpSpPr>
        <p:sp>
          <p:nvSpPr>
            <p:cNvPr id="44" name="矩形 43"/>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4" name="组合 63"/>
            <p:cNvGrpSpPr/>
            <p:nvPr/>
          </p:nvGrpSpPr>
          <p:grpSpPr>
            <a:xfrm>
              <a:off x="5881255" y="3214255"/>
              <a:ext cx="429491" cy="429491"/>
              <a:chOff x="5881255" y="3280123"/>
              <a:chExt cx="429491" cy="429491"/>
            </a:xfrm>
          </p:grpSpPr>
          <p:sp>
            <p:nvSpPr>
              <p:cNvPr id="68" name="椭圆 67"/>
              <p:cNvSpPr/>
              <p:nvPr/>
            </p:nvSpPr>
            <p:spPr>
              <a:xfrm>
                <a:off x="5881255" y="3280123"/>
                <a:ext cx="429491" cy="4294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954387" y="3353255"/>
                <a:ext cx="283226" cy="283226"/>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5" name="TextBox 11"/>
          <p:cNvSpPr txBox="1"/>
          <p:nvPr/>
        </p:nvSpPr>
        <p:spPr>
          <a:xfrm>
            <a:off x="458089" y="1938836"/>
            <a:ext cx="4727190" cy="1144929"/>
          </a:xfrm>
          <a:prstGeom prst="rect">
            <a:avLst/>
          </a:prstGeom>
          <a:noFill/>
        </p:spPr>
        <p:txBody>
          <a:bodyPr wrap="square" rtlCol="0">
            <a:spAutoFit/>
          </a:bodyPr>
          <a:lstStyle/>
          <a:p>
            <a:pPr marL="285750" indent="-285750" algn="just">
              <a:lnSpc>
                <a:spcPct val="125000"/>
              </a:lnSpc>
              <a:spcBef>
                <a:spcPct val="0"/>
              </a:spcBef>
              <a:buFont typeface="Arial" panose="020B0604020202020204" pitchFamily="34" charset="0"/>
              <a:buChar cha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给定两个序列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X = (x1,x2,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xm</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Y = (y1,y2,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yn</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如果</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Z</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既是序列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的子序列，又是序列</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Y</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的子序列，而且</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Z</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是这些公共子序列中最长的，则称</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Z</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为</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Y</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的最长公共子序列。</a:t>
            </a:r>
          </a:p>
        </p:txBody>
      </p:sp>
      <p:sp>
        <p:nvSpPr>
          <p:cNvPr id="106" name="TextBox 11"/>
          <p:cNvSpPr txBox="1"/>
          <p:nvPr/>
        </p:nvSpPr>
        <p:spPr>
          <a:xfrm>
            <a:off x="6959926" y="1938836"/>
            <a:ext cx="3983444" cy="2760756"/>
          </a:xfrm>
          <a:prstGeom prst="rect">
            <a:avLst/>
          </a:prstGeom>
          <a:noFill/>
        </p:spPr>
        <p:txBody>
          <a:bodyPr wrap="square" rtlCol="0">
            <a:spAutoFit/>
          </a:bodyPr>
          <a:lstStyle/>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LCS(X ,Y)</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row = Length(X)</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column = Length(Y)</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for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 1 to row</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for j = 1 to column</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if X[i-1] = Y[j-1]</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DP[</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][j] = DP[i-1][j-1] + 1</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else</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DP[</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][j] = MAX(DP[i-1][j] , DP[</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][j-1]</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return DP[</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][j]</a:t>
            </a:r>
          </a:p>
        </p:txBody>
      </p:sp>
      <p:sp>
        <p:nvSpPr>
          <p:cNvPr id="41" name="矩形 3"/>
          <p:cNvSpPr>
            <a:spLocks noChangeArrowheads="1"/>
          </p:cNvSpPr>
          <p:nvPr/>
        </p:nvSpPr>
        <p:spPr bwMode="auto">
          <a:xfrm>
            <a:off x="1073958" y="224898"/>
            <a:ext cx="387796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求解相同最长子模块</a:t>
            </a:r>
          </a:p>
        </p:txBody>
      </p:sp>
      <p:sp>
        <p:nvSpPr>
          <p:cNvPr id="42"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2400" baseline="-3000" dirty="0">
                <a:solidFill>
                  <a:schemeClr val="tx1">
                    <a:lumMod val="65000"/>
                    <a:lumOff val="35000"/>
                  </a:schemeClr>
                </a:solidFill>
                <a:latin typeface="Arial" panose="020B0604020202020204" pitchFamily="34" charset="0"/>
                <a:cs typeface="Arial" panose="020B0604020202020204" pitchFamily="34" charset="0"/>
              </a:rPr>
              <a:t>最长公共子序列求解</a:t>
            </a:r>
          </a:p>
        </p:txBody>
      </p:sp>
      <p:pic>
        <p:nvPicPr>
          <p:cNvPr id="37" name="图片 36">
            <a:extLst>
              <a:ext uri="{FF2B5EF4-FFF2-40B4-BE49-F238E27FC236}">
                <a16:creationId xmlns:a16="http://schemas.microsoft.com/office/drawing/2014/main" id="{D86CCD28-7F99-46E3-A1D1-CF50890297D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7460" y="3342376"/>
            <a:ext cx="4463882" cy="7535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矩形 2">
            <a:extLst>
              <a:ext uri="{FF2B5EF4-FFF2-40B4-BE49-F238E27FC236}">
                <a16:creationId xmlns:a16="http://schemas.microsoft.com/office/drawing/2014/main" id="{49E400E9-F381-4C58-863D-66A1FD36F324}"/>
              </a:ext>
            </a:extLst>
          </p:cNvPr>
          <p:cNvSpPr/>
          <p:nvPr/>
        </p:nvSpPr>
        <p:spPr>
          <a:xfrm>
            <a:off x="672818" y="4354544"/>
            <a:ext cx="6096000" cy="738664"/>
          </a:xfrm>
          <a:prstGeom prst="rect">
            <a:avLst/>
          </a:prstGeom>
        </p:spPr>
        <p:txBody>
          <a:bodyPr>
            <a:spAutoFit/>
          </a:bodyPr>
          <a:lstStyle/>
          <a:p>
            <a:pPr lvl="0" algn="just">
              <a:spcAft>
                <a:spcPts val="0"/>
              </a:spcAft>
            </a:pP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如果</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x[</a:t>
            </a:r>
            <a:r>
              <a:rPr lang="en-US" altLang="zh-CN" sz="1400" kern="100" dirty="0" err="1">
                <a:solidFill>
                  <a:schemeClr val="tx1">
                    <a:lumMod val="50000"/>
                    <a:lumOff val="50000"/>
                  </a:schemeClr>
                </a:solidFill>
                <a:latin typeface="Times New Roman" panose="02020603050405020304" pitchFamily="18" charset="0"/>
                <a:ea typeface="宋体" panose="02010600030101010101" pitchFamily="2" charset="-122"/>
              </a:rPr>
              <a:t>i</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 = y[j]</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，可得</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z[k]=x[</a:t>
            </a:r>
            <a:r>
              <a:rPr lang="en-US" altLang="zh-CN" sz="1400" kern="100" dirty="0" err="1">
                <a:solidFill>
                  <a:schemeClr val="tx1">
                    <a:lumMod val="50000"/>
                    <a:lumOff val="50000"/>
                  </a:schemeClr>
                </a:solidFill>
                <a:latin typeface="Times New Roman" panose="02020603050405020304" pitchFamily="18" charset="0"/>
                <a:ea typeface="宋体" panose="02010600030101010101" pitchFamily="2" charset="-122"/>
              </a:rPr>
              <a:t>i</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]=y[j]</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，并且</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Zk-1</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是</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Xi-1</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和</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Yj-1</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的一个</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LCS</a:t>
            </a:r>
            <a:endPar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endParaRPr>
          </a:p>
          <a:p>
            <a:pPr lvl="0" algn="just">
              <a:spcAft>
                <a:spcPts val="0"/>
              </a:spcAft>
            </a:pP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如果</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x[</a:t>
            </a:r>
            <a:r>
              <a:rPr lang="en-US" altLang="zh-CN" sz="1400" kern="100" dirty="0" err="1">
                <a:solidFill>
                  <a:schemeClr val="tx1">
                    <a:lumMod val="50000"/>
                    <a:lumOff val="50000"/>
                  </a:schemeClr>
                </a:solidFill>
                <a:latin typeface="Times New Roman" panose="02020603050405020304" pitchFamily="18" charset="0"/>
                <a:ea typeface="宋体" panose="02010600030101010101" pitchFamily="2" charset="-122"/>
              </a:rPr>
              <a:t>i</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y[j]</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，可得</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z[k]</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x[</a:t>
            </a:r>
            <a:r>
              <a:rPr lang="en-US" altLang="zh-CN" sz="1400" kern="100" dirty="0" err="1">
                <a:solidFill>
                  <a:schemeClr val="tx1">
                    <a:lumMod val="50000"/>
                    <a:lumOff val="50000"/>
                  </a:schemeClr>
                </a:solidFill>
                <a:latin typeface="Times New Roman" panose="02020603050405020304" pitchFamily="18" charset="0"/>
                <a:ea typeface="宋体" panose="02010600030101010101" pitchFamily="2" charset="-122"/>
              </a:rPr>
              <a:t>i</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，可得</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Zk-1</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是</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Xi-1</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和</a:t>
            </a:r>
            <a:r>
              <a:rPr lang="en-US" altLang="zh-CN" sz="1400" kern="100" dirty="0" err="1">
                <a:solidFill>
                  <a:schemeClr val="tx1">
                    <a:lumMod val="50000"/>
                    <a:lumOff val="50000"/>
                  </a:schemeClr>
                </a:solidFill>
                <a:latin typeface="Times New Roman" panose="02020603050405020304" pitchFamily="18" charset="0"/>
                <a:ea typeface="宋体" panose="02010600030101010101" pitchFamily="2" charset="-122"/>
              </a:rPr>
              <a:t>Yj</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的一个</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LCS</a:t>
            </a:r>
            <a:endPar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endParaRPr>
          </a:p>
          <a:p>
            <a:pPr lvl="0" algn="just">
              <a:spcAft>
                <a:spcPts val="0"/>
              </a:spcAft>
            </a:pP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如果</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x[</a:t>
            </a:r>
            <a:r>
              <a:rPr lang="en-US" altLang="zh-CN" sz="1400" kern="100" dirty="0" err="1">
                <a:solidFill>
                  <a:schemeClr val="tx1">
                    <a:lumMod val="50000"/>
                    <a:lumOff val="50000"/>
                  </a:schemeClr>
                </a:solidFill>
                <a:latin typeface="Times New Roman" panose="02020603050405020304" pitchFamily="18" charset="0"/>
                <a:ea typeface="宋体" panose="02010600030101010101" pitchFamily="2" charset="-122"/>
              </a:rPr>
              <a:t>i</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y[j]</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，可得</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z[k]</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y[j]</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，可得</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Zk-1</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是</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Xi</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和</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Yj-1</a:t>
            </a:r>
            <a:r>
              <a:rPr lang="zh-CN" altLang="zh-CN" sz="1400" kern="100" dirty="0">
                <a:solidFill>
                  <a:schemeClr val="tx1">
                    <a:lumMod val="50000"/>
                    <a:lumOff val="50000"/>
                  </a:schemeClr>
                </a:solidFill>
                <a:latin typeface="Times New Roman" panose="02020603050405020304" pitchFamily="18" charset="0"/>
                <a:ea typeface="宋体" panose="02010600030101010101" pitchFamily="2" charset="-122"/>
              </a:rPr>
              <a:t>的一个</a:t>
            </a:r>
            <a:r>
              <a:rPr lang="en-US" altLang="zh-CN" sz="1400" kern="100" dirty="0">
                <a:solidFill>
                  <a:schemeClr val="tx1">
                    <a:lumMod val="50000"/>
                    <a:lumOff val="50000"/>
                  </a:schemeClr>
                </a:solidFill>
                <a:latin typeface="Times New Roman" panose="02020603050405020304" pitchFamily="18" charset="0"/>
                <a:ea typeface="宋体" panose="02010600030101010101" pitchFamily="2" charset="-122"/>
              </a:rPr>
              <a:t>LCS</a:t>
            </a:r>
            <a:endParaRPr lang="zh-CN" altLang="zh-CN" sz="1400" kern="100" dirty="0">
              <a:solidFill>
                <a:schemeClr val="tx1">
                  <a:lumMod val="50000"/>
                  <a:lumOff val="50000"/>
                </a:schemeClr>
              </a:solidFill>
              <a:effectLst/>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 presetClass="entr" presetSubtype="2" fill="hold" nodeType="afterEffect" p14:presetBounceEnd="42000">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14:bounceEnd="42000">
                                          <p:cBhvr additive="base">
                                            <p:cTn id="15" dur="500" fill="hold"/>
                                            <p:tgtEl>
                                              <p:spTgt spid="43"/>
                                            </p:tgtEl>
                                            <p:attrNameLst>
                                              <p:attrName>ppt_x</p:attrName>
                                            </p:attrNameLst>
                                          </p:cBhvr>
                                          <p:tavLst>
                                            <p:tav tm="0">
                                              <p:val>
                                                <p:strVal val="1+#ppt_w/2"/>
                                              </p:val>
                                            </p:tav>
                                            <p:tav tm="100000">
                                              <p:val>
                                                <p:strVal val="#ppt_x"/>
                                              </p:val>
                                            </p:tav>
                                          </p:tavLst>
                                        </p:anim>
                                        <p:anim calcmode="lin" valueType="num" p14:bounceEnd="42000">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750"/>
                                            <p:tgtEl>
                                              <p:spTgt spid="105"/>
                                            </p:tgtEl>
                                          </p:cBhvr>
                                        </p:animEffect>
                                      </p:childTnLst>
                                    </p:cTn>
                                  </p:par>
                                </p:childTnLst>
                              </p:cTn>
                            </p:par>
                            <p:par>
                              <p:cTn id="21" fill="hold">
                                <p:stCondLst>
                                  <p:cond delay="2250"/>
                                </p:stCondLst>
                                <p:childTnLst>
                                  <p:par>
                                    <p:cTn id="22" presetID="22" presetClass="entr" presetSubtype="1" fill="hold" grpId="0" nodeType="after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wipe(up)">
                                          <p:cBhvr>
                                            <p:cTn id="24" dur="750"/>
                                            <p:tgtEl>
                                              <p:spTgt spid="106"/>
                                            </p:tgtEl>
                                          </p:cBhvr>
                                        </p:animEffect>
                                      </p:childTnLst>
                                    </p:cTn>
                                  </p:par>
                                  <p:par>
                                    <p:cTn id="25" presetID="10"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41" grpId="0"/>
          <p:bldP spid="42"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1+#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750"/>
                                            <p:tgtEl>
                                              <p:spTgt spid="105"/>
                                            </p:tgtEl>
                                          </p:cBhvr>
                                        </p:animEffect>
                                      </p:childTnLst>
                                    </p:cTn>
                                  </p:par>
                                </p:childTnLst>
                              </p:cTn>
                            </p:par>
                            <p:par>
                              <p:cTn id="21" fill="hold">
                                <p:stCondLst>
                                  <p:cond delay="2250"/>
                                </p:stCondLst>
                                <p:childTnLst>
                                  <p:par>
                                    <p:cTn id="22" presetID="22" presetClass="entr" presetSubtype="1" fill="hold" grpId="0" nodeType="after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wipe(up)">
                                          <p:cBhvr>
                                            <p:cTn id="24" dur="750"/>
                                            <p:tgtEl>
                                              <p:spTgt spid="106"/>
                                            </p:tgtEl>
                                          </p:cBhvr>
                                        </p:animEffect>
                                      </p:childTnLst>
                                    </p:cTn>
                                  </p:par>
                                  <p:par>
                                    <p:cTn id="25" presetID="10"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41" grpId="0"/>
          <p:bldP spid="42" grpId="0"/>
          <p:bldP spid="3"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5881255" y="1337732"/>
            <a:ext cx="6310745" cy="4820809"/>
            <a:chOff x="5881255" y="0"/>
            <a:chExt cx="6310745" cy="6858000"/>
          </a:xfrm>
        </p:grpSpPr>
        <p:sp>
          <p:nvSpPr>
            <p:cNvPr id="44" name="矩形 43"/>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4" name="组合 63"/>
            <p:cNvGrpSpPr/>
            <p:nvPr/>
          </p:nvGrpSpPr>
          <p:grpSpPr>
            <a:xfrm>
              <a:off x="5881255" y="3214255"/>
              <a:ext cx="429491" cy="429491"/>
              <a:chOff x="5881255" y="3280123"/>
              <a:chExt cx="429491" cy="429491"/>
            </a:xfrm>
          </p:grpSpPr>
          <p:sp>
            <p:nvSpPr>
              <p:cNvPr id="68" name="椭圆 67"/>
              <p:cNvSpPr/>
              <p:nvPr/>
            </p:nvSpPr>
            <p:spPr>
              <a:xfrm>
                <a:off x="5881255" y="3280123"/>
                <a:ext cx="429491" cy="4294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954387" y="3353255"/>
                <a:ext cx="283226" cy="283226"/>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5" name="TextBox 11"/>
          <p:cNvSpPr txBox="1"/>
          <p:nvPr/>
        </p:nvSpPr>
        <p:spPr>
          <a:xfrm>
            <a:off x="458089" y="1938836"/>
            <a:ext cx="4727190" cy="1414233"/>
          </a:xfrm>
          <a:prstGeom prst="rect">
            <a:avLst/>
          </a:prstGeom>
          <a:noFill/>
        </p:spPr>
        <p:txBody>
          <a:bodyPr wrap="square" rtlCol="0">
            <a:spAutoFit/>
          </a:bodyPr>
          <a:lstStyle/>
          <a:p>
            <a:pPr marL="285750" indent="-285750" algn="just">
              <a:lnSpc>
                <a:spcPct val="125000"/>
              </a:lnSpc>
              <a:spcBef>
                <a:spcPct val="0"/>
              </a:spcBef>
              <a:buFont typeface="Arial" panose="020B0604020202020204" pitchFamily="34" charset="0"/>
              <a:buChar char="•"/>
            </a:pP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Levenshtein</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距离是一种计算两个字符串间的差异程度的字符串度量（</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string metric</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）。我们可以认为</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Levenshtein</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距离就是从一个字符串修改到另一个字符串时，其中编辑单个字符（比如替换、插入、删除）所需要的最少次数</a:t>
            </a:r>
          </a:p>
        </p:txBody>
      </p:sp>
      <p:sp>
        <p:nvSpPr>
          <p:cNvPr id="106" name="TextBox 11"/>
          <p:cNvSpPr txBox="1"/>
          <p:nvPr/>
        </p:nvSpPr>
        <p:spPr>
          <a:xfrm>
            <a:off x="6601095" y="2124554"/>
            <a:ext cx="5412357" cy="2760756"/>
          </a:xfrm>
          <a:prstGeom prst="rect">
            <a:avLst/>
          </a:prstGeom>
          <a:noFill/>
        </p:spPr>
        <p:txBody>
          <a:bodyPr wrap="square" rtlCol="0">
            <a:spAutoFit/>
          </a:bodyPr>
          <a:lstStyle/>
          <a:p>
            <a:pPr>
              <a:lnSpc>
                <a:spcPct val="125000"/>
              </a:lnSpc>
              <a:spcBef>
                <a:spcPct val="0"/>
              </a:spcBef>
              <a:buNone/>
            </a:pP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Levenshtein</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(X,Y)</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row = Length(X)</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column = Length(Y)</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for </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 1 to row</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for j = 1 to column</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if X[i-1] = Y[j-1]</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op = 0</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else  op = 1</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DP[</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][j] = MIN(DP[i-1][j-1]+</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op,DP</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][j-1]+1,DP[i-1][j]+1)</a:t>
            </a:r>
          </a:p>
          <a:p>
            <a:pPr>
              <a:lnSpc>
                <a:spcPct val="125000"/>
              </a:lnSpc>
              <a:spcBef>
                <a:spcPct val="0"/>
              </a:spcBef>
              <a:buNone/>
            </a:pP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   return DP[</a:t>
            </a:r>
            <a:r>
              <a:rPr lang="en-US" altLang="zh-CN" sz="1400" dirty="0" err="1">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][j]</a:t>
            </a:r>
          </a:p>
        </p:txBody>
      </p:sp>
      <p:sp>
        <p:nvSpPr>
          <p:cNvPr id="41" name="矩形 3"/>
          <p:cNvSpPr>
            <a:spLocks noChangeArrowheads="1"/>
          </p:cNvSpPr>
          <p:nvPr/>
        </p:nvSpPr>
        <p:spPr bwMode="auto">
          <a:xfrm>
            <a:off x="1073958" y="224898"/>
            <a:ext cx="387796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求解相同最长子模块</a:t>
            </a:r>
          </a:p>
        </p:txBody>
      </p:sp>
      <p:sp>
        <p:nvSpPr>
          <p:cNvPr id="42"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en-US" altLang="zh-CN" sz="2400" baseline="-3000" dirty="0" err="1">
                <a:solidFill>
                  <a:schemeClr val="tx1">
                    <a:lumMod val="65000"/>
                    <a:lumOff val="35000"/>
                  </a:schemeClr>
                </a:solidFill>
                <a:latin typeface="Arial" panose="020B0604020202020204" pitchFamily="34" charset="0"/>
                <a:cs typeface="Arial" panose="020B0604020202020204" pitchFamily="34" charset="0"/>
              </a:rPr>
              <a:t>Levenshtein</a:t>
            </a:r>
            <a:r>
              <a:rPr lang="zh-CN" altLang="en-US" sz="2400" baseline="-3000" dirty="0">
                <a:solidFill>
                  <a:schemeClr val="tx1">
                    <a:lumMod val="65000"/>
                    <a:lumOff val="35000"/>
                  </a:schemeClr>
                </a:solidFill>
                <a:latin typeface="Arial" panose="020B0604020202020204" pitchFamily="34" charset="0"/>
                <a:cs typeface="Arial" panose="020B0604020202020204" pitchFamily="34" charset="0"/>
              </a:rPr>
              <a:t>距离求解</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78E1F188-75E4-46A7-9CEF-4365CAC421AC}"/>
                  </a:ext>
                </a:extLst>
              </p:cNvPr>
              <p:cNvSpPr/>
              <p:nvPr/>
            </p:nvSpPr>
            <p:spPr>
              <a:xfrm>
                <a:off x="-595096" y="3504932"/>
                <a:ext cx="7123059" cy="10704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a:latin typeface="Cambria Math" panose="02040503050406030204" pitchFamily="18" charset="0"/>
                        </a:rPr>
                        <m:t> </m:t>
                      </m:r>
                      <m:r>
                        <a:rPr lang="zh-CN" altLang="en-US" sz="1400" i="1">
                          <a:latin typeface="Cambria Math" panose="02040503050406030204" pitchFamily="18" charset="0"/>
                        </a:rPr>
                        <m:t>𝑐</m:t>
                      </m:r>
                      <m:r>
                        <a:rPr lang="zh-CN" altLang="en-US" sz="1400" i="0">
                          <a:latin typeface="Cambria Math" panose="02040503050406030204" pitchFamily="18" charset="0"/>
                        </a:rPr>
                        <m:t>[</m:t>
                      </m:r>
                      <m:r>
                        <a:rPr lang="zh-CN" altLang="en-US" sz="1400" i="1">
                          <a:latin typeface="Cambria Math" panose="02040503050406030204" pitchFamily="18" charset="0"/>
                        </a:rPr>
                        <m:t>𝑖</m:t>
                      </m:r>
                      <m:r>
                        <a:rPr lang="zh-CN" altLang="en-US" sz="1400" i="0">
                          <a:latin typeface="Cambria Math" panose="02040503050406030204" pitchFamily="18" charset="0"/>
                        </a:rPr>
                        <m:t>,</m:t>
                      </m:r>
                      <m:r>
                        <a:rPr lang="zh-CN" altLang="en-US" sz="1400" i="1">
                          <a:latin typeface="Cambria Math" panose="02040503050406030204" pitchFamily="18" charset="0"/>
                        </a:rPr>
                        <m:t>𝑗</m:t>
                      </m:r>
                      <m:r>
                        <a:rPr lang="zh-CN" altLang="en-US" sz="1400" i="0">
                          <a:latin typeface="Cambria Math" panose="02040503050406030204" pitchFamily="18" charset="0"/>
                        </a:rPr>
                        <m:t>]= </m:t>
                      </m:r>
                      <m:d>
                        <m:dPr>
                          <m:begChr m:val="{"/>
                          <m:endChr m:val=""/>
                          <m:ctrlPr>
                            <a:rPr lang="zh-CN" altLang="en-US" sz="1400" i="1">
                              <a:latin typeface="Cambria Math" panose="02040503050406030204" pitchFamily="18" charset="0"/>
                            </a:rPr>
                          </m:ctrlPr>
                        </m:dPr>
                        <m:e>
                          <m:eqArr>
                            <m:eqArrPr>
                              <m:ctrlPr>
                                <a:rPr lang="zh-CN" altLang="en-US" sz="1400" i="1">
                                  <a:latin typeface="Cambria Math" panose="02040503050406030204" pitchFamily="18" charset="0"/>
                                </a:rPr>
                              </m:ctrlPr>
                            </m:eqArrPr>
                            <m:e>
                              <m:r>
                                <a:rPr lang="zh-CN" altLang="en-US" sz="1400" i="0">
                                  <a:latin typeface="Cambria Math" panose="02040503050406030204" pitchFamily="18" charset="0"/>
                                </a:rPr>
                                <m:t>&amp;0               </m:t>
                              </m:r>
                              <m:r>
                                <a:rPr lang="zh-CN" altLang="en-US" sz="1400" i="0">
                                  <a:latin typeface="Cambria Math" panose="02040503050406030204" pitchFamily="18" charset="0"/>
                                </a:rPr>
                                <m:t>若</m:t>
                              </m:r>
                              <m:r>
                                <a:rPr lang="zh-CN" altLang="en-US" sz="1400" i="1">
                                  <a:latin typeface="Cambria Math" panose="02040503050406030204" pitchFamily="18" charset="0"/>
                                </a:rPr>
                                <m:t>𝑖</m:t>
                              </m:r>
                              <m:r>
                                <a:rPr lang="zh-CN" altLang="en-US" sz="1400" i="0">
                                  <a:latin typeface="Cambria Math" panose="02040503050406030204" pitchFamily="18" charset="0"/>
                                </a:rPr>
                                <m:t>=0</m:t>
                              </m:r>
                              <m:r>
                                <a:rPr lang="zh-CN" altLang="en-US" sz="1400" i="0">
                                  <a:latin typeface="Cambria Math" panose="02040503050406030204" pitchFamily="18" charset="0"/>
                                </a:rPr>
                                <m:t>或</m:t>
                              </m:r>
                              <m:r>
                                <a:rPr lang="zh-CN" altLang="en-US" sz="1400" i="1">
                                  <a:latin typeface="Cambria Math" panose="02040503050406030204" pitchFamily="18" charset="0"/>
                                </a:rPr>
                                <m:t>𝑗</m:t>
                              </m:r>
                              <m:r>
                                <a:rPr lang="zh-CN" altLang="en-US" sz="1400" i="0">
                                  <a:latin typeface="Cambria Math" panose="02040503050406030204" pitchFamily="18" charset="0"/>
                                </a:rPr>
                                <m:t>=0</m:t>
                              </m:r>
                            </m:e>
                            <m:e>
                              <m:r>
                                <a:rPr lang="zh-CN" altLang="en-US" sz="1400" i="0">
                                  <a:latin typeface="Cambria Math" panose="02040503050406030204" pitchFamily="18" charset="0"/>
                                </a:rPr>
                                <m:t>&amp;</m:t>
                              </m:r>
                              <m:r>
                                <a:rPr lang="zh-CN" altLang="en-US" sz="1400" i="1">
                                  <a:latin typeface="Cambria Math" panose="02040503050406030204" pitchFamily="18" charset="0"/>
                                </a:rPr>
                                <m:t>𝑚𝑖𝑛</m:t>
                              </m:r>
                              <m:d>
                                <m:dPr>
                                  <m:begChr m:val="{"/>
                                  <m:endChr m:val=""/>
                                  <m:ctrlPr>
                                    <a:rPr lang="zh-CN" altLang="en-US" sz="1400" i="1">
                                      <a:latin typeface="Cambria Math" panose="02040503050406030204" pitchFamily="18" charset="0"/>
                                    </a:rPr>
                                  </m:ctrlPr>
                                </m:dPr>
                                <m:e>
                                  <m:eqArr>
                                    <m:eqArrPr>
                                      <m:ctrlPr>
                                        <a:rPr lang="zh-CN" altLang="en-US" sz="1400" i="1">
                                          <a:latin typeface="Cambria Math" panose="02040503050406030204" pitchFamily="18" charset="0"/>
                                        </a:rPr>
                                      </m:ctrlPr>
                                    </m:eqArrPr>
                                    <m:e>
                                      <m:r>
                                        <a:rPr lang="zh-CN" altLang="en-US" sz="1400" i="0">
                                          <a:latin typeface="Cambria Math" panose="02040503050406030204" pitchFamily="18" charset="0"/>
                                        </a:rPr>
                                        <m:t>&amp;</m:t>
                                      </m:r>
                                      <m:r>
                                        <a:rPr lang="zh-CN" altLang="en-US" sz="1400" i="1">
                                          <a:latin typeface="Cambria Math" panose="02040503050406030204" pitchFamily="18" charset="0"/>
                                        </a:rPr>
                                        <m:t>𝑐</m:t>
                                      </m:r>
                                      <m:r>
                                        <a:rPr lang="zh-CN" altLang="en-US" sz="1400" i="0">
                                          <a:latin typeface="Cambria Math" panose="02040503050406030204" pitchFamily="18" charset="0"/>
                                        </a:rPr>
                                        <m:t>[</m:t>
                                      </m:r>
                                      <m:r>
                                        <a:rPr lang="zh-CN" altLang="en-US" sz="1400" i="1">
                                          <a:latin typeface="Cambria Math" panose="02040503050406030204" pitchFamily="18" charset="0"/>
                                        </a:rPr>
                                        <m:t>𝑖</m:t>
                                      </m:r>
                                      <m:r>
                                        <a:rPr lang="zh-CN" altLang="en-US" sz="1400" i="0">
                                          <a:latin typeface="Cambria Math" panose="02040503050406030204" pitchFamily="18" charset="0"/>
                                        </a:rPr>
                                        <m:t>−1][</m:t>
                                      </m:r>
                                      <m:r>
                                        <a:rPr lang="zh-CN" altLang="en-US" sz="1400" i="1">
                                          <a:latin typeface="Cambria Math" panose="02040503050406030204" pitchFamily="18" charset="0"/>
                                        </a:rPr>
                                        <m:t>𝑗</m:t>
                                      </m:r>
                                      <m:r>
                                        <a:rPr lang="zh-CN" altLang="en-US" sz="1400" i="0">
                                          <a:latin typeface="Cambria Math" panose="02040503050406030204" pitchFamily="18" charset="0"/>
                                        </a:rPr>
                                        <m:t>]+1</m:t>
                                      </m:r>
                                    </m:e>
                                    <m:e>
                                      <m:r>
                                        <a:rPr lang="zh-CN" altLang="en-US" sz="1400" i="0">
                                          <a:latin typeface="Cambria Math" panose="02040503050406030204" pitchFamily="18" charset="0"/>
                                        </a:rPr>
                                        <m:t>&amp;</m:t>
                                      </m:r>
                                      <m:r>
                                        <a:rPr lang="zh-CN" altLang="en-US" sz="1400" i="1">
                                          <a:latin typeface="Cambria Math" panose="02040503050406030204" pitchFamily="18" charset="0"/>
                                        </a:rPr>
                                        <m:t>𝑐</m:t>
                                      </m:r>
                                      <m:r>
                                        <a:rPr lang="zh-CN" altLang="en-US" sz="1400" i="0">
                                          <a:latin typeface="Cambria Math" panose="02040503050406030204" pitchFamily="18" charset="0"/>
                                        </a:rPr>
                                        <m:t>[</m:t>
                                      </m:r>
                                      <m:r>
                                        <a:rPr lang="zh-CN" altLang="en-US" sz="1400" i="1">
                                          <a:latin typeface="Cambria Math" panose="02040503050406030204" pitchFamily="18" charset="0"/>
                                        </a:rPr>
                                        <m:t>𝑖</m:t>
                                      </m:r>
                                      <m:r>
                                        <a:rPr lang="zh-CN" altLang="en-US" sz="1400" i="0">
                                          <a:latin typeface="Cambria Math" panose="02040503050406030204" pitchFamily="18" charset="0"/>
                                        </a:rPr>
                                        <m:t>][</m:t>
                                      </m:r>
                                      <m:r>
                                        <a:rPr lang="zh-CN" altLang="en-US" sz="1400" i="1">
                                          <a:latin typeface="Cambria Math" panose="02040503050406030204" pitchFamily="18" charset="0"/>
                                        </a:rPr>
                                        <m:t>𝑗</m:t>
                                      </m:r>
                                      <m:r>
                                        <a:rPr lang="zh-CN" altLang="en-US" sz="1400" i="0">
                                          <a:latin typeface="Cambria Math" panose="02040503050406030204" pitchFamily="18" charset="0"/>
                                        </a:rPr>
                                        <m:t>−1]+1</m:t>
                                      </m:r>
                                    </m:e>
                                    <m:e>
                                      <m:r>
                                        <a:rPr lang="zh-CN" altLang="en-US" sz="1400" i="0">
                                          <a:latin typeface="Cambria Math" panose="02040503050406030204" pitchFamily="18" charset="0"/>
                                        </a:rPr>
                                        <m:t>&amp;</m:t>
                                      </m:r>
                                      <m:d>
                                        <m:dPr>
                                          <m:begChr m:val=""/>
                                          <m:ctrlPr>
                                            <a:rPr lang="zh-CN" altLang="en-US" sz="1400" i="1">
                                              <a:latin typeface="Cambria Math" panose="02040503050406030204" pitchFamily="18" charset="0"/>
                                            </a:rPr>
                                          </m:ctrlPr>
                                        </m:dPr>
                                        <m:e>
                                          <m:r>
                                            <a:rPr lang="zh-CN" altLang="en-US" sz="1400" i="1">
                                              <a:latin typeface="Cambria Math" panose="02040503050406030204" pitchFamily="18" charset="0"/>
                                            </a:rPr>
                                            <m:t>𝑐</m:t>
                                          </m:r>
                                          <m:r>
                                            <a:rPr lang="zh-CN" altLang="en-US" sz="1400" i="0">
                                              <a:latin typeface="Cambria Math" panose="02040503050406030204" pitchFamily="18" charset="0"/>
                                            </a:rPr>
                                            <m:t>[</m:t>
                                          </m:r>
                                          <m:r>
                                            <a:rPr lang="zh-CN" altLang="en-US" sz="1400" i="1">
                                              <a:latin typeface="Cambria Math" panose="02040503050406030204" pitchFamily="18" charset="0"/>
                                            </a:rPr>
                                            <m:t>𝑖</m:t>
                                          </m:r>
                                          <m:r>
                                            <a:rPr lang="zh-CN" altLang="en-US" sz="1400" i="0">
                                              <a:latin typeface="Cambria Math" panose="02040503050406030204" pitchFamily="18" charset="0"/>
                                            </a:rPr>
                                            <m:t>−1][</m:t>
                                          </m:r>
                                          <m:r>
                                            <a:rPr lang="zh-CN" altLang="en-US" sz="1400" i="1">
                                              <a:latin typeface="Cambria Math" panose="02040503050406030204" pitchFamily="18" charset="0"/>
                                            </a:rPr>
                                            <m:t>𝑗</m:t>
                                          </m:r>
                                          <m:r>
                                            <a:rPr lang="zh-CN" altLang="en-US" sz="1400" i="0">
                                              <a:latin typeface="Cambria Math" panose="02040503050406030204" pitchFamily="18" charset="0"/>
                                            </a:rPr>
                                            <m:t>−1]+1(</m:t>
                                          </m:r>
                                          <m:r>
                                            <a:rPr lang="zh-CN" altLang="en-US" sz="1400" i="1">
                                              <a:latin typeface="Cambria Math" panose="02040503050406030204" pitchFamily="18" charset="0"/>
                                            </a:rPr>
                                            <m:t>𝑥</m:t>
                                          </m:r>
                                          <m:r>
                                            <a:rPr lang="zh-CN" altLang="en-US" sz="1400" i="0">
                                              <a:latin typeface="Cambria Math" panose="02040503050406030204" pitchFamily="18" charset="0"/>
                                            </a:rPr>
                                            <m:t>[</m:t>
                                          </m:r>
                                          <m:r>
                                            <a:rPr lang="zh-CN" altLang="en-US" sz="1400" i="1">
                                              <a:latin typeface="Cambria Math" panose="02040503050406030204" pitchFamily="18" charset="0"/>
                                            </a:rPr>
                                            <m:t>𝑖</m:t>
                                          </m:r>
                                          <m:r>
                                            <a:rPr lang="zh-CN" altLang="en-US" sz="1400" i="0">
                                              <a:latin typeface="Cambria Math" panose="02040503050406030204" pitchFamily="18" charset="0"/>
                                            </a:rPr>
                                            <m:t>]≠</m:t>
                                          </m:r>
                                          <m:r>
                                            <a:rPr lang="zh-CN" altLang="en-US" sz="1400" i="1">
                                              <a:latin typeface="Cambria Math" panose="02040503050406030204" pitchFamily="18" charset="0"/>
                                            </a:rPr>
                                            <m:t>𝑦</m:t>
                                          </m:r>
                                          <m:r>
                                            <a:rPr lang="zh-CN" altLang="en-US" sz="1400" i="0">
                                              <a:latin typeface="Cambria Math" panose="02040503050406030204" pitchFamily="18" charset="0"/>
                                            </a:rPr>
                                            <m:t>[</m:t>
                                          </m:r>
                                          <m:r>
                                            <a:rPr lang="zh-CN" altLang="en-US" sz="1400" i="1">
                                              <a:latin typeface="Cambria Math" panose="02040503050406030204" pitchFamily="18" charset="0"/>
                                            </a:rPr>
                                            <m:t>𝑗</m:t>
                                          </m:r>
                                          <m:r>
                                            <a:rPr lang="zh-CN" altLang="en-US" sz="1400" i="0">
                                              <a:latin typeface="Cambria Math" panose="02040503050406030204" pitchFamily="18" charset="0"/>
                                            </a:rPr>
                                            <m:t>]</m:t>
                                          </m:r>
                                        </m:e>
                                      </m:d>
                                    </m:e>
                                  </m:eqArr>
                                  <m:r>
                                    <a:rPr lang="zh-CN" altLang="en-US" sz="1400" i="1">
                                      <a:latin typeface="Cambria Math" panose="02040503050406030204" pitchFamily="18" charset="0"/>
                                    </a:rPr>
                                    <m:t>𝑜𝑡h𝑒𝑟𝑤𝑖𝑠𝑒</m:t>
                                  </m:r>
                                </m:e>
                              </m:d>
                            </m:e>
                          </m:eqArr>
                        </m:e>
                      </m:d>
                    </m:oMath>
                  </m:oMathPara>
                </a14:m>
                <a:endParaRPr lang="zh-CN" altLang="en-US" sz="1400" dirty="0"/>
              </a:p>
            </p:txBody>
          </p:sp>
        </mc:Choice>
        <mc:Fallback xmlns="">
          <p:sp>
            <p:nvSpPr>
              <p:cNvPr id="2" name="矩形 1">
                <a:extLst>
                  <a:ext uri="{FF2B5EF4-FFF2-40B4-BE49-F238E27FC236}">
                    <a16:creationId xmlns:a16="http://schemas.microsoft.com/office/drawing/2014/main" id="{78E1F188-75E4-46A7-9CEF-4365CAC421AC}"/>
                  </a:ext>
                </a:extLst>
              </p:cNvPr>
              <p:cNvSpPr>
                <a:spLocks noRot="1" noChangeAspect="1" noMove="1" noResize="1" noEditPoints="1" noAdjustHandles="1" noChangeArrowheads="1" noChangeShapeType="1" noTextEdit="1"/>
              </p:cNvSpPr>
              <p:nvPr/>
            </p:nvSpPr>
            <p:spPr>
              <a:xfrm>
                <a:off x="-595096" y="3504932"/>
                <a:ext cx="7123059" cy="1070486"/>
              </a:xfrm>
              <a:prstGeom prst="rect">
                <a:avLst/>
              </a:prstGeom>
              <a:blipFill>
                <a:blip r:embed="rId2"/>
                <a:stretch>
                  <a:fillRect/>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B93E1559-84F3-444F-956E-3BDE275F39A1}"/>
              </a:ext>
            </a:extLst>
          </p:cNvPr>
          <p:cNvSpPr/>
          <p:nvPr/>
        </p:nvSpPr>
        <p:spPr>
          <a:xfrm>
            <a:off x="649744" y="4822745"/>
            <a:ext cx="5231511" cy="1200329"/>
          </a:xfrm>
          <a:prstGeom prst="rect">
            <a:avLst/>
          </a:prstGeom>
        </p:spPr>
        <p:txBody>
          <a:bodyPr wrap="square">
            <a:spAutoFit/>
          </a:bodyPr>
          <a:lstStyle/>
          <a:p>
            <a:pPr lvl="0" algn="just">
              <a:spcAft>
                <a:spcPts val="0"/>
              </a:spcAft>
            </a:pP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删除：如果将</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Xi-1</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修改成</a:t>
            </a:r>
            <a:r>
              <a:rPr lang="en-US" altLang="zh-CN" sz="1200" kern="100" dirty="0" err="1">
                <a:solidFill>
                  <a:schemeClr val="tx1">
                    <a:lumMod val="50000"/>
                    <a:lumOff val="50000"/>
                  </a:schemeClr>
                </a:solidFill>
                <a:latin typeface="Times New Roman" panose="02020603050405020304" pitchFamily="18" charset="0"/>
                <a:ea typeface="宋体" panose="02010600030101010101" pitchFamily="2" charset="-122"/>
              </a:rPr>
              <a:t>Yj</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需要的操作数为</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ops</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，可得只需删除</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x[</a:t>
            </a:r>
            <a:r>
              <a:rPr lang="en-US" altLang="zh-CN" sz="1200" kern="100" dirty="0" err="1">
                <a:solidFill>
                  <a:schemeClr val="tx1">
                    <a:lumMod val="50000"/>
                    <a:lumOff val="50000"/>
                  </a:schemeClr>
                </a:solidFill>
                <a:latin typeface="Times New Roman" panose="02020603050405020304" pitchFamily="18" charset="0"/>
                <a:ea typeface="宋体" panose="02010600030101010101" pitchFamily="2" charset="-122"/>
              </a:rPr>
              <a:t>i</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便可将</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Xi</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修改为</a:t>
            </a:r>
            <a:r>
              <a:rPr lang="en-US" altLang="zh-CN" sz="1200" kern="100" dirty="0" err="1">
                <a:solidFill>
                  <a:schemeClr val="tx1">
                    <a:lumMod val="50000"/>
                    <a:lumOff val="50000"/>
                  </a:schemeClr>
                </a:solidFill>
                <a:latin typeface="Times New Roman" panose="02020603050405020304" pitchFamily="18" charset="0"/>
                <a:ea typeface="宋体" panose="02010600030101010101" pitchFamily="2" charset="-122"/>
              </a:rPr>
              <a:t>Yj</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，所需操作数为</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ops+1</a:t>
            </a:r>
            <a:endPar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endParaRPr>
          </a:p>
          <a:p>
            <a:pPr lvl="0" algn="just">
              <a:spcAft>
                <a:spcPts val="0"/>
              </a:spcAft>
            </a:pP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插入：如果将</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Xi</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修改成</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Yj-1</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需要的操作数为</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ops</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，可得只需将</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y[</a:t>
            </a:r>
            <a:r>
              <a:rPr lang="en-US" altLang="zh-CN" sz="1200" kern="100" dirty="0" err="1">
                <a:solidFill>
                  <a:schemeClr val="tx1">
                    <a:lumMod val="50000"/>
                    <a:lumOff val="50000"/>
                  </a:schemeClr>
                </a:solidFill>
                <a:latin typeface="Times New Roman" panose="02020603050405020304" pitchFamily="18" charset="0"/>
                <a:ea typeface="宋体" panose="02010600030101010101" pitchFamily="2" charset="-122"/>
              </a:rPr>
              <a:t>i</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插入到</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x[</a:t>
            </a:r>
            <a:r>
              <a:rPr lang="en-US" altLang="zh-CN" sz="1200" kern="100" dirty="0" err="1">
                <a:solidFill>
                  <a:schemeClr val="tx1">
                    <a:lumMod val="50000"/>
                    <a:lumOff val="50000"/>
                  </a:schemeClr>
                </a:solidFill>
                <a:latin typeface="Times New Roman" panose="02020603050405020304" pitchFamily="18" charset="0"/>
                <a:ea typeface="宋体" panose="02010600030101010101" pitchFamily="2" charset="-122"/>
              </a:rPr>
              <a:t>i</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和</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x[i+1]</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之间便可以将</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Xi</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修改为</a:t>
            </a:r>
            <a:r>
              <a:rPr lang="en-US" altLang="zh-CN" sz="1200" kern="100" dirty="0" err="1">
                <a:solidFill>
                  <a:schemeClr val="tx1">
                    <a:lumMod val="50000"/>
                    <a:lumOff val="50000"/>
                  </a:schemeClr>
                </a:solidFill>
                <a:latin typeface="Times New Roman" panose="02020603050405020304" pitchFamily="18" charset="0"/>
                <a:ea typeface="宋体" panose="02010600030101010101" pitchFamily="2" charset="-122"/>
              </a:rPr>
              <a:t>Yj</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，所需操作数为</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ops+1</a:t>
            </a:r>
            <a:endPar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endParaRPr>
          </a:p>
          <a:p>
            <a:pPr lvl="0" algn="just">
              <a:spcAft>
                <a:spcPts val="0"/>
              </a:spcAft>
            </a:pP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替换：如果将</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Xi-1</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修改为</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Yj-1</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需要的操作数为</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ops</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，那么只需把</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x[</a:t>
            </a:r>
            <a:r>
              <a:rPr lang="en-US" altLang="zh-CN" sz="1200" kern="100" dirty="0" err="1">
                <a:solidFill>
                  <a:schemeClr val="tx1">
                    <a:lumMod val="50000"/>
                    <a:lumOff val="50000"/>
                  </a:schemeClr>
                </a:solidFill>
                <a:latin typeface="Times New Roman" panose="02020603050405020304" pitchFamily="18" charset="0"/>
                <a:ea typeface="宋体" panose="02010600030101010101" pitchFamily="2" charset="-122"/>
              </a:rPr>
              <a:t>i</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替换成</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y[j]</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便可将</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Xi</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修改为</a:t>
            </a:r>
            <a:r>
              <a:rPr lang="en-US" altLang="zh-CN" sz="1200" kern="100" dirty="0" err="1">
                <a:solidFill>
                  <a:schemeClr val="tx1">
                    <a:lumMod val="50000"/>
                    <a:lumOff val="50000"/>
                  </a:schemeClr>
                </a:solidFill>
                <a:latin typeface="Times New Roman" panose="02020603050405020304" pitchFamily="18" charset="0"/>
                <a:ea typeface="宋体" panose="02010600030101010101" pitchFamily="2" charset="-122"/>
              </a:rPr>
              <a:t>Yj</a:t>
            </a:r>
            <a:r>
              <a:rPr lang="zh-CN" altLang="zh-CN" sz="1200" kern="100" dirty="0">
                <a:solidFill>
                  <a:schemeClr val="tx1">
                    <a:lumMod val="50000"/>
                    <a:lumOff val="50000"/>
                  </a:schemeClr>
                </a:solidFill>
                <a:latin typeface="Times New Roman" panose="02020603050405020304" pitchFamily="18" charset="0"/>
                <a:ea typeface="宋体" panose="02010600030101010101" pitchFamily="2" charset="-122"/>
              </a:rPr>
              <a:t>，所需操作数为</a:t>
            </a:r>
            <a:r>
              <a:rPr lang="en-US" altLang="zh-CN" sz="1200" kern="100" dirty="0">
                <a:solidFill>
                  <a:schemeClr val="tx1">
                    <a:lumMod val="50000"/>
                    <a:lumOff val="50000"/>
                  </a:schemeClr>
                </a:solidFill>
                <a:latin typeface="Times New Roman" panose="02020603050405020304" pitchFamily="18" charset="0"/>
                <a:ea typeface="宋体" panose="02010600030101010101" pitchFamily="2" charset="-122"/>
              </a:rPr>
              <a:t>ops+1</a:t>
            </a:r>
            <a:endParaRPr lang="zh-CN" altLang="zh-CN" sz="1200" kern="100" dirty="0">
              <a:solidFill>
                <a:schemeClr val="tx1">
                  <a:lumMod val="50000"/>
                  <a:lumOff val="50000"/>
                </a:schemeClr>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604469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 presetClass="entr" presetSubtype="2" fill="hold" nodeType="afterEffect" p14:presetBounceEnd="42000">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14:bounceEnd="42000">
                                          <p:cBhvr additive="base">
                                            <p:cTn id="15" dur="500" fill="hold"/>
                                            <p:tgtEl>
                                              <p:spTgt spid="43"/>
                                            </p:tgtEl>
                                            <p:attrNameLst>
                                              <p:attrName>ppt_x</p:attrName>
                                            </p:attrNameLst>
                                          </p:cBhvr>
                                          <p:tavLst>
                                            <p:tav tm="0">
                                              <p:val>
                                                <p:strVal val="1+#ppt_w/2"/>
                                              </p:val>
                                            </p:tav>
                                            <p:tav tm="100000">
                                              <p:val>
                                                <p:strVal val="#ppt_x"/>
                                              </p:val>
                                            </p:tav>
                                          </p:tavLst>
                                        </p:anim>
                                        <p:anim calcmode="lin" valueType="num" p14:bounceEnd="42000">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750"/>
                                            <p:tgtEl>
                                              <p:spTgt spid="105"/>
                                            </p:tgtEl>
                                          </p:cBhvr>
                                        </p:animEffect>
                                      </p:childTnLst>
                                    </p:cTn>
                                  </p:par>
                                </p:childTnLst>
                              </p:cTn>
                            </p:par>
                            <p:par>
                              <p:cTn id="21" fill="hold">
                                <p:stCondLst>
                                  <p:cond delay="2250"/>
                                </p:stCondLst>
                                <p:childTnLst>
                                  <p:par>
                                    <p:cTn id="22" presetID="22" presetClass="entr" presetSubtype="1" fill="hold" grpId="0" nodeType="after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wipe(up)">
                                          <p:cBhvr>
                                            <p:cTn id="24" dur="750"/>
                                            <p:tgtEl>
                                              <p:spTgt spid="10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41" grpId="0"/>
          <p:bldP spid="42" grpId="0"/>
          <p:bldP spid="2"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1+#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750"/>
                                            <p:tgtEl>
                                              <p:spTgt spid="105"/>
                                            </p:tgtEl>
                                          </p:cBhvr>
                                        </p:animEffect>
                                      </p:childTnLst>
                                    </p:cTn>
                                  </p:par>
                                </p:childTnLst>
                              </p:cTn>
                            </p:par>
                            <p:par>
                              <p:cTn id="21" fill="hold">
                                <p:stCondLst>
                                  <p:cond delay="2250"/>
                                </p:stCondLst>
                                <p:childTnLst>
                                  <p:par>
                                    <p:cTn id="22" presetID="22" presetClass="entr" presetSubtype="1" fill="hold" grpId="0" nodeType="after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wipe(up)">
                                          <p:cBhvr>
                                            <p:cTn id="24" dur="750"/>
                                            <p:tgtEl>
                                              <p:spTgt spid="10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41" grpId="0"/>
          <p:bldP spid="42" grpId="0"/>
          <p:bldP spid="2" grpId="0"/>
          <p:bldP spid="3"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541457" y="3806864"/>
            <a:ext cx="5109091" cy="830997"/>
          </a:xfrm>
          <a:prstGeom prst="rect">
            <a:avLst/>
          </a:prstGeom>
          <a:noFill/>
        </p:spPr>
        <p:txBody>
          <a:bodyPr vert="horz" wrap="none" rtlCol="0" anchor="ctr">
            <a:spAutoFit/>
          </a:bodyPr>
          <a:lstStyle/>
          <a:p>
            <a:pPr algn="ctr"/>
            <a:r>
              <a:rPr lang="zh-CN" altLang="en-US" sz="4800" b="1" dirty="0">
                <a:solidFill>
                  <a:schemeClr val="tx1">
                    <a:lumMod val="75000"/>
                    <a:lumOff val="25000"/>
                  </a:schemeClr>
                </a:solidFill>
              </a:rPr>
              <a:t>求解最多重复行数</a:t>
            </a:r>
          </a:p>
        </p:txBody>
      </p:sp>
      <p:sp>
        <p:nvSpPr>
          <p:cNvPr id="16" name="矩形 47"/>
          <p:cNvSpPr>
            <a:spLocks noChangeArrowheads="1"/>
          </p:cNvSpPr>
          <p:nvPr/>
        </p:nvSpPr>
        <p:spPr bwMode="auto">
          <a:xfrm>
            <a:off x="3625516" y="4743323"/>
            <a:ext cx="4940968" cy="36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600" dirty="0">
                <a:solidFill>
                  <a:schemeClr val="tx1">
                    <a:lumMod val="50000"/>
                    <a:lumOff val="50000"/>
                  </a:schemeClr>
                </a:solidFill>
                <a:sym typeface="微软雅黑" panose="020B0503020204020204" pitchFamily="34" charset="-122"/>
              </a:rPr>
              <a:t>构造相似矩阵，利用</a:t>
            </a:r>
            <a:r>
              <a:rPr lang="en-US" altLang="zh-CN" sz="1600" dirty="0">
                <a:solidFill>
                  <a:schemeClr val="tx1">
                    <a:lumMod val="50000"/>
                    <a:lumOff val="50000"/>
                  </a:schemeClr>
                </a:solidFill>
                <a:sym typeface="微软雅黑" panose="020B0503020204020204" pitchFamily="34" charset="-122"/>
              </a:rPr>
              <a:t>LCS</a:t>
            </a:r>
            <a:r>
              <a:rPr lang="zh-CN" altLang="en-US" sz="1600" dirty="0">
                <a:solidFill>
                  <a:schemeClr val="tx1">
                    <a:lumMod val="50000"/>
                    <a:lumOff val="50000"/>
                  </a:schemeClr>
                </a:solidFill>
                <a:sym typeface="微软雅黑" panose="020B0503020204020204" pitchFamily="34" charset="-122"/>
              </a:rPr>
              <a:t>和</a:t>
            </a:r>
            <a:r>
              <a:rPr lang="en-US" altLang="zh-CN" sz="1600" dirty="0" err="1">
                <a:solidFill>
                  <a:schemeClr val="tx1">
                    <a:lumMod val="50000"/>
                    <a:lumOff val="50000"/>
                  </a:schemeClr>
                </a:solidFill>
                <a:sym typeface="微软雅黑" panose="020B0503020204020204" pitchFamily="34" charset="-122"/>
              </a:rPr>
              <a:t>Levenshtein</a:t>
            </a:r>
            <a:r>
              <a:rPr lang="zh-CN" altLang="en-US" sz="1600" dirty="0">
                <a:solidFill>
                  <a:schemeClr val="tx1">
                    <a:lumMod val="50000"/>
                    <a:lumOff val="50000"/>
                  </a:schemeClr>
                </a:solidFill>
                <a:sym typeface="微软雅黑" panose="020B0503020204020204" pitchFamily="34" charset="-122"/>
              </a:rPr>
              <a:t>求解</a:t>
            </a:r>
            <a:endParaRPr lang="en-US" altLang="zh-CN" sz="1600" dirty="0">
              <a:solidFill>
                <a:schemeClr val="tx1">
                  <a:lumMod val="50000"/>
                  <a:lumOff val="50000"/>
                </a:schemeClr>
              </a:solidFill>
              <a:sym typeface="微软雅黑" panose="020B0503020204020204" pitchFamily="34" charset="-122"/>
            </a:endParaRPr>
          </a:p>
        </p:txBody>
      </p:sp>
      <p:grpSp>
        <p:nvGrpSpPr>
          <p:cNvPr id="10" name="组合 9"/>
          <p:cNvGrpSpPr/>
          <p:nvPr/>
        </p:nvGrpSpPr>
        <p:grpSpPr>
          <a:xfrm>
            <a:off x="5023040" y="1569382"/>
            <a:ext cx="2498670" cy="1862048"/>
            <a:chOff x="2757770" y="2361497"/>
            <a:chExt cx="2498670" cy="1862048"/>
          </a:xfrm>
        </p:grpSpPr>
        <p:sp>
          <p:nvSpPr>
            <p:cNvPr id="12"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a:defRPr/>
              </a:pPr>
              <a:r>
                <a:rPr lang="en-US" altLang="zh-CN" sz="11500" kern="0" dirty="0">
                  <a:solidFill>
                    <a:schemeClr val="accent1"/>
                  </a:solidFill>
                  <a:latin typeface="Impact" panose="020B0806030902050204" pitchFamily="34" charset="0"/>
                  <a:ea typeface="微软雅黑" panose="020B0503020204020204" pitchFamily="34" charset="-122"/>
                </a:rPr>
                <a:t>02</a:t>
              </a:r>
              <a:endParaRPr lang="en-US" altLang="ko-KR" sz="8800" kern="0" dirty="0">
                <a:solidFill>
                  <a:schemeClr val="accent1"/>
                </a:solidFill>
                <a:latin typeface="Impact" panose="020B0806030902050204" pitchFamily="34" charset="0"/>
                <a:ea typeface="微软雅黑" panose="020B0503020204020204" pitchFamily="34" charset="-122"/>
              </a:endParaRPr>
            </a:p>
          </p:txBody>
        </p:sp>
        <p:sp>
          <p:nvSpPr>
            <p:cNvPr id="13" name="椭圆 12"/>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任意多边形 16"/>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18"/>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350" fill="hold"/>
                                        <p:tgtEl>
                                          <p:spTgt spid="17"/>
                                        </p:tgtEl>
                                        <p:attrNameLst>
                                          <p:attrName>ppt_w</p:attrName>
                                        </p:attrNameLst>
                                      </p:cBhvr>
                                      <p:tavLst>
                                        <p:tav tm="0">
                                          <p:val>
                                            <p:strVal val="4*#ppt_w"/>
                                          </p:val>
                                        </p:tav>
                                        <p:tav tm="100000">
                                          <p:val>
                                            <p:strVal val="#ppt_w"/>
                                          </p:val>
                                        </p:tav>
                                      </p:tavLst>
                                    </p:anim>
                                    <p:anim calcmode="lin" valueType="num">
                                      <p:cBhvr>
                                        <p:cTn id="8" dur="350" fill="hold"/>
                                        <p:tgtEl>
                                          <p:spTgt spid="17"/>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 calcmode="lin" valueType="num">
                                      <p:cBhvr>
                                        <p:cTn id="11" dur="350" fill="hold"/>
                                        <p:tgtEl>
                                          <p:spTgt spid="19"/>
                                        </p:tgtEl>
                                        <p:attrNameLst>
                                          <p:attrName>ppt_w</p:attrName>
                                        </p:attrNameLst>
                                      </p:cBhvr>
                                      <p:tavLst>
                                        <p:tav tm="0">
                                          <p:val>
                                            <p:strVal val="4*#ppt_w"/>
                                          </p:val>
                                        </p:tav>
                                        <p:tav tm="100000">
                                          <p:val>
                                            <p:strVal val="#ppt_w"/>
                                          </p:val>
                                        </p:tav>
                                      </p:tavLst>
                                    </p:anim>
                                    <p:anim calcmode="lin" valueType="num">
                                      <p:cBhvr>
                                        <p:cTn id="12" dur="350" fill="hold"/>
                                        <p:tgtEl>
                                          <p:spTgt spid="19"/>
                                        </p:tgtEl>
                                        <p:attrNameLst>
                                          <p:attrName>ppt_h</p:attrName>
                                        </p:attrNameLst>
                                      </p:cBhvr>
                                      <p:tavLst>
                                        <p:tav tm="0">
                                          <p:val>
                                            <p:strVal val="4*#ppt_h"/>
                                          </p:val>
                                        </p:tav>
                                        <p:tav tm="100000">
                                          <p:val>
                                            <p:strVal val="#ppt_h"/>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250" fill="hold"/>
                                        <p:tgtEl>
                                          <p:spTgt spid="10"/>
                                        </p:tgtEl>
                                        <p:attrNameLst>
                                          <p:attrName>ppt_w</p:attrName>
                                        </p:attrNameLst>
                                      </p:cBhvr>
                                      <p:tavLst>
                                        <p:tav tm="0">
                                          <p:val>
                                            <p:fltVal val="0"/>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animEffect transition="in" filter="fade">
                                      <p:cBhvr>
                                        <p:cTn id="18" dur="250"/>
                                        <p:tgtEl>
                                          <p:spTgt spid="10"/>
                                        </p:tgtEl>
                                      </p:cBhvr>
                                    </p:animEffect>
                                  </p:childTnLst>
                                </p:cTn>
                              </p:par>
                            </p:childTnLst>
                          </p:cTn>
                        </p:par>
                        <p:par>
                          <p:cTn id="19" fill="hold">
                            <p:stCondLst>
                              <p:cond delay="1000"/>
                            </p:stCondLst>
                            <p:childTnLst>
                              <p:par>
                                <p:cTn id="20" presetID="16" presetClass="entr" presetSubtype="37"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outVertical)">
                                      <p:cBhvr>
                                        <p:cTn id="22" dur="500"/>
                                        <p:tgtEl>
                                          <p:spTgt spid="15"/>
                                        </p:tgtEl>
                                      </p:cBhvr>
                                    </p:animEffect>
                                  </p:childTnLst>
                                </p:cTn>
                              </p:par>
                            </p:childTnLst>
                          </p:cTn>
                        </p:par>
                        <p:par>
                          <p:cTn id="23" fill="hold">
                            <p:stCondLst>
                              <p:cond delay="1500"/>
                            </p:stCondLst>
                            <p:childTnLst>
                              <p:par>
                                <p:cTn id="24" presetID="12"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p:tgtEl>
                                          <p:spTgt spid="16"/>
                                        </p:tgtEl>
                                        <p:attrNameLst>
                                          <p:attrName>ppt_y</p:attrName>
                                        </p:attrNameLst>
                                      </p:cBhvr>
                                      <p:tavLst>
                                        <p:tav tm="0">
                                          <p:val>
                                            <p:strVal val="#ppt_y-#ppt_h*1.125000"/>
                                          </p:val>
                                        </p:tav>
                                        <p:tav tm="100000">
                                          <p:val>
                                            <p:strVal val="#ppt_y"/>
                                          </p:val>
                                        </p:tav>
                                      </p:tavLst>
                                    </p:anim>
                                    <p:animEffect transition="in" filter="wipe(down)">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4911768" y="1576758"/>
            <a:ext cx="6253537" cy="1223779"/>
            <a:chOff x="4911768" y="1576758"/>
            <a:chExt cx="6253537" cy="1223779"/>
          </a:xfrm>
        </p:grpSpPr>
        <p:sp>
          <p:nvSpPr>
            <p:cNvPr id="50" name="矩形 49"/>
            <p:cNvSpPr/>
            <p:nvPr/>
          </p:nvSpPr>
          <p:spPr>
            <a:xfrm>
              <a:off x="4911769" y="1576758"/>
              <a:ext cx="2408441" cy="430879"/>
            </a:xfrm>
            <a:prstGeom prst="rect">
              <a:avLst/>
            </a:prstGeom>
          </p:spPr>
          <p:txBody>
            <a:bodyPr wrap="square" lIns="91431" tIns="45716" rIns="91431" bIns="45716">
              <a:spAutoFit/>
            </a:bodyPr>
            <a:lstStyle/>
            <a:p>
              <a:r>
                <a:rPr lang="zh-CN" altLang="en-US" sz="2200" b="1" dirty="0">
                  <a:solidFill>
                    <a:schemeClr val="tx1">
                      <a:lumMod val="65000"/>
                      <a:lumOff val="35000"/>
                    </a:schemeClr>
                  </a:solidFill>
                  <a:latin typeface="微软雅黑" panose="020B0503020204020204" pitchFamily="34" charset="-122"/>
                  <a:ea typeface="微软雅黑" panose="020B0503020204020204" pitchFamily="34" charset="-122"/>
                </a:rPr>
                <a:t>查重系统</a:t>
              </a:r>
              <a:endParaRPr lang="en-US" altLang="zh-CN" sz="2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矩形 47"/>
            <p:cNvSpPr>
              <a:spLocks noChangeArrowheads="1"/>
            </p:cNvSpPr>
            <p:nvPr/>
          </p:nvSpPr>
          <p:spPr bwMode="auto">
            <a:xfrm>
              <a:off x="4911768" y="2013791"/>
              <a:ext cx="6253537" cy="78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400" dirty="0">
                  <a:solidFill>
                    <a:schemeClr val="tx1">
                      <a:lumMod val="65000"/>
                      <a:lumOff val="35000"/>
                    </a:schemeClr>
                  </a:solidFill>
                  <a:sym typeface="微软雅黑" panose="020B0503020204020204" pitchFamily="34" charset="-122"/>
                </a:rPr>
                <a:t>通过求解任意两行代码的相似度，设置阈值判定是否抄袭，就可以得到最终的相似度矩阵，反映出两个代码文件的相似情况。然后通过文本匹配方法根据相似度矩阵计算出两个代码文件中存在的最多重复代码行数</a:t>
              </a:r>
            </a:p>
          </p:txBody>
        </p:sp>
      </p:grpSp>
      <p:sp>
        <p:nvSpPr>
          <p:cNvPr id="9" name="Oval 25"/>
          <p:cNvSpPr/>
          <p:nvPr/>
        </p:nvSpPr>
        <p:spPr>
          <a:xfrm>
            <a:off x="4427724" y="1898084"/>
            <a:ext cx="192723" cy="192723"/>
          </a:xfrm>
          <a:prstGeom prst="ellipse">
            <a:avLst/>
          </a:prstGeom>
          <a:solidFill>
            <a:schemeClr val="bg1">
              <a:lumMod val="95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a:p>
        </p:txBody>
      </p:sp>
      <p:grpSp>
        <p:nvGrpSpPr>
          <p:cNvPr id="2" name="组合 1"/>
          <p:cNvGrpSpPr/>
          <p:nvPr/>
        </p:nvGrpSpPr>
        <p:grpSpPr>
          <a:xfrm>
            <a:off x="1329315" y="1508768"/>
            <a:ext cx="3098410" cy="971355"/>
            <a:chOff x="1361399" y="1508768"/>
            <a:chExt cx="3098410" cy="971355"/>
          </a:xfrm>
        </p:grpSpPr>
        <p:grpSp>
          <p:nvGrpSpPr>
            <p:cNvPr id="5" name="Group 30"/>
            <p:cNvGrpSpPr/>
            <p:nvPr/>
          </p:nvGrpSpPr>
          <p:grpSpPr>
            <a:xfrm>
              <a:off x="1361399" y="1508768"/>
              <a:ext cx="3098410" cy="971355"/>
              <a:chOff x="1231550" y="1255634"/>
              <a:chExt cx="2430618" cy="762001"/>
            </a:xfrm>
          </p:grpSpPr>
          <p:sp>
            <p:nvSpPr>
              <p:cNvPr id="6" name="Flowchart: Off-page Connector 22"/>
              <p:cNvSpPr/>
              <p:nvPr/>
            </p:nvSpPr>
            <p:spPr>
              <a:xfrm rot="16200000">
                <a:off x="1829116" y="830137"/>
                <a:ext cx="762000" cy="161299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5865" dirty="0"/>
              </a:p>
            </p:txBody>
          </p:sp>
          <p:sp>
            <p:nvSpPr>
              <p:cNvPr id="7" name="Round Same Side Corner Rectangle 23"/>
              <p:cNvSpPr/>
              <p:nvPr/>
            </p:nvSpPr>
            <p:spPr>
              <a:xfrm rot="16200000">
                <a:off x="1080978" y="1406206"/>
                <a:ext cx="762001" cy="460857"/>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2800" dirty="0">
                  <a:solidFill>
                    <a:schemeClr val="bg1">
                      <a:lumMod val="50000"/>
                      <a:lumOff val="50000"/>
                    </a:schemeClr>
                  </a:solidFill>
                  <a:latin typeface="Impact" panose="020B0806030902050204" pitchFamily="34" charset="0"/>
                </a:endParaRPr>
              </a:p>
            </p:txBody>
          </p:sp>
          <p:cxnSp>
            <p:nvCxnSpPr>
              <p:cNvPr id="8" name="Straight Connector 24"/>
              <p:cNvCxnSpPr>
                <a:endCxn id="9" idx="2"/>
              </p:cNvCxnSpPr>
              <p:nvPr/>
            </p:nvCxnSpPr>
            <p:spPr>
              <a:xfrm flipV="1">
                <a:off x="2991445" y="1636635"/>
                <a:ext cx="670723" cy="2"/>
              </a:xfrm>
              <a:prstGeom prst="line">
                <a:avLst/>
              </a:prstGeom>
              <a:ln w="1905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37" name="Freeform 35"/>
            <p:cNvSpPr>
              <a:spLocks noChangeAspect="1" noEditPoints="1"/>
            </p:cNvSpPr>
            <p:nvPr/>
          </p:nvSpPr>
          <p:spPr bwMode="auto">
            <a:xfrm>
              <a:off x="2269724" y="1753520"/>
              <a:ext cx="783774" cy="457201"/>
            </a:xfrm>
            <a:custGeom>
              <a:avLst/>
              <a:gdLst>
                <a:gd name="T0" fmla="*/ 135 w 157"/>
                <a:gd name="T1" fmla="*/ 46 h 106"/>
                <a:gd name="T2" fmla="*/ 136 w 157"/>
                <a:gd name="T3" fmla="*/ 37 h 106"/>
                <a:gd name="T4" fmla="*/ 99 w 157"/>
                <a:gd name="T5" fmla="*/ 0 h 106"/>
                <a:gd name="T6" fmla="*/ 73 w 157"/>
                <a:gd name="T7" fmla="*/ 18 h 106"/>
                <a:gd name="T8" fmla="*/ 45 w 157"/>
                <a:gd name="T9" fmla="*/ 8 h 106"/>
                <a:gd name="T10" fmla="*/ 19 w 157"/>
                <a:gd name="T11" fmla="*/ 39 h 106"/>
                <a:gd name="T12" fmla="*/ 20 w 157"/>
                <a:gd name="T13" fmla="*/ 47 h 106"/>
                <a:gd name="T14" fmla="*/ 0 w 157"/>
                <a:gd name="T15" fmla="*/ 75 h 106"/>
                <a:gd name="T16" fmla="*/ 31 w 157"/>
                <a:gd name="T17" fmla="*/ 106 h 106"/>
                <a:gd name="T18" fmla="*/ 126 w 157"/>
                <a:gd name="T19" fmla="*/ 106 h 106"/>
                <a:gd name="T20" fmla="*/ 157 w 157"/>
                <a:gd name="T21" fmla="*/ 75 h 106"/>
                <a:gd name="T22" fmla="*/ 135 w 157"/>
                <a:gd name="T23" fmla="*/ 46 h 106"/>
                <a:gd name="T24" fmla="*/ 120 w 157"/>
                <a:gd name="T25" fmla="*/ 100 h 106"/>
                <a:gd name="T26" fmla="*/ 79 w 157"/>
                <a:gd name="T27" fmla="*/ 100 h 106"/>
                <a:gd name="T28" fmla="*/ 103 w 157"/>
                <a:gd name="T29" fmla="*/ 75 h 106"/>
                <a:gd name="T30" fmla="*/ 102 w 157"/>
                <a:gd name="T31" fmla="*/ 72 h 106"/>
                <a:gd name="T32" fmla="*/ 92 w 157"/>
                <a:gd name="T33" fmla="*/ 72 h 106"/>
                <a:gd name="T34" fmla="*/ 92 w 157"/>
                <a:gd name="T35" fmla="*/ 68 h 106"/>
                <a:gd name="T36" fmla="*/ 92 w 157"/>
                <a:gd name="T37" fmla="*/ 37 h 106"/>
                <a:gd name="T38" fmla="*/ 90 w 157"/>
                <a:gd name="T39" fmla="*/ 35 h 106"/>
                <a:gd name="T40" fmla="*/ 64 w 157"/>
                <a:gd name="T41" fmla="*/ 35 h 106"/>
                <a:gd name="T42" fmla="*/ 62 w 157"/>
                <a:gd name="T43" fmla="*/ 37 h 106"/>
                <a:gd name="T44" fmla="*/ 62 w 157"/>
                <a:gd name="T45" fmla="*/ 68 h 106"/>
                <a:gd name="T46" fmla="*/ 62 w 157"/>
                <a:gd name="T47" fmla="*/ 73 h 106"/>
                <a:gd name="T48" fmla="*/ 51 w 157"/>
                <a:gd name="T49" fmla="*/ 73 h 106"/>
                <a:gd name="T50" fmla="*/ 50 w 157"/>
                <a:gd name="T51" fmla="*/ 76 h 106"/>
                <a:gd name="T52" fmla="*/ 75 w 157"/>
                <a:gd name="T53" fmla="*/ 100 h 106"/>
                <a:gd name="T54" fmla="*/ 38 w 157"/>
                <a:gd name="T55" fmla="*/ 100 h 106"/>
                <a:gd name="T56" fmla="*/ 11 w 157"/>
                <a:gd name="T57" fmla="*/ 74 h 106"/>
                <a:gd name="T58" fmla="*/ 29 w 157"/>
                <a:gd name="T59" fmla="*/ 50 h 106"/>
                <a:gd name="T60" fmla="*/ 28 w 157"/>
                <a:gd name="T61" fmla="*/ 44 h 106"/>
                <a:gd name="T62" fmla="*/ 50 w 157"/>
                <a:gd name="T63" fmla="*/ 17 h 106"/>
                <a:gd name="T64" fmla="*/ 74 w 157"/>
                <a:gd name="T65" fmla="*/ 29 h 106"/>
                <a:gd name="T66" fmla="*/ 97 w 157"/>
                <a:gd name="T67" fmla="*/ 10 h 106"/>
                <a:gd name="T68" fmla="*/ 128 w 157"/>
                <a:gd name="T69" fmla="*/ 42 h 106"/>
                <a:gd name="T70" fmla="*/ 127 w 157"/>
                <a:gd name="T71" fmla="*/ 49 h 106"/>
                <a:gd name="T72" fmla="*/ 147 w 157"/>
                <a:gd name="T73" fmla="*/ 74 h 106"/>
                <a:gd name="T74" fmla="*/ 120 w 157"/>
                <a:gd name="T75" fmla="*/ 10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chemeClr val="bg1"/>
            </a:solidFill>
            <a:ln>
              <a:noFill/>
            </a:ln>
          </p:spPr>
          <p:txBody>
            <a:bodyPr vert="horz" wrap="square" lIns="121920" tIns="60960" rIns="121920" bIns="60960" numCol="1" anchor="t" anchorCtr="0" compatLnSpc="1"/>
            <a:lstStyle/>
            <a:p>
              <a:endParaRPr lang="en-US" sz="3200"/>
            </a:p>
          </p:txBody>
        </p:sp>
      </p:grpSp>
      <p:sp>
        <p:nvSpPr>
          <p:cNvPr id="58" name="矩形 3"/>
          <p:cNvSpPr>
            <a:spLocks noChangeArrowheads="1"/>
          </p:cNvSpPr>
          <p:nvPr/>
        </p:nvSpPr>
        <p:spPr bwMode="auto">
          <a:xfrm>
            <a:off x="1073958" y="224898"/>
            <a:ext cx="346759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求解最多重复行数</a:t>
            </a:r>
          </a:p>
        </p:txBody>
      </p:sp>
      <p:sp>
        <p:nvSpPr>
          <p:cNvPr id="59" name="文本框 37"/>
          <p:cNvSpPr txBox="1"/>
          <p:nvPr/>
        </p:nvSpPr>
        <p:spPr>
          <a:xfrm>
            <a:off x="1073958" y="759817"/>
            <a:ext cx="2308007" cy="369324"/>
          </a:xfrm>
          <a:prstGeom prst="rect">
            <a:avLst/>
          </a:prstGeom>
          <a:noFill/>
        </p:spPr>
        <p:txBody>
          <a:bodyPr wrap="square" lIns="91431" tIns="45716" rIns="91431" bIns="45716" rtlCol="0">
            <a:spAutoFit/>
          </a:bodyPr>
          <a:lstStyle/>
          <a:p>
            <a:r>
              <a:rPr lang="zh-CN" altLang="en-US" sz="1800" dirty="0">
                <a:solidFill>
                  <a:schemeClr val="tx1">
                    <a:lumMod val="65000"/>
                    <a:lumOff val="35000"/>
                  </a:schemeClr>
                </a:solidFill>
                <a:latin typeface="Arial" panose="020B0604020202020204" pitchFamily="34" charset="0"/>
                <a:cs typeface="Arial" panose="020B0604020202020204" pitchFamily="34" charset="0"/>
              </a:rPr>
              <a:t>代码查重的机制</a:t>
            </a:r>
            <a:endParaRPr lang="zh-CN" altLang="en-US" sz="1800" baseline="-30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60" name="组合 59">
            <a:extLst>
              <a:ext uri="{FF2B5EF4-FFF2-40B4-BE49-F238E27FC236}">
                <a16:creationId xmlns:a16="http://schemas.microsoft.com/office/drawing/2014/main" id="{37A1E26E-9125-4100-AF25-652A2462218F}"/>
              </a:ext>
            </a:extLst>
          </p:cNvPr>
          <p:cNvGrpSpPr/>
          <p:nvPr/>
        </p:nvGrpSpPr>
        <p:grpSpPr>
          <a:xfrm>
            <a:off x="5066513" y="3182455"/>
            <a:ext cx="3582099" cy="1879351"/>
            <a:chOff x="1585519" y="2340528"/>
            <a:chExt cx="3582099" cy="1879351"/>
          </a:xfrm>
        </p:grpSpPr>
        <p:sp>
          <p:nvSpPr>
            <p:cNvPr id="61" name="矩形 60">
              <a:extLst>
                <a:ext uri="{FF2B5EF4-FFF2-40B4-BE49-F238E27FC236}">
                  <a16:creationId xmlns:a16="http://schemas.microsoft.com/office/drawing/2014/main" id="{1BECA2FE-4657-46C9-84B5-159544531F75}"/>
                </a:ext>
              </a:extLst>
            </p:cNvPr>
            <p:cNvSpPr/>
            <p:nvPr/>
          </p:nvSpPr>
          <p:spPr>
            <a:xfrm>
              <a:off x="1585519" y="2340528"/>
              <a:ext cx="1543574" cy="1400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int a = 7;</a:t>
              </a:r>
            </a:p>
            <a:p>
              <a:pPr algn="ctr"/>
              <a:r>
                <a:rPr lang="en-US" altLang="zh-CN" dirty="0"/>
                <a:t>int b = 8;</a:t>
              </a:r>
            </a:p>
            <a:p>
              <a:pPr algn="ctr"/>
              <a:r>
                <a:rPr lang="en-US" altLang="zh-CN" dirty="0"/>
                <a:t>int c = a + b;</a:t>
              </a:r>
              <a:endParaRPr lang="zh-CN" altLang="en-US" dirty="0"/>
            </a:p>
          </p:txBody>
        </p:sp>
        <p:sp>
          <p:nvSpPr>
            <p:cNvPr id="62" name="矩形 61">
              <a:extLst>
                <a:ext uri="{FF2B5EF4-FFF2-40B4-BE49-F238E27FC236}">
                  <a16:creationId xmlns:a16="http://schemas.microsoft.com/office/drawing/2014/main" id="{94AC5DED-87F0-46B9-A95A-1807070C686A}"/>
                </a:ext>
              </a:extLst>
            </p:cNvPr>
            <p:cNvSpPr/>
            <p:nvPr/>
          </p:nvSpPr>
          <p:spPr>
            <a:xfrm>
              <a:off x="3556932" y="2340528"/>
              <a:ext cx="1543574" cy="14009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int a = 7;</a:t>
              </a:r>
            </a:p>
            <a:p>
              <a:pPr algn="ctr"/>
              <a:r>
                <a:rPr lang="en-US" altLang="zh-CN" dirty="0"/>
                <a:t>int d = 8;</a:t>
              </a:r>
            </a:p>
            <a:p>
              <a:pPr algn="ctr"/>
              <a:r>
                <a:rPr lang="en-US" altLang="zh-CN" dirty="0"/>
                <a:t>int e = a + d;</a:t>
              </a:r>
              <a:endParaRPr lang="zh-CN" altLang="en-US" dirty="0"/>
            </a:p>
          </p:txBody>
        </p:sp>
        <p:sp>
          <p:nvSpPr>
            <p:cNvPr id="63" name="文本框 62">
              <a:extLst>
                <a:ext uri="{FF2B5EF4-FFF2-40B4-BE49-F238E27FC236}">
                  <a16:creationId xmlns:a16="http://schemas.microsoft.com/office/drawing/2014/main" id="{7BBE3DF5-EB7E-4050-B683-458802324877}"/>
                </a:ext>
              </a:extLst>
            </p:cNvPr>
            <p:cNvSpPr txBox="1"/>
            <p:nvPr/>
          </p:nvSpPr>
          <p:spPr>
            <a:xfrm>
              <a:off x="1837189" y="3850547"/>
              <a:ext cx="3330429" cy="369332"/>
            </a:xfrm>
            <a:prstGeom prst="rect">
              <a:avLst/>
            </a:prstGeom>
            <a:noFill/>
          </p:spPr>
          <p:txBody>
            <a:bodyPr wrap="square" rtlCol="0">
              <a:spAutoFit/>
            </a:bodyPr>
            <a:lstStyle/>
            <a:p>
              <a:r>
                <a:rPr lang="en-US" altLang="zh-CN" dirty="0"/>
                <a:t> A.cpp                        B.cpp                </a:t>
              </a:r>
              <a:endParaRPr lang="zh-CN" altLang="en-US" dirty="0"/>
            </a:p>
          </p:txBody>
        </p:sp>
      </p:grpSp>
      <p:graphicFrame>
        <p:nvGraphicFramePr>
          <p:cNvPr id="64" name="表格 63">
            <a:extLst>
              <a:ext uri="{FF2B5EF4-FFF2-40B4-BE49-F238E27FC236}">
                <a16:creationId xmlns:a16="http://schemas.microsoft.com/office/drawing/2014/main" id="{B6CDDFDB-23D2-40B9-96FA-066FB6719300}"/>
              </a:ext>
            </a:extLst>
          </p:cNvPr>
          <p:cNvGraphicFramePr>
            <a:graphicFrameLocks noGrp="1"/>
          </p:cNvGraphicFramePr>
          <p:nvPr>
            <p:extLst>
              <p:ext uri="{D42A27DB-BD31-4B8C-83A1-F6EECF244321}">
                <p14:modId xmlns:p14="http://schemas.microsoft.com/office/powerpoint/2010/main" val="3880298356"/>
              </p:ext>
            </p:extLst>
          </p:nvPr>
        </p:nvGraphicFramePr>
        <p:xfrm>
          <a:off x="9403622" y="3182455"/>
          <a:ext cx="1642509" cy="1443880"/>
        </p:xfrm>
        <a:graphic>
          <a:graphicData uri="http://schemas.openxmlformats.org/drawingml/2006/table">
            <a:tbl>
              <a:tblPr firstRow="1" bandRow="1">
                <a:tableStyleId>{5C22544A-7EE6-4342-B048-85BDC9FD1C3A}</a:tableStyleId>
              </a:tblPr>
              <a:tblGrid>
                <a:gridCol w="547503">
                  <a:extLst>
                    <a:ext uri="{9D8B030D-6E8A-4147-A177-3AD203B41FA5}">
                      <a16:colId xmlns:a16="http://schemas.microsoft.com/office/drawing/2014/main" val="1910012208"/>
                    </a:ext>
                  </a:extLst>
                </a:gridCol>
                <a:gridCol w="547503">
                  <a:extLst>
                    <a:ext uri="{9D8B030D-6E8A-4147-A177-3AD203B41FA5}">
                      <a16:colId xmlns:a16="http://schemas.microsoft.com/office/drawing/2014/main" val="1326260147"/>
                    </a:ext>
                  </a:extLst>
                </a:gridCol>
                <a:gridCol w="547503">
                  <a:extLst>
                    <a:ext uri="{9D8B030D-6E8A-4147-A177-3AD203B41FA5}">
                      <a16:colId xmlns:a16="http://schemas.microsoft.com/office/drawing/2014/main" val="4206941946"/>
                    </a:ext>
                  </a:extLst>
                </a:gridCol>
              </a:tblGrid>
              <a:tr h="432380">
                <a:tc>
                  <a:txBody>
                    <a:bodyPr/>
                    <a:lstStyle/>
                    <a:p>
                      <a:r>
                        <a:rPr lang="en-US" altLang="zh-CN" sz="1600" dirty="0"/>
                        <a:t>1</a:t>
                      </a:r>
                      <a:endParaRPr lang="zh-CN" altLang="en-US" sz="1600" dirty="0"/>
                    </a:p>
                  </a:txBody>
                  <a:tcPr/>
                </a:tc>
                <a:tc>
                  <a:txBody>
                    <a:bodyPr/>
                    <a:lstStyle/>
                    <a:p>
                      <a:r>
                        <a:rPr lang="en-US" altLang="zh-CN" sz="1600" dirty="0"/>
                        <a:t>0.8</a:t>
                      </a:r>
                      <a:endParaRPr lang="zh-CN" altLang="en-US" sz="1600" dirty="0"/>
                    </a:p>
                  </a:txBody>
                  <a:tcPr/>
                </a:tc>
                <a:tc>
                  <a:txBody>
                    <a:bodyPr/>
                    <a:lstStyle/>
                    <a:p>
                      <a:r>
                        <a:rPr lang="en-US" altLang="zh-CN" sz="1600" dirty="0"/>
                        <a:t>0.8</a:t>
                      </a:r>
                      <a:endParaRPr lang="zh-CN" altLang="en-US" sz="1600" dirty="0"/>
                    </a:p>
                  </a:txBody>
                  <a:tcPr/>
                </a:tc>
                <a:extLst>
                  <a:ext uri="{0D108BD9-81ED-4DB2-BD59-A6C34878D82A}">
                    <a16:rowId xmlns:a16="http://schemas.microsoft.com/office/drawing/2014/main" val="3866782728"/>
                  </a:ext>
                </a:extLst>
              </a:tr>
              <a:tr h="432380">
                <a:tc>
                  <a:txBody>
                    <a:bodyPr/>
                    <a:lstStyle/>
                    <a:p>
                      <a:r>
                        <a:rPr lang="en-US" altLang="zh-CN" sz="1600" dirty="0"/>
                        <a:t>0.8</a:t>
                      </a:r>
                      <a:endParaRPr lang="zh-CN" altLang="en-US" sz="1600" dirty="0"/>
                    </a:p>
                  </a:txBody>
                  <a:tcPr/>
                </a:tc>
                <a:tc>
                  <a:txBody>
                    <a:bodyPr/>
                    <a:lstStyle/>
                    <a:p>
                      <a:r>
                        <a:rPr lang="en-US" altLang="zh-CN" sz="1600" dirty="0"/>
                        <a:t>0.9</a:t>
                      </a:r>
                      <a:endParaRPr lang="zh-CN" altLang="en-US" sz="1600" dirty="0"/>
                    </a:p>
                  </a:txBody>
                  <a:tcPr/>
                </a:tc>
                <a:tc>
                  <a:txBody>
                    <a:bodyPr/>
                    <a:lstStyle/>
                    <a:p>
                      <a:r>
                        <a:rPr lang="en-US" altLang="zh-CN" sz="1600" dirty="0"/>
                        <a:t>0.8</a:t>
                      </a:r>
                      <a:endParaRPr lang="zh-CN" altLang="en-US" sz="1600" dirty="0"/>
                    </a:p>
                  </a:txBody>
                  <a:tcPr/>
                </a:tc>
                <a:extLst>
                  <a:ext uri="{0D108BD9-81ED-4DB2-BD59-A6C34878D82A}">
                    <a16:rowId xmlns:a16="http://schemas.microsoft.com/office/drawing/2014/main" val="3325511206"/>
                  </a:ext>
                </a:extLst>
              </a:tr>
              <a:tr h="536203">
                <a:tc>
                  <a:txBody>
                    <a:bodyPr/>
                    <a:lstStyle/>
                    <a:p>
                      <a:r>
                        <a:rPr lang="en-US" altLang="zh-CN" sz="1600" dirty="0"/>
                        <a:t>0.8</a:t>
                      </a:r>
                      <a:endParaRPr lang="zh-CN" altLang="en-US" sz="1600" dirty="0"/>
                    </a:p>
                  </a:txBody>
                  <a:tcPr/>
                </a:tc>
                <a:tc>
                  <a:txBody>
                    <a:bodyPr/>
                    <a:lstStyle/>
                    <a:p>
                      <a:r>
                        <a:rPr lang="en-US" altLang="zh-CN" sz="1600" dirty="0"/>
                        <a:t>0.8</a:t>
                      </a:r>
                      <a:endParaRPr lang="zh-CN" altLang="en-US" sz="1600" dirty="0"/>
                    </a:p>
                  </a:txBody>
                  <a:tcPr/>
                </a:tc>
                <a:tc>
                  <a:txBody>
                    <a:bodyPr/>
                    <a:lstStyle/>
                    <a:p>
                      <a:r>
                        <a:rPr lang="en-US" altLang="zh-CN" sz="1600" dirty="0"/>
                        <a:t>0.86</a:t>
                      </a:r>
                      <a:endParaRPr lang="zh-CN" altLang="en-US" sz="1600" dirty="0"/>
                    </a:p>
                  </a:txBody>
                  <a:tcPr/>
                </a:tc>
                <a:extLst>
                  <a:ext uri="{0D108BD9-81ED-4DB2-BD59-A6C34878D82A}">
                    <a16:rowId xmlns:a16="http://schemas.microsoft.com/office/drawing/2014/main" val="1401951256"/>
                  </a:ext>
                </a:extLst>
              </a:tr>
            </a:tbl>
          </a:graphicData>
        </a:graphic>
      </p:graphicFrame>
      <p:grpSp>
        <p:nvGrpSpPr>
          <p:cNvPr id="65" name="组合 64">
            <a:extLst>
              <a:ext uri="{FF2B5EF4-FFF2-40B4-BE49-F238E27FC236}">
                <a16:creationId xmlns:a16="http://schemas.microsoft.com/office/drawing/2014/main" id="{B865BD5A-863E-49DD-B125-387E2C55A0F5}"/>
              </a:ext>
            </a:extLst>
          </p:cNvPr>
          <p:cNvGrpSpPr/>
          <p:nvPr/>
        </p:nvGrpSpPr>
        <p:grpSpPr>
          <a:xfrm>
            <a:off x="8655061" y="3554145"/>
            <a:ext cx="773395" cy="384721"/>
            <a:chOff x="5174067" y="2712218"/>
            <a:chExt cx="773395" cy="384721"/>
          </a:xfrm>
        </p:grpSpPr>
        <p:cxnSp>
          <p:nvCxnSpPr>
            <p:cNvPr id="66" name="直接箭头连接符 65">
              <a:extLst>
                <a:ext uri="{FF2B5EF4-FFF2-40B4-BE49-F238E27FC236}">
                  <a16:creationId xmlns:a16="http://schemas.microsoft.com/office/drawing/2014/main" id="{E5972EF8-982C-412E-9EF2-1B6A3D3938B3}"/>
                </a:ext>
              </a:extLst>
            </p:cNvPr>
            <p:cNvCxnSpPr>
              <a:cxnSpLocks/>
            </p:cNvCxnSpPr>
            <p:nvPr/>
          </p:nvCxnSpPr>
          <p:spPr>
            <a:xfrm>
              <a:off x="5234730" y="3041009"/>
              <a:ext cx="55367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348FC321-E67B-4BF1-A36E-3B8AB29E102A}"/>
                </a:ext>
              </a:extLst>
            </p:cNvPr>
            <p:cNvSpPr txBox="1"/>
            <p:nvPr/>
          </p:nvSpPr>
          <p:spPr>
            <a:xfrm>
              <a:off x="5174067" y="2712218"/>
              <a:ext cx="773395" cy="384721"/>
            </a:xfrm>
            <a:prstGeom prst="rect">
              <a:avLst/>
            </a:prstGeom>
            <a:noFill/>
          </p:spPr>
          <p:txBody>
            <a:bodyPr wrap="square" rtlCol="0">
              <a:spAutoFit/>
            </a:bodyPr>
            <a:lstStyle/>
            <a:p>
              <a:r>
                <a:rPr lang="en-US" altLang="zh-CN" dirty="0"/>
                <a:t>LCS</a:t>
              </a:r>
              <a:endParaRPr lang="zh-CN" altLang="en-US" dirty="0"/>
            </a:p>
          </p:txBody>
        </p:sp>
      </p:grpSp>
      <p:grpSp>
        <p:nvGrpSpPr>
          <p:cNvPr id="68" name="组合 67">
            <a:extLst>
              <a:ext uri="{FF2B5EF4-FFF2-40B4-BE49-F238E27FC236}">
                <a16:creationId xmlns:a16="http://schemas.microsoft.com/office/drawing/2014/main" id="{54848F95-90EA-4008-B535-04CA21842193}"/>
              </a:ext>
            </a:extLst>
          </p:cNvPr>
          <p:cNvGrpSpPr/>
          <p:nvPr/>
        </p:nvGrpSpPr>
        <p:grpSpPr>
          <a:xfrm>
            <a:off x="10224876" y="4645026"/>
            <a:ext cx="940429" cy="478389"/>
            <a:chOff x="6743882" y="3803099"/>
            <a:chExt cx="940429" cy="478389"/>
          </a:xfrm>
        </p:grpSpPr>
        <p:cxnSp>
          <p:nvCxnSpPr>
            <p:cNvPr id="69" name="直接箭头连接符 68">
              <a:extLst>
                <a:ext uri="{FF2B5EF4-FFF2-40B4-BE49-F238E27FC236}">
                  <a16:creationId xmlns:a16="http://schemas.microsoft.com/office/drawing/2014/main" id="{CF0C4817-0AB2-4EB1-AA5E-CD33A3ED5A2E}"/>
                </a:ext>
              </a:extLst>
            </p:cNvPr>
            <p:cNvCxnSpPr/>
            <p:nvPr/>
          </p:nvCxnSpPr>
          <p:spPr>
            <a:xfrm>
              <a:off x="6743882" y="3803099"/>
              <a:ext cx="0" cy="47838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0EEFFB54-4AE3-454D-92BE-503481824975}"/>
                </a:ext>
              </a:extLst>
            </p:cNvPr>
            <p:cNvSpPr txBox="1"/>
            <p:nvPr/>
          </p:nvSpPr>
          <p:spPr>
            <a:xfrm>
              <a:off x="6845417" y="3850547"/>
              <a:ext cx="838894" cy="307777"/>
            </a:xfrm>
            <a:prstGeom prst="rect">
              <a:avLst/>
            </a:prstGeom>
            <a:noFill/>
          </p:spPr>
          <p:txBody>
            <a:bodyPr wrap="square" rtlCol="0">
              <a:spAutoFit/>
            </a:bodyPr>
            <a:lstStyle/>
            <a:p>
              <a:r>
                <a:rPr lang="en-US" altLang="zh-CN" sz="1400" b="1" dirty="0"/>
                <a:t>r=0.88</a:t>
              </a:r>
              <a:endParaRPr lang="zh-CN" altLang="en-US" sz="1400" b="1" dirty="0"/>
            </a:p>
          </p:txBody>
        </p:sp>
      </p:grpSp>
      <p:graphicFrame>
        <p:nvGraphicFramePr>
          <p:cNvPr id="71" name="表格 70">
            <a:extLst>
              <a:ext uri="{FF2B5EF4-FFF2-40B4-BE49-F238E27FC236}">
                <a16:creationId xmlns:a16="http://schemas.microsoft.com/office/drawing/2014/main" id="{5A680BC8-C500-4F96-9C1A-AA51664C6B7F}"/>
              </a:ext>
            </a:extLst>
          </p:cNvPr>
          <p:cNvGraphicFramePr>
            <a:graphicFrameLocks noGrp="1"/>
          </p:cNvGraphicFramePr>
          <p:nvPr>
            <p:extLst>
              <p:ext uri="{D42A27DB-BD31-4B8C-83A1-F6EECF244321}">
                <p14:modId xmlns:p14="http://schemas.microsoft.com/office/powerpoint/2010/main" val="175602281"/>
              </p:ext>
            </p:extLst>
          </p:nvPr>
        </p:nvGraphicFramePr>
        <p:xfrm>
          <a:off x="9403622" y="5240555"/>
          <a:ext cx="1642509" cy="1331053"/>
        </p:xfrm>
        <a:graphic>
          <a:graphicData uri="http://schemas.openxmlformats.org/drawingml/2006/table">
            <a:tbl>
              <a:tblPr firstRow="1" bandRow="1">
                <a:tableStyleId>{5C22544A-7EE6-4342-B048-85BDC9FD1C3A}</a:tableStyleId>
              </a:tblPr>
              <a:tblGrid>
                <a:gridCol w="547503">
                  <a:extLst>
                    <a:ext uri="{9D8B030D-6E8A-4147-A177-3AD203B41FA5}">
                      <a16:colId xmlns:a16="http://schemas.microsoft.com/office/drawing/2014/main" val="1910012208"/>
                    </a:ext>
                  </a:extLst>
                </a:gridCol>
                <a:gridCol w="547503">
                  <a:extLst>
                    <a:ext uri="{9D8B030D-6E8A-4147-A177-3AD203B41FA5}">
                      <a16:colId xmlns:a16="http://schemas.microsoft.com/office/drawing/2014/main" val="1326260147"/>
                    </a:ext>
                  </a:extLst>
                </a:gridCol>
                <a:gridCol w="547503">
                  <a:extLst>
                    <a:ext uri="{9D8B030D-6E8A-4147-A177-3AD203B41FA5}">
                      <a16:colId xmlns:a16="http://schemas.microsoft.com/office/drawing/2014/main" val="4206941946"/>
                    </a:ext>
                  </a:extLst>
                </a:gridCol>
              </a:tblGrid>
              <a:tr h="432380">
                <a:tc>
                  <a:txBody>
                    <a:bodyPr/>
                    <a:lstStyle/>
                    <a:p>
                      <a:pPr algn="ctr"/>
                      <a:r>
                        <a:rPr lang="en-US" altLang="zh-CN" sz="1600" dirty="0"/>
                        <a:t>1</a:t>
                      </a:r>
                      <a:endParaRPr lang="zh-CN" altLang="en-US" sz="1600" dirty="0"/>
                    </a:p>
                  </a:txBody>
                  <a:tcPr/>
                </a:tc>
                <a:tc>
                  <a:txBody>
                    <a:bodyPr/>
                    <a:lstStyle/>
                    <a:p>
                      <a:pPr algn="ctr"/>
                      <a:r>
                        <a:rPr lang="en-US" altLang="zh-CN" sz="1600" dirty="0"/>
                        <a:t>0</a:t>
                      </a:r>
                      <a:endParaRPr lang="zh-CN" altLang="en-US" sz="1600" dirty="0"/>
                    </a:p>
                  </a:txBody>
                  <a:tcPr/>
                </a:tc>
                <a:tc>
                  <a:txBody>
                    <a:bodyPr/>
                    <a:lstStyle/>
                    <a:p>
                      <a:pPr algn="ctr"/>
                      <a:r>
                        <a:rPr lang="en-US" altLang="zh-CN" sz="1600" dirty="0"/>
                        <a:t>0</a:t>
                      </a:r>
                      <a:endParaRPr lang="zh-CN" altLang="en-US" sz="1600" dirty="0"/>
                    </a:p>
                  </a:txBody>
                  <a:tcPr/>
                </a:tc>
                <a:extLst>
                  <a:ext uri="{0D108BD9-81ED-4DB2-BD59-A6C34878D82A}">
                    <a16:rowId xmlns:a16="http://schemas.microsoft.com/office/drawing/2014/main" val="3866782728"/>
                  </a:ext>
                </a:extLst>
              </a:tr>
              <a:tr h="432380">
                <a:tc>
                  <a:txBody>
                    <a:bodyPr/>
                    <a:lstStyle/>
                    <a:p>
                      <a:pPr algn="ctr"/>
                      <a:r>
                        <a:rPr lang="en-US" altLang="zh-CN" sz="1600" dirty="0"/>
                        <a:t>0</a:t>
                      </a:r>
                      <a:endParaRPr lang="zh-CN" altLang="en-US" sz="1600" dirty="0"/>
                    </a:p>
                  </a:txBody>
                  <a:tcPr/>
                </a:tc>
                <a:tc>
                  <a:txBody>
                    <a:bodyPr/>
                    <a:lstStyle/>
                    <a:p>
                      <a:pPr algn="ctr"/>
                      <a:r>
                        <a:rPr lang="en-US" altLang="zh-CN" sz="1600" dirty="0"/>
                        <a:t>1</a:t>
                      </a:r>
                      <a:endParaRPr lang="zh-CN" altLang="en-US" sz="1600" dirty="0"/>
                    </a:p>
                  </a:txBody>
                  <a:tcPr/>
                </a:tc>
                <a:tc>
                  <a:txBody>
                    <a:bodyPr/>
                    <a:lstStyle/>
                    <a:p>
                      <a:pPr algn="ctr"/>
                      <a:r>
                        <a:rPr lang="en-US" altLang="zh-CN" sz="1600" dirty="0"/>
                        <a:t>0</a:t>
                      </a:r>
                      <a:endParaRPr lang="zh-CN" altLang="en-US" sz="1600" dirty="0"/>
                    </a:p>
                  </a:txBody>
                  <a:tcPr/>
                </a:tc>
                <a:extLst>
                  <a:ext uri="{0D108BD9-81ED-4DB2-BD59-A6C34878D82A}">
                    <a16:rowId xmlns:a16="http://schemas.microsoft.com/office/drawing/2014/main" val="3325511206"/>
                  </a:ext>
                </a:extLst>
              </a:tr>
              <a:tr h="466293">
                <a:tc>
                  <a:txBody>
                    <a:bodyPr/>
                    <a:lstStyle/>
                    <a:p>
                      <a:pPr algn="ctr"/>
                      <a:r>
                        <a:rPr lang="en-US" altLang="zh-CN" sz="1600" dirty="0"/>
                        <a:t>0</a:t>
                      </a:r>
                      <a:endParaRPr lang="zh-CN" altLang="en-US" sz="1600" dirty="0"/>
                    </a:p>
                  </a:txBody>
                  <a:tcPr/>
                </a:tc>
                <a:tc>
                  <a:txBody>
                    <a:bodyPr/>
                    <a:lstStyle/>
                    <a:p>
                      <a:pPr algn="ctr"/>
                      <a:r>
                        <a:rPr lang="en-US" altLang="zh-CN" sz="1600" dirty="0"/>
                        <a:t>0</a:t>
                      </a:r>
                      <a:endParaRPr lang="zh-CN" altLang="en-US" sz="1600" dirty="0"/>
                    </a:p>
                  </a:txBody>
                  <a:tcPr/>
                </a:tc>
                <a:tc>
                  <a:txBody>
                    <a:bodyPr/>
                    <a:lstStyle/>
                    <a:p>
                      <a:pPr algn="ctr"/>
                      <a:r>
                        <a:rPr lang="en-US" altLang="zh-CN" sz="1600" dirty="0"/>
                        <a:t>0</a:t>
                      </a:r>
                      <a:endParaRPr lang="zh-CN" altLang="en-US" sz="1600" dirty="0"/>
                    </a:p>
                  </a:txBody>
                  <a:tcPr/>
                </a:tc>
                <a:extLst>
                  <a:ext uri="{0D108BD9-81ED-4DB2-BD59-A6C34878D82A}">
                    <a16:rowId xmlns:a16="http://schemas.microsoft.com/office/drawing/2014/main" val="1401951256"/>
                  </a:ext>
                </a:extLst>
              </a:tr>
            </a:tbl>
          </a:graphicData>
        </a:graphic>
      </p:graphicFrame>
      <p:sp>
        <p:nvSpPr>
          <p:cNvPr id="72" name="文本框 71">
            <a:extLst>
              <a:ext uri="{FF2B5EF4-FFF2-40B4-BE49-F238E27FC236}">
                <a16:creationId xmlns:a16="http://schemas.microsoft.com/office/drawing/2014/main" id="{E6ED9544-F51B-4AF5-827C-1BB73B9E6AC7}"/>
              </a:ext>
            </a:extLst>
          </p:cNvPr>
          <p:cNvSpPr txBox="1"/>
          <p:nvPr/>
        </p:nvSpPr>
        <p:spPr>
          <a:xfrm>
            <a:off x="4872909" y="5721414"/>
            <a:ext cx="3708591" cy="384721"/>
          </a:xfrm>
          <a:prstGeom prst="rect">
            <a:avLst/>
          </a:prstGeom>
          <a:noFill/>
        </p:spPr>
        <p:txBody>
          <a:bodyPr wrap="square" rtlCol="0">
            <a:spAutoFit/>
          </a:bodyPr>
          <a:lstStyle/>
          <a:p>
            <a:r>
              <a:rPr lang="en-US" altLang="zh-CN" dirty="0"/>
              <a:t>A</a:t>
            </a:r>
            <a:r>
              <a:rPr lang="zh-CN" altLang="en-US" dirty="0"/>
              <a:t>和</a:t>
            </a:r>
            <a:r>
              <a:rPr lang="en-US" altLang="zh-CN" dirty="0"/>
              <a:t>B</a:t>
            </a:r>
            <a:r>
              <a:rPr lang="zh-CN" altLang="en-US" dirty="0"/>
              <a:t>文件最大重复代码行数为</a:t>
            </a:r>
            <a:r>
              <a:rPr lang="en-US" altLang="zh-CN" dirty="0"/>
              <a:t>2</a:t>
            </a:r>
            <a:endParaRPr lang="zh-CN" altLang="en-US" dirty="0"/>
          </a:p>
        </p:txBody>
      </p:sp>
      <p:cxnSp>
        <p:nvCxnSpPr>
          <p:cNvPr id="73" name="直接箭头连接符 72">
            <a:extLst>
              <a:ext uri="{FF2B5EF4-FFF2-40B4-BE49-F238E27FC236}">
                <a16:creationId xmlns:a16="http://schemas.microsoft.com/office/drawing/2014/main" id="{8F68FA46-7AE4-4FB8-B470-2211B7C6A037}"/>
              </a:ext>
            </a:extLst>
          </p:cNvPr>
          <p:cNvCxnSpPr>
            <a:cxnSpLocks/>
          </p:cNvCxnSpPr>
          <p:nvPr/>
        </p:nvCxnSpPr>
        <p:spPr>
          <a:xfrm flipH="1">
            <a:off x="8514388" y="5906081"/>
            <a:ext cx="822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CDAF35E8-2073-4484-99A3-4C8B97015236}"/>
              </a:ext>
            </a:extLst>
          </p:cNvPr>
          <p:cNvSpPr txBox="1"/>
          <p:nvPr/>
        </p:nvSpPr>
        <p:spPr>
          <a:xfrm>
            <a:off x="8596670" y="5595346"/>
            <a:ext cx="773396" cy="307777"/>
          </a:xfrm>
          <a:prstGeom prst="rect">
            <a:avLst/>
          </a:prstGeom>
          <a:noFill/>
        </p:spPr>
        <p:txBody>
          <a:bodyPr wrap="square" rtlCol="0">
            <a:spAutoFit/>
          </a:bodyPr>
          <a:lstStyle/>
          <a:p>
            <a:r>
              <a:rPr lang="en-US" altLang="zh-CN" sz="1400" b="1" dirty="0"/>
              <a:t>Match</a:t>
            </a:r>
            <a:endParaRPr lang="zh-CN" altLang="en-US" sz="1400" b="1" dirty="0"/>
          </a:p>
        </p:txBody>
      </p:sp>
    </p:spTree>
    <p:extLst>
      <p:ext uri="{BB962C8B-B14F-4D97-AF65-F5344CB8AC3E}">
        <p14:creationId xmlns:p14="http://schemas.microsoft.com/office/powerpoint/2010/main" val="1112987377"/>
      </p:ext>
    </p:extLst>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 presetClass="entr" presetSubtype="8" accel="50000" fill="hold" nodeType="afterEffect" p14:presetBounceEnd="37000">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37000">
                                          <p:cBhvr additive="base">
                                            <p:cTn id="15" dur="400" fill="hold"/>
                                            <p:tgtEl>
                                              <p:spTgt spid="2"/>
                                            </p:tgtEl>
                                            <p:attrNameLst>
                                              <p:attrName>ppt_x</p:attrName>
                                            </p:attrNameLst>
                                          </p:cBhvr>
                                          <p:tavLst>
                                            <p:tav tm="0">
                                              <p:val>
                                                <p:strVal val="0-#ppt_w/2"/>
                                              </p:val>
                                            </p:tav>
                                            <p:tav tm="100000">
                                              <p:val>
                                                <p:strVal val="#ppt_x"/>
                                              </p:val>
                                            </p:tav>
                                          </p:tavLst>
                                        </p:anim>
                                        <p:anim calcmode="lin" valueType="num" p14:bounceEnd="37000">
                                          <p:cBhvr additive="base">
                                            <p:cTn id="16" dur="4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250" fill="hold"/>
                                            <p:tgtEl>
                                              <p:spTgt spid="9"/>
                                            </p:tgtEl>
                                            <p:attrNameLst>
                                              <p:attrName>ppt_w</p:attrName>
                                            </p:attrNameLst>
                                          </p:cBhvr>
                                          <p:tavLst>
                                            <p:tav tm="0">
                                              <p:val>
                                                <p:fltVal val="0"/>
                                              </p:val>
                                            </p:tav>
                                            <p:tav tm="100000">
                                              <p:val>
                                                <p:strVal val="#ppt_w"/>
                                              </p:val>
                                            </p:tav>
                                          </p:tavLst>
                                        </p:anim>
                                        <p:anim calcmode="lin" valueType="num">
                                          <p:cBhvr>
                                            <p:cTn id="21" dur="250" fill="hold"/>
                                            <p:tgtEl>
                                              <p:spTgt spid="9"/>
                                            </p:tgtEl>
                                            <p:attrNameLst>
                                              <p:attrName>ppt_h</p:attrName>
                                            </p:attrNameLst>
                                          </p:cBhvr>
                                          <p:tavLst>
                                            <p:tav tm="0">
                                              <p:val>
                                                <p:fltVal val="0"/>
                                              </p:val>
                                            </p:tav>
                                            <p:tav tm="100000">
                                              <p:val>
                                                <p:strVal val="#ppt_h"/>
                                              </p:val>
                                            </p:tav>
                                          </p:tavLst>
                                        </p:anim>
                                      </p:childTnLst>
                                    </p:cTn>
                                  </p:par>
                                </p:childTnLst>
                              </p:cTn>
                            </p:par>
                            <p:par>
                              <p:cTn id="22" fill="hold">
                                <p:stCondLst>
                                  <p:cond delay="1750"/>
                                </p:stCondLst>
                                <p:childTnLst>
                                  <p:par>
                                    <p:cTn id="23" presetID="12" presetClass="entr" presetSubtype="2" fill="hold" nodeType="afterEffect">
                                      <p:stCondLst>
                                        <p:cond delay="10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p:tgtEl>
                                              <p:spTgt spid="41"/>
                                            </p:tgtEl>
                                            <p:attrNameLst>
                                              <p:attrName>ppt_x</p:attrName>
                                            </p:attrNameLst>
                                          </p:cBhvr>
                                          <p:tavLst>
                                            <p:tav tm="0">
                                              <p:val>
                                                <p:strVal val="#ppt_x+#ppt_w*1.125000"/>
                                              </p:val>
                                            </p:tav>
                                            <p:tav tm="100000">
                                              <p:val>
                                                <p:strVal val="#ppt_x"/>
                                              </p:val>
                                            </p:tav>
                                          </p:tavLst>
                                        </p:anim>
                                        <p:animEffect transition="in" filter="wipe(left)">
                                          <p:cBhvr>
                                            <p:cTn id="26" dur="500"/>
                                            <p:tgtEl>
                                              <p:spTgt spid="41"/>
                                            </p:tgtEl>
                                          </p:cBhvr>
                                        </p:animEffect>
                                      </p:childTnLst>
                                    </p:cTn>
                                  </p:par>
                                  <p:par>
                                    <p:cTn id="27" presetID="2" presetClass="entr" presetSubtype="4" fill="hold" nodeType="withEffect">
                                      <p:stCondLst>
                                        <p:cond delay="10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500" fill="hold"/>
                                            <p:tgtEl>
                                              <p:spTgt spid="60"/>
                                            </p:tgtEl>
                                            <p:attrNameLst>
                                              <p:attrName>ppt_x</p:attrName>
                                            </p:attrNameLst>
                                          </p:cBhvr>
                                          <p:tavLst>
                                            <p:tav tm="0">
                                              <p:val>
                                                <p:strVal val="#ppt_x"/>
                                              </p:val>
                                            </p:tav>
                                            <p:tav tm="100000">
                                              <p:val>
                                                <p:strVal val="#ppt_x"/>
                                              </p:val>
                                            </p:tav>
                                          </p:tavLst>
                                        </p:anim>
                                        <p:anim calcmode="lin" valueType="num">
                                          <p:cBhvr additive="base">
                                            <p:cTn id="30" dur="500" fill="hold"/>
                                            <p:tgtEl>
                                              <p:spTgt spid="6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10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fill="hold"/>
                                            <p:tgtEl>
                                              <p:spTgt spid="64"/>
                                            </p:tgtEl>
                                            <p:attrNameLst>
                                              <p:attrName>ppt_x</p:attrName>
                                            </p:attrNameLst>
                                          </p:cBhvr>
                                          <p:tavLst>
                                            <p:tav tm="0">
                                              <p:val>
                                                <p:strVal val="#ppt_x"/>
                                              </p:val>
                                            </p:tav>
                                            <p:tav tm="100000">
                                              <p:val>
                                                <p:strVal val="#ppt_x"/>
                                              </p:val>
                                            </p:tav>
                                          </p:tavLst>
                                        </p:anim>
                                        <p:anim calcmode="lin" valueType="num">
                                          <p:cBhvr additive="base">
                                            <p:cTn id="34" dur="500" fill="hold"/>
                                            <p:tgtEl>
                                              <p:spTgt spid="6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10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500" fill="hold"/>
                                            <p:tgtEl>
                                              <p:spTgt spid="65"/>
                                            </p:tgtEl>
                                            <p:attrNameLst>
                                              <p:attrName>ppt_x</p:attrName>
                                            </p:attrNameLst>
                                          </p:cBhvr>
                                          <p:tavLst>
                                            <p:tav tm="0">
                                              <p:val>
                                                <p:strVal val="#ppt_x"/>
                                              </p:val>
                                            </p:tav>
                                            <p:tav tm="100000">
                                              <p:val>
                                                <p:strVal val="#ppt_x"/>
                                              </p:val>
                                            </p:tav>
                                          </p:tavLst>
                                        </p:anim>
                                        <p:anim calcmode="lin" valueType="num">
                                          <p:cBhvr additive="base">
                                            <p:cTn id="38" dur="500" fill="hold"/>
                                            <p:tgtEl>
                                              <p:spTgt spid="6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100"/>
                                      </p:stCondLst>
                                      <p:childTnLst>
                                        <p:set>
                                          <p:cBhvr>
                                            <p:cTn id="40" dur="1" fill="hold">
                                              <p:stCondLst>
                                                <p:cond delay="0"/>
                                              </p:stCondLst>
                                            </p:cTn>
                                            <p:tgtEl>
                                              <p:spTgt spid="68"/>
                                            </p:tgtEl>
                                            <p:attrNameLst>
                                              <p:attrName>style.visibility</p:attrName>
                                            </p:attrNameLst>
                                          </p:cBhvr>
                                          <p:to>
                                            <p:strVal val="visible"/>
                                          </p:to>
                                        </p:set>
                                        <p:anim calcmode="lin" valueType="num">
                                          <p:cBhvr additive="base">
                                            <p:cTn id="41" dur="500" fill="hold"/>
                                            <p:tgtEl>
                                              <p:spTgt spid="68"/>
                                            </p:tgtEl>
                                            <p:attrNameLst>
                                              <p:attrName>ppt_x</p:attrName>
                                            </p:attrNameLst>
                                          </p:cBhvr>
                                          <p:tavLst>
                                            <p:tav tm="0">
                                              <p:val>
                                                <p:strVal val="#ppt_x"/>
                                              </p:val>
                                            </p:tav>
                                            <p:tav tm="100000">
                                              <p:val>
                                                <p:strVal val="#ppt_x"/>
                                              </p:val>
                                            </p:tav>
                                          </p:tavLst>
                                        </p:anim>
                                        <p:anim calcmode="lin" valueType="num">
                                          <p:cBhvr additive="base">
                                            <p:cTn id="42" dur="500" fill="hold"/>
                                            <p:tgtEl>
                                              <p:spTgt spid="6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100"/>
                                      </p:stCondLst>
                                      <p:childTnLst>
                                        <p:set>
                                          <p:cBhvr>
                                            <p:cTn id="44" dur="1" fill="hold">
                                              <p:stCondLst>
                                                <p:cond delay="0"/>
                                              </p:stCondLst>
                                            </p:cTn>
                                            <p:tgtEl>
                                              <p:spTgt spid="71"/>
                                            </p:tgtEl>
                                            <p:attrNameLst>
                                              <p:attrName>style.visibility</p:attrName>
                                            </p:attrNameLst>
                                          </p:cBhvr>
                                          <p:to>
                                            <p:strVal val="visible"/>
                                          </p:to>
                                        </p:set>
                                        <p:anim calcmode="lin" valueType="num">
                                          <p:cBhvr additive="base">
                                            <p:cTn id="45" dur="500" fill="hold"/>
                                            <p:tgtEl>
                                              <p:spTgt spid="71"/>
                                            </p:tgtEl>
                                            <p:attrNameLst>
                                              <p:attrName>ppt_x</p:attrName>
                                            </p:attrNameLst>
                                          </p:cBhvr>
                                          <p:tavLst>
                                            <p:tav tm="0">
                                              <p:val>
                                                <p:strVal val="#ppt_x"/>
                                              </p:val>
                                            </p:tav>
                                            <p:tav tm="100000">
                                              <p:val>
                                                <p:strVal val="#ppt_x"/>
                                              </p:val>
                                            </p:tav>
                                          </p:tavLst>
                                        </p:anim>
                                        <p:anim calcmode="lin" valueType="num">
                                          <p:cBhvr additive="base">
                                            <p:cTn id="46" dur="500" fill="hold"/>
                                            <p:tgtEl>
                                              <p:spTgt spid="7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100"/>
                                      </p:stCondLst>
                                      <p:childTnLst>
                                        <p:set>
                                          <p:cBhvr>
                                            <p:cTn id="48" dur="1" fill="hold">
                                              <p:stCondLst>
                                                <p:cond delay="0"/>
                                              </p:stCondLst>
                                            </p:cTn>
                                            <p:tgtEl>
                                              <p:spTgt spid="72"/>
                                            </p:tgtEl>
                                            <p:attrNameLst>
                                              <p:attrName>style.visibility</p:attrName>
                                            </p:attrNameLst>
                                          </p:cBhvr>
                                          <p:to>
                                            <p:strVal val="visible"/>
                                          </p:to>
                                        </p:set>
                                        <p:anim calcmode="lin" valueType="num">
                                          <p:cBhvr additive="base">
                                            <p:cTn id="49" dur="500" fill="hold"/>
                                            <p:tgtEl>
                                              <p:spTgt spid="72"/>
                                            </p:tgtEl>
                                            <p:attrNameLst>
                                              <p:attrName>ppt_x</p:attrName>
                                            </p:attrNameLst>
                                          </p:cBhvr>
                                          <p:tavLst>
                                            <p:tav tm="0">
                                              <p:val>
                                                <p:strVal val="#ppt_x"/>
                                              </p:val>
                                            </p:tav>
                                            <p:tav tm="100000">
                                              <p:val>
                                                <p:strVal val="#ppt_x"/>
                                              </p:val>
                                            </p:tav>
                                          </p:tavLst>
                                        </p:anim>
                                        <p:anim calcmode="lin" valueType="num">
                                          <p:cBhvr additive="base">
                                            <p:cTn id="50" dur="500" fill="hold"/>
                                            <p:tgtEl>
                                              <p:spTgt spid="7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100"/>
                                      </p:stCondLst>
                                      <p:childTnLst>
                                        <p:set>
                                          <p:cBhvr>
                                            <p:cTn id="52" dur="1" fill="hold">
                                              <p:stCondLst>
                                                <p:cond delay="0"/>
                                              </p:stCondLst>
                                            </p:cTn>
                                            <p:tgtEl>
                                              <p:spTgt spid="73"/>
                                            </p:tgtEl>
                                            <p:attrNameLst>
                                              <p:attrName>style.visibility</p:attrName>
                                            </p:attrNameLst>
                                          </p:cBhvr>
                                          <p:to>
                                            <p:strVal val="visible"/>
                                          </p:to>
                                        </p:set>
                                        <p:anim calcmode="lin" valueType="num">
                                          <p:cBhvr additive="base">
                                            <p:cTn id="53" dur="500" fill="hold"/>
                                            <p:tgtEl>
                                              <p:spTgt spid="73"/>
                                            </p:tgtEl>
                                            <p:attrNameLst>
                                              <p:attrName>ppt_x</p:attrName>
                                            </p:attrNameLst>
                                          </p:cBhvr>
                                          <p:tavLst>
                                            <p:tav tm="0">
                                              <p:val>
                                                <p:strVal val="#ppt_x"/>
                                              </p:val>
                                            </p:tav>
                                            <p:tav tm="100000">
                                              <p:val>
                                                <p:strVal val="#ppt_x"/>
                                              </p:val>
                                            </p:tav>
                                          </p:tavLst>
                                        </p:anim>
                                        <p:anim calcmode="lin" valueType="num">
                                          <p:cBhvr additive="base">
                                            <p:cTn id="54" dur="500" fill="hold"/>
                                            <p:tgtEl>
                                              <p:spTgt spid="7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100"/>
                                      </p:stCondLst>
                                      <p:childTnLst>
                                        <p:set>
                                          <p:cBhvr>
                                            <p:cTn id="56" dur="1" fill="hold">
                                              <p:stCondLst>
                                                <p:cond delay="0"/>
                                              </p:stCondLst>
                                            </p:cTn>
                                            <p:tgtEl>
                                              <p:spTgt spid="74"/>
                                            </p:tgtEl>
                                            <p:attrNameLst>
                                              <p:attrName>style.visibility</p:attrName>
                                            </p:attrNameLst>
                                          </p:cBhvr>
                                          <p:to>
                                            <p:strVal val="visible"/>
                                          </p:to>
                                        </p:set>
                                        <p:anim calcmode="lin" valueType="num">
                                          <p:cBhvr additive="base">
                                            <p:cTn id="57" dur="500" fill="hold"/>
                                            <p:tgtEl>
                                              <p:spTgt spid="74"/>
                                            </p:tgtEl>
                                            <p:attrNameLst>
                                              <p:attrName>ppt_x</p:attrName>
                                            </p:attrNameLst>
                                          </p:cBhvr>
                                          <p:tavLst>
                                            <p:tav tm="0">
                                              <p:val>
                                                <p:strVal val="#ppt_x"/>
                                              </p:val>
                                            </p:tav>
                                            <p:tav tm="100000">
                                              <p:val>
                                                <p:strVal val="#ppt_x"/>
                                              </p:val>
                                            </p:tav>
                                          </p:tavLst>
                                        </p:anim>
                                        <p:anim calcmode="lin" valueType="num">
                                          <p:cBhvr additive="base">
                                            <p:cTn id="5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8" grpId="0"/>
          <p:bldP spid="59" grpId="0"/>
          <p:bldP spid="72" grpId="0"/>
          <p:bldP spid="7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 presetClass="entr" presetSubtype="8" accel="5000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400" fill="hold"/>
                                            <p:tgtEl>
                                              <p:spTgt spid="2"/>
                                            </p:tgtEl>
                                            <p:attrNameLst>
                                              <p:attrName>ppt_x</p:attrName>
                                            </p:attrNameLst>
                                          </p:cBhvr>
                                          <p:tavLst>
                                            <p:tav tm="0">
                                              <p:val>
                                                <p:strVal val="0-#ppt_w/2"/>
                                              </p:val>
                                            </p:tav>
                                            <p:tav tm="100000">
                                              <p:val>
                                                <p:strVal val="#ppt_x"/>
                                              </p:val>
                                            </p:tav>
                                          </p:tavLst>
                                        </p:anim>
                                        <p:anim calcmode="lin" valueType="num">
                                          <p:cBhvr additive="base">
                                            <p:cTn id="16" dur="4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250" fill="hold"/>
                                            <p:tgtEl>
                                              <p:spTgt spid="9"/>
                                            </p:tgtEl>
                                            <p:attrNameLst>
                                              <p:attrName>ppt_w</p:attrName>
                                            </p:attrNameLst>
                                          </p:cBhvr>
                                          <p:tavLst>
                                            <p:tav tm="0">
                                              <p:val>
                                                <p:fltVal val="0"/>
                                              </p:val>
                                            </p:tav>
                                            <p:tav tm="100000">
                                              <p:val>
                                                <p:strVal val="#ppt_w"/>
                                              </p:val>
                                            </p:tav>
                                          </p:tavLst>
                                        </p:anim>
                                        <p:anim calcmode="lin" valueType="num">
                                          <p:cBhvr>
                                            <p:cTn id="21" dur="250" fill="hold"/>
                                            <p:tgtEl>
                                              <p:spTgt spid="9"/>
                                            </p:tgtEl>
                                            <p:attrNameLst>
                                              <p:attrName>ppt_h</p:attrName>
                                            </p:attrNameLst>
                                          </p:cBhvr>
                                          <p:tavLst>
                                            <p:tav tm="0">
                                              <p:val>
                                                <p:fltVal val="0"/>
                                              </p:val>
                                            </p:tav>
                                            <p:tav tm="100000">
                                              <p:val>
                                                <p:strVal val="#ppt_h"/>
                                              </p:val>
                                            </p:tav>
                                          </p:tavLst>
                                        </p:anim>
                                      </p:childTnLst>
                                    </p:cTn>
                                  </p:par>
                                </p:childTnLst>
                              </p:cTn>
                            </p:par>
                            <p:par>
                              <p:cTn id="22" fill="hold">
                                <p:stCondLst>
                                  <p:cond delay="1750"/>
                                </p:stCondLst>
                                <p:childTnLst>
                                  <p:par>
                                    <p:cTn id="23" presetID="12" presetClass="entr" presetSubtype="2" fill="hold" nodeType="afterEffect">
                                      <p:stCondLst>
                                        <p:cond delay="10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p:tgtEl>
                                              <p:spTgt spid="41"/>
                                            </p:tgtEl>
                                            <p:attrNameLst>
                                              <p:attrName>ppt_x</p:attrName>
                                            </p:attrNameLst>
                                          </p:cBhvr>
                                          <p:tavLst>
                                            <p:tav tm="0">
                                              <p:val>
                                                <p:strVal val="#ppt_x+#ppt_w*1.125000"/>
                                              </p:val>
                                            </p:tav>
                                            <p:tav tm="100000">
                                              <p:val>
                                                <p:strVal val="#ppt_x"/>
                                              </p:val>
                                            </p:tav>
                                          </p:tavLst>
                                        </p:anim>
                                        <p:animEffect transition="in" filter="wipe(left)">
                                          <p:cBhvr>
                                            <p:cTn id="26" dur="500"/>
                                            <p:tgtEl>
                                              <p:spTgt spid="41"/>
                                            </p:tgtEl>
                                          </p:cBhvr>
                                        </p:animEffect>
                                      </p:childTnLst>
                                    </p:cTn>
                                  </p:par>
                                  <p:par>
                                    <p:cTn id="27" presetID="2" presetClass="entr" presetSubtype="4" fill="hold" nodeType="withEffect">
                                      <p:stCondLst>
                                        <p:cond delay="10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500" fill="hold"/>
                                            <p:tgtEl>
                                              <p:spTgt spid="60"/>
                                            </p:tgtEl>
                                            <p:attrNameLst>
                                              <p:attrName>ppt_x</p:attrName>
                                            </p:attrNameLst>
                                          </p:cBhvr>
                                          <p:tavLst>
                                            <p:tav tm="0">
                                              <p:val>
                                                <p:strVal val="#ppt_x"/>
                                              </p:val>
                                            </p:tav>
                                            <p:tav tm="100000">
                                              <p:val>
                                                <p:strVal val="#ppt_x"/>
                                              </p:val>
                                            </p:tav>
                                          </p:tavLst>
                                        </p:anim>
                                        <p:anim calcmode="lin" valueType="num">
                                          <p:cBhvr additive="base">
                                            <p:cTn id="30" dur="500" fill="hold"/>
                                            <p:tgtEl>
                                              <p:spTgt spid="6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10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fill="hold"/>
                                            <p:tgtEl>
                                              <p:spTgt spid="64"/>
                                            </p:tgtEl>
                                            <p:attrNameLst>
                                              <p:attrName>ppt_x</p:attrName>
                                            </p:attrNameLst>
                                          </p:cBhvr>
                                          <p:tavLst>
                                            <p:tav tm="0">
                                              <p:val>
                                                <p:strVal val="#ppt_x"/>
                                              </p:val>
                                            </p:tav>
                                            <p:tav tm="100000">
                                              <p:val>
                                                <p:strVal val="#ppt_x"/>
                                              </p:val>
                                            </p:tav>
                                          </p:tavLst>
                                        </p:anim>
                                        <p:anim calcmode="lin" valueType="num">
                                          <p:cBhvr additive="base">
                                            <p:cTn id="34" dur="500" fill="hold"/>
                                            <p:tgtEl>
                                              <p:spTgt spid="6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10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500" fill="hold"/>
                                            <p:tgtEl>
                                              <p:spTgt spid="65"/>
                                            </p:tgtEl>
                                            <p:attrNameLst>
                                              <p:attrName>ppt_x</p:attrName>
                                            </p:attrNameLst>
                                          </p:cBhvr>
                                          <p:tavLst>
                                            <p:tav tm="0">
                                              <p:val>
                                                <p:strVal val="#ppt_x"/>
                                              </p:val>
                                            </p:tav>
                                            <p:tav tm="100000">
                                              <p:val>
                                                <p:strVal val="#ppt_x"/>
                                              </p:val>
                                            </p:tav>
                                          </p:tavLst>
                                        </p:anim>
                                        <p:anim calcmode="lin" valueType="num">
                                          <p:cBhvr additive="base">
                                            <p:cTn id="38" dur="500" fill="hold"/>
                                            <p:tgtEl>
                                              <p:spTgt spid="6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100"/>
                                      </p:stCondLst>
                                      <p:childTnLst>
                                        <p:set>
                                          <p:cBhvr>
                                            <p:cTn id="40" dur="1" fill="hold">
                                              <p:stCondLst>
                                                <p:cond delay="0"/>
                                              </p:stCondLst>
                                            </p:cTn>
                                            <p:tgtEl>
                                              <p:spTgt spid="68"/>
                                            </p:tgtEl>
                                            <p:attrNameLst>
                                              <p:attrName>style.visibility</p:attrName>
                                            </p:attrNameLst>
                                          </p:cBhvr>
                                          <p:to>
                                            <p:strVal val="visible"/>
                                          </p:to>
                                        </p:set>
                                        <p:anim calcmode="lin" valueType="num">
                                          <p:cBhvr additive="base">
                                            <p:cTn id="41" dur="500" fill="hold"/>
                                            <p:tgtEl>
                                              <p:spTgt spid="68"/>
                                            </p:tgtEl>
                                            <p:attrNameLst>
                                              <p:attrName>ppt_x</p:attrName>
                                            </p:attrNameLst>
                                          </p:cBhvr>
                                          <p:tavLst>
                                            <p:tav tm="0">
                                              <p:val>
                                                <p:strVal val="#ppt_x"/>
                                              </p:val>
                                            </p:tav>
                                            <p:tav tm="100000">
                                              <p:val>
                                                <p:strVal val="#ppt_x"/>
                                              </p:val>
                                            </p:tav>
                                          </p:tavLst>
                                        </p:anim>
                                        <p:anim calcmode="lin" valueType="num">
                                          <p:cBhvr additive="base">
                                            <p:cTn id="42" dur="500" fill="hold"/>
                                            <p:tgtEl>
                                              <p:spTgt spid="6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100"/>
                                      </p:stCondLst>
                                      <p:childTnLst>
                                        <p:set>
                                          <p:cBhvr>
                                            <p:cTn id="44" dur="1" fill="hold">
                                              <p:stCondLst>
                                                <p:cond delay="0"/>
                                              </p:stCondLst>
                                            </p:cTn>
                                            <p:tgtEl>
                                              <p:spTgt spid="71"/>
                                            </p:tgtEl>
                                            <p:attrNameLst>
                                              <p:attrName>style.visibility</p:attrName>
                                            </p:attrNameLst>
                                          </p:cBhvr>
                                          <p:to>
                                            <p:strVal val="visible"/>
                                          </p:to>
                                        </p:set>
                                        <p:anim calcmode="lin" valueType="num">
                                          <p:cBhvr additive="base">
                                            <p:cTn id="45" dur="500" fill="hold"/>
                                            <p:tgtEl>
                                              <p:spTgt spid="71"/>
                                            </p:tgtEl>
                                            <p:attrNameLst>
                                              <p:attrName>ppt_x</p:attrName>
                                            </p:attrNameLst>
                                          </p:cBhvr>
                                          <p:tavLst>
                                            <p:tav tm="0">
                                              <p:val>
                                                <p:strVal val="#ppt_x"/>
                                              </p:val>
                                            </p:tav>
                                            <p:tav tm="100000">
                                              <p:val>
                                                <p:strVal val="#ppt_x"/>
                                              </p:val>
                                            </p:tav>
                                          </p:tavLst>
                                        </p:anim>
                                        <p:anim calcmode="lin" valueType="num">
                                          <p:cBhvr additive="base">
                                            <p:cTn id="46" dur="500" fill="hold"/>
                                            <p:tgtEl>
                                              <p:spTgt spid="7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100"/>
                                      </p:stCondLst>
                                      <p:childTnLst>
                                        <p:set>
                                          <p:cBhvr>
                                            <p:cTn id="48" dur="1" fill="hold">
                                              <p:stCondLst>
                                                <p:cond delay="0"/>
                                              </p:stCondLst>
                                            </p:cTn>
                                            <p:tgtEl>
                                              <p:spTgt spid="72"/>
                                            </p:tgtEl>
                                            <p:attrNameLst>
                                              <p:attrName>style.visibility</p:attrName>
                                            </p:attrNameLst>
                                          </p:cBhvr>
                                          <p:to>
                                            <p:strVal val="visible"/>
                                          </p:to>
                                        </p:set>
                                        <p:anim calcmode="lin" valueType="num">
                                          <p:cBhvr additive="base">
                                            <p:cTn id="49" dur="500" fill="hold"/>
                                            <p:tgtEl>
                                              <p:spTgt spid="72"/>
                                            </p:tgtEl>
                                            <p:attrNameLst>
                                              <p:attrName>ppt_x</p:attrName>
                                            </p:attrNameLst>
                                          </p:cBhvr>
                                          <p:tavLst>
                                            <p:tav tm="0">
                                              <p:val>
                                                <p:strVal val="#ppt_x"/>
                                              </p:val>
                                            </p:tav>
                                            <p:tav tm="100000">
                                              <p:val>
                                                <p:strVal val="#ppt_x"/>
                                              </p:val>
                                            </p:tav>
                                          </p:tavLst>
                                        </p:anim>
                                        <p:anim calcmode="lin" valueType="num">
                                          <p:cBhvr additive="base">
                                            <p:cTn id="50" dur="500" fill="hold"/>
                                            <p:tgtEl>
                                              <p:spTgt spid="7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100"/>
                                      </p:stCondLst>
                                      <p:childTnLst>
                                        <p:set>
                                          <p:cBhvr>
                                            <p:cTn id="52" dur="1" fill="hold">
                                              <p:stCondLst>
                                                <p:cond delay="0"/>
                                              </p:stCondLst>
                                            </p:cTn>
                                            <p:tgtEl>
                                              <p:spTgt spid="73"/>
                                            </p:tgtEl>
                                            <p:attrNameLst>
                                              <p:attrName>style.visibility</p:attrName>
                                            </p:attrNameLst>
                                          </p:cBhvr>
                                          <p:to>
                                            <p:strVal val="visible"/>
                                          </p:to>
                                        </p:set>
                                        <p:anim calcmode="lin" valueType="num">
                                          <p:cBhvr additive="base">
                                            <p:cTn id="53" dur="500" fill="hold"/>
                                            <p:tgtEl>
                                              <p:spTgt spid="73"/>
                                            </p:tgtEl>
                                            <p:attrNameLst>
                                              <p:attrName>ppt_x</p:attrName>
                                            </p:attrNameLst>
                                          </p:cBhvr>
                                          <p:tavLst>
                                            <p:tav tm="0">
                                              <p:val>
                                                <p:strVal val="#ppt_x"/>
                                              </p:val>
                                            </p:tav>
                                            <p:tav tm="100000">
                                              <p:val>
                                                <p:strVal val="#ppt_x"/>
                                              </p:val>
                                            </p:tav>
                                          </p:tavLst>
                                        </p:anim>
                                        <p:anim calcmode="lin" valueType="num">
                                          <p:cBhvr additive="base">
                                            <p:cTn id="54" dur="500" fill="hold"/>
                                            <p:tgtEl>
                                              <p:spTgt spid="7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100"/>
                                      </p:stCondLst>
                                      <p:childTnLst>
                                        <p:set>
                                          <p:cBhvr>
                                            <p:cTn id="56" dur="1" fill="hold">
                                              <p:stCondLst>
                                                <p:cond delay="0"/>
                                              </p:stCondLst>
                                            </p:cTn>
                                            <p:tgtEl>
                                              <p:spTgt spid="74"/>
                                            </p:tgtEl>
                                            <p:attrNameLst>
                                              <p:attrName>style.visibility</p:attrName>
                                            </p:attrNameLst>
                                          </p:cBhvr>
                                          <p:to>
                                            <p:strVal val="visible"/>
                                          </p:to>
                                        </p:set>
                                        <p:anim calcmode="lin" valueType="num">
                                          <p:cBhvr additive="base">
                                            <p:cTn id="57" dur="500" fill="hold"/>
                                            <p:tgtEl>
                                              <p:spTgt spid="74"/>
                                            </p:tgtEl>
                                            <p:attrNameLst>
                                              <p:attrName>ppt_x</p:attrName>
                                            </p:attrNameLst>
                                          </p:cBhvr>
                                          <p:tavLst>
                                            <p:tav tm="0">
                                              <p:val>
                                                <p:strVal val="#ppt_x"/>
                                              </p:val>
                                            </p:tav>
                                            <p:tav tm="100000">
                                              <p:val>
                                                <p:strVal val="#ppt_x"/>
                                              </p:val>
                                            </p:tav>
                                          </p:tavLst>
                                        </p:anim>
                                        <p:anim calcmode="lin" valueType="num">
                                          <p:cBhvr additive="base">
                                            <p:cTn id="5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8" grpId="0"/>
          <p:bldP spid="59" grpId="0"/>
          <p:bldP spid="72" grpId="0"/>
          <p:bldP spid="74"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4909213" y="2164758"/>
            <a:ext cx="6253537" cy="1003334"/>
            <a:chOff x="4911768" y="1576758"/>
            <a:chExt cx="6253537" cy="1003334"/>
          </a:xfrm>
        </p:grpSpPr>
        <p:sp>
          <p:nvSpPr>
            <p:cNvPr id="50" name="矩形 49"/>
            <p:cNvSpPr/>
            <p:nvPr/>
          </p:nvSpPr>
          <p:spPr>
            <a:xfrm>
              <a:off x="4911769" y="1576758"/>
              <a:ext cx="3680533" cy="430879"/>
            </a:xfrm>
            <a:prstGeom prst="rect">
              <a:avLst/>
            </a:prstGeom>
          </p:spPr>
          <p:txBody>
            <a:bodyPr wrap="square" lIns="91431" tIns="45716" rIns="91431" bIns="45716">
              <a:spAutoFit/>
            </a:bodyPr>
            <a:lstStyle/>
            <a:p>
              <a:r>
                <a:rPr lang="zh-CN" altLang="en-US" sz="2200" b="1" dirty="0">
                  <a:solidFill>
                    <a:schemeClr val="tx1">
                      <a:lumMod val="65000"/>
                      <a:lumOff val="35000"/>
                    </a:schemeClr>
                  </a:solidFill>
                  <a:latin typeface="微软雅黑" panose="020B0503020204020204" pitchFamily="34" charset="-122"/>
                  <a:ea typeface="微软雅黑" panose="020B0503020204020204" pitchFamily="34" charset="-122"/>
                </a:rPr>
                <a:t>转化为最长公共子序列问题</a:t>
              </a:r>
              <a:endParaRPr lang="en-US" altLang="zh-CN" sz="2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矩形 47"/>
            <p:cNvSpPr>
              <a:spLocks noChangeArrowheads="1"/>
            </p:cNvSpPr>
            <p:nvPr/>
          </p:nvSpPr>
          <p:spPr bwMode="auto">
            <a:xfrm>
              <a:off x="4911768" y="2013791"/>
              <a:ext cx="6253537" cy="56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400" dirty="0">
                  <a:solidFill>
                    <a:schemeClr val="tx1">
                      <a:lumMod val="65000"/>
                      <a:lumOff val="35000"/>
                    </a:schemeClr>
                  </a:solidFill>
                  <a:sym typeface="微软雅黑" panose="020B0503020204020204" pitchFamily="34" charset="-122"/>
                </a:rPr>
                <a:t>相似度矩阵反映的是两个代码文件之间的抄袭情况，通过</a:t>
              </a:r>
              <a:r>
                <a:rPr lang="en-US" altLang="zh-CN" sz="1400" dirty="0">
                  <a:solidFill>
                    <a:schemeClr val="tx1">
                      <a:lumMod val="65000"/>
                      <a:lumOff val="35000"/>
                    </a:schemeClr>
                  </a:solidFill>
                  <a:sym typeface="微软雅黑" panose="020B0503020204020204" pitchFamily="34" charset="-122"/>
                </a:rPr>
                <a:t>LCS</a:t>
              </a:r>
              <a:r>
                <a:rPr lang="zh-CN" altLang="en-US" sz="1400" dirty="0">
                  <a:solidFill>
                    <a:schemeClr val="tx1">
                      <a:lumMod val="65000"/>
                      <a:lumOff val="35000"/>
                    </a:schemeClr>
                  </a:solidFill>
                  <a:sym typeface="微软雅黑" panose="020B0503020204020204" pitchFamily="34" charset="-122"/>
                </a:rPr>
                <a:t>算法可以求解两个代码文件的序列相似度</a:t>
              </a:r>
            </a:p>
          </p:txBody>
        </p:sp>
      </p:grpSp>
      <p:grpSp>
        <p:nvGrpSpPr>
          <p:cNvPr id="44" name="组合 43"/>
          <p:cNvGrpSpPr/>
          <p:nvPr/>
        </p:nvGrpSpPr>
        <p:grpSpPr>
          <a:xfrm>
            <a:off x="4909213" y="4412233"/>
            <a:ext cx="6253537" cy="1003334"/>
            <a:chOff x="4911768" y="5406241"/>
            <a:chExt cx="6253537" cy="1003334"/>
          </a:xfrm>
        </p:grpSpPr>
        <p:sp>
          <p:nvSpPr>
            <p:cNvPr id="56" name="矩形 55"/>
            <p:cNvSpPr/>
            <p:nvPr/>
          </p:nvSpPr>
          <p:spPr>
            <a:xfrm>
              <a:off x="4911769" y="5406241"/>
              <a:ext cx="4708919" cy="430879"/>
            </a:xfrm>
            <a:prstGeom prst="rect">
              <a:avLst/>
            </a:prstGeom>
          </p:spPr>
          <p:txBody>
            <a:bodyPr wrap="square" lIns="91431" tIns="45716" rIns="91431" bIns="45716">
              <a:spAutoFit/>
            </a:bodyPr>
            <a:lstStyle/>
            <a:p>
              <a:r>
                <a:rPr lang="zh-CN" altLang="en-US" sz="2200" b="1" dirty="0">
                  <a:solidFill>
                    <a:schemeClr val="tx1">
                      <a:lumMod val="65000"/>
                      <a:lumOff val="35000"/>
                    </a:schemeClr>
                  </a:solidFill>
                  <a:latin typeface="微软雅黑" panose="020B0503020204020204" pitchFamily="34" charset="-122"/>
                  <a:ea typeface="微软雅黑" panose="020B0503020204020204" pitchFamily="34" charset="-122"/>
                </a:rPr>
                <a:t>转化为</a:t>
              </a:r>
              <a:r>
                <a:rPr lang="en-US" altLang="zh-CN" sz="2200" b="1" dirty="0" err="1">
                  <a:solidFill>
                    <a:schemeClr val="tx1">
                      <a:lumMod val="65000"/>
                      <a:lumOff val="35000"/>
                    </a:schemeClr>
                  </a:solidFill>
                  <a:latin typeface="微软雅黑" panose="020B0503020204020204" pitchFamily="34" charset="-122"/>
                  <a:ea typeface="微软雅黑" panose="020B0503020204020204" pitchFamily="34" charset="-122"/>
                </a:rPr>
                <a:t>Levenshtein</a:t>
              </a:r>
              <a:r>
                <a:rPr lang="zh-CN" altLang="en-US" sz="2200" b="1" dirty="0">
                  <a:solidFill>
                    <a:schemeClr val="tx1">
                      <a:lumMod val="65000"/>
                      <a:lumOff val="35000"/>
                    </a:schemeClr>
                  </a:solidFill>
                  <a:latin typeface="微软雅黑" panose="020B0503020204020204" pitchFamily="34" charset="-122"/>
                  <a:ea typeface="微软雅黑" panose="020B0503020204020204" pitchFamily="34" charset="-122"/>
                </a:rPr>
                <a:t>文本距离问题</a:t>
              </a:r>
              <a:endParaRPr lang="en-US" altLang="zh-CN" sz="2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7" name="矩形 47"/>
            <p:cNvSpPr>
              <a:spLocks noChangeArrowheads="1"/>
            </p:cNvSpPr>
            <p:nvPr/>
          </p:nvSpPr>
          <p:spPr bwMode="auto">
            <a:xfrm>
              <a:off x="4911768" y="5843274"/>
              <a:ext cx="6253537" cy="56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400" dirty="0">
                  <a:solidFill>
                    <a:schemeClr val="tx1">
                      <a:lumMod val="65000"/>
                      <a:lumOff val="35000"/>
                    </a:schemeClr>
                  </a:solidFill>
                  <a:sym typeface="微软雅黑" panose="020B0503020204020204" pitchFamily="34" charset="-122"/>
                </a:rPr>
                <a:t>通过计算代码文件</a:t>
              </a:r>
              <a:r>
                <a:rPr lang="en-US" altLang="zh-CN" sz="1400" dirty="0">
                  <a:solidFill>
                    <a:schemeClr val="tx1">
                      <a:lumMod val="65000"/>
                      <a:lumOff val="35000"/>
                    </a:schemeClr>
                  </a:solidFill>
                  <a:sym typeface="微软雅黑" panose="020B0503020204020204" pitchFamily="34" charset="-122"/>
                </a:rPr>
                <a:t>A</a:t>
              </a:r>
              <a:r>
                <a:rPr lang="zh-CN" altLang="en-US" sz="1400" dirty="0">
                  <a:solidFill>
                    <a:schemeClr val="tx1">
                      <a:lumMod val="65000"/>
                      <a:lumOff val="35000"/>
                    </a:schemeClr>
                  </a:solidFill>
                  <a:sym typeface="微软雅黑" panose="020B0503020204020204" pitchFamily="34" charset="-122"/>
                </a:rPr>
                <a:t>通过替换、删除、插入方式转化为代码文件</a:t>
              </a:r>
              <a:r>
                <a:rPr lang="en-US" altLang="zh-CN" sz="1400" dirty="0">
                  <a:solidFill>
                    <a:schemeClr val="tx1">
                      <a:lumMod val="65000"/>
                      <a:lumOff val="35000"/>
                    </a:schemeClr>
                  </a:solidFill>
                  <a:sym typeface="微软雅黑" panose="020B0503020204020204" pitchFamily="34" charset="-122"/>
                </a:rPr>
                <a:t>B</a:t>
              </a:r>
              <a:r>
                <a:rPr lang="zh-CN" altLang="en-US" sz="1400" dirty="0">
                  <a:solidFill>
                    <a:schemeClr val="tx1">
                      <a:lumMod val="65000"/>
                      <a:lumOff val="35000"/>
                    </a:schemeClr>
                  </a:solidFill>
                  <a:sym typeface="微软雅黑" panose="020B0503020204020204" pitchFamily="34" charset="-122"/>
                </a:rPr>
                <a:t>所需的最小编辑次数，从而反映两个文件之间的相似度</a:t>
              </a:r>
            </a:p>
          </p:txBody>
        </p:sp>
      </p:grpSp>
      <p:sp>
        <p:nvSpPr>
          <p:cNvPr id="9" name="Oval 25"/>
          <p:cNvSpPr/>
          <p:nvPr/>
        </p:nvSpPr>
        <p:spPr>
          <a:xfrm>
            <a:off x="4425169" y="2499275"/>
            <a:ext cx="192723" cy="192723"/>
          </a:xfrm>
          <a:prstGeom prst="ellipse">
            <a:avLst/>
          </a:prstGeom>
          <a:solidFill>
            <a:schemeClr val="bg1">
              <a:lumMod val="95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a:p>
        </p:txBody>
      </p:sp>
      <p:sp>
        <p:nvSpPr>
          <p:cNvPr id="27" name="Oval 64"/>
          <p:cNvSpPr/>
          <p:nvPr/>
        </p:nvSpPr>
        <p:spPr>
          <a:xfrm>
            <a:off x="4425169" y="4744543"/>
            <a:ext cx="192723" cy="192723"/>
          </a:xfrm>
          <a:prstGeom prst="ellipse">
            <a:avLst/>
          </a:prstGeom>
          <a:solidFill>
            <a:schemeClr val="bg1">
              <a:lumMod val="95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a:p>
        </p:txBody>
      </p:sp>
      <p:grpSp>
        <p:nvGrpSpPr>
          <p:cNvPr id="2" name="组合 1"/>
          <p:cNvGrpSpPr/>
          <p:nvPr/>
        </p:nvGrpSpPr>
        <p:grpSpPr>
          <a:xfrm>
            <a:off x="1326760" y="2096768"/>
            <a:ext cx="3130489" cy="971355"/>
            <a:chOff x="1361399" y="1508768"/>
            <a:chExt cx="3130489" cy="971355"/>
          </a:xfrm>
        </p:grpSpPr>
        <p:grpSp>
          <p:nvGrpSpPr>
            <p:cNvPr id="5" name="Group 30"/>
            <p:cNvGrpSpPr/>
            <p:nvPr/>
          </p:nvGrpSpPr>
          <p:grpSpPr>
            <a:xfrm>
              <a:off x="1361399" y="1508768"/>
              <a:ext cx="3130489" cy="971355"/>
              <a:chOff x="1231550" y="1255634"/>
              <a:chExt cx="2455783" cy="762001"/>
            </a:xfrm>
          </p:grpSpPr>
          <p:sp>
            <p:nvSpPr>
              <p:cNvPr id="6" name="Flowchart: Off-page Connector 22"/>
              <p:cNvSpPr/>
              <p:nvPr/>
            </p:nvSpPr>
            <p:spPr>
              <a:xfrm rot="16200000">
                <a:off x="1829116" y="830137"/>
                <a:ext cx="762000" cy="161299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5865" dirty="0"/>
              </a:p>
            </p:txBody>
          </p:sp>
          <p:sp>
            <p:nvSpPr>
              <p:cNvPr id="7" name="Round Same Side Corner Rectangle 23"/>
              <p:cNvSpPr/>
              <p:nvPr/>
            </p:nvSpPr>
            <p:spPr>
              <a:xfrm rot="16200000">
                <a:off x="1080978" y="1406206"/>
                <a:ext cx="762001" cy="460857"/>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800" dirty="0">
                    <a:solidFill>
                      <a:schemeClr val="bg1">
                        <a:lumMod val="50000"/>
                        <a:lumOff val="50000"/>
                      </a:schemeClr>
                    </a:solidFill>
                    <a:latin typeface="Impact" panose="020B0806030902050204" pitchFamily="34" charset="0"/>
                  </a:rPr>
                  <a:t>01</a:t>
                </a:r>
              </a:p>
            </p:txBody>
          </p:sp>
          <p:cxnSp>
            <p:nvCxnSpPr>
              <p:cNvPr id="8" name="Straight Connector 24"/>
              <p:cNvCxnSpPr>
                <a:cxnSpLocks/>
              </p:cNvCxnSpPr>
              <p:nvPr/>
            </p:nvCxnSpPr>
            <p:spPr>
              <a:xfrm flipV="1">
                <a:off x="3016610" y="1646983"/>
                <a:ext cx="670723" cy="2"/>
              </a:xfrm>
              <a:prstGeom prst="line">
                <a:avLst/>
              </a:prstGeom>
              <a:ln w="1905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37" name="Freeform 35"/>
            <p:cNvSpPr>
              <a:spLocks noChangeAspect="1" noEditPoints="1"/>
            </p:cNvSpPr>
            <p:nvPr/>
          </p:nvSpPr>
          <p:spPr bwMode="auto">
            <a:xfrm>
              <a:off x="2269724" y="1753520"/>
              <a:ext cx="783774" cy="457201"/>
            </a:xfrm>
            <a:custGeom>
              <a:avLst/>
              <a:gdLst>
                <a:gd name="T0" fmla="*/ 135 w 157"/>
                <a:gd name="T1" fmla="*/ 46 h 106"/>
                <a:gd name="T2" fmla="*/ 136 w 157"/>
                <a:gd name="T3" fmla="*/ 37 h 106"/>
                <a:gd name="T4" fmla="*/ 99 w 157"/>
                <a:gd name="T5" fmla="*/ 0 h 106"/>
                <a:gd name="T6" fmla="*/ 73 w 157"/>
                <a:gd name="T7" fmla="*/ 18 h 106"/>
                <a:gd name="T8" fmla="*/ 45 w 157"/>
                <a:gd name="T9" fmla="*/ 8 h 106"/>
                <a:gd name="T10" fmla="*/ 19 w 157"/>
                <a:gd name="T11" fmla="*/ 39 h 106"/>
                <a:gd name="T12" fmla="*/ 20 w 157"/>
                <a:gd name="T13" fmla="*/ 47 h 106"/>
                <a:gd name="T14" fmla="*/ 0 w 157"/>
                <a:gd name="T15" fmla="*/ 75 h 106"/>
                <a:gd name="T16" fmla="*/ 31 w 157"/>
                <a:gd name="T17" fmla="*/ 106 h 106"/>
                <a:gd name="T18" fmla="*/ 126 w 157"/>
                <a:gd name="T19" fmla="*/ 106 h 106"/>
                <a:gd name="T20" fmla="*/ 157 w 157"/>
                <a:gd name="T21" fmla="*/ 75 h 106"/>
                <a:gd name="T22" fmla="*/ 135 w 157"/>
                <a:gd name="T23" fmla="*/ 46 h 106"/>
                <a:gd name="T24" fmla="*/ 120 w 157"/>
                <a:gd name="T25" fmla="*/ 100 h 106"/>
                <a:gd name="T26" fmla="*/ 79 w 157"/>
                <a:gd name="T27" fmla="*/ 100 h 106"/>
                <a:gd name="T28" fmla="*/ 103 w 157"/>
                <a:gd name="T29" fmla="*/ 75 h 106"/>
                <a:gd name="T30" fmla="*/ 102 w 157"/>
                <a:gd name="T31" fmla="*/ 72 h 106"/>
                <a:gd name="T32" fmla="*/ 92 w 157"/>
                <a:gd name="T33" fmla="*/ 72 h 106"/>
                <a:gd name="T34" fmla="*/ 92 w 157"/>
                <a:gd name="T35" fmla="*/ 68 h 106"/>
                <a:gd name="T36" fmla="*/ 92 w 157"/>
                <a:gd name="T37" fmla="*/ 37 h 106"/>
                <a:gd name="T38" fmla="*/ 90 w 157"/>
                <a:gd name="T39" fmla="*/ 35 h 106"/>
                <a:gd name="T40" fmla="*/ 64 w 157"/>
                <a:gd name="T41" fmla="*/ 35 h 106"/>
                <a:gd name="T42" fmla="*/ 62 w 157"/>
                <a:gd name="T43" fmla="*/ 37 h 106"/>
                <a:gd name="T44" fmla="*/ 62 w 157"/>
                <a:gd name="T45" fmla="*/ 68 h 106"/>
                <a:gd name="T46" fmla="*/ 62 w 157"/>
                <a:gd name="T47" fmla="*/ 73 h 106"/>
                <a:gd name="T48" fmla="*/ 51 w 157"/>
                <a:gd name="T49" fmla="*/ 73 h 106"/>
                <a:gd name="T50" fmla="*/ 50 w 157"/>
                <a:gd name="T51" fmla="*/ 76 h 106"/>
                <a:gd name="T52" fmla="*/ 75 w 157"/>
                <a:gd name="T53" fmla="*/ 100 h 106"/>
                <a:gd name="T54" fmla="*/ 38 w 157"/>
                <a:gd name="T55" fmla="*/ 100 h 106"/>
                <a:gd name="T56" fmla="*/ 11 w 157"/>
                <a:gd name="T57" fmla="*/ 74 h 106"/>
                <a:gd name="T58" fmla="*/ 29 w 157"/>
                <a:gd name="T59" fmla="*/ 50 h 106"/>
                <a:gd name="T60" fmla="*/ 28 w 157"/>
                <a:gd name="T61" fmla="*/ 44 h 106"/>
                <a:gd name="T62" fmla="*/ 50 w 157"/>
                <a:gd name="T63" fmla="*/ 17 h 106"/>
                <a:gd name="T64" fmla="*/ 74 w 157"/>
                <a:gd name="T65" fmla="*/ 29 h 106"/>
                <a:gd name="T66" fmla="*/ 97 w 157"/>
                <a:gd name="T67" fmla="*/ 10 h 106"/>
                <a:gd name="T68" fmla="*/ 128 w 157"/>
                <a:gd name="T69" fmla="*/ 42 h 106"/>
                <a:gd name="T70" fmla="*/ 127 w 157"/>
                <a:gd name="T71" fmla="*/ 49 h 106"/>
                <a:gd name="T72" fmla="*/ 147 w 157"/>
                <a:gd name="T73" fmla="*/ 74 h 106"/>
                <a:gd name="T74" fmla="*/ 120 w 157"/>
                <a:gd name="T75" fmla="*/ 10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chemeClr val="bg1"/>
            </a:solidFill>
            <a:ln>
              <a:noFill/>
            </a:ln>
          </p:spPr>
          <p:txBody>
            <a:bodyPr vert="horz" wrap="square" lIns="121920" tIns="60960" rIns="121920" bIns="60960" numCol="1" anchor="t" anchorCtr="0" compatLnSpc="1"/>
            <a:lstStyle/>
            <a:p>
              <a:endParaRPr lang="en-US" sz="3200"/>
            </a:p>
          </p:txBody>
        </p:sp>
      </p:grpSp>
      <p:grpSp>
        <p:nvGrpSpPr>
          <p:cNvPr id="39" name="组合 38"/>
          <p:cNvGrpSpPr/>
          <p:nvPr/>
        </p:nvGrpSpPr>
        <p:grpSpPr>
          <a:xfrm>
            <a:off x="1326759" y="4355226"/>
            <a:ext cx="3130490" cy="971356"/>
            <a:chOff x="1358844" y="5349234"/>
            <a:chExt cx="3130490" cy="971356"/>
          </a:xfrm>
        </p:grpSpPr>
        <p:grpSp>
          <p:nvGrpSpPr>
            <p:cNvPr id="23" name="Group 56"/>
            <p:cNvGrpSpPr/>
            <p:nvPr/>
          </p:nvGrpSpPr>
          <p:grpSpPr>
            <a:xfrm>
              <a:off x="1358844" y="5349234"/>
              <a:ext cx="3130490" cy="971356"/>
              <a:chOff x="1229545" y="1255634"/>
              <a:chExt cx="2455783" cy="762002"/>
            </a:xfrm>
          </p:grpSpPr>
          <p:sp>
            <p:nvSpPr>
              <p:cNvPr id="24" name="Flowchart: Off-page Connector 59"/>
              <p:cNvSpPr/>
              <p:nvPr/>
            </p:nvSpPr>
            <p:spPr>
              <a:xfrm rot="16200000">
                <a:off x="1829116" y="830138"/>
                <a:ext cx="762000" cy="161299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3600" dirty="0">
                  <a:solidFill>
                    <a:schemeClr val="bg1"/>
                  </a:solidFill>
                  <a:latin typeface="Impact" panose="020B0806030902050204" pitchFamily="34" charset="0"/>
                </a:endParaRPr>
              </a:p>
            </p:txBody>
          </p:sp>
          <p:sp>
            <p:nvSpPr>
              <p:cNvPr id="25" name="Round Same Side Corner Rectangle 61"/>
              <p:cNvSpPr/>
              <p:nvPr/>
            </p:nvSpPr>
            <p:spPr>
              <a:xfrm rot="16200000">
                <a:off x="1078973" y="1406206"/>
                <a:ext cx="762001" cy="460857"/>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800" dirty="0">
                    <a:solidFill>
                      <a:schemeClr val="bg1">
                        <a:lumMod val="50000"/>
                        <a:lumOff val="50000"/>
                      </a:schemeClr>
                    </a:solidFill>
                    <a:latin typeface="Impact" panose="020B0806030902050204" pitchFamily="34" charset="0"/>
                  </a:rPr>
                  <a:t>0</a:t>
                </a:r>
                <a:r>
                  <a:rPr lang="en-US" altLang="zh-CN" sz="2800" dirty="0">
                    <a:solidFill>
                      <a:schemeClr val="bg1">
                        <a:lumMod val="50000"/>
                        <a:lumOff val="50000"/>
                      </a:schemeClr>
                    </a:solidFill>
                    <a:latin typeface="Impact" panose="020B0806030902050204" pitchFamily="34" charset="0"/>
                  </a:rPr>
                  <a:t>2</a:t>
                </a:r>
                <a:endParaRPr lang="en-US" sz="2800" dirty="0">
                  <a:solidFill>
                    <a:schemeClr val="bg1">
                      <a:lumMod val="50000"/>
                      <a:lumOff val="50000"/>
                    </a:schemeClr>
                  </a:solidFill>
                  <a:latin typeface="Impact" panose="020B0806030902050204" pitchFamily="34" charset="0"/>
                </a:endParaRPr>
              </a:p>
            </p:txBody>
          </p:sp>
          <p:cxnSp>
            <p:nvCxnSpPr>
              <p:cNvPr id="26" name="Straight Connector 63"/>
              <p:cNvCxnSpPr>
                <a:cxnSpLocks/>
              </p:cNvCxnSpPr>
              <p:nvPr/>
            </p:nvCxnSpPr>
            <p:spPr>
              <a:xfrm>
                <a:off x="3014609" y="1636633"/>
                <a:ext cx="670719" cy="1"/>
              </a:xfrm>
              <a:prstGeom prst="line">
                <a:avLst/>
              </a:prstGeom>
              <a:ln w="1905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grpSp>
          <p:nvGrpSpPr>
            <p:cNvPr id="46" name="Group 50"/>
            <p:cNvGrpSpPr/>
            <p:nvPr/>
          </p:nvGrpSpPr>
          <p:grpSpPr>
            <a:xfrm>
              <a:off x="2365810" y="5540420"/>
              <a:ext cx="591603" cy="588985"/>
              <a:chOff x="6350" y="-3175"/>
              <a:chExt cx="717550" cy="714376"/>
            </a:xfrm>
            <a:solidFill>
              <a:schemeClr val="bg1"/>
            </a:solidFill>
          </p:grpSpPr>
          <p:sp>
            <p:nvSpPr>
              <p:cNvPr id="47" name="Freeform 18"/>
              <p:cNvSpPr/>
              <p:nvPr/>
            </p:nvSpPr>
            <p:spPr bwMode="auto">
              <a:xfrm>
                <a:off x="438150" y="430213"/>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id-ID" sz="1800">
                  <a:latin typeface="Impact" panose="020B0806030902050204" pitchFamily="34" charset="0"/>
                </a:endParaRPr>
              </a:p>
            </p:txBody>
          </p:sp>
          <p:sp>
            <p:nvSpPr>
              <p:cNvPr id="48" name="Freeform 19"/>
              <p:cNvSpPr>
                <a:spLocks noEditPoints="1"/>
              </p:cNvSpPr>
              <p:nvPr/>
            </p:nvSpPr>
            <p:spPr bwMode="auto">
              <a:xfrm>
                <a:off x="6350" y="-3175"/>
                <a:ext cx="530225" cy="531813"/>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moveTo>
                      <a:pt x="70" y="122"/>
                    </a:moveTo>
                    <a:cubicBezTo>
                      <a:pt x="41" y="122"/>
                      <a:pt x="17" y="99"/>
                      <a:pt x="17" y="70"/>
                    </a:cubicBezTo>
                    <a:cubicBezTo>
                      <a:pt x="17" y="41"/>
                      <a:pt x="41" y="17"/>
                      <a:pt x="70" y="17"/>
                    </a:cubicBezTo>
                    <a:cubicBezTo>
                      <a:pt x="98" y="17"/>
                      <a:pt x="122" y="41"/>
                      <a:pt x="122" y="70"/>
                    </a:cubicBezTo>
                    <a:cubicBezTo>
                      <a:pt x="122" y="99"/>
                      <a:pt x="98" y="122"/>
                      <a:pt x="70" y="1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id-ID" sz="1800">
                  <a:latin typeface="Impact" panose="020B0806030902050204" pitchFamily="34" charset="0"/>
                </a:endParaRPr>
              </a:p>
            </p:txBody>
          </p:sp>
          <p:sp>
            <p:nvSpPr>
              <p:cNvPr id="49" name="Freeform 20"/>
              <p:cNvSpPr/>
              <p:nvPr/>
            </p:nvSpPr>
            <p:spPr bwMode="auto">
              <a:xfrm>
                <a:off x="117475" y="106363"/>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id-ID" sz="1800">
                  <a:latin typeface="Impact" panose="020B0806030902050204" pitchFamily="34" charset="0"/>
                </a:endParaRPr>
              </a:p>
            </p:txBody>
          </p:sp>
        </p:grpSp>
      </p:grpSp>
      <p:sp>
        <p:nvSpPr>
          <p:cNvPr id="58" name="矩形 3"/>
          <p:cNvSpPr>
            <a:spLocks noChangeArrowheads="1"/>
          </p:cNvSpPr>
          <p:nvPr/>
        </p:nvSpPr>
        <p:spPr bwMode="auto">
          <a:xfrm>
            <a:off x="1073958" y="224898"/>
            <a:ext cx="346759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b="1" dirty="0">
                <a:solidFill>
                  <a:schemeClr val="tx1">
                    <a:lumMod val="65000"/>
                    <a:lumOff val="35000"/>
                  </a:schemeClr>
                </a:solidFill>
                <a:latin typeface="Arial" panose="020B0604020202020204" pitchFamily="34" charset="0"/>
                <a:cs typeface="Arial" panose="020B0604020202020204" pitchFamily="34" charset="0"/>
                <a:sym typeface="Impact" panose="020B0806030902050204" pitchFamily="34" charset="0"/>
              </a:rPr>
              <a:t>求解最多重复行数</a:t>
            </a:r>
          </a:p>
        </p:txBody>
      </p:sp>
      <p:sp>
        <p:nvSpPr>
          <p:cNvPr id="59"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2400" baseline="-3000" dirty="0">
                <a:solidFill>
                  <a:schemeClr val="tx1">
                    <a:lumMod val="65000"/>
                    <a:lumOff val="35000"/>
                  </a:schemeClr>
                </a:solidFill>
                <a:latin typeface="Arial" panose="020B0604020202020204" pitchFamily="34" charset="0"/>
                <a:cs typeface="Arial" panose="020B0604020202020204" pitchFamily="34" charset="0"/>
              </a:rPr>
              <a:t>查重率计算</a:t>
            </a:r>
          </a:p>
        </p:txBody>
      </p:sp>
      <mc:AlternateContent xmlns:mc="http://schemas.openxmlformats.org/markup-compatibility/2006" xmlns:a14="http://schemas.microsoft.com/office/drawing/2010/main">
        <mc:Choice Requires="a14">
          <p:sp>
            <p:nvSpPr>
              <p:cNvPr id="60" name="矩形 59">
                <a:extLst>
                  <a:ext uri="{FF2B5EF4-FFF2-40B4-BE49-F238E27FC236}">
                    <a16:creationId xmlns:a16="http://schemas.microsoft.com/office/drawing/2014/main" id="{6704BB3E-10BA-4C67-B700-B5979019C21F}"/>
                  </a:ext>
                </a:extLst>
              </p:cNvPr>
              <p:cNvSpPr/>
              <p:nvPr/>
            </p:nvSpPr>
            <p:spPr>
              <a:xfrm>
                <a:off x="7138143" y="2941174"/>
                <a:ext cx="4173835" cy="71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S</m:t>
                      </m:r>
                      <m:r>
                        <a:rPr lang="zh-CN" altLang="en-US" i="0">
                          <a:latin typeface="Cambria Math" panose="02040503050406030204" pitchFamily="18" charset="0"/>
                        </a:rPr>
                        <m:t>(</m:t>
                      </m:r>
                      <m:r>
                        <m:rPr>
                          <m:sty m:val="p"/>
                        </m:rPr>
                        <a:rPr lang="zh-CN" altLang="en-US" i="0">
                          <a:latin typeface="Cambria Math" panose="02040503050406030204" pitchFamily="18" charset="0"/>
                        </a:rPr>
                        <m:t>A</m:t>
                      </m:r>
                      <m:r>
                        <a:rPr lang="zh-CN" altLang="en-US" i="0">
                          <a:latin typeface="Cambria Math" panose="02040503050406030204" pitchFamily="18" charset="0"/>
                        </a:rPr>
                        <m:t>,</m:t>
                      </m:r>
                      <m:r>
                        <m:rPr>
                          <m:sty m:val="p"/>
                        </m:rPr>
                        <a:rPr lang="zh-CN" altLang="en-US" i="0">
                          <a:latin typeface="Cambria Math" panose="02040503050406030204" pitchFamily="18" charset="0"/>
                        </a:rPr>
                        <m:t>B</m:t>
                      </m:r>
                      <m:r>
                        <a:rPr lang="zh-CN" altLang="en-US" i="0">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𝑀𝑎𝑡𝑐h</m:t>
                              </m:r>
                              <m:r>
                                <a:rPr lang="zh-CN" altLang="en-US" i="0">
                                  <a:latin typeface="Cambria Math" panose="02040503050406030204" pitchFamily="18" charset="0"/>
                                </a:rPr>
                                <m:t>(</m:t>
                              </m:r>
                              <m:r>
                                <a:rPr lang="zh-CN" altLang="en-US" i="1">
                                  <a:latin typeface="Cambria Math" panose="02040503050406030204" pitchFamily="18" charset="0"/>
                                </a:rPr>
                                <m:t>𝑆𝑖𝑚𝑖𝑙𝑎𝑟𝑀𝑎𝑡𝑟𝑖𝑥</m:t>
                              </m:r>
                            </m:e>
                          </m:d>
                        </m:num>
                        <m:den>
                          <m:d>
                            <m:dPr>
                              <m:begChr m:val=""/>
                              <m:ctrlPr>
                                <a:rPr lang="zh-CN" altLang="en-US" i="1">
                                  <a:latin typeface="Cambria Math" panose="02040503050406030204" pitchFamily="18" charset="0"/>
                                </a:rPr>
                              </m:ctrlPr>
                            </m:dPr>
                            <m:e>
                              <m:r>
                                <a:rPr lang="zh-CN" altLang="en-US" i="1">
                                  <a:latin typeface="Cambria Math" panose="02040503050406030204" pitchFamily="18" charset="0"/>
                                </a:rPr>
                                <m:t>𝑚𝑖𝑛</m:t>
                              </m:r>
                              <m:r>
                                <a:rPr lang="zh-CN" altLang="en-US" i="0">
                                  <a:latin typeface="Cambria Math" panose="02040503050406030204" pitchFamily="18" charset="0"/>
                                </a:rPr>
                                <m:t>(</m:t>
                              </m:r>
                              <m:r>
                                <a:rPr lang="zh-CN" altLang="en-US" i="1">
                                  <a:latin typeface="Cambria Math" panose="02040503050406030204" pitchFamily="18" charset="0"/>
                                </a:rPr>
                                <m:t>𝐿𝑒𝑛𝑔𝑡h</m:t>
                              </m:r>
                              <m:r>
                                <a:rPr lang="zh-CN" altLang="en-US" i="0">
                                  <a:latin typeface="Cambria Math" panose="02040503050406030204" pitchFamily="18" charset="0"/>
                                </a:rPr>
                                <m:t>(</m:t>
                              </m:r>
                              <m:r>
                                <a:rPr lang="zh-CN" altLang="en-US" i="1">
                                  <a:latin typeface="Cambria Math" panose="02040503050406030204" pitchFamily="18" charset="0"/>
                                </a:rPr>
                                <m:t>𝐴</m:t>
                              </m:r>
                              <m:r>
                                <a:rPr lang="zh-CN" altLang="en-US" i="0">
                                  <a:latin typeface="Cambria Math" panose="02040503050406030204" pitchFamily="18" charset="0"/>
                                </a:rPr>
                                <m:t>),</m:t>
                              </m:r>
                              <m:r>
                                <a:rPr lang="zh-CN" altLang="en-US" i="1">
                                  <a:latin typeface="Cambria Math" panose="02040503050406030204" pitchFamily="18" charset="0"/>
                                </a:rPr>
                                <m:t>𝐿𝑒𝑛𝑔𝑡h</m:t>
                              </m:r>
                              <m:r>
                                <a:rPr lang="zh-CN" altLang="en-US" i="0">
                                  <a:latin typeface="Cambria Math" panose="02040503050406030204" pitchFamily="18" charset="0"/>
                                </a:rPr>
                                <m:t>(</m:t>
                              </m:r>
                              <m:r>
                                <a:rPr lang="zh-CN" altLang="en-US" i="1">
                                  <a:latin typeface="Cambria Math" panose="02040503050406030204" pitchFamily="18" charset="0"/>
                                </a:rPr>
                                <m:t>𝐵</m:t>
                              </m:r>
                            </m:e>
                          </m:d>
                        </m:den>
                      </m:f>
                    </m:oMath>
                  </m:oMathPara>
                </a14:m>
                <a:endParaRPr lang="zh-CN" altLang="en-US" dirty="0"/>
              </a:p>
            </p:txBody>
          </p:sp>
        </mc:Choice>
        <mc:Fallback xmlns="">
          <p:sp>
            <p:nvSpPr>
              <p:cNvPr id="60" name="矩形 59">
                <a:extLst>
                  <a:ext uri="{FF2B5EF4-FFF2-40B4-BE49-F238E27FC236}">
                    <a16:creationId xmlns:a16="http://schemas.microsoft.com/office/drawing/2014/main" id="{6704BB3E-10BA-4C67-B700-B5979019C21F}"/>
                  </a:ext>
                </a:extLst>
              </p:cNvPr>
              <p:cNvSpPr>
                <a:spLocks noRot="1" noChangeAspect="1" noMove="1" noResize="1" noEditPoints="1" noAdjustHandles="1" noChangeArrowheads="1" noChangeShapeType="1" noTextEdit="1"/>
              </p:cNvSpPr>
              <p:nvPr/>
            </p:nvSpPr>
            <p:spPr>
              <a:xfrm>
                <a:off x="7138143" y="2941174"/>
                <a:ext cx="4173835" cy="71167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B74A924E-00A9-48E9-B6A5-63AED8175F1B}"/>
                  </a:ext>
                </a:extLst>
              </p:cNvPr>
              <p:cNvSpPr/>
              <p:nvPr/>
            </p:nvSpPr>
            <p:spPr>
              <a:xfrm>
                <a:off x="6749480" y="5528499"/>
                <a:ext cx="4710199" cy="7116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𝑆</m:t>
                      </m:r>
                      <m:d>
                        <m:dPr>
                          <m:ctrlPr>
                            <a:rPr lang="zh-CN" altLang="en-US" i="1">
                              <a:latin typeface="Cambria Math" panose="02040503050406030204" pitchFamily="18" charset="0"/>
                            </a:rPr>
                          </m:ctrlPr>
                        </m:dPr>
                        <m:e>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r>
                        <a:rPr lang="zh-CN" altLang="en-US" i="0">
                          <a:latin typeface="Cambria Math" panose="02040503050406030204" pitchFamily="18" charset="0"/>
                        </a:rPr>
                        <m:t>=1−</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𝐿𝑒𝑣𝑒𝑛𝑠h𝑡𝑒𝑖𝑛</m:t>
                              </m:r>
                              <m:r>
                                <a:rPr lang="zh-CN" altLang="en-US" i="0">
                                  <a:latin typeface="Cambria Math" panose="02040503050406030204" pitchFamily="18" charset="0"/>
                                </a:rPr>
                                <m:t>(</m:t>
                              </m:r>
                              <m:r>
                                <a:rPr lang="zh-CN" altLang="en-US" i="1">
                                  <a:latin typeface="Cambria Math" panose="02040503050406030204" pitchFamily="18" charset="0"/>
                                </a:rPr>
                                <m:t>𝑆𝑖𝑚𝑖𝑙𝑎𝑟𝑀𝑎𝑡𝑟𝑖𝑥</m:t>
                              </m:r>
                            </m:e>
                          </m:d>
                        </m:num>
                        <m:den>
                          <m:d>
                            <m:dPr>
                              <m:begChr m:val=""/>
                              <m:ctrlPr>
                                <a:rPr lang="zh-CN" altLang="en-US" i="1">
                                  <a:latin typeface="Cambria Math" panose="02040503050406030204" pitchFamily="18" charset="0"/>
                                </a:rPr>
                              </m:ctrlPr>
                            </m:dPr>
                            <m:e>
                              <m:r>
                                <a:rPr lang="zh-CN" altLang="en-US" i="1">
                                  <a:latin typeface="Cambria Math" panose="02040503050406030204" pitchFamily="18" charset="0"/>
                                </a:rPr>
                                <m:t>𝑚𝑎𝑥</m:t>
                              </m:r>
                              <m:r>
                                <a:rPr lang="zh-CN" altLang="en-US" i="0">
                                  <a:latin typeface="Cambria Math" panose="02040503050406030204" pitchFamily="18" charset="0"/>
                                </a:rPr>
                                <m:t>(</m:t>
                              </m:r>
                              <m:r>
                                <a:rPr lang="zh-CN" altLang="en-US" i="1">
                                  <a:latin typeface="Cambria Math" panose="02040503050406030204" pitchFamily="18" charset="0"/>
                                </a:rPr>
                                <m:t>𝐿𝑒𝑛𝑔𝑡h</m:t>
                              </m:r>
                              <m:r>
                                <a:rPr lang="zh-CN" altLang="en-US" i="0">
                                  <a:latin typeface="Cambria Math" panose="02040503050406030204" pitchFamily="18" charset="0"/>
                                </a:rPr>
                                <m:t>(</m:t>
                              </m:r>
                              <m:r>
                                <a:rPr lang="zh-CN" altLang="en-US" i="1">
                                  <a:latin typeface="Cambria Math" panose="02040503050406030204" pitchFamily="18" charset="0"/>
                                </a:rPr>
                                <m:t>𝐴</m:t>
                              </m:r>
                              <m:r>
                                <a:rPr lang="zh-CN" altLang="en-US" i="0">
                                  <a:latin typeface="Cambria Math" panose="02040503050406030204" pitchFamily="18" charset="0"/>
                                </a:rPr>
                                <m:t>),</m:t>
                              </m:r>
                              <m:r>
                                <a:rPr lang="zh-CN" altLang="en-US" i="1">
                                  <a:latin typeface="Cambria Math" panose="02040503050406030204" pitchFamily="18" charset="0"/>
                                </a:rPr>
                                <m:t>𝐿𝑒𝑛𝑔𝑡h</m:t>
                              </m:r>
                              <m:r>
                                <a:rPr lang="zh-CN" altLang="en-US" i="0">
                                  <a:latin typeface="Cambria Math" panose="02040503050406030204" pitchFamily="18" charset="0"/>
                                </a:rPr>
                                <m:t>(</m:t>
                              </m:r>
                              <m:r>
                                <a:rPr lang="zh-CN" altLang="en-US" i="1">
                                  <a:latin typeface="Cambria Math" panose="02040503050406030204" pitchFamily="18" charset="0"/>
                                </a:rPr>
                                <m:t>𝐵</m:t>
                              </m:r>
                            </m:e>
                          </m:d>
                        </m:den>
                      </m:f>
                    </m:oMath>
                  </m:oMathPara>
                </a14:m>
                <a:endParaRPr lang="zh-CN" altLang="en-US" dirty="0"/>
              </a:p>
            </p:txBody>
          </p:sp>
        </mc:Choice>
        <mc:Fallback xmlns="">
          <p:sp>
            <p:nvSpPr>
              <p:cNvPr id="10" name="矩形 9">
                <a:extLst>
                  <a:ext uri="{FF2B5EF4-FFF2-40B4-BE49-F238E27FC236}">
                    <a16:creationId xmlns:a16="http://schemas.microsoft.com/office/drawing/2014/main" id="{B74A924E-00A9-48E9-B6A5-63AED8175F1B}"/>
                  </a:ext>
                </a:extLst>
              </p:cNvPr>
              <p:cNvSpPr>
                <a:spLocks noRot="1" noChangeAspect="1" noMove="1" noResize="1" noEditPoints="1" noAdjustHandles="1" noChangeArrowheads="1" noChangeShapeType="1" noTextEdit="1"/>
              </p:cNvSpPr>
              <p:nvPr/>
            </p:nvSpPr>
            <p:spPr>
              <a:xfrm>
                <a:off x="6749480" y="5528499"/>
                <a:ext cx="4710199" cy="711670"/>
              </a:xfrm>
              <a:prstGeom prst="rect">
                <a:avLst/>
              </a:prstGeom>
              <a:blipFill>
                <a:blip r:embed="rId5"/>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 presetClass="entr" presetSubtype="8" accel="50000" fill="hold" nodeType="afterEffect" p14:presetBounceEnd="37000">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37000">
                                          <p:cBhvr additive="base">
                                            <p:cTn id="15" dur="400" fill="hold"/>
                                            <p:tgtEl>
                                              <p:spTgt spid="2"/>
                                            </p:tgtEl>
                                            <p:attrNameLst>
                                              <p:attrName>ppt_x</p:attrName>
                                            </p:attrNameLst>
                                          </p:cBhvr>
                                          <p:tavLst>
                                            <p:tav tm="0">
                                              <p:val>
                                                <p:strVal val="0-#ppt_w/2"/>
                                              </p:val>
                                            </p:tav>
                                            <p:tav tm="100000">
                                              <p:val>
                                                <p:strVal val="#ppt_x"/>
                                              </p:val>
                                            </p:tav>
                                          </p:tavLst>
                                        </p:anim>
                                        <p:anim calcmode="lin" valueType="num" p14:bounceEnd="37000">
                                          <p:cBhvr additive="base">
                                            <p:cTn id="16" dur="4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250" fill="hold"/>
                                            <p:tgtEl>
                                              <p:spTgt spid="9"/>
                                            </p:tgtEl>
                                            <p:attrNameLst>
                                              <p:attrName>ppt_w</p:attrName>
                                            </p:attrNameLst>
                                          </p:cBhvr>
                                          <p:tavLst>
                                            <p:tav tm="0">
                                              <p:val>
                                                <p:fltVal val="0"/>
                                              </p:val>
                                            </p:tav>
                                            <p:tav tm="100000">
                                              <p:val>
                                                <p:strVal val="#ppt_w"/>
                                              </p:val>
                                            </p:tav>
                                          </p:tavLst>
                                        </p:anim>
                                        <p:anim calcmode="lin" valueType="num">
                                          <p:cBhvr>
                                            <p:cTn id="21" dur="250" fill="hold"/>
                                            <p:tgtEl>
                                              <p:spTgt spid="9"/>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12" presetClass="entr" presetSubtype="2" fill="hold" nodeType="afterEffect">
                                      <p:stCondLst>
                                        <p:cond delay="10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p:tgtEl>
                                              <p:spTgt spid="41"/>
                                            </p:tgtEl>
                                            <p:attrNameLst>
                                              <p:attrName>ppt_x</p:attrName>
                                            </p:attrNameLst>
                                          </p:cBhvr>
                                          <p:tavLst>
                                            <p:tav tm="0">
                                              <p:val>
                                                <p:strVal val="#ppt_x+#ppt_w*1.125000"/>
                                              </p:val>
                                            </p:tav>
                                            <p:tav tm="100000">
                                              <p:val>
                                                <p:strVal val="#ppt_x"/>
                                              </p:val>
                                            </p:tav>
                                          </p:tavLst>
                                        </p:anim>
                                        <p:animEffect transition="in" filter="wipe(left)">
                                          <p:cBhvr>
                                            <p:cTn id="26" dur="500"/>
                                            <p:tgtEl>
                                              <p:spTgt spid="41"/>
                                            </p:tgtEl>
                                          </p:cBhvr>
                                        </p:animEffect>
                                      </p:childTnLst>
                                    </p:cTn>
                                  </p:par>
                                </p:childTnLst>
                              </p:cTn>
                            </p:par>
                            <p:par>
                              <p:cTn id="27" fill="hold">
                                <p:stCondLst>
                                  <p:cond delay="2600"/>
                                </p:stCondLst>
                                <p:childTnLst>
                                  <p:par>
                                    <p:cTn id="28" presetID="2" presetClass="entr" presetSubtype="8" accel="50000" fill="hold" nodeType="afterEffect" p14:presetBounceEnd="37000">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14:bounceEnd="37000">
                                          <p:cBhvr additive="base">
                                            <p:cTn id="30" dur="400" fill="hold"/>
                                            <p:tgtEl>
                                              <p:spTgt spid="39"/>
                                            </p:tgtEl>
                                            <p:attrNameLst>
                                              <p:attrName>ppt_x</p:attrName>
                                            </p:attrNameLst>
                                          </p:cBhvr>
                                          <p:tavLst>
                                            <p:tav tm="0">
                                              <p:val>
                                                <p:strVal val="0-#ppt_w/2"/>
                                              </p:val>
                                            </p:tav>
                                            <p:tav tm="100000">
                                              <p:val>
                                                <p:strVal val="#ppt_x"/>
                                              </p:val>
                                            </p:tav>
                                          </p:tavLst>
                                        </p:anim>
                                        <p:anim calcmode="lin" valueType="num" p14:bounceEnd="37000">
                                          <p:cBhvr additive="base">
                                            <p:cTn id="31" dur="400" fill="hold"/>
                                            <p:tgtEl>
                                              <p:spTgt spid="39"/>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3"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250" fill="hold"/>
                                            <p:tgtEl>
                                              <p:spTgt spid="27"/>
                                            </p:tgtEl>
                                            <p:attrNameLst>
                                              <p:attrName>ppt_w</p:attrName>
                                            </p:attrNameLst>
                                          </p:cBhvr>
                                          <p:tavLst>
                                            <p:tav tm="0">
                                              <p:val>
                                                <p:fltVal val="0"/>
                                              </p:val>
                                            </p:tav>
                                            <p:tav tm="100000">
                                              <p:val>
                                                <p:strVal val="#ppt_w"/>
                                              </p:val>
                                            </p:tav>
                                          </p:tavLst>
                                        </p:anim>
                                        <p:anim calcmode="lin" valueType="num">
                                          <p:cBhvr>
                                            <p:cTn id="36" dur="250" fill="hold"/>
                                            <p:tgtEl>
                                              <p:spTgt spid="27"/>
                                            </p:tgtEl>
                                            <p:attrNameLst>
                                              <p:attrName>ppt_h</p:attrName>
                                            </p:attrNameLst>
                                          </p:cBhvr>
                                          <p:tavLst>
                                            <p:tav tm="0">
                                              <p:val>
                                                <p:fltVal val="0"/>
                                              </p:val>
                                            </p:tav>
                                            <p:tav tm="100000">
                                              <p:val>
                                                <p:strVal val="#ppt_h"/>
                                              </p:val>
                                            </p:tav>
                                          </p:tavLst>
                                        </p:anim>
                                      </p:childTnLst>
                                    </p:cTn>
                                  </p:par>
                                </p:childTnLst>
                              </p:cTn>
                            </p:par>
                            <p:par>
                              <p:cTn id="37" fill="hold">
                                <p:stCondLst>
                                  <p:cond delay="3250"/>
                                </p:stCondLst>
                                <p:childTnLst>
                                  <p:par>
                                    <p:cTn id="38" presetID="12" presetClass="entr" presetSubtype="2" fill="hold" nodeType="afterEffect">
                                      <p:stCondLst>
                                        <p:cond delay="100"/>
                                      </p:stCondLst>
                                      <p:childTnLst>
                                        <p:set>
                                          <p:cBhvr>
                                            <p:cTn id="39" dur="1" fill="hold">
                                              <p:stCondLst>
                                                <p:cond delay="0"/>
                                              </p:stCondLst>
                                            </p:cTn>
                                            <p:tgtEl>
                                              <p:spTgt spid="44"/>
                                            </p:tgtEl>
                                            <p:attrNameLst>
                                              <p:attrName>style.visibility</p:attrName>
                                            </p:attrNameLst>
                                          </p:cBhvr>
                                          <p:to>
                                            <p:strVal val="visible"/>
                                          </p:to>
                                        </p:set>
                                        <p:anim calcmode="lin" valueType="num">
                                          <p:cBhvr additive="base">
                                            <p:cTn id="40" dur="500"/>
                                            <p:tgtEl>
                                              <p:spTgt spid="44"/>
                                            </p:tgtEl>
                                            <p:attrNameLst>
                                              <p:attrName>ppt_x</p:attrName>
                                            </p:attrNameLst>
                                          </p:cBhvr>
                                          <p:tavLst>
                                            <p:tav tm="0">
                                              <p:val>
                                                <p:strVal val="#ppt_x+#ppt_w*1.125000"/>
                                              </p:val>
                                            </p:tav>
                                            <p:tav tm="100000">
                                              <p:val>
                                                <p:strVal val="#ppt_x"/>
                                              </p:val>
                                            </p:tav>
                                          </p:tavLst>
                                        </p:anim>
                                        <p:animEffect transition="in" filter="wipe(left)">
                                          <p:cBhvr>
                                            <p:cTn id="41" dur="500"/>
                                            <p:tgtEl>
                                              <p:spTgt spid="44"/>
                                            </p:tgtEl>
                                          </p:cBhvr>
                                        </p:animEffect>
                                      </p:childTnLst>
                                    </p:cTn>
                                  </p:par>
                                  <p:par>
                                    <p:cTn id="42" presetID="2" presetClass="entr" presetSubtype="2" fill="hold" grpId="0" nodeType="withEffect">
                                      <p:stCondLst>
                                        <p:cond delay="100"/>
                                      </p:stCondLst>
                                      <p:childTnLst>
                                        <p:set>
                                          <p:cBhvr>
                                            <p:cTn id="43" dur="1" fill="hold">
                                              <p:stCondLst>
                                                <p:cond delay="0"/>
                                              </p:stCondLst>
                                            </p:cTn>
                                            <p:tgtEl>
                                              <p:spTgt spid="60"/>
                                            </p:tgtEl>
                                            <p:attrNameLst>
                                              <p:attrName>style.visibility</p:attrName>
                                            </p:attrNameLst>
                                          </p:cBhvr>
                                          <p:to>
                                            <p:strVal val="visible"/>
                                          </p:to>
                                        </p:set>
                                        <p:anim calcmode="lin" valueType="num">
                                          <p:cBhvr additive="base">
                                            <p:cTn id="44" dur="500" fill="hold"/>
                                            <p:tgtEl>
                                              <p:spTgt spid="60"/>
                                            </p:tgtEl>
                                            <p:attrNameLst>
                                              <p:attrName>ppt_x</p:attrName>
                                            </p:attrNameLst>
                                          </p:cBhvr>
                                          <p:tavLst>
                                            <p:tav tm="0">
                                              <p:val>
                                                <p:strVal val="1+#ppt_w/2"/>
                                              </p:val>
                                            </p:tav>
                                            <p:tav tm="100000">
                                              <p:val>
                                                <p:strVal val="#ppt_x"/>
                                              </p:val>
                                            </p:tav>
                                          </p:tavLst>
                                        </p:anim>
                                        <p:anim calcmode="lin" valueType="num">
                                          <p:cBhvr additive="base">
                                            <p:cTn id="45" dur="500" fill="hold"/>
                                            <p:tgtEl>
                                              <p:spTgt spid="60"/>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10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0-#ppt_w/2"/>
                                              </p:val>
                                            </p:tav>
                                            <p:tav tm="100000">
                                              <p:val>
                                                <p:strVal val="#ppt_x"/>
                                              </p:val>
                                            </p:tav>
                                          </p:tavLst>
                                        </p:anim>
                                        <p:anim calcmode="lin" valueType="num">
                                          <p:cBhvr additive="base">
                                            <p:cTn id="4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58" grpId="0"/>
          <p:bldP spid="59" grpId="0"/>
          <p:bldP spid="60" grpId="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 presetClass="entr" presetSubtype="8" accel="5000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400" fill="hold"/>
                                            <p:tgtEl>
                                              <p:spTgt spid="2"/>
                                            </p:tgtEl>
                                            <p:attrNameLst>
                                              <p:attrName>ppt_x</p:attrName>
                                            </p:attrNameLst>
                                          </p:cBhvr>
                                          <p:tavLst>
                                            <p:tav tm="0">
                                              <p:val>
                                                <p:strVal val="0-#ppt_w/2"/>
                                              </p:val>
                                            </p:tav>
                                            <p:tav tm="100000">
                                              <p:val>
                                                <p:strVal val="#ppt_x"/>
                                              </p:val>
                                            </p:tav>
                                          </p:tavLst>
                                        </p:anim>
                                        <p:anim calcmode="lin" valueType="num">
                                          <p:cBhvr additive="base">
                                            <p:cTn id="16" dur="4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250" fill="hold"/>
                                            <p:tgtEl>
                                              <p:spTgt spid="9"/>
                                            </p:tgtEl>
                                            <p:attrNameLst>
                                              <p:attrName>ppt_w</p:attrName>
                                            </p:attrNameLst>
                                          </p:cBhvr>
                                          <p:tavLst>
                                            <p:tav tm="0">
                                              <p:val>
                                                <p:fltVal val="0"/>
                                              </p:val>
                                            </p:tav>
                                            <p:tav tm="100000">
                                              <p:val>
                                                <p:strVal val="#ppt_w"/>
                                              </p:val>
                                            </p:tav>
                                          </p:tavLst>
                                        </p:anim>
                                        <p:anim calcmode="lin" valueType="num">
                                          <p:cBhvr>
                                            <p:cTn id="21" dur="250" fill="hold"/>
                                            <p:tgtEl>
                                              <p:spTgt spid="9"/>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12" presetClass="entr" presetSubtype="2" fill="hold" nodeType="afterEffect">
                                      <p:stCondLst>
                                        <p:cond delay="10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p:tgtEl>
                                              <p:spTgt spid="41"/>
                                            </p:tgtEl>
                                            <p:attrNameLst>
                                              <p:attrName>ppt_x</p:attrName>
                                            </p:attrNameLst>
                                          </p:cBhvr>
                                          <p:tavLst>
                                            <p:tav tm="0">
                                              <p:val>
                                                <p:strVal val="#ppt_x+#ppt_w*1.125000"/>
                                              </p:val>
                                            </p:tav>
                                            <p:tav tm="100000">
                                              <p:val>
                                                <p:strVal val="#ppt_x"/>
                                              </p:val>
                                            </p:tav>
                                          </p:tavLst>
                                        </p:anim>
                                        <p:animEffect transition="in" filter="wipe(left)">
                                          <p:cBhvr>
                                            <p:cTn id="26" dur="500"/>
                                            <p:tgtEl>
                                              <p:spTgt spid="41"/>
                                            </p:tgtEl>
                                          </p:cBhvr>
                                        </p:animEffect>
                                      </p:childTnLst>
                                    </p:cTn>
                                  </p:par>
                                </p:childTnLst>
                              </p:cTn>
                            </p:par>
                            <p:par>
                              <p:cTn id="27" fill="hold">
                                <p:stCondLst>
                                  <p:cond delay="2600"/>
                                </p:stCondLst>
                                <p:childTnLst>
                                  <p:par>
                                    <p:cTn id="28" presetID="2" presetClass="entr" presetSubtype="8" accel="50000"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400" fill="hold"/>
                                            <p:tgtEl>
                                              <p:spTgt spid="39"/>
                                            </p:tgtEl>
                                            <p:attrNameLst>
                                              <p:attrName>ppt_x</p:attrName>
                                            </p:attrNameLst>
                                          </p:cBhvr>
                                          <p:tavLst>
                                            <p:tav tm="0">
                                              <p:val>
                                                <p:strVal val="0-#ppt_w/2"/>
                                              </p:val>
                                            </p:tav>
                                            <p:tav tm="100000">
                                              <p:val>
                                                <p:strVal val="#ppt_x"/>
                                              </p:val>
                                            </p:tav>
                                          </p:tavLst>
                                        </p:anim>
                                        <p:anim calcmode="lin" valueType="num">
                                          <p:cBhvr additive="base">
                                            <p:cTn id="31" dur="400" fill="hold"/>
                                            <p:tgtEl>
                                              <p:spTgt spid="39"/>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3"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250" fill="hold"/>
                                            <p:tgtEl>
                                              <p:spTgt spid="27"/>
                                            </p:tgtEl>
                                            <p:attrNameLst>
                                              <p:attrName>ppt_w</p:attrName>
                                            </p:attrNameLst>
                                          </p:cBhvr>
                                          <p:tavLst>
                                            <p:tav tm="0">
                                              <p:val>
                                                <p:fltVal val="0"/>
                                              </p:val>
                                            </p:tav>
                                            <p:tav tm="100000">
                                              <p:val>
                                                <p:strVal val="#ppt_w"/>
                                              </p:val>
                                            </p:tav>
                                          </p:tavLst>
                                        </p:anim>
                                        <p:anim calcmode="lin" valueType="num">
                                          <p:cBhvr>
                                            <p:cTn id="36" dur="250" fill="hold"/>
                                            <p:tgtEl>
                                              <p:spTgt spid="27"/>
                                            </p:tgtEl>
                                            <p:attrNameLst>
                                              <p:attrName>ppt_h</p:attrName>
                                            </p:attrNameLst>
                                          </p:cBhvr>
                                          <p:tavLst>
                                            <p:tav tm="0">
                                              <p:val>
                                                <p:fltVal val="0"/>
                                              </p:val>
                                            </p:tav>
                                            <p:tav tm="100000">
                                              <p:val>
                                                <p:strVal val="#ppt_h"/>
                                              </p:val>
                                            </p:tav>
                                          </p:tavLst>
                                        </p:anim>
                                      </p:childTnLst>
                                    </p:cTn>
                                  </p:par>
                                </p:childTnLst>
                              </p:cTn>
                            </p:par>
                            <p:par>
                              <p:cTn id="37" fill="hold">
                                <p:stCondLst>
                                  <p:cond delay="3250"/>
                                </p:stCondLst>
                                <p:childTnLst>
                                  <p:par>
                                    <p:cTn id="38" presetID="12" presetClass="entr" presetSubtype="2" fill="hold" nodeType="afterEffect">
                                      <p:stCondLst>
                                        <p:cond delay="100"/>
                                      </p:stCondLst>
                                      <p:childTnLst>
                                        <p:set>
                                          <p:cBhvr>
                                            <p:cTn id="39" dur="1" fill="hold">
                                              <p:stCondLst>
                                                <p:cond delay="0"/>
                                              </p:stCondLst>
                                            </p:cTn>
                                            <p:tgtEl>
                                              <p:spTgt spid="44"/>
                                            </p:tgtEl>
                                            <p:attrNameLst>
                                              <p:attrName>style.visibility</p:attrName>
                                            </p:attrNameLst>
                                          </p:cBhvr>
                                          <p:to>
                                            <p:strVal val="visible"/>
                                          </p:to>
                                        </p:set>
                                        <p:anim calcmode="lin" valueType="num">
                                          <p:cBhvr additive="base">
                                            <p:cTn id="40" dur="500"/>
                                            <p:tgtEl>
                                              <p:spTgt spid="44"/>
                                            </p:tgtEl>
                                            <p:attrNameLst>
                                              <p:attrName>ppt_x</p:attrName>
                                            </p:attrNameLst>
                                          </p:cBhvr>
                                          <p:tavLst>
                                            <p:tav tm="0">
                                              <p:val>
                                                <p:strVal val="#ppt_x+#ppt_w*1.125000"/>
                                              </p:val>
                                            </p:tav>
                                            <p:tav tm="100000">
                                              <p:val>
                                                <p:strVal val="#ppt_x"/>
                                              </p:val>
                                            </p:tav>
                                          </p:tavLst>
                                        </p:anim>
                                        <p:animEffect transition="in" filter="wipe(left)">
                                          <p:cBhvr>
                                            <p:cTn id="41" dur="500"/>
                                            <p:tgtEl>
                                              <p:spTgt spid="44"/>
                                            </p:tgtEl>
                                          </p:cBhvr>
                                        </p:animEffect>
                                      </p:childTnLst>
                                    </p:cTn>
                                  </p:par>
                                  <p:par>
                                    <p:cTn id="42" presetID="2" presetClass="entr" presetSubtype="2" fill="hold" grpId="0" nodeType="withEffect">
                                      <p:stCondLst>
                                        <p:cond delay="100"/>
                                      </p:stCondLst>
                                      <p:childTnLst>
                                        <p:set>
                                          <p:cBhvr>
                                            <p:cTn id="43" dur="1" fill="hold">
                                              <p:stCondLst>
                                                <p:cond delay="0"/>
                                              </p:stCondLst>
                                            </p:cTn>
                                            <p:tgtEl>
                                              <p:spTgt spid="60"/>
                                            </p:tgtEl>
                                            <p:attrNameLst>
                                              <p:attrName>style.visibility</p:attrName>
                                            </p:attrNameLst>
                                          </p:cBhvr>
                                          <p:to>
                                            <p:strVal val="visible"/>
                                          </p:to>
                                        </p:set>
                                        <p:anim calcmode="lin" valueType="num">
                                          <p:cBhvr additive="base">
                                            <p:cTn id="44" dur="500" fill="hold"/>
                                            <p:tgtEl>
                                              <p:spTgt spid="60"/>
                                            </p:tgtEl>
                                            <p:attrNameLst>
                                              <p:attrName>ppt_x</p:attrName>
                                            </p:attrNameLst>
                                          </p:cBhvr>
                                          <p:tavLst>
                                            <p:tav tm="0">
                                              <p:val>
                                                <p:strVal val="1+#ppt_w/2"/>
                                              </p:val>
                                            </p:tav>
                                            <p:tav tm="100000">
                                              <p:val>
                                                <p:strVal val="#ppt_x"/>
                                              </p:val>
                                            </p:tav>
                                          </p:tavLst>
                                        </p:anim>
                                        <p:anim calcmode="lin" valueType="num">
                                          <p:cBhvr additive="base">
                                            <p:cTn id="45" dur="500" fill="hold"/>
                                            <p:tgtEl>
                                              <p:spTgt spid="60"/>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10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0-#ppt_w/2"/>
                                              </p:val>
                                            </p:tav>
                                            <p:tav tm="100000">
                                              <p:val>
                                                <p:strVal val="#ppt_x"/>
                                              </p:val>
                                            </p:tav>
                                          </p:tavLst>
                                        </p:anim>
                                        <p:anim calcmode="lin" valueType="num">
                                          <p:cBhvr additive="base">
                                            <p:cTn id="4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58" grpId="0"/>
          <p:bldP spid="59" grpId="0"/>
          <p:bldP spid="60" grpId="0"/>
          <p:bldP spid="10" grpId="0"/>
        </p:bldLst>
      </p:timing>
    </mc:Fallback>
  </mc:AlternateContent>
</p:sld>
</file>

<file path=ppt/theme/theme1.xml><?xml version="1.0" encoding="utf-8"?>
<a:theme xmlns:a="http://schemas.openxmlformats.org/drawingml/2006/main" name="Office 主题">
  <a:themeElements>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fontScheme name="Lizzysu-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0.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1.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2.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3.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4.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15.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2.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3.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4.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5.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6.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7.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8.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9.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docProps/app.xml><?xml version="1.0" encoding="utf-8"?>
<Properties xmlns="http://schemas.openxmlformats.org/officeDocument/2006/extended-properties" xmlns:vt="http://schemas.openxmlformats.org/officeDocument/2006/docPropsVTypes">
  <TotalTime>213</TotalTime>
  <Words>2974</Words>
  <Application>Microsoft Office PowerPoint</Application>
  <PresentationFormat>宽屏</PresentationFormat>
  <Paragraphs>343</Paragraphs>
  <Slides>32</Slides>
  <Notes>10</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FontAwesome</vt:lpstr>
      <vt:lpstr>微软雅黑</vt:lpstr>
      <vt:lpstr>幼圆</vt:lpstr>
      <vt:lpstr>Arial</vt:lpstr>
      <vt:lpstr>Arial Narrow</vt:lpstr>
      <vt:lpstr>Arial Rounded MT Bold</vt:lpstr>
      <vt:lpstr>Calibri</vt:lpstr>
      <vt:lpstr>Cambria Math</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https://dxpu.taobao.com/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dc:title>
  <dc:subject>大侠素材铺</dc:subject>
  <dc:creator>大侠素材铺</dc:creator>
  <dc:description>大侠素材铺_x000d_
淘宝店：https://dxpu.taobao.com/</dc:description>
  <cp:lastModifiedBy>晓鑫 蔡</cp:lastModifiedBy>
  <cp:revision>2433</cp:revision>
  <dcterms:created xsi:type="dcterms:W3CDTF">2014-10-29T09:18:00Z</dcterms:created>
  <dcterms:modified xsi:type="dcterms:W3CDTF">2019-05-24T02:38:22Z</dcterms:modified>
  <cp:category>https://dxpu.taobao.com/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