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7CFBFC-69CE-4FF6-91FB-25A006FC8083}">
  <a:tblStyle styleId="{A07CFBFC-69CE-4FF6-91FB-25A006FC808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 link: </a:t>
            </a:r>
            <a:r>
              <a:rPr lang="en"/>
              <a:t>https://ucr.zoom.us/j/98007689673?pwd=YUo1WVowY2ZLcjB3cUVqTXhNcVhYQT09</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8cbb2b62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8cbb2b62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426c80d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426c80d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8cbb2b6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8cbb2b6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8cbb2b62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8cbb2b62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8cbb2b62b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8cbb2b62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8cbb2b62b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8cbb2b62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8cbb2b62b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8cbb2b62b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8cbb2b62b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8cbb2b62b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8cbb2b62b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8cbb2b62b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8cbb2b62b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8cbb2b62b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869eb14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869eb14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2: Concept and application of the design: What did you design, technical principles, why this is a meaningful project, what are the intended applications, how is it related to subjects in electrical engineering.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designed a socket remote control system, which </a:t>
            </a:r>
            <a:r>
              <a:rPr lang="en"/>
              <a:t>include</a:t>
            </a:r>
            <a:r>
              <a:rPr lang="en"/>
              <a:t> two sockets, a remote </a:t>
            </a:r>
            <a:r>
              <a:rPr lang="en"/>
              <a:t>controller</a:t>
            </a:r>
            <a:r>
              <a:rPr lang="en"/>
              <a:t>. The key feature of this system is to achieve long-distance control and Lora is the main technology that we used. </a:t>
            </a:r>
            <a:r>
              <a:rPr lang="en"/>
              <a:t>Lora has a low frequency compared to wifi and Bluetooth in order to achieve the long-distance communication. About why this is a meaningful project, we believe that IoT(Internet of things) is the future and smart home is </a:t>
            </a:r>
            <a:r>
              <a:rPr lang="en"/>
              <a:t>the</a:t>
            </a:r>
            <a:r>
              <a:rPr lang="en"/>
              <a:t> indispensable part.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8cbb2b62b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8cbb2b62b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8cbb2b62b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18cbb2b62b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8cbb2b62b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8cbb2b62b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8cbb2b62b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8cbb2b62b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869eb14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869eb14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869eb14e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869eb14e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869eb14e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869eb14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426c80d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426c80d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426c80d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426c80d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8cbb2b62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8cbb2b62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8cbb2b62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8cbb2b62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8cbb2b62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8cbb2b62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8cbb2b62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8cbb2b62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youtube.com/watch?v=_FVOdcHLb0E" TargetMode="External"/><Relationship Id="rId4"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Smart Plug</a:t>
            </a:r>
            <a:endParaRPr/>
          </a:p>
        </p:txBody>
      </p:sp>
      <p:sp>
        <p:nvSpPr>
          <p:cNvPr id="87" name="Google Shape;87;p13"/>
          <p:cNvSpPr txBox="1"/>
          <p:nvPr>
            <p:ph idx="1" type="subTitle"/>
          </p:nvPr>
        </p:nvSpPr>
        <p:spPr>
          <a:xfrm>
            <a:off x="5563200" y="4160400"/>
            <a:ext cx="3580800" cy="9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8" name="Google Shape;88;p13"/>
          <p:cNvSpPr txBox="1"/>
          <p:nvPr/>
        </p:nvSpPr>
        <p:spPr>
          <a:xfrm>
            <a:off x="3567000" y="2248500"/>
            <a:ext cx="2013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Date: March 7, 2022</a:t>
            </a:r>
            <a:endParaRPr sz="1600">
              <a:solidFill>
                <a:schemeClr val="accen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89" name="Google Shape;89;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Low-level Design: App Flow Charts</a:t>
            </a:r>
            <a:endParaRPr/>
          </a:p>
        </p:txBody>
      </p:sp>
      <p:sp>
        <p:nvSpPr>
          <p:cNvPr id="275" name="Google Shape;275;p22"/>
          <p:cNvSpPr/>
          <p:nvPr/>
        </p:nvSpPr>
        <p:spPr>
          <a:xfrm>
            <a:off x="2448800" y="1963213"/>
            <a:ext cx="1441200" cy="250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a:t>
            </a:r>
            <a:r>
              <a:rPr lang="en" sz="900"/>
              <a:t>ainActivity()</a:t>
            </a:r>
            <a:endParaRPr sz="900"/>
          </a:p>
        </p:txBody>
      </p:sp>
      <p:cxnSp>
        <p:nvCxnSpPr>
          <p:cNvPr id="276" name="Google Shape;276;p22"/>
          <p:cNvCxnSpPr>
            <a:stCxn id="275" idx="4"/>
            <a:endCxn id="277" idx="0"/>
          </p:cNvCxnSpPr>
          <p:nvPr/>
        </p:nvCxnSpPr>
        <p:spPr>
          <a:xfrm flipH="1">
            <a:off x="3169100" y="2213713"/>
            <a:ext cx="300" cy="399900"/>
          </a:xfrm>
          <a:prstGeom prst="straightConnector1">
            <a:avLst/>
          </a:prstGeom>
          <a:noFill/>
          <a:ln cap="flat" cmpd="sng" w="9525">
            <a:solidFill>
              <a:schemeClr val="dk2"/>
            </a:solidFill>
            <a:prstDash val="solid"/>
            <a:round/>
            <a:headEnd len="med" w="med" type="none"/>
            <a:tailEnd len="med" w="med" type="triangle"/>
          </a:ln>
        </p:spPr>
      </p:cxnSp>
      <p:cxnSp>
        <p:nvCxnSpPr>
          <p:cNvPr id="278" name="Google Shape;278;p22"/>
          <p:cNvCxnSpPr>
            <a:stCxn id="277" idx="2"/>
            <a:endCxn id="279" idx="0"/>
          </p:cNvCxnSpPr>
          <p:nvPr/>
        </p:nvCxnSpPr>
        <p:spPr>
          <a:xfrm>
            <a:off x="3169243" y="2864170"/>
            <a:ext cx="300" cy="52170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22"/>
          <p:cNvSpPr/>
          <p:nvPr/>
        </p:nvSpPr>
        <p:spPr>
          <a:xfrm>
            <a:off x="2681160" y="3386007"/>
            <a:ext cx="976500" cy="36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Customized Handler</a:t>
            </a:r>
            <a:endParaRPr sz="900"/>
          </a:p>
        </p:txBody>
      </p:sp>
      <p:sp>
        <p:nvSpPr>
          <p:cNvPr id="277" name="Google Shape;277;p22"/>
          <p:cNvSpPr/>
          <p:nvPr/>
        </p:nvSpPr>
        <p:spPr>
          <a:xfrm>
            <a:off x="2680993" y="2613670"/>
            <a:ext cx="976500" cy="25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onCreate</a:t>
            </a:r>
            <a:r>
              <a:rPr lang="en" sz="900"/>
              <a:t>()</a:t>
            </a:r>
            <a:endParaRPr sz="900"/>
          </a:p>
        </p:txBody>
      </p:sp>
      <p:sp>
        <p:nvSpPr>
          <p:cNvPr id="280" name="Google Shape;280;p22"/>
          <p:cNvSpPr/>
          <p:nvPr/>
        </p:nvSpPr>
        <p:spPr>
          <a:xfrm>
            <a:off x="4013003" y="2415821"/>
            <a:ext cx="2498100" cy="64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initView: App interface</a:t>
            </a:r>
            <a:endParaRPr sz="900"/>
          </a:p>
          <a:p>
            <a:pPr indent="0" lvl="0" marL="0" rtl="0" algn="ctr">
              <a:spcBef>
                <a:spcPts val="0"/>
              </a:spcBef>
              <a:spcAft>
                <a:spcPts val="0"/>
              </a:spcAft>
              <a:buNone/>
            </a:pPr>
            <a:r>
              <a:rPr lang="en" sz="900"/>
              <a:t>initData: server ip, port</a:t>
            </a:r>
            <a:endParaRPr sz="900"/>
          </a:p>
          <a:p>
            <a:pPr indent="0" lvl="0" marL="0" rtl="0" algn="ctr">
              <a:spcBef>
                <a:spcPts val="0"/>
              </a:spcBef>
              <a:spcAft>
                <a:spcPts val="0"/>
              </a:spcAft>
              <a:buNone/>
            </a:pPr>
            <a:r>
              <a:rPr lang="en" sz="900"/>
              <a:t>initEvent: build TCP Connection</a:t>
            </a:r>
            <a:endParaRPr sz="900"/>
          </a:p>
        </p:txBody>
      </p:sp>
      <p:cxnSp>
        <p:nvCxnSpPr>
          <p:cNvPr id="281" name="Google Shape;281;p22"/>
          <p:cNvCxnSpPr>
            <a:stCxn id="277" idx="3"/>
            <a:endCxn id="280" idx="1"/>
          </p:cNvCxnSpPr>
          <p:nvPr/>
        </p:nvCxnSpPr>
        <p:spPr>
          <a:xfrm>
            <a:off x="3657493" y="2738920"/>
            <a:ext cx="355500" cy="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22"/>
          <p:cNvCxnSpPr>
            <a:stCxn id="279" idx="3"/>
            <a:endCxn id="283" idx="1"/>
          </p:cNvCxnSpPr>
          <p:nvPr/>
        </p:nvCxnSpPr>
        <p:spPr>
          <a:xfrm>
            <a:off x="3657660" y="3566307"/>
            <a:ext cx="355200" cy="0"/>
          </a:xfrm>
          <a:prstGeom prst="straightConnector1">
            <a:avLst/>
          </a:prstGeom>
          <a:noFill/>
          <a:ln cap="flat" cmpd="sng" w="9525">
            <a:solidFill>
              <a:schemeClr val="dk2"/>
            </a:solidFill>
            <a:prstDash val="solid"/>
            <a:round/>
            <a:headEnd len="med" w="med" type="none"/>
            <a:tailEnd len="med" w="med" type="triangle"/>
          </a:ln>
        </p:spPr>
      </p:cxnSp>
      <p:sp>
        <p:nvSpPr>
          <p:cNvPr id="283" name="Google Shape;283;p22"/>
          <p:cNvSpPr/>
          <p:nvPr/>
        </p:nvSpPr>
        <p:spPr>
          <a:xfrm>
            <a:off x="4012772" y="3172858"/>
            <a:ext cx="26109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Override method handleMessage()</a:t>
            </a:r>
            <a:endParaRPr sz="900"/>
          </a:p>
          <a:p>
            <a:pPr indent="0" lvl="0" marL="0" rtl="0" algn="ctr">
              <a:spcBef>
                <a:spcPts val="0"/>
              </a:spcBef>
              <a:spcAft>
                <a:spcPts val="0"/>
              </a:spcAft>
              <a:buNone/>
            </a:pPr>
            <a:r>
              <a:rPr lang="en" sz="900"/>
              <a:t>Message</a:t>
            </a:r>
            <a:r>
              <a:rPr lang="en" sz="900"/>
              <a:t> Types: </a:t>
            </a:r>
            <a:r>
              <a:rPr lang="en" sz="900"/>
              <a:t>Connection states</a:t>
            </a:r>
            <a:endParaRPr sz="900"/>
          </a:p>
          <a:p>
            <a:pPr indent="0" lvl="0" marL="0" rtl="0" algn="ctr">
              <a:spcBef>
                <a:spcPts val="0"/>
              </a:spcBef>
              <a:spcAft>
                <a:spcPts val="0"/>
              </a:spcAft>
              <a:buNone/>
            </a:pPr>
            <a:r>
              <a:rPr lang="en" sz="900"/>
              <a:t>“</a:t>
            </a:r>
            <a:r>
              <a:rPr lang="en" sz="900"/>
              <a:t>success, timeout, error, read…”</a:t>
            </a:r>
            <a:endParaRPr sz="900"/>
          </a:p>
          <a:p>
            <a:pPr indent="0" lvl="0" marL="0" rtl="0" algn="ctr">
              <a:spcBef>
                <a:spcPts val="0"/>
              </a:spcBef>
              <a:spcAft>
                <a:spcPts val="0"/>
              </a:spcAft>
              <a:buNone/>
            </a:pPr>
            <a:r>
              <a:rPr lang="en" sz="900"/>
              <a:t>r</a:t>
            </a:r>
            <a:r>
              <a:rPr lang="en" sz="900"/>
              <a:t>ead: update plugs states</a:t>
            </a:r>
            <a:endParaRPr sz="900"/>
          </a:p>
        </p:txBody>
      </p:sp>
      <p:cxnSp>
        <p:nvCxnSpPr>
          <p:cNvPr id="284" name="Google Shape;284;p22"/>
          <p:cNvCxnSpPr>
            <a:stCxn id="279" idx="2"/>
            <a:endCxn id="285" idx="0"/>
          </p:cNvCxnSpPr>
          <p:nvPr/>
        </p:nvCxnSpPr>
        <p:spPr>
          <a:xfrm>
            <a:off x="3169410" y="3746607"/>
            <a:ext cx="0" cy="365400"/>
          </a:xfrm>
          <a:prstGeom prst="straightConnector1">
            <a:avLst/>
          </a:prstGeom>
          <a:noFill/>
          <a:ln cap="flat" cmpd="sng" w="9525">
            <a:solidFill>
              <a:schemeClr val="dk2"/>
            </a:solidFill>
            <a:prstDash val="solid"/>
            <a:round/>
            <a:headEnd len="med" w="med" type="none"/>
            <a:tailEnd len="med" w="med" type="triangle"/>
          </a:ln>
        </p:spPr>
      </p:cxnSp>
      <p:sp>
        <p:nvSpPr>
          <p:cNvPr id="285" name="Google Shape;285;p22"/>
          <p:cNvSpPr/>
          <p:nvPr/>
        </p:nvSpPr>
        <p:spPr>
          <a:xfrm>
            <a:off x="2681010" y="4111857"/>
            <a:ext cx="976500" cy="36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onDestroy()</a:t>
            </a:r>
            <a:endParaRPr sz="900"/>
          </a:p>
        </p:txBody>
      </p:sp>
      <p:cxnSp>
        <p:nvCxnSpPr>
          <p:cNvPr id="286" name="Google Shape;286;p22"/>
          <p:cNvCxnSpPr>
            <a:stCxn id="285" idx="2"/>
            <a:endCxn id="287" idx="0"/>
          </p:cNvCxnSpPr>
          <p:nvPr/>
        </p:nvCxnSpPr>
        <p:spPr>
          <a:xfrm>
            <a:off x="3169260" y="4472457"/>
            <a:ext cx="0" cy="365100"/>
          </a:xfrm>
          <a:prstGeom prst="straightConnector1">
            <a:avLst/>
          </a:prstGeom>
          <a:noFill/>
          <a:ln cap="flat" cmpd="sng" w="9525">
            <a:solidFill>
              <a:schemeClr val="dk2"/>
            </a:solidFill>
            <a:prstDash val="solid"/>
            <a:round/>
            <a:headEnd len="med" w="med" type="none"/>
            <a:tailEnd len="med" w="med" type="triangle"/>
          </a:ln>
        </p:spPr>
      </p:cxnSp>
      <p:sp>
        <p:nvSpPr>
          <p:cNvPr id="287" name="Google Shape;287;p22"/>
          <p:cNvSpPr/>
          <p:nvPr/>
        </p:nvSpPr>
        <p:spPr>
          <a:xfrm>
            <a:off x="2448650" y="4837700"/>
            <a:ext cx="1441200" cy="250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“App Destroy”</a:t>
            </a:r>
            <a:endParaRPr sz="900"/>
          </a:p>
        </p:txBody>
      </p:sp>
      <p:sp>
        <p:nvSpPr>
          <p:cNvPr id="288" name="Google Shape;288;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Challenges</a:t>
            </a:r>
            <a:endParaRPr/>
          </a:p>
        </p:txBody>
      </p:sp>
      <p:sp>
        <p:nvSpPr>
          <p:cNvPr id="294" name="Google Shape;294;p23"/>
          <p:cNvSpPr txBox="1"/>
          <p:nvPr>
            <p:ph idx="1" type="body"/>
          </p:nvPr>
        </p:nvSpPr>
        <p:spPr>
          <a:xfrm>
            <a:off x="729450" y="2078875"/>
            <a:ext cx="7688700" cy="26193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Hardware Issues: </a:t>
            </a:r>
            <a:endParaRPr/>
          </a:p>
          <a:p>
            <a:pPr indent="-298450" lvl="1" marL="914400" rtl="0" algn="l">
              <a:spcBef>
                <a:spcPts val="0"/>
              </a:spcBef>
              <a:spcAft>
                <a:spcPts val="0"/>
              </a:spcAft>
              <a:buSzPts val="1100"/>
              <a:buChar char="○"/>
            </a:pPr>
            <a:r>
              <a:rPr lang="en"/>
              <a:t>Devices: STM32, LoRa</a:t>
            </a:r>
            <a:endParaRPr/>
          </a:p>
          <a:p>
            <a:pPr indent="-298450" lvl="1" marL="914400" rtl="0" algn="l">
              <a:spcBef>
                <a:spcPts val="0"/>
              </a:spcBef>
              <a:spcAft>
                <a:spcPts val="0"/>
              </a:spcAft>
              <a:buSzPts val="1100"/>
              <a:buChar char="○"/>
            </a:pPr>
            <a:r>
              <a:rPr lang="en"/>
              <a:t>PCB board design</a:t>
            </a:r>
            <a:endParaRPr/>
          </a:p>
          <a:p>
            <a:pPr indent="-311150" lvl="0" marL="457200" rtl="0" algn="l">
              <a:spcBef>
                <a:spcPts val="0"/>
              </a:spcBef>
              <a:spcAft>
                <a:spcPts val="0"/>
              </a:spcAft>
              <a:buSzPts val="1300"/>
              <a:buChar char="●"/>
            </a:pPr>
            <a:r>
              <a:rPr lang="en"/>
              <a:t>Programming Issues: </a:t>
            </a:r>
            <a:endParaRPr/>
          </a:p>
          <a:p>
            <a:pPr indent="-298450" lvl="1" marL="914400" rtl="0" algn="l">
              <a:spcBef>
                <a:spcPts val="0"/>
              </a:spcBef>
              <a:spcAft>
                <a:spcPts val="0"/>
              </a:spcAft>
              <a:buSzPts val="1100"/>
              <a:buChar char="○"/>
            </a:pPr>
            <a:r>
              <a:rPr lang="en"/>
              <a:t>Interface Protocols</a:t>
            </a:r>
            <a:endParaRPr/>
          </a:p>
          <a:p>
            <a:pPr indent="-298450" lvl="1" marL="914400" rtl="0" algn="l">
              <a:spcBef>
                <a:spcPts val="0"/>
              </a:spcBef>
              <a:spcAft>
                <a:spcPts val="0"/>
              </a:spcAft>
              <a:buSzPts val="1100"/>
              <a:buChar char="○"/>
            </a:pPr>
            <a:r>
              <a:rPr lang="en"/>
              <a:t>C programming language</a:t>
            </a:r>
            <a:endParaRPr/>
          </a:p>
          <a:p>
            <a:pPr indent="-311150" lvl="0" marL="457200" rtl="0" algn="l">
              <a:spcBef>
                <a:spcPts val="0"/>
              </a:spcBef>
              <a:spcAft>
                <a:spcPts val="0"/>
              </a:spcAft>
              <a:buSzPts val="1300"/>
              <a:buChar char="●"/>
            </a:pPr>
            <a:r>
              <a:rPr lang="en"/>
              <a:t>Connectivity Issues:</a:t>
            </a:r>
            <a:endParaRPr/>
          </a:p>
          <a:p>
            <a:pPr indent="-298450" lvl="1" marL="914400" rtl="0" algn="l">
              <a:spcBef>
                <a:spcPts val="0"/>
              </a:spcBef>
              <a:spcAft>
                <a:spcPts val="0"/>
              </a:spcAft>
              <a:buSzPts val="1100"/>
              <a:buChar char="○"/>
            </a:pPr>
            <a:r>
              <a:rPr lang="en"/>
              <a:t>Network Communication Protocol</a:t>
            </a:r>
            <a:endParaRPr/>
          </a:p>
          <a:p>
            <a:pPr indent="-298450" lvl="1" marL="914400" rtl="0" algn="l">
              <a:spcBef>
                <a:spcPts val="0"/>
              </a:spcBef>
              <a:spcAft>
                <a:spcPts val="0"/>
              </a:spcAft>
              <a:buSzPts val="1100"/>
              <a:buChar char="○"/>
            </a:pPr>
            <a:r>
              <a:rPr lang="en"/>
              <a:t>WiFi module(Parse AT Command)</a:t>
            </a:r>
            <a:endParaRPr/>
          </a:p>
          <a:p>
            <a:pPr indent="-298450" lvl="1" marL="914400" rtl="0" algn="l">
              <a:spcBef>
                <a:spcPts val="0"/>
              </a:spcBef>
              <a:spcAft>
                <a:spcPts val="0"/>
              </a:spcAft>
              <a:buSzPts val="1100"/>
              <a:buChar char="○"/>
            </a:pPr>
            <a:r>
              <a:rPr lang="en"/>
              <a:t>Mobile Application Development</a:t>
            </a:r>
            <a:endParaRPr/>
          </a:p>
          <a:p>
            <a:pPr indent="-311150" lvl="0" marL="457200" rtl="0" algn="l">
              <a:spcBef>
                <a:spcPts val="0"/>
              </a:spcBef>
              <a:spcAft>
                <a:spcPts val="0"/>
              </a:spcAft>
              <a:buSzPts val="1300"/>
              <a:buChar char="●"/>
            </a:pPr>
            <a:r>
              <a:rPr lang="en"/>
              <a:t>Extensibility</a:t>
            </a:r>
            <a:endParaRPr/>
          </a:p>
          <a:p>
            <a:pPr indent="-311150" lvl="0" marL="457200" rtl="0" algn="l">
              <a:spcBef>
                <a:spcPts val="0"/>
              </a:spcBef>
              <a:spcAft>
                <a:spcPts val="0"/>
              </a:spcAft>
              <a:buSzPts val="1300"/>
              <a:buChar char="●"/>
            </a:pPr>
            <a:r>
              <a:rPr lang="en"/>
              <a:t>Communication Safety</a:t>
            </a:r>
            <a:endParaRPr/>
          </a:p>
        </p:txBody>
      </p:sp>
      <p:sp>
        <p:nvSpPr>
          <p:cNvPr id="295" name="Google Shape;295;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4"/>
          <p:cNvSpPr txBox="1"/>
          <p:nvPr>
            <p:ph type="title"/>
          </p:nvPr>
        </p:nvSpPr>
        <p:spPr>
          <a:xfrm>
            <a:off x="727650" y="596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Components &amp; Work Distribution</a:t>
            </a:r>
            <a:endParaRPr/>
          </a:p>
        </p:txBody>
      </p:sp>
      <p:sp>
        <p:nvSpPr>
          <p:cNvPr id="301" name="Google Shape;301;p24"/>
          <p:cNvSpPr/>
          <p:nvPr/>
        </p:nvSpPr>
        <p:spPr>
          <a:xfrm>
            <a:off x="708225" y="1460625"/>
            <a:ext cx="1473600" cy="70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Sockets</a:t>
            </a:r>
            <a:endParaRPr/>
          </a:p>
        </p:txBody>
      </p:sp>
      <p:sp>
        <p:nvSpPr>
          <p:cNvPr id="302" name="Google Shape;302;p24"/>
          <p:cNvSpPr/>
          <p:nvPr/>
        </p:nvSpPr>
        <p:spPr>
          <a:xfrm>
            <a:off x="679600" y="2827313"/>
            <a:ext cx="1473600" cy="70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Remote Controller</a:t>
            </a:r>
            <a:endParaRPr/>
          </a:p>
        </p:txBody>
      </p:sp>
      <p:sp>
        <p:nvSpPr>
          <p:cNvPr id="303" name="Google Shape;303;p24"/>
          <p:cNvSpPr/>
          <p:nvPr/>
        </p:nvSpPr>
        <p:spPr>
          <a:xfrm>
            <a:off x="708225" y="4194000"/>
            <a:ext cx="1473600" cy="70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App/Server</a:t>
            </a:r>
            <a:endParaRPr/>
          </a:p>
        </p:txBody>
      </p:sp>
      <p:sp>
        <p:nvSpPr>
          <p:cNvPr id="304" name="Google Shape;304;p24"/>
          <p:cNvSpPr/>
          <p:nvPr/>
        </p:nvSpPr>
        <p:spPr>
          <a:xfrm>
            <a:off x="2825700" y="1508213"/>
            <a:ext cx="1473600" cy="2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STM32</a:t>
            </a:r>
            <a:endParaRPr sz="1200"/>
          </a:p>
        </p:txBody>
      </p:sp>
      <p:sp>
        <p:nvSpPr>
          <p:cNvPr id="305" name="Google Shape;305;p24"/>
          <p:cNvSpPr/>
          <p:nvPr/>
        </p:nvSpPr>
        <p:spPr>
          <a:xfrm>
            <a:off x="2825700" y="1885100"/>
            <a:ext cx="1473600" cy="2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LoRa</a:t>
            </a:r>
            <a:endParaRPr sz="1200"/>
          </a:p>
        </p:txBody>
      </p:sp>
      <p:sp>
        <p:nvSpPr>
          <p:cNvPr id="306" name="Google Shape;306;p24"/>
          <p:cNvSpPr/>
          <p:nvPr/>
        </p:nvSpPr>
        <p:spPr>
          <a:xfrm>
            <a:off x="2825700" y="2261963"/>
            <a:ext cx="1473600" cy="2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ESP8266</a:t>
            </a:r>
            <a:endParaRPr sz="1200"/>
          </a:p>
        </p:txBody>
      </p:sp>
      <p:sp>
        <p:nvSpPr>
          <p:cNvPr id="307" name="Google Shape;307;p24"/>
          <p:cNvSpPr/>
          <p:nvPr/>
        </p:nvSpPr>
        <p:spPr>
          <a:xfrm>
            <a:off x="2825700" y="3077675"/>
            <a:ext cx="1473600" cy="2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STM32</a:t>
            </a:r>
            <a:endParaRPr sz="1200"/>
          </a:p>
        </p:txBody>
      </p:sp>
      <p:sp>
        <p:nvSpPr>
          <p:cNvPr id="308" name="Google Shape;308;p24"/>
          <p:cNvSpPr/>
          <p:nvPr/>
        </p:nvSpPr>
        <p:spPr>
          <a:xfrm>
            <a:off x="2825700" y="3485525"/>
            <a:ext cx="1473600" cy="2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LoRa</a:t>
            </a:r>
            <a:endParaRPr sz="1200"/>
          </a:p>
        </p:txBody>
      </p:sp>
      <p:sp>
        <p:nvSpPr>
          <p:cNvPr id="309" name="Google Shape;309;p24"/>
          <p:cNvSpPr/>
          <p:nvPr/>
        </p:nvSpPr>
        <p:spPr>
          <a:xfrm>
            <a:off x="2825700" y="4095650"/>
            <a:ext cx="1473600" cy="2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App development</a:t>
            </a:r>
            <a:endParaRPr sz="1200"/>
          </a:p>
        </p:txBody>
      </p:sp>
      <p:sp>
        <p:nvSpPr>
          <p:cNvPr id="310" name="Google Shape;310;p24"/>
          <p:cNvSpPr/>
          <p:nvPr/>
        </p:nvSpPr>
        <p:spPr>
          <a:xfrm>
            <a:off x="2825700" y="4748688"/>
            <a:ext cx="1473600" cy="2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Server solution</a:t>
            </a:r>
            <a:endParaRPr sz="1200"/>
          </a:p>
        </p:txBody>
      </p:sp>
      <p:sp>
        <p:nvSpPr>
          <p:cNvPr id="311" name="Google Shape;311;p24"/>
          <p:cNvSpPr/>
          <p:nvPr/>
        </p:nvSpPr>
        <p:spPr>
          <a:xfrm>
            <a:off x="4664975" y="1899488"/>
            <a:ext cx="951600" cy="1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Zhengxuan</a:t>
            </a:r>
            <a:endParaRPr sz="1200"/>
          </a:p>
        </p:txBody>
      </p:sp>
      <p:sp>
        <p:nvSpPr>
          <p:cNvPr id="312" name="Google Shape;312;p24"/>
          <p:cNvSpPr/>
          <p:nvPr/>
        </p:nvSpPr>
        <p:spPr>
          <a:xfrm>
            <a:off x="4664975" y="1522625"/>
            <a:ext cx="951600" cy="1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Zhengxuan</a:t>
            </a:r>
            <a:endParaRPr sz="1200"/>
          </a:p>
        </p:txBody>
      </p:sp>
      <p:sp>
        <p:nvSpPr>
          <p:cNvPr id="313" name="Google Shape;313;p24"/>
          <p:cNvSpPr/>
          <p:nvPr/>
        </p:nvSpPr>
        <p:spPr>
          <a:xfrm>
            <a:off x="4664975" y="1145750"/>
            <a:ext cx="951600" cy="1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Zhuocheng</a:t>
            </a:r>
            <a:endParaRPr sz="1200"/>
          </a:p>
        </p:txBody>
      </p:sp>
      <p:sp>
        <p:nvSpPr>
          <p:cNvPr id="314" name="Google Shape;314;p24"/>
          <p:cNvSpPr/>
          <p:nvPr/>
        </p:nvSpPr>
        <p:spPr>
          <a:xfrm>
            <a:off x="2825700" y="2669825"/>
            <a:ext cx="1473600" cy="2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Hardware</a:t>
            </a:r>
            <a:endParaRPr sz="1200"/>
          </a:p>
        </p:txBody>
      </p:sp>
      <p:sp>
        <p:nvSpPr>
          <p:cNvPr id="315" name="Google Shape;315;p24"/>
          <p:cNvSpPr/>
          <p:nvPr/>
        </p:nvSpPr>
        <p:spPr>
          <a:xfrm>
            <a:off x="2825700" y="1131313"/>
            <a:ext cx="1473600" cy="20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Hardware</a:t>
            </a:r>
            <a:endParaRPr sz="1200"/>
          </a:p>
        </p:txBody>
      </p:sp>
      <p:sp>
        <p:nvSpPr>
          <p:cNvPr id="316" name="Google Shape;316;p24"/>
          <p:cNvSpPr/>
          <p:nvPr/>
        </p:nvSpPr>
        <p:spPr>
          <a:xfrm>
            <a:off x="4664975" y="2276363"/>
            <a:ext cx="951600" cy="1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Zhengxuan</a:t>
            </a:r>
            <a:endParaRPr sz="1200"/>
          </a:p>
        </p:txBody>
      </p:sp>
      <p:sp>
        <p:nvSpPr>
          <p:cNvPr id="317" name="Google Shape;317;p24"/>
          <p:cNvSpPr/>
          <p:nvPr/>
        </p:nvSpPr>
        <p:spPr>
          <a:xfrm>
            <a:off x="4664975" y="2684225"/>
            <a:ext cx="951600" cy="1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Zhuocheng</a:t>
            </a:r>
            <a:endParaRPr sz="1200"/>
          </a:p>
        </p:txBody>
      </p:sp>
      <p:sp>
        <p:nvSpPr>
          <p:cNvPr id="318" name="Google Shape;318;p24"/>
          <p:cNvSpPr/>
          <p:nvPr/>
        </p:nvSpPr>
        <p:spPr>
          <a:xfrm>
            <a:off x="4664975" y="4763100"/>
            <a:ext cx="951600" cy="1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Zhuocheng</a:t>
            </a:r>
            <a:endParaRPr sz="1200"/>
          </a:p>
        </p:txBody>
      </p:sp>
      <p:sp>
        <p:nvSpPr>
          <p:cNvPr id="319" name="Google Shape;319;p24"/>
          <p:cNvSpPr/>
          <p:nvPr/>
        </p:nvSpPr>
        <p:spPr>
          <a:xfrm>
            <a:off x="4664975" y="3092075"/>
            <a:ext cx="951600" cy="1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Yaoteng</a:t>
            </a:r>
            <a:endParaRPr sz="1200"/>
          </a:p>
        </p:txBody>
      </p:sp>
      <p:sp>
        <p:nvSpPr>
          <p:cNvPr id="320" name="Google Shape;320;p24"/>
          <p:cNvSpPr/>
          <p:nvPr/>
        </p:nvSpPr>
        <p:spPr>
          <a:xfrm>
            <a:off x="4664975" y="3499925"/>
            <a:ext cx="951600" cy="1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Yaoteng</a:t>
            </a:r>
            <a:endParaRPr sz="1200"/>
          </a:p>
        </p:txBody>
      </p:sp>
      <p:sp>
        <p:nvSpPr>
          <p:cNvPr id="321" name="Google Shape;321;p24"/>
          <p:cNvSpPr/>
          <p:nvPr/>
        </p:nvSpPr>
        <p:spPr>
          <a:xfrm>
            <a:off x="4664975" y="4110050"/>
            <a:ext cx="951600" cy="1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Yaoteng</a:t>
            </a:r>
            <a:endParaRPr sz="1200"/>
          </a:p>
        </p:txBody>
      </p:sp>
      <p:cxnSp>
        <p:nvCxnSpPr>
          <p:cNvPr id="322" name="Google Shape;322;p24"/>
          <p:cNvCxnSpPr>
            <a:stCxn id="315" idx="3"/>
            <a:endCxn id="313" idx="1"/>
          </p:cNvCxnSpPr>
          <p:nvPr/>
        </p:nvCxnSpPr>
        <p:spPr>
          <a:xfrm>
            <a:off x="4299300" y="1231513"/>
            <a:ext cx="365700" cy="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24"/>
          <p:cNvCxnSpPr>
            <a:stCxn id="304" idx="3"/>
            <a:endCxn id="312" idx="1"/>
          </p:cNvCxnSpPr>
          <p:nvPr/>
        </p:nvCxnSpPr>
        <p:spPr>
          <a:xfrm>
            <a:off x="4299300" y="1608413"/>
            <a:ext cx="365700" cy="0"/>
          </a:xfrm>
          <a:prstGeom prst="straightConnector1">
            <a:avLst/>
          </a:prstGeom>
          <a:noFill/>
          <a:ln cap="flat" cmpd="sng" w="9525">
            <a:solidFill>
              <a:schemeClr val="dk2"/>
            </a:solidFill>
            <a:prstDash val="solid"/>
            <a:round/>
            <a:headEnd len="med" w="med" type="none"/>
            <a:tailEnd len="med" w="med" type="triangle"/>
          </a:ln>
        </p:spPr>
      </p:cxnSp>
      <p:cxnSp>
        <p:nvCxnSpPr>
          <p:cNvPr id="324" name="Google Shape;324;p24"/>
          <p:cNvCxnSpPr>
            <a:stCxn id="305" idx="3"/>
            <a:endCxn id="311" idx="1"/>
          </p:cNvCxnSpPr>
          <p:nvPr/>
        </p:nvCxnSpPr>
        <p:spPr>
          <a:xfrm>
            <a:off x="4299300" y="1985300"/>
            <a:ext cx="365700" cy="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24"/>
          <p:cNvCxnSpPr>
            <a:stCxn id="306" idx="3"/>
            <a:endCxn id="316" idx="1"/>
          </p:cNvCxnSpPr>
          <p:nvPr/>
        </p:nvCxnSpPr>
        <p:spPr>
          <a:xfrm>
            <a:off x="4299300" y="2362163"/>
            <a:ext cx="365700" cy="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24"/>
          <p:cNvCxnSpPr>
            <a:stCxn id="314" idx="3"/>
            <a:endCxn id="317" idx="1"/>
          </p:cNvCxnSpPr>
          <p:nvPr/>
        </p:nvCxnSpPr>
        <p:spPr>
          <a:xfrm>
            <a:off x="4299300" y="2770025"/>
            <a:ext cx="365700" cy="0"/>
          </a:xfrm>
          <a:prstGeom prst="straightConnector1">
            <a:avLst/>
          </a:prstGeom>
          <a:noFill/>
          <a:ln cap="flat" cmpd="sng" w="9525">
            <a:solidFill>
              <a:schemeClr val="dk2"/>
            </a:solidFill>
            <a:prstDash val="solid"/>
            <a:round/>
            <a:headEnd len="med" w="med" type="none"/>
            <a:tailEnd len="med" w="med" type="triangle"/>
          </a:ln>
        </p:spPr>
      </p:cxnSp>
      <p:cxnSp>
        <p:nvCxnSpPr>
          <p:cNvPr id="327" name="Google Shape;327;p24"/>
          <p:cNvCxnSpPr>
            <a:stCxn id="307" idx="3"/>
            <a:endCxn id="319" idx="1"/>
          </p:cNvCxnSpPr>
          <p:nvPr/>
        </p:nvCxnSpPr>
        <p:spPr>
          <a:xfrm>
            <a:off x="4299300" y="3177875"/>
            <a:ext cx="365700" cy="0"/>
          </a:xfrm>
          <a:prstGeom prst="straightConnector1">
            <a:avLst/>
          </a:prstGeom>
          <a:noFill/>
          <a:ln cap="flat" cmpd="sng" w="9525">
            <a:solidFill>
              <a:schemeClr val="dk2"/>
            </a:solidFill>
            <a:prstDash val="solid"/>
            <a:round/>
            <a:headEnd len="med" w="med" type="none"/>
            <a:tailEnd len="med" w="med" type="triangle"/>
          </a:ln>
        </p:spPr>
      </p:cxnSp>
      <p:cxnSp>
        <p:nvCxnSpPr>
          <p:cNvPr id="328" name="Google Shape;328;p24"/>
          <p:cNvCxnSpPr>
            <a:stCxn id="308" idx="3"/>
            <a:endCxn id="320" idx="1"/>
          </p:cNvCxnSpPr>
          <p:nvPr/>
        </p:nvCxnSpPr>
        <p:spPr>
          <a:xfrm>
            <a:off x="4299300" y="3585725"/>
            <a:ext cx="365700" cy="0"/>
          </a:xfrm>
          <a:prstGeom prst="straightConnector1">
            <a:avLst/>
          </a:prstGeom>
          <a:noFill/>
          <a:ln cap="flat" cmpd="sng" w="9525">
            <a:solidFill>
              <a:schemeClr val="dk2"/>
            </a:solidFill>
            <a:prstDash val="solid"/>
            <a:round/>
            <a:headEnd len="med" w="med" type="none"/>
            <a:tailEnd len="med" w="med" type="triangle"/>
          </a:ln>
        </p:spPr>
      </p:cxnSp>
      <p:cxnSp>
        <p:nvCxnSpPr>
          <p:cNvPr id="329" name="Google Shape;329;p24"/>
          <p:cNvCxnSpPr>
            <a:stCxn id="309" idx="3"/>
            <a:endCxn id="321" idx="1"/>
          </p:cNvCxnSpPr>
          <p:nvPr/>
        </p:nvCxnSpPr>
        <p:spPr>
          <a:xfrm>
            <a:off x="4299300" y="4195850"/>
            <a:ext cx="365700" cy="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p24"/>
          <p:cNvCxnSpPr>
            <a:stCxn id="310" idx="3"/>
            <a:endCxn id="318" idx="1"/>
          </p:cNvCxnSpPr>
          <p:nvPr/>
        </p:nvCxnSpPr>
        <p:spPr>
          <a:xfrm>
            <a:off x="4299300" y="4848888"/>
            <a:ext cx="365700" cy="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24"/>
          <p:cNvCxnSpPr>
            <a:stCxn id="301" idx="3"/>
            <a:endCxn id="315" idx="1"/>
          </p:cNvCxnSpPr>
          <p:nvPr/>
        </p:nvCxnSpPr>
        <p:spPr>
          <a:xfrm flipH="1" rot="10800000">
            <a:off x="2181825" y="1231575"/>
            <a:ext cx="643800" cy="5796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24"/>
          <p:cNvCxnSpPr>
            <a:stCxn id="301" idx="3"/>
            <a:endCxn id="304" idx="1"/>
          </p:cNvCxnSpPr>
          <p:nvPr/>
        </p:nvCxnSpPr>
        <p:spPr>
          <a:xfrm flipH="1" rot="10800000">
            <a:off x="2181825" y="1608375"/>
            <a:ext cx="643800" cy="2028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24"/>
          <p:cNvCxnSpPr>
            <a:stCxn id="301" idx="3"/>
            <a:endCxn id="305" idx="1"/>
          </p:cNvCxnSpPr>
          <p:nvPr/>
        </p:nvCxnSpPr>
        <p:spPr>
          <a:xfrm>
            <a:off x="2181825" y="1811175"/>
            <a:ext cx="643800" cy="1740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24"/>
          <p:cNvCxnSpPr>
            <a:stCxn id="302" idx="3"/>
            <a:endCxn id="314" idx="1"/>
          </p:cNvCxnSpPr>
          <p:nvPr/>
        </p:nvCxnSpPr>
        <p:spPr>
          <a:xfrm flipH="1" rot="10800000">
            <a:off x="2153200" y="2770163"/>
            <a:ext cx="672600" cy="4077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24"/>
          <p:cNvCxnSpPr>
            <a:stCxn id="301" idx="3"/>
            <a:endCxn id="306" idx="1"/>
          </p:cNvCxnSpPr>
          <p:nvPr/>
        </p:nvCxnSpPr>
        <p:spPr>
          <a:xfrm>
            <a:off x="2181825" y="1811175"/>
            <a:ext cx="643800" cy="55110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24"/>
          <p:cNvCxnSpPr>
            <a:stCxn id="302" idx="3"/>
            <a:endCxn id="307" idx="1"/>
          </p:cNvCxnSpPr>
          <p:nvPr/>
        </p:nvCxnSpPr>
        <p:spPr>
          <a:xfrm>
            <a:off x="2153200" y="3177863"/>
            <a:ext cx="672600" cy="0"/>
          </a:xfrm>
          <a:prstGeom prst="straightConnector1">
            <a:avLst/>
          </a:prstGeom>
          <a:noFill/>
          <a:ln cap="flat" cmpd="sng" w="9525">
            <a:solidFill>
              <a:schemeClr val="dk2"/>
            </a:solidFill>
            <a:prstDash val="solid"/>
            <a:round/>
            <a:headEnd len="med" w="med" type="none"/>
            <a:tailEnd len="med" w="med" type="triangle"/>
          </a:ln>
        </p:spPr>
      </p:cxnSp>
      <p:cxnSp>
        <p:nvCxnSpPr>
          <p:cNvPr id="337" name="Google Shape;337;p24"/>
          <p:cNvCxnSpPr>
            <a:stCxn id="302" idx="3"/>
            <a:endCxn id="308" idx="1"/>
          </p:cNvCxnSpPr>
          <p:nvPr/>
        </p:nvCxnSpPr>
        <p:spPr>
          <a:xfrm>
            <a:off x="2153200" y="3177863"/>
            <a:ext cx="672600" cy="4080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24"/>
          <p:cNvCxnSpPr>
            <a:stCxn id="303" idx="3"/>
            <a:endCxn id="309" idx="1"/>
          </p:cNvCxnSpPr>
          <p:nvPr/>
        </p:nvCxnSpPr>
        <p:spPr>
          <a:xfrm flipH="1" rot="10800000">
            <a:off x="2181825" y="4195950"/>
            <a:ext cx="643800" cy="3486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24"/>
          <p:cNvCxnSpPr>
            <a:stCxn id="303" idx="3"/>
            <a:endCxn id="310" idx="1"/>
          </p:cNvCxnSpPr>
          <p:nvPr/>
        </p:nvCxnSpPr>
        <p:spPr>
          <a:xfrm>
            <a:off x="2181825" y="4544550"/>
            <a:ext cx="643800" cy="30420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24"/>
          <p:cNvSpPr/>
          <p:nvPr/>
        </p:nvSpPr>
        <p:spPr>
          <a:xfrm>
            <a:off x="6869725" y="2827313"/>
            <a:ext cx="1473600" cy="70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System Integration</a:t>
            </a:r>
            <a:endParaRPr/>
          </a:p>
        </p:txBody>
      </p:sp>
      <p:cxnSp>
        <p:nvCxnSpPr>
          <p:cNvPr id="341" name="Google Shape;341;p24"/>
          <p:cNvCxnSpPr>
            <a:stCxn id="313" idx="3"/>
            <a:endCxn id="340" idx="1"/>
          </p:cNvCxnSpPr>
          <p:nvPr/>
        </p:nvCxnSpPr>
        <p:spPr>
          <a:xfrm>
            <a:off x="5616575" y="1231550"/>
            <a:ext cx="1253100" cy="1946400"/>
          </a:xfrm>
          <a:prstGeom prst="straightConnector1">
            <a:avLst/>
          </a:prstGeom>
          <a:noFill/>
          <a:ln cap="flat" cmpd="sng" w="9525">
            <a:solidFill>
              <a:schemeClr val="dk2"/>
            </a:solidFill>
            <a:prstDash val="solid"/>
            <a:round/>
            <a:headEnd len="med" w="med" type="none"/>
            <a:tailEnd len="med" w="med" type="triangle"/>
          </a:ln>
        </p:spPr>
      </p:cxnSp>
      <p:cxnSp>
        <p:nvCxnSpPr>
          <p:cNvPr id="342" name="Google Shape;342;p24"/>
          <p:cNvCxnSpPr>
            <a:stCxn id="312" idx="3"/>
            <a:endCxn id="340" idx="1"/>
          </p:cNvCxnSpPr>
          <p:nvPr/>
        </p:nvCxnSpPr>
        <p:spPr>
          <a:xfrm>
            <a:off x="5616575" y="1608425"/>
            <a:ext cx="1253100" cy="156930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24"/>
          <p:cNvCxnSpPr>
            <a:stCxn id="311" idx="3"/>
            <a:endCxn id="340" idx="1"/>
          </p:cNvCxnSpPr>
          <p:nvPr/>
        </p:nvCxnSpPr>
        <p:spPr>
          <a:xfrm>
            <a:off x="5616575" y="1985288"/>
            <a:ext cx="1253100" cy="11925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24"/>
          <p:cNvCxnSpPr>
            <a:stCxn id="316" idx="3"/>
            <a:endCxn id="340" idx="1"/>
          </p:cNvCxnSpPr>
          <p:nvPr/>
        </p:nvCxnSpPr>
        <p:spPr>
          <a:xfrm>
            <a:off x="5616575" y="2362163"/>
            <a:ext cx="1253100" cy="815700"/>
          </a:xfrm>
          <a:prstGeom prst="straightConnector1">
            <a:avLst/>
          </a:prstGeom>
          <a:noFill/>
          <a:ln cap="flat" cmpd="sng" w="9525">
            <a:solidFill>
              <a:schemeClr val="dk2"/>
            </a:solidFill>
            <a:prstDash val="solid"/>
            <a:round/>
            <a:headEnd len="med" w="med" type="none"/>
            <a:tailEnd len="med" w="med" type="triangle"/>
          </a:ln>
        </p:spPr>
      </p:cxnSp>
      <p:cxnSp>
        <p:nvCxnSpPr>
          <p:cNvPr id="345" name="Google Shape;345;p24"/>
          <p:cNvCxnSpPr>
            <a:stCxn id="317" idx="3"/>
            <a:endCxn id="340" idx="1"/>
          </p:cNvCxnSpPr>
          <p:nvPr/>
        </p:nvCxnSpPr>
        <p:spPr>
          <a:xfrm>
            <a:off x="5616575" y="2770025"/>
            <a:ext cx="1253100" cy="4077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24"/>
          <p:cNvCxnSpPr>
            <a:stCxn id="319" idx="3"/>
            <a:endCxn id="340" idx="1"/>
          </p:cNvCxnSpPr>
          <p:nvPr/>
        </p:nvCxnSpPr>
        <p:spPr>
          <a:xfrm>
            <a:off x="5616575" y="3177875"/>
            <a:ext cx="1253100" cy="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24"/>
          <p:cNvCxnSpPr>
            <a:stCxn id="320" idx="3"/>
            <a:endCxn id="340" idx="1"/>
          </p:cNvCxnSpPr>
          <p:nvPr/>
        </p:nvCxnSpPr>
        <p:spPr>
          <a:xfrm flipH="1" rot="10800000">
            <a:off x="5616575" y="3177725"/>
            <a:ext cx="1253100" cy="408000"/>
          </a:xfrm>
          <a:prstGeom prst="straightConnector1">
            <a:avLst/>
          </a:prstGeom>
          <a:noFill/>
          <a:ln cap="flat" cmpd="sng" w="9525">
            <a:solidFill>
              <a:schemeClr val="dk2"/>
            </a:solidFill>
            <a:prstDash val="solid"/>
            <a:round/>
            <a:headEnd len="med" w="med" type="none"/>
            <a:tailEnd len="med" w="med" type="triangle"/>
          </a:ln>
        </p:spPr>
      </p:cxnSp>
      <p:cxnSp>
        <p:nvCxnSpPr>
          <p:cNvPr id="348" name="Google Shape;348;p24"/>
          <p:cNvCxnSpPr>
            <a:stCxn id="321" idx="3"/>
            <a:endCxn id="340" idx="1"/>
          </p:cNvCxnSpPr>
          <p:nvPr/>
        </p:nvCxnSpPr>
        <p:spPr>
          <a:xfrm flipH="1" rot="10800000">
            <a:off x="5616575" y="3177950"/>
            <a:ext cx="1253100" cy="1017900"/>
          </a:xfrm>
          <a:prstGeom prst="straightConnector1">
            <a:avLst/>
          </a:prstGeom>
          <a:noFill/>
          <a:ln cap="flat" cmpd="sng" w="9525">
            <a:solidFill>
              <a:schemeClr val="dk2"/>
            </a:solidFill>
            <a:prstDash val="solid"/>
            <a:round/>
            <a:headEnd len="med" w="med" type="none"/>
            <a:tailEnd len="med" w="med" type="triangle"/>
          </a:ln>
        </p:spPr>
      </p:cxnSp>
      <p:cxnSp>
        <p:nvCxnSpPr>
          <p:cNvPr id="349" name="Google Shape;349;p24"/>
          <p:cNvCxnSpPr>
            <a:stCxn id="318" idx="3"/>
            <a:endCxn id="340" idx="1"/>
          </p:cNvCxnSpPr>
          <p:nvPr/>
        </p:nvCxnSpPr>
        <p:spPr>
          <a:xfrm flipH="1" rot="10800000">
            <a:off x="5616575" y="3177900"/>
            <a:ext cx="1253100" cy="1671000"/>
          </a:xfrm>
          <a:prstGeom prst="straightConnector1">
            <a:avLst/>
          </a:prstGeom>
          <a:noFill/>
          <a:ln cap="flat" cmpd="sng" w="9525">
            <a:solidFill>
              <a:schemeClr val="dk2"/>
            </a:solidFill>
            <a:prstDash val="solid"/>
            <a:round/>
            <a:headEnd len="med" w="med" type="none"/>
            <a:tailEnd len="med" w="med" type="triangle"/>
          </a:ln>
        </p:spPr>
      </p:cxnSp>
      <p:sp>
        <p:nvSpPr>
          <p:cNvPr id="350" name="Google Shape;350;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727650" y="596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Consideration</a:t>
            </a:r>
            <a:endParaRPr/>
          </a:p>
        </p:txBody>
      </p:sp>
      <p:sp>
        <p:nvSpPr>
          <p:cNvPr id="356" name="Google Shape;356;p25"/>
          <p:cNvSpPr txBox="1"/>
          <p:nvPr>
            <p:ph idx="1" type="body"/>
          </p:nvPr>
        </p:nvSpPr>
        <p:spPr>
          <a:xfrm>
            <a:off x="729450" y="1316275"/>
            <a:ext cx="7688700" cy="37773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b="1" lang="en" u="sng"/>
              <a:t>Realistic Constraints</a:t>
            </a:r>
            <a:endParaRPr b="1" u="sng"/>
          </a:p>
          <a:p>
            <a:pPr indent="0" lvl="0" marL="0" rtl="0" algn="l">
              <a:lnSpc>
                <a:spcPct val="100000"/>
              </a:lnSpc>
              <a:spcBef>
                <a:spcPts val="1200"/>
              </a:spcBef>
              <a:spcAft>
                <a:spcPts val="0"/>
              </a:spcAft>
              <a:buNone/>
            </a:pPr>
            <a:r>
              <a:rPr lang="en"/>
              <a:t>Internal </a:t>
            </a:r>
            <a:r>
              <a:rPr lang="en"/>
              <a:t>Power Consumption</a:t>
            </a:r>
            <a:endParaRPr/>
          </a:p>
          <a:p>
            <a:pPr indent="-304958" lvl="0" marL="457200" rtl="0" algn="l">
              <a:lnSpc>
                <a:spcPct val="100000"/>
              </a:lnSpc>
              <a:spcBef>
                <a:spcPts val="1200"/>
              </a:spcBef>
              <a:spcAft>
                <a:spcPts val="0"/>
              </a:spcAft>
              <a:buSzPct val="100000"/>
              <a:buChar char="-"/>
            </a:pPr>
            <a:r>
              <a:rPr lang="en"/>
              <a:t>Designed to run continuously</a:t>
            </a:r>
            <a:endParaRPr/>
          </a:p>
          <a:p>
            <a:pPr indent="-304958" lvl="0" marL="457200" rtl="0" algn="l">
              <a:lnSpc>
                <a:spcPct val="100000"/>
              </a:lnSpc>
              <a:spcBef>
                <a:spcPts val="0"/>
              </a:spcBef>
              <a:spcAft>
                <a:spcPts val="0"/>
              </a:spcAft>
              <a:buSzPct val="100000"/>
              <a:buChar char="-"/>
            </a:pPr>
            <a:r>
              <a:rPr lang="en"/>
              <a:t>Low power MCU, LoRa, and Wi-Fi Modules</a:t>
            </a:r>
            <a:endParaRPr/>
          </a:p>
          <a:p>
            <a:pPr indent="-304958" lvl="0" marL="457200" rtl="0" algn="l">
              <a:lnSpc>
                <a:spcPct val="100000"/>
              </a:lnSpc>
              <a:spcBef>
                <a:spcPts val="0"/>
              </a:spcBef>
              <a:spcAft>
                <a:spcPts val="0"/>
              </a:spcAft>
              <a:buSzPct val="100000"/>
              <a:buChar char="-"/>
            </a:pPr>
            <a:r>
              <a:rPr lang="en"/>
              <a:t>Maximum internal power: &lt;1 W for sockets, &lt;0.7 W for remote controller</a:t>
            </a:r>
            <a:endParaRPr/>
          </a:p>
          <a:p>
            <a:pPr indent="0" lvl="0" marL="0" rtl="0" algn="l">
              <a:lnSpc>
                <a:spcPct val="100000"/>
              </a:lnSpc>
              <a:spcBef>
                <a:spcPts val="1200"/>
              </a:spcBef>
              <a:spcAft>
                <a:spcPts val="0"/>
              </a:spcAft>
              <a:buNone/>
            </a:pPr>
            <a:r>
              <a:rPr lang="en"/>
              <a:t>Weight &amp; Size</a:t>
            </a:r>
            <a:endParaRPr/>
          </a:p>
          <a:p>
            <a:pPr indent="-304958" lvl="0" marL="457200" rtl="0" algn="l">
              <a:lnSpc>
                <a:spcPct val="100000"/>
              </a:lnSpc>
              <a:spcBef>
                <a:spcPts val="1200"/>
              </a:spcBef>
              <a:spcAft>
                <a:spcPts val="0"/>
              </a:spcAft>
              <a:buSzPct val="100000"/>
              <a:buChar char="-"/>
            </a:pPr>
            <a:r>
              <a:rPr lang="en"/>
              <a:t>Compact design</a:t>
            </a:r>
            <a:endParaRPr/>
          </a:p>
          <a:p>
            <a:pPr indent="-304958" lvl="0" marL="457200" rtl="0" algn="l">
              <a:lnSpc>
                <a:spcPct val="100000"/>
              </a:lnSpc>
              <a:spcBef>
                <a:spcPts val="0"/>
              </a:spcBef>
              <a:spcAft>
                <a:spcPts val="0"/>
              </a:spcAft>
              <a:buSzPct val="100000"/>
              <a:buChar char="-"/>
            </a:pPr>
            <a:r>
              <a:rPr lang="en"/>
              <a:t>Highly integrated</a:t>
            </a:r>
            <a:endParaRPr/>
          </a:p>
          <a:p>
            <a:pPr indent="-304958" lvl="0" marL="457200" rtl="0" algn="l">
              <a:lnSpc>
                <a:spcPct val="100000"/>
              </a:lnSpc>
              <a:spcBef>
                <a:spcPts val="0"/>
              </a:spcBef>
              <a:spcAft>
                <a:spcPts val="0"/>
              </a:spcAft>
              <a:buSzPct val="100000"/>
              <a:buChar char="-"/>
            </a:pPr>
            <a:r>
              <a:rPr lang="en"/>
              <a:t>Light weight</a:t>
            </a:r>
            <a:endParaRPr/>
          </a:p>
          <a:p>
            <a:pPr indent="0" lvl="0" marL="0" rtl="0" algn="l">
              <a:lnSpc>
                <a:spcPct val="100000"/>
              </a:lnSpc>
              <a:spcBef>
                <a:spcPts val="1200"/>
              </a:spcBef>
              <a:spcAft>
                <a:spcPts val="0"/>
              </a:spcAft>
              <a:buNone/>
            </a:pPr>
            <a:r>
              <a:rPr lang="en"/>
              <a:t>Safety</a:t>
            </a:r>
            <a:endParaRPr/>
          </a:p>
          <a:p>
            <a:pPr indent="-304958" lvl="0" marL="457200" rtl="0" algn="l">
              <a:lnSpc>
                <a:spcPct val="100000"/>
              </a:lnSpc>
              <a:spcBef>
                <a:spcPts val="1200"/>
              </a:spcBef>
              <a:spcAft>
                <a:spcPts val="0"/>
              </a:spcAft>
              <a:buSzPct val="100000"/>
              <a:buChar char="-"/>
            </a:pPr>
            <a:r>
              <a:rPr lang="en"/>
              <a:t>AC power source</a:t>
            </a:r>
            <a:endParaRPr/>
          </a:p>
          <a:p>
            <a:pPr indent="-304958" lvl="0" marL="457200" rtl="0" algn="l">
              <a:lnSpc>
                <a:spcPct val="100000"/>
              </a:lnSpc>
              <a:spcBef>
                <a:spcPts val="0"/>
              </a:spcBef>
              <a:spcAft>
                <a:spcPts val="0"/>
              </a:spcAft>
              <a:buSzPct val="100000"/>
              <a:buChar char="-"/>
            </a:pPr>
            <a:r>
              <a:rPr lang="en"/>
              <a:t>Isolation &amp; insulation</a:t>
            </a:r>
            <a:endParaRPr/>
          </a:p>
          <a:p>
            <a:pPr indent="-304958" lvl="0" marL="457200" rtl="0" algn="l">
              <a:lnSpc>
                <a:spcPct val="100000"/>
              </a:lnSpc>
              <a:spcBef>
                <a:spcPts val="0"/>
              </a:spcBef>
              <a:spcAft>
                <a:spcPts val="0"/>
              </a:spcAft>
              <a:buSzPct val="100000"/>
              <a:buChar char="-"/>
            </a:pPr>
            <a:r>
              <a:rPr lang="en"/>
              <a:t>Minimize wires</a:t>
            </a:r>
            <a:endParaRPr/>
          </a:p>
          <a:p>
            <a:pPr indent="-304958" lvl="0" marL="457200" rtl="0" algn="l">
              <a:lnSpc>
                <a:spcPct val="100000"/>
              </a:lnSpc>
              <a:spcBef>
                <a:spcPts val="0"/>
              </a:spcBef>
              <a:spcAft>
                <a:spcPts val="0"/>
              </a:spcAft>
              <a:buSzPct val="100000"/>
              <a:buChar char="-"/>
            </a:pPr>
            <a:r>
              <a:rPr lang="en"/>
              <a:t>Printed PCBs &amp; conformal coating</a:t>
            </a:r>
            <a:endParaRPr/>
          </a:p>
          <a:p>
            <a:pPr indent="0" lvl="0" marL="0" rtl="0" algn="l">
              <a:lnSpc>
                <a:spcPct val="100000"/>
              </a:lnSpc>
              <a:spcBef>
                <a:spcPts val="1200"/>
              </a:spcBef>
              <a:spcAft>
                <a:spcPts val="0"/>
              </a:spcAft>
              <a:buNone/>
            </a:pPr>
            <a:r>
              <a:rPr lang="en"/>
              <a:t>Budget</a:t>
            </a:r>
            <a:endParaRPr/>
          </a:p>
          <a:p>
            <a:pPr indent="-304958" lvl="0" marL="457200" rtl="0" algn="l">
              <a:lnSpc>
                <a:spcPct val="100000"/>
              </a:lnSpc>
              <a:spcBef>
                <a:spcPts val="1200"/>
              </a:spcBef>
              <a:spcAft>
                <a:spcPts val="0"/>
              </a:spcAft>
              <a:buSzPct val="100000"/>
              <a:buChar char="-"/>
            </a:pPr>
            <a:r>
              <a:rPr lang="en"/>
              <a:t>Under $100</a:t>
            </a:r>
            <a:endParaRPr/>
          </a:p>
        </p:txBody>
      </p:sp>
      <p:sp>
        <p:nvSpPr>
          <p:cNvPr id="357" name="Google Shape;357;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idx="1" type="body"/>
          </p:nvPr>
        </p:nvSpPr>
        <p:spPr>
          <a:xfrm>
            <a:off x="729450" y="1359200"/>
            <a:ext cx="7688700" cy="298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Industry Standards</a:t>
            </a:r>
            <a:endParaRPr b="1" u="sng"/>
          </a:p>
          <a:p>
            <a:pPr indent="0" lvl="0" marL="0" rtl="0" algn="l">
              <a:spcBef>
                <a:spcPts val="1200"/>
              </a:spcBef>
              <a:spcAft>
                <a:spcPts val="0"/>
              </a:spcAft>
              <a:buNone/>
            </a:pPr>
            <a:r>
              <a:rPr lang="en"/>
              <a:t>LoRa</a:t>
            </a:r>
            <a:endParaRPr/>
          </a:p>
          <a:p>
            <a:pPr indent="-311150" lvl="0" marL="457200" rtl="0" algn="l">
              <a:spcBef>
                <a:spcPts val="1200"/>
              </a:spcBef>
              <a:spcAft>
                <a:spcPts val="0"/>
              </a:spcAft>
              <a:buSzPts val="1300"/>
              <a:buChar char="-"/>
            </a:pPr>
            <a:r>
              <a:rPr lang="en"/>
              <a:t>IEEE Standards Association. IEEE 802.11ah-2017: IEEE standard for 900 MHz license-exempt bands to provide extended-range networks.</a:t>
            </a:r>
            <a:endParaRPr/>
          </a:p>
          <a:p>
            <a:pPr indent="0" lvl="0" marL="0" rtl="0" algn="l">
              <a:spcBef>
                <a:spcPts val="1200"/>
              </a:spcBef>
              <a:spcAft>
                <a:spcPts val="0"/>
              </a:spcAft>
              <a:buNone/>
            </a:pPr>
            <a:r>
              <a:rPr lang="en"/>
              <a:t>ESP8266</a:t>
            </a:r>
            <a:endParaRPr/>
          </a:p>
          <a:p>
            <a:pPr indent="-311150" lvl="0" marL="457200" rtl="0" algn="l">
              <a:spcBef>
                <a:spcPts val="1200"/>
              </a:spcBef>
              <a:spcAft>
                <a:spcPts val="0"/>
              </a:spcAft>
              <a:buSzPts val="1300"/>
              <a:buChar char="-"/>
            </a:pPr>
            <a:r>
              <a:rPr lang="en"/>
              <a:t>IEEE Standards Association. IEEE 802.11n-2009: IEEE standard for wireless networking that uses multiple antennas to increase data rates.</a:t>
            </a:r>
            <a:endParaRPr/>
          </a:p>
        </p:txBody>
      </p:sp>
      <p:sp>
        <p:nvSpPr>
          <p:cNvPr id="363" name="Google Shape;363;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729450" y="588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Plans</a:t>
            </a:r>
            <a:endParaRPr/>
          </a:p>
        </p:txBody>
      </p:sp>
      <p:sp>
        <p:nvSpPr>
          <p:cNvPr id="369" name="Google Shape;369;p27"/>
          <p:cNvSpPr txBox="1"/>
          <p:nvPr>
            <p:ph idx="1" type="body"/>
          </p:nvPr>
        </p:nvSpPr>
        <p:spPr>
          <a:xfrm>
            <a:off x="729450" y="1402125"/>
            <a:ext cx="7688700" cy="3584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u="sng"/>
              <a:t>Test 1: Test voltages over major components</a:t>
            </a:r>
            <a:endParaRPr b="1" u="sng"/>
          </a:p>
          <a:p>
            <a:pPr indent="-311150" lvl="0" marL="457200" rtl="0" algn="l">
              <a:lnSpc>
                <a:spcPct val="200000"/>
              </a:lnSpc>
              <a:spcBef>
                <a:spcPts val="1200"/>
              </a:spcBef>
              <a:spcAft>
                <a:spcPts val="0"/>
              </a:spcAft>
              <a:buSzPts val="1300"/>
              <a:buChar char="-"/>
            </a:pPr>
            <a:r>
              <a:rPr lang="en"/>
              <a:t>Measure voltages over major components when system is under different states</a:t>
            </a:r>
            <a:endParaRPr/>
          </a:p>
          <a:p>
            <a:pPr indent="-311150" lvl="0" marL="457200" rtl="0" algn="l">
              <a:lnSpc>
                <a:spcPct val="200000"/>
              </a:lnSpc>
              <a:spcBef>
                <a:spcPts val="0"/>
              </a:spcBef>
              <a:spcAft>
                <a:spcPts val="0"/>
              </a:spcAft>
              <a:buSzPts val="1300"/>
              <a:buChar char="-"/>
            </a:pPr>
            <a:r>
              <a:rPr lang="en"/>
              <a:t>Expected value:</a:t>
            </a:r>
            <a:endParaRPr/>
          </a:p>
          <a:p>
            <a:pPr indent="0" lvl="0" marL="914400" rtl="0" algn="l">
              <a:lnSpc>
                <a:spcPct val="200000"/>
              </a:lnSpc>
              <a:spcBef>
                <a:spcPts val="1200"/>
              </a:spcBef>
              <a:spcAft>
                <a:spcPts val="0"/>
              </a:spcAft>
              <a:buNone/>
            </a:pPr>
            <a:r>
              <a:rPr lang="en"/>
              <a:t>STM32 - 5 V (Working range 4.7 V - 5.5 V)  </a:t>
            </a:r>
            <a:endParaRPr/>
          </a:p>
          <a:p>
            <a:pPr indent="0" lvl="0" marL="914400" rtl="0" algn="l">
              <a:lnSpc>
                <a:spcPct val="200000"/>
              </a:lnSpc>
              <a:spcBef>
                <a:spcPts val="1200"/>
              </a:spcBef>
              <a:spcAft>
                <a:spcPts val="0"/>
              </a:spcAft>
              <a:buNone/>
            </a:pPr>
            <a:r>
              <a:rPr lang="en"/>
              <a:t>LoRa - 5 V </a:t>
            </a:r>
            <a:r>
              <a:rPr lang="en"/>
              <a:t>(Working range 2.3 V - 5.5 V) </a:t>
            </a:r>
            <a:endParaRPr/>
          </a:p>
          <a:p>
            <a:pPr indent="0" lvl="0" marL="914400" rtl="0" algn="l">
              <a:lnSpc>
                <a:spcPct val="200000"/>
              </a:lnSpc>
              <a:spcBef>
                <a:spcPts val="1200"/>
              </a:spcBef>
              <a:spcAft>
                <a:spcPts val="1200"/>
              </a:spcAft>
              <a:buNone/>
            </a:pPr>
            <a:r>
              <a:rPr lang="en"/>
              <a:t>ESP8266 - 3.3V </a:t>
            </a:r>
            <a:r>
              <a:rPr lang="en"/>
              <a:t>(Working range 3 V - 3.6 V) </a:t>
            </a:r>
            <a:endParaRPr/>
          </a:p>
        </p:txBody>
      </p:sp>
      <p:sp>
        <p:nvSpPr>
          <p:cNvPr id="370" name="Google Shape;370;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idx="1" type="body"/>
          </p:nvPr>
        </p:nvSpPr>
        <p:spPr>
          <a:xfrm>
            <a:off x="729450" y="1323425"/>
            <a:ext cx="3655800" cy="30165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a:t>Results</a:t>
            </a:r>
            <a:endParaRPr/>
          </a:p>
          <a:p>
            <a:pPr indent="-311150" lvl="0" marL="457200" rtl="0" algn="l">
              <a:lnSpc>
                <a:spcPct val="200000"/>
              </a:lnSpc>
              <a:spcBef>
                <a:spcPts val="1200"/>
              </a:spcBef>
              <a:spcAft>
                <a:spcPts val="0"/>
              </a:spcAft>
              <a:buSzPts val="1300"/>
              <a:buChar char="-"/>
            </a:pPr>
            <a:r>
              <a:rPr lang="en"/>
              <a:t>All voltages within range</a:t>
            </a:r>
            <a:endParaRPr/>
          </a:p>
          <a:p>
            <a:pPr indent="-311150" lvl="0" marL="457200" rtl="0" algn="l">
              <a:lnSpc>
                <a:spcPct val="200000"/>
              </a:lnSpc>
              <a:spcBef>
                <a:spcPts val="0"/>
              </a:spcBef>
              <a:spcAft>
                <a:spcPts val="0"/>
              </a:spcAft>
              <a:buSzPts val="1300"/>
              <a:buChar char="-"/>
            </a:pPr>
            <a:r>
              <a:rPr lang="en"/>
              <a:t>Largest percentage error </a:t>
            </a:r>
            <a:r>
              <a:rPr lang="en"/>
              <a:t>comparing</a:t>
            </a:r>
            <a:r>
              <a:rPr lang="en"/>
              <a:t> to typical value: -3.4 %</a:t>
            </a:r>
            <a:endParaRPr/>
          </a:p>
        </p:txBody>
      </p:sp>
      <p:graphicFrame>
        <p:nvGraphicFramePr>
          <p:cNvPr id="376" name="Google Shape;376;p28"/>
          <p:cNvGraphicFramePr/>
          <p:nvPr/>
        </p:nvGraphicFramePr>
        <p:xfrm>
          <a:off x="4332325" y="659975"/>
          <a:ext cx="3000000" cy="3000000"/>
        </p:xfrm>
        <a:graphic>
          <a:graphicData uri="http://schemas.openxmlformats.org/drawingml/2006/table">
            <a:tbl>
              <a:tblPr>
                <a:noFill/>
                <a:tableStyleId>{A07CFBFC-69CE-4FF6-91FB-25A006FC8083}</a:tableStyleId>
              </a:tblPr>
              <a:tblGrid>
                <a:gridCol w="952500"/>
                <a:gridCol w="952500"/>
                <a:gridCol w="952500"/>
                <a:gridCol w="952500"/>
                <a:gridCol w="952500"/>
              </a:tblGrid>
              <a:tr h="69532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Components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Minimum voltage (V)</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Maximum voltage (V)</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Percentage error comparing to typical values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In working voltage range (Yes/No)</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STM32 in socket A</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4.95</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5.05</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-0.1% ~ 1.0%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STM32 in socket B</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4.89</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5.01</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-2.2% ~ 0.2%</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3400">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STM32 in remote controller</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4.93</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4.99</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-1.4% ~ -0.2%</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LoRa in socket A</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4.83</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4.91</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solidFill>
                            <a:srgbClr val="FF0000"/>
                          </a:solidFill>
                          <a:latin typeface="Times New Roman"/>
                          <a:ea typeface="Times New Roman"/>
                          <a:cs typeface="Times New Roman"/>
                          <a:sym typeface="Times New Roman"/>
                        </a:rPr>
                        <a:t>-3.4%</a:t>
                      </a:r>
                      <a:r>
                        <a:rPr lang="en" sz="1100">
                          <a:latin typeface="Times New Roman"/>
                          <a:ea typeface="Times New Roman"/>
                          <a:cs typeface="Times New Roman"/>
                          <a:sym typeface="Times New Roman"/>
                        </a:rPr>
                        <a:t> ~ -1.8%</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LoRa in socket B</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4.91</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5.03</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-1.8% ~ 0.6%</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LoRa in remote controller</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5.01</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5.06</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0.2% ~ 1.2%</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ESP8266 in socket A</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3.29</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3.37</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-0.3% ~ 2.1%</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ESP8266 in socket B</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3.25</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3.33</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-1.5% ~ 0.9%</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77" name="Google Shape;377;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idx="1" type="body"/>
          </p:nvPr>
        </p:nvSpPr>
        <p:spPr>
          <a:xfrm>
            <a:off x="729450" y="1316275"/>
            <a:ext cx="7688700" cy="3627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u="sng"/>
              <a:t>Test 2: Test LoRa communication range</a:t>
            </a:r>
            <a:endParaRPr b="1" u="sng"/>
          </a:p>
          <a:p>
            <a:pPr indent="-311150" lvl="0" marL="457200" rtl="0" algn="l">
              <a:lnSpc>
                <a:spcPct val="200000"/>
              </a:lnSpc>
              <a:spcBef>
                <a:spcPts val="1200"/>
              </a:spcBef>
              <a:spcAft>
                <a:spcPts val="0"/>
              </a:spcAft>
              <a:buSzPts val="1300"/>
              <a:buChar char="-"/>
            </a:pPr>
            <a:r>
              <a:rPr lang="en"/>
              <a:t>Test control range of system based solely on the remote controller</a:t>
            </a:r>
            <a:endParaRPr/>
          </a:p>
          <a:p>
            <a:pPr indent="-311150" lvl="0" marL="457200" rtl="0" algn="l">
              <a:lnSpc>
                <a:spcPct val="200000"/>
              </a:lnSpc>
              <a:spcBef>
                <a:spcPts val="0"/>
              </a:spcBef>
              <a:spcAft>
                <a:spcPts val="0"/>
              </a:spcAft>
              <a:buSzPts val="1300"/>
              <a:buChar char="-"/>
            </a:pPr>
            <a:r>
              <a:rPr lang="en"/>
              <a:t>Expected range:</a:t>
            </a:r>
            <a:endParaRPr/>
          </a:p>
          <a:p>
            <a:pPr indent="0" lvl="0" marL="914400" rtl="0" algn="l">
              <a:lnSpc>
                <a:spcPct val="200000"/>
              </a:lnSpc>
              <a:spcBef>
                <a:spcPts val="1200"/>
              </a:spcBef>
              <a:spcAft>
                <a:spcPts val="0"/>
              </a:spcAft>
              <a:buNone/>
            </a:pPr>
            <a:r>
              <a:rPr lang="en"/>
              <a:t>&gt; 3 km - in line of sight</a:t>
            </a:r>
            <a:endParaRPr/>
          </a:p>
          <a:p>
            <a:pPr indent="0" lvl="0" marL="914400" rtl="0" algn="l">
              <a:lnSpc>
                <a:spcPct val="200000"/>
              </a:lnSpc>
              <a:spcBef>
                <a:spcPts val="1200"/>
              </a:spcBef>
              <a:spcAft>
                <a:spcPts val="0"/>
              </a:spcAft>
              <a:buNone/>
            </a:pPr>
            <a:r>
              <a:rPr lang="en"/>
              <a:t>&gt; 0.8 km - residential areas</a:t>
            </a:r>
            <a:endParaRPr/>
          </a:p>
          <a:p>
            <a:pPr indent="0" lvl="0" marL="914400" rtl="0" algn="l">
              <a:spcBef>
                <a:spcPts val="1200"/>
              </a:spcBef>
              <a:spcAft>
                <a:spcPts val="1200"/>
              </a:spcAft>
              <a:buNone/>
            </a:pPr>
            <a:r>
              <a:t/>
            </a:r>
            <a:endParaRPr/>
          </a:p>
        </p:txBody>
      </p:sp>
      <p:sp>
        <p:nvSpPr>
          <p:cNvPr id="383" name="Google Shape;383;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idx="1" type="body"/>
          </p:nvPr>
        </p:nvSpPr>
        <p:spPr>
          <a:xfrm>
            <a:off x="727650" y="1284825"/>
            <a:ext cx="2699100" cy="2261100"/>
          </a:xfrm>
          <a:prstGeom prst="rect">
            <a:avLst/>
          </a:prstGeom>
        </p:spPr>
        <p:txBody>
          <a:bodyPr anchorCtr="0" anchor="t" bIns="91425" lIns="91425" spcFirstLastPara="1" rIns="91425" wrap="square" tIns="91425">
            <a:normAutofit fontScale="92500" lnSpcReduction="10000"/>
          </a:bodyPr>
          <a:lstStyle/>
          <a:p>
            <a:pPr indent="0" lvl="0" marL="0" rtl="0" algn="l">
              <a:lnSpc>
                <a:spcPct val="200000"/>
              </a:lnSpc>
              <a:spcBef>
                <a:spcPts val="0"/>
              </a:spcBef>
              <a:spcAft>
                <a:spcPts val="0"/>
              </a:spcAft>
              <a:buNone/>
            </a:pPr>
            <a:r>
              <a:rPr lang="en"/>
              <a:t>Results</a:t>
            </a:r>
            <a:endParaRPr/>
          </a:p>
          <a:p>
            <a:pPr indent="-304958" lvl="0" marL="457200" rtl="0" algn="l">
              <a:lnSpc>
                <a:spcPct val="200000"/>
              </a:lnSpc>
              <a:spcBef>
                <a:spcPts val="1200"/>
              </a:spcBef>
              <a:spcAft>
                <a:spcPts val="0"/>
              </a:spcAft>
              <a:buSzPct val="100000"/>
              <a:buChar char="-"/>
            </a:pPr>
            <a:r>
              <a:rPr lang="en"/>
              <a:t>Maximum range:  1.36 km (0.85 miles)</a:t>
            </a:r>
            <a:endParaRPr/>
          </a:p>
          <a:p>
            <a:pPr indent="-304958" lvl="0" marL="457200" rtl="0" algn="l">
              <a:lnSpc>
                <a:spcPct val="200000"/>
              </a:lnSpc>
              <a:spcBef>
                <a:spcPts val="0"/>
              </a:spcBef>
              <a:spcAft>
                <a:spcPts val="0"/>
              </a:spcAft>
              <a:buSzPct val="100000"/>
              <a:buChar char="-"/>
            </a:pPr>
            <a:r>
              <a:rPr lang="en"/>
              <a:t>Control range significantly larger than bluetooth, Wi-Fi, etc</a:t>
            </a:r>
            <a:endParaRPr/>
          </a:p>
        </p:txBody>
      </p:sp>
      <p:pic>
        <p:nvPicPr>
          <p:cNvPr id="389" name="Google Shape;389;p30"/>
          <p:cNvPicPr preferRelativeResize="0"/>
          <p:nvPr/>
        </p:nvPicPr>
        <p:blipFill rotWithShape="1">
          <a:blip r:embed="rId3">
            <a:alphaModFix/>
          </a:blip>
          <a:srcRect b="29051" l="5764" r="43269" t="20458"/>
          <a:stretch/>
        </p:blipFill>
        <p:spPr>
          <a:xfrm>
            <a:off x="5898400" y="544850"/>
            <a:ext cx="2882950" cy="2297325"/>
          </a:xfrm>
          <a:prstGeom prst="rect">
            <a:avLst/>
          </a:prstGeom>
          <a:noFill/>
          <a:ln>
            <a:noFill/>
          </a:ln>
        </p:spPr>
      </p:pic>
      <p:graphicFrame>
        <p:nvGraphicFramePr>
          <p:cNvPr id="390" name="Google Shape;390;p30"/>
          <p:cNvGraphicFramePr/>
          <p:nvPr/>
        </p:nvGraphicFramePr>
        <p:xfrm>
          <a:off x="5911125" y="2895600"/>
          <a:ext cx="3000000" cy="3000000"/>
        </p:xfrm>
        <a:graphic>
          <a:graphicData uri="http://schemas.openxmlformats.org/drawingml/2006/table">
            <a:tbl>
              <a:tblPr>
                <a:noFill/>
                <a:tableStyleId>{A07CFBFC-69CE-4FF6-91FB-25A006FC8083}</a:tableStyleId>
              </a:tblPr>
              <a:tblGrid>
                <a:gridCol w="952500"/>
                <a:gridCol w="952500"/>
                <a:gridCol w="952500"/>
              </a:tblGrid>
              <a:tr h="37147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Location #</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Distance (km)</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Controllability (Yes/No)</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0.31</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0.36</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0.56</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0.82</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0.44</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6</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0.9</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7</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1.36</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Yes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8</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2.04</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No</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91" name="Google Shape;391;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idx="1" type="body"/>
          </p:nvPr>
        </p:nvSpPr>
        <p:spPr>
          <a:xfrm>
            <a:off x="729450" y="1323425"/>
            <a:ext cx="7688700" cy="30165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u="sng"/>
              <a:t>Test 3: Test system algorithms and synchronization</a:t>
            </a:r>
            <a:endParaRPr b="1" u="sng"/>
          </a:p>
          <a:p>
            <a:pPr indent="-311150" lvl="0" marL="457200" rtl="0" algn="l">
              <a:lnSpc>
                <a:spcPct val="200000"/>
              </a:lnSpc>
              <a:spcBef>
                <a:spcPts val="1200"/>
              </a:spcBef>
              <a:spcAft>
                <a:spcPts val="0"/>
              </a:spcAft>
              <a:buSzPts val="1300"/>
              <a:buChar char="-"/>
            </a:pPr>
            <a:r>
              <a:rPr lang="en"/>
              <a:t>Test if the system correctly reacts to commands &amp; if the status synchronizes correctly among sockets, remote controller, and app</a:t>
            </a:r>
            <a:endParaRPr/>
          </a:p>
          <a:p>
            <a:pPr indent="-311150" lvl="0" marL="457200" rtl="0" algn="l">
              <a:lnSpc>
                <a:spcPct val="200000"/>
              </a:lnSpc>
              <a:spcBef>
                <a:spcPts val="0"/>
              </a:spcBef>
              <a:spcAft>
                <a:spcPts val="0"/>
              </a:spcAft>
              <a:buSzPts val="1300"/>
              <a:buChar char="-"/>
            </a:pPr>
            <a:r>
              <a:rPr lang="en"/>
              <a:t>Use MATLAB to randomly generates 4 arrays of 100 commands and test with different initial states</a:t>
            </a:r>
            <a:endParaRPr/>
          </a:p>
        </p:txBody>
      </p:sp>
      <p:sp>
        <p:nvSpPr>
          <p:cNvPr id="397" name="Google Shape;397;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and Application of the Design</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socket remote control system</a:t>
            </a:r>
            <a:endParaRPr/>
          </a:p>
          <a:p>
            <a:pPr indent="-298450" lvl="1" marL="914400" rtl="0" algn="l">
              <a:spcBef>
                <a:spcPts val="0"/>
              </a:spcBef>
              <a:spcAft>
                <a:spcPts val="0"/>
              </a:spcAft>
              <a:buSzPts val="1100"/>
              <a:buChar char="○"/>
            </a:pPr>
            <a:r>
              <a:rPr lang="en"/>
              <a:t>Two sockets, a remote controller and a </a:t>
            </a:r>
            <a:r>
              <a:rPr lang="en"/>
              <a:t>phone</a:t>
            </a:r>
            <a:r>
              <a:rPr lang="en"/>
              <a:t> application.</a:t>
            </a:r>
            <a:endParaRPr/>
          </a:p>
          <a:p>
            <a:pPr indent="-311150" lvl="0" marL="457200" rtl="0" algn="l">
              <a:spcBef>
                <a:spcPts val="0"/>
              </a:spcBef>
              <a:spcAft>
                <a:spcPts val="0"/>
              </a:spcAft>
              <a:buSzPts val="1300"/>
              <a:buChar char="●"/>
            </a:pPr>
            <a:r>
              <a:rPr lang="en"/>
              <a:t>Lora</a:t>
            </a:r>
            <a:endParaRPr/>
          </a:p>
          <a:p>
            <a:pPr indent="-311150" lvl="0" marL="457200" rtl="0" algn="l">
              <a:spcBef>
                <a:spcPts val="0"/>
              </a:spcBef>
              <a:spcAft>
                <a:spcPts val="0"/>
              </a:spcAft>
              <a:buSzPts val="1300"/>
              <a:buChar char="●"/>
            </a:pPr>
            <a:r>
              <a:rPr lang="en"/>
              <a:t>IoT - smart home</a:t>
            </a:r>
            <a:endParaRPr/>
          </a:p>
          <a:p>
            <a:pPr indent="-311150" lvl="0" marL="457200" rtl="0" algn="l">
              <a:spcBef>
                <a:spcPts val="0"/>
              </a:spcBef>
              <a:spcAft>
                <a:spcPts val="0"/>
              </a:spcAft>
              <a:buSzPts val="1300"/>
              <a:buChar char="●"/>
            </a:pPr>
            <a:r>
              <a:rPr lang="en"/>
              <a:t>Purpose: Remotely turn on/off the socket and the remote controller and application are able to show the status of each socket.</a:t>
            </a:r>
            <a:endParaRPr/>
          </a:p>
          <a:p>
            <a:pPr indent="-311150" lvl="0" marL="457200" rtl="0" algn="l">
              <a:spcBef>
                <a:spcPts val="0"/>
              </a:spcBef>
              <a:spcAft>
                <a:spcPts val="0"/>
              </a:spcAft>
              <a:buSzPts val="1300"/>
              <a:buChar char="●"/>
            </a:pPr>
            <a:r>
              <a:rPr lang="en"/>
              <a:t>Circuit designs, embedded systems, and software development</a:t>
            </a:r>
            <a:endParaRPr/>
          </a:p>
        </p:txBody>
      </p:sp>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idx="1" type="body"/>
          </p:nvPr>
        </p:nvSpPr>
        <p:spPr>
          <a:xfrm>
            <a:off x="729450" y="1423575"/>
            <a:ext cx="3577200" cy="34983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a:t>Results</a:t>
            </a:r>
            <a:endParaRPr/>
          </a:p>
          <a:p>
            <a:pPr indent="-311150" lvl="0" marL="457200" rtl="0" algn="l">
              <a:lnSpc>
                <a:spcPct val="200000"/>
              </a:lnSpc>
              <a:spcBef>
                <a:spcPts val="1200"/>
              </a:spcBef>
              <a:spcAft>
                <a:spcPts val="0"/>
              </a:spcAft>
              <a:buSzPts val="1300"/>
              <a:buChar char="-"/>
            </a:pPr>
            <a:r>
              <a:rPr lang="en"/>
              <a:t>Accuracy: 100%</a:t>
            </a:r>
            <a:endParaRPr/>
          </a:p>
          <a:p>
            <a:pPr indent="-311150" lvl="0" marL="457200" rtl="0" algn="l">
              <a:lnSpc>
                <a:spcPct val="200000"/>
              </a:lnSpc>
              <a:spcBef>
                <a:spcPts val="0"/>
              </a:spcBef>
              <a:spcAft>
                <a:spcPts val="0"/>
              </a:spcAft>
              <a:buSzPts val="1300"/>
              <a:buChar char="-"/>
            </a:pPr>
            <a:r>
              <a:rPr lang="en"/>
              <a:t>No major issues</a:t>
            </a:r>
            <a:endParaRPr/>
          </a:p>
        </p:txBody>
      </p:sp>
      <p:graphicFrame>
        <p:nvGraphicFramePr>
          <p:cNvPr id="403" name="Google Shape;403;p32"/>
          <p:cNvGraphicFramePr/>
          <p:nvPr/>
        </p:nvGraphicFramePr>
        <p:xfrm>
          <a:off x="4781550" y="495300"/>
          <a:ext cx="3000000" cy="3000000"/>
        </p:xfrm>
        <a:graphic>
          <a:graphicData uri="http://schemas.openxmlformats.org/drawingml/2006/table">
            <a:tbl>
              <a:tblPr>
                <a:noFill/>
                <a:tableStyleId>{A07CFBFC-69CE-4FF6-91FB-25A006FC8083}</a:tableStyleId>
              </a:tblPr>
              <a:tblGrid>
                <a:gridCol w="1438275"/>
                <a:gridCol w="2924175"/>
              </a:tblGrid>
              <a:tr h="69532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System initial states (socket A, socket B)</a:t>
                      </a:r>
                      <a:endParaRPr sz="11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*For sockets: 1 = ON, 0 = OFF</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Command</a:t>
                      </a:r>
                      <a:endParaRPr sz="11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*1 = press button A on the remote controller, 2 = press button B on the remote controller, 3 = press button A on the app, 4 = press button B on the app</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532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0,0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2 4 4 2 2 3 3 1 1 1 1 2 3 4 3 4 1 3 4 2 4 4 1 3 1 1 2 2 2 2 2 3 4 1 2 3 4 4 3 1 3 4 1 2 2 2 2 4 1 1 4 3 2 2 3 3 3 4 1 2 1 3 4 3 1 1 4 1 4 2 2 1 4 2 2 2 2 2 3 3 1 1 2 4 4 3 2 4 2 1 3 4 4 4 4 3 4 4 3 4</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532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0,1</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4 4 2 4 4 4 4 2 4 4 2 1 4 3 4 2 2 3 4 3 2 2 2 1 3 4 3 2 4 4 4 3 3 2 3 4 2 3 2 3 1 1 1 3 4 4 3 1 3 4 4 2 2 1 3 3 1 2 2 4 4 3 1 3 3 2 1 2 4 2 4 3 4 4 3 3 3 1 4 4 3 2 2 1 3 3 3 1 1 2 2 4 4 4 1 1 3 3 3 2</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532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1,0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2 2 1 1 3 2 4 3 3 3 4 2 4 4 4 1 2 2 3 1 2 4 2 1 4 3 1 2 3 3 2 3 1 4 4 2 4 2 3 1 3 3 1 1 2 2 4 1 4 1 2 2 4 1 4 3 2 4 3 2 4 2 4 3 4 3 1 4 4 1 3 2 3 2 4 3 3 1 2 2 4 4 3 4 4 3 4 2 2 1 4 2 4 4 2 2 1 4 3 2</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532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1,1</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4 3 3 3 4 1 2 2 1 1 4 1 4 3 1 1 4 2 4 1 4 1 4 4 3 4 3 4 3 1 4 3 4 2 1 3 2 1 4 3 4 2 4 4 2 4 2 1 2 1 1 3 3 3 3 4 1 3 3 3 4 2 1 2 4 2 2 1 2 3 4 3 3 4 2 2 2 3 2 2 3 4 4 4 3 2 1 1 3 4 3 4 1 3 2 1 4 2 1 4</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Number of total commands tested</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400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Accuracy</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100%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04" name="Google Shape;404;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idx="1" type="body"/>
          </p:nvPr>
        </p:nvSpPr>
        <p:spPr>
          <a:xfrm>
            <a:off x="729450" y="1301975"/>
            <a:ext cx="7688700" cy="3038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u="sng"/>
              <a:t>Test 4: Test system behavior under intensive commands</a:t>
            </a:r>
            <a:endParaRPr b="1" u="sng"/>
          </a:p>
          <a:p>
            <a:pPr indent="-311150" lvl="0" marL="457200" rtl="0" algn="l">
              <a:lnSpc>
                <a:spcPct val="200000"/>
              </a:lnSpc>
              <a:spcBef>
                <a:spcPts val="1200"/>
              </a:spcBef>
              <a:spcAft>
                <a:spcPts val="0"/>
              </a:spcAft>
              <a:buSzPts val="1300"/>
              <a:buChar char="-"/>
            </a:pPr>
            <a:r>
              <a:rPr lang="en"/>
              <a:t>Test system behavior when users press buttons on remote controller/app rapidly</a:t>
            </a:r>
            <a:endParaRPr/>
          </a:p>
          <a:p>
            <a:pPr indent="-311150" lvl="0" marL="457200" rtl="0" algn="l">
              <a:lnSpc>
                <a:spcPct val="200000"/>
              </a:lnSpc>
              <a:spcBef>
                <a:spcPts val="0"/>
              </a:spcBef>
              <a:spcAft>
                <a:spcPts val="0"/>
              </a:spcAft>
              <a:buSzPts val="1300"/>
              <a:buChar char="-"/>
            </a:pPr>
            <a:r>
              <a:rPr lang="en"/>
              <a:t>Expected results:</a:t>
            </a:r>
            <a:endParaRPr/>
          </a:p>
          <a:p>
            <a:pPr indent="0" lvl="0" marL="914400" rtl="0" algn="l">
              <a:lnSpc>
                <a:spcPct val="200000"/>
              </a:lnSpc>
              <a:spcBef>
                <a:spcPts val="1200"/>
              </a:spcBef>
              <a:spcAft>
                <a:spcPts val="0"/>
              </a:spcAft>
              <a:buNone/>
            </a:pPr>
            <a:r>
              <a:rPr lang="en"/>
              <a:t>System not designed for high speed communication</a:t>
            </a:r>
            <a:endParaRPr/>
          </a:p>
          <a:p>
            <a:pPr indent="0" lvl="0" marL="914400" rtl="0" algn="l">
              <a:lnSpc>
                <a:spcPct val="200000"/>
              </a:lnSpc>
              <a:spcBef>
                <a:spcPts val="1200"/>
              </a:spcBef>
              <a:spcAft>
                <a:spcPts val="1200"/>
              </a:spcAft>
              <a:buNone/>
            </a:pPr>
            <a:r>
              <a:rPr lang="en"/>
              <a:t>Desynchronization may happen</a:t>
            </a:r>
            <a:endParaRPr/>
          </a:p>
        </p:txBody>
      </p:sp>
      <p:sp>
        <p:nvSpPr>
          <p:cNvPr id="410" name="Google Shape;410;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4"/>
          <p:cNvSpPr txBox="1"/>
          <p:nvPr>
            <p:ph idx="1" type="body"/>
          </p:nvPr>
        </p:nvSpPr>
        <p:spPr>
          <a:xfrm>
            <a:off x="727650" y="1320575"/>
            <a:ext cx="4444500" cy="372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a:p>
            <a:pPr indent="-311150" lvl="0" marL="457200" rtl="0" algn="l">
              <a:spcBef>
                <a:spcPts val="1200"/>
              </a:spcBef>
              <a:spcAft>
                <a:spcPts val="0"/>
              </a:spcAft>
              <a:buSzPts val="1300"/>
              <a:buChar char="-"/>
            </a:pPr>
            <a:r>
              <a:rPr lang="en"/>
              <a:t>System may desynchronize when LoRa modules send and receive at the same time (commands interval &lt; 300 ms)</a:t>
            </a:r>
            <a:endParaRPr/>
          </a:p>
          <a:p>
            <a:pPr indent="-311150" lvl="0" marL="457200" rtl="0" algn="l">
              <a:spcBef>
                <a:spcPts val="0"/>
              </a:spcBef>
              <a:spcAft>
                <a:spcPts val="0"/>
              </a:spcAft>
              <a:buSzPts val="1300"/>
              <a:buChar char="-"/>
            </a:pPr>
            <a:r>
              <a:rPr lang="en"/>
              <a:t>No issue for app/ESP8266</a:t>
            </a:r>
            <a:endParaRPr/>
          </a:p>
          <a:p>
            <a:pPr indent="-311150" lvl="0" marL="457200" rtl="0" algn="l">
              <a:spcBef>
                <a:spcPts val="0"/>
              </a:spcBef>
              <a:spcAft>
                <a:spcPts val="0"/>
              </a:spcAft>
              <a:buSzPts val="1300"/>
              <a:buChar char="-"/>
            </a:pPr>
            <a:r>
              <a:rPr lang="en"/>
              <a:t>System re-synchronize after users returning to normal behavior</a:t>
            </a:r>
            <a:endParaRPr/>
          </a:p>
          <a:p>
            <a:pPr indent="0" lvl="0" marL="0" rtl="0" algn="l">
              <a:spcBef>
                <a:spcPts val="1200"/>
              </a:spcBef>
              <a:spcAft>
                <a:spcPts val="0"/>
              </a:spcAft>
              <a:buNone/>
            </a:pPr>
            <a:r>
              <a:rPr lang="en"/>
              <a:t>Analysis &amp; improvement</a:t>
            </a:r>
            <a:endParaRPr/>
          </a:p>
          <a:p>
            <a:pPr indent="-311150" lvl="0" marL="457200" rtl="0" algn="l">
              <a:spcBef>
                <a:spcPts val="1200"/>
              </a:spcBef>
              <a:spcAft>
                <a:spcPts val="0"/>
              </a:spcAft>
              <a:buSzPts val="1300"/>
              <a:buChar char="-"/>
            </a:pPr>
            <a:r>
              <a:rPr lang="en"/>
              <a:t>SX1276 LoRa Module: half-duplex</a:t>
            </a:r>
            <a:endParaRPr/>
          </a:p>
          <a:p>
            <a:pPr indent="-311150" lvl="0" marL="457200" rtl="0" algn="l">
              <a:spcBef>
                <a:spcPts val="0"/>
              </a:spcBef>
              <a:spcAft>
                <a:spcPts val="0"/>
              </a:spcAft>
              <a:buSzPts val="1300"/>
              <a:buChar char="-"/>
            </a:pPr>
            <a:r>
              <a:rPr lang="en"/>
              <a:t>Possible solutions:</a:t>
            </a:r>
            <a:endParaRPr/>
          </a:p>
          <a:p>
            <a:pPr indent="-298450" lvl="1" marL="914400" rtl="0" algn="l">
              <a:spcBef>
                <a:spcPts val="0"/>
              </a:spcBef>
              <a:spcAft>
                <a:spcPts val="0"/>
              </a:spcAft>
              <a:buSzPts val="1100"/>
              <a:buChar char="-"/>
            </a:pPr>
            <a:r>
              <a:rPr lang="en"/>
              <a:t>Add 1 extra LoRa module to socket and remote controller: dedicated for sending/receiving</a:t>
            </a:r>
            <a:endParaRPr/>
          </a:p>
          <a:p>
            <a:pPr indent="-298450" lvl="1" marL="914400" rtl="0" algn="l">
              <a:spcBef>
                <a:spcPts val="0"/>
              </a:spcBef>
              <a:spcAft>
                <a:spcPts val="0"/>
              </a:spcAft>
              <a:buSzPts val="1100"/>
              <a:buChar char="-"/>
            </a:pPr>
            <a:r>
              <a:rPr lang="en"/>
              <a:t>Full-duplex LoRa module: hardly </a:t>
            </a:r>
            <a:r>
              <a:rPr lang="en"/>
              <a:t>available</a:t>
            </a:r>
            <a:r>
              <a:rPr lang="en"/>
              <a:t> for personal buyers</a:t>
            </a:r>
            <a:endParaRPr/>
          </a:p>
        </p:txBody>
      </p:sp>
      <p:graphicFrame>
        <p:nvGraphicFramePr>
          <p:cNvPr id="416" name="Google Shape;416;p34"/>
          <p:cNvGraphicFramePr/>
          <p:nvPr/>
        </p:nvGraphicFramePr>
        <p:xfrm>
          <a:off x="5270700" y="463225"/>
          <a:ext cx="3000000" cy="3000000"/>
        </p:xfrm>
        <a:graphic>
          <a:graphicData uri="http://schemas.openxmlformats.org/drawingml/2006/table">
            <a:tbl>
              <a:tblPr>
                <a:noFill/>
                <a:tableStyleId>{A07CFBFC-69CE-4FF6-91FB-25A006FC8083}</a:tableStyleId>
              </a:tblPr>
              <a:tblGrid>
                <a:gridCol w="1291100"/>
                <a:gridCol w="1291100"/>
                <a:gridCol w="1291100"/>
              </a:tblGrid>
              <a:tr h="679075">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User behavior</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Interval between commands (ms)</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System behavior</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925">
                <a:tc rowSpan="4">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Pressing buttons on the remote controller rapidly</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1000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Normal</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925">
                <a:tc vMerge="1"/>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500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Normal</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925">
                <a:tc vMerge="1"/>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333</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Normal</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7600">
                <a:tc vMerge="1"/>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200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LEDs on the remote controller desynchronize at a probability of 50%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925">
                <a:tc rowSpan="4">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Pressing buttons on the app rapidly</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1000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Normal</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925">
                <a:tc vMerge="1"/>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500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Normal</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925">
                <a:tc vMerge="1"/>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333</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Normal</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925">
                <a:tc vMerge="1"/>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333</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Normal</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925">
                <a:tc rowSpan="4">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Pressing buttons both on the remote controller and the app rapidly</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1000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Normal</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925">
                <a:tc vMerge="1"/>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500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Normal</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3925">
                <a:tc vMerge="1"/>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333</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Normal</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7600">
                <a:tc vMerge="1"/>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200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LEDs on the remote controller desynchronize at a probability of 60%</a:t>
                      </a:r>
                      <a:endParaRPr sz="1100">
                        <a:latin typeface="Times New Roman"/>
                        <a:ea typeface="Times New Roman"/>
                        <a:cs typeface="Times New Roman"/>
                        <a:sym typeface="Times New Roman"/>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17" name="Google Shape;417;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Demo</a:t>
            </a:r>
            <a:endParaRPr/>
          </a:p>
        </p:txBody>
      </p:sp>
      <p:pic>
        <p:nvPicPr>
          <p:cNvPr descr="0:00 Summary&#10;00:20 System Overview&#10;01:04 Remote Controller Control - ON&#10;01:40 Remote Controller Control - OFF&#10;01:49 App Control - ON&#10;02:10 Remote Controller &amp; App Control - Mixed&#10;02:46 App Control - OFF&#10;02:55 End" id="423" name="Google Shape;423;p35" title="Smart plug demo">
            <a:hlinkClick r:id="rId3"/>
          </p:cNvPr>
          <p:cNvPicPr preferRelativeResize="0"/>
          <p:nvPr/>
        </p:nvPicPr>
        <p:blipFill>
          <a:blip r:embed="rId4">
            <a:alphaModFix/>
          </a:blip>
          <a:stretch>
            <a:fillRect/>
          </a:stretch>
        </p:blipFill>
        <p:spPr>
          <a:xfrm>
            <a:off x="2582100" y="1853850"/>
            <a:ext cx="3979800" cy="2984850"/>
          </a:xfrm>
          <a:prstGeom prst="rect">
            <a:avLst/>
          </a:prstGeom>
          <a:noFill/>
          <a:ln>
            <a:noFill/>
          </a:ln>
        </p:spPr>
      </p:pic>
      <p:sp>
        <p:nvSpPr>
          <p:cNvPr id="424" name="Google Shape;424;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430" name="Google Shape;430;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Thanks to the LoRa, we greatly extend the control range of the remote controller compared to those using traditional Bluetooth and IR techniques. And users are able to use this feature without Internet connections by using the remote controller within a suitable distance. It makes our project broadly applicable. Furthermore, by using the server and phone app, the users can control the sockets and monitor their status from everywhere from the world as long as they have Internet connections. All these features promote a convenient life.</a:t>
            </a:r>
            <a:endParaRPr/>
          </a:p>
        </p:txBody>
      </p:sp>
      <p:sp>
        <p:nvSpPr>
          <p:cNvPr id="431" name="Google Shape;431;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7"/>
          <p:cNvSpPr txBox="1"/>
          <p:nvPr>
            <p:ph idx="1" type="body"/>
          </p:nvPr>
        </p:nvSpPr>
        <p:spPr>
          <a:xfrm>
            <a:off x="729450" y="1853850"/>
            <a:ext cx="7688700" cy="2943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Dr. Roman Chomko </a:t>
            </a:r>
            <a:endParaRPr/>
          </a:p>
          <a:p>
            <a:pPr indent="-298450" lvl="1" marL="914400" rtl="0" algn="l">
              <a:spcBef>
                <a:spcPts val="0"/>
              </a:spcBef>
              <a:spcAft>
                <a:spcPts val="0"/>
              </a:spcAft>
              <a:buSzPts val="1100"/>
              <a:buChar char="○"/>
            </a:pPr>
            <a:r>
              <a:rPr lang="en"/>
              <a:t>Faculty advisor </a:t>
            </a:r>
            <a:endParaRPr/>
          </a:p>
          <a:p>
            <a:pPr indent="-298450" lvl="1" marL="914400" rtl="0" algn="l">
              <a:spcBef>
                <a:spcPts val="0"/>
              </a:spcBef>
              <a:spcAft>
                <a:spcPts val="0"/>
              </a:spcAft>
              <a:buSzPts val="1100"/>
              <a:buChar char="○"/>
            </a:pPr>
            <a:r>
              <a:rPr lang="en"/>
              <a:t>Reviews and supervises project </a:t>
            </a:r>
            <a:endParaRPr/>
          </a:p>
          <a:p>
            <a:pPr indent="-298450" lvl="1" marL="914400" rtl="0" algn="l">
              <a:spcBef>
                <a:spcPts val="0"/>
              </a:spcBef>
              <a:spcAft>
                <a:spcPts val="0"/>
              </a:spcAft>
              <a:buSzPts val="1100"/>
              <a:buChar char="○"/>
            </a:pPr>
            <a:r>
              <a:rPr lang="en"/>
              <a:t>Offers technical advice </a:t>
            </a:r>
            <a:endParaRPr/>
          </a:p>
          <a:p>
            <a:pPr indent="-311150" lvl="0" marL="457200" rtl="0" algn="l">
              <a:spcBef>
                <a:spcPts val="0"/>
              </a:spcBef>
              <a:spcAft>
                <a:spcPts val="0"/>
              </a:spcAft>
              <a:buSzPts val="1300"/>
              <a:buChar char="●"/>
            </a:pPr>
            <a:r>
              <a:rPr lang="en" sz="1100"/>
              <a:t>Cody Simons</a:t>
            </a:r>
            <a:endParaRPr/>
          </a:p>
          <a:p>
            <a:pPr indent="-298450" lvl="1" marL="914400" rtl="0" algn="l">
              <a:spcBef>
                <a:spcPts val="0"/>
              </a:spcBef>
              <a:spcAft>
                <a:spcPts val="0"/>
              </a:spcAft>
              <a:buSzPts val="1100"/>
              <a:buChar char="○"/>
            </a:pPr>
            <a:r>
              <a:rPr lang="en"/>
              <a:t>Section teaching assistant </a:t>
            </a:r>
            <a:endParaRPr/>
          </a:p>
          <a:p>
            <a:pPr indent="-298450" lvl="1" marL="914400" rtl="0" algn="l">
              <a:spcBef>
                <a:spcPts val="0"/>
              </a:spcBef>
              <a:spcAft>
                <a:spcPts val="0"/>
              </a:spcAft>
              <a:buSzPts val="1100"/>
              <a:buChar char="○"/>
            </a:pPr>
            <a:r>
              <a:rPr lang="en"/>
              <a:t>Reviews and supervises project </a:t>
            </a:r>
            <a:endParaRPr/>
          </a:p>
          <a:p>
            <a:pPr indent="-298450" lvl="1" marL="914400" rtl="0" algn="l">
              <a:spcBef>
                <a:spcPts val="0"/>
              </a:spcBef>
              <a:spcAft>
                <a:spcPts val="0"/>
              </a:spcAft>
              <a:buSzPts val="1100"/>
              <a:buChar char="○"/>
            </a:pPr>
            <a:r>
              <a:rPr lang="en"/>
              <a:t>Offers technical advice and helps </a:t>
            </a:r>
            <a:endParaRPr/>
          </a:p>
          <a:p>
            <a:pPr indent="-311150" lvl="0" marL="457200" rtl="0" algn="l">
              <a:spcBef>
                <a:spcPts val="0"/>
              </a:spcBef>
              <a:spcAft>
                <a:spcPts val="0"/>
              </a:spcAft>
              <a:buSzPts val="1300"/>
              <a:buChar char="●"/>
            </a:pPr>
            <a:r>
              <a:rPr lang="en" sz="1100"/>
              <a:t>Manglai Zhou</a:t>
            </a:r>
            <a:endParaRPr sz="1300"/>
          </a:p>
          <a:p>
            <a:pPr indent="-298450" lvl="1" marL="914400" rtl="0" algn="l">
              <a:spcBef>
                <a:spcPts val="0"/>
              </a:spcBef>
              <a:spcAft>
                <a:spcPts val="0"/>
              </a:spcAft>
              <a:buSzPts val="1100"/>
              <a:buChar char="○"/>
            </a:pPr>
            <a:r>
              <a:rPr lang="en"/>
              <a:t>Research &amp; development engineer </a:t>
            </a:r>
            <a:endParaRPr/>
          </a:p>
          <a:p>
            <a:pPr indent="-298450" lvl="1" marL="914400" rtl="0" algn="l">
              <a:spcBef>
                <a:spcPts val="0"/>
              </a:spcBef>
              <a:spcAft>
                <a:spcPts val="0"/>
              </a:spcAft>
              <a:buSzPts val="1100"/>
              <a:buChar char="○"/>
            </a:pPr>
            <a:r>
              <a:rPr lang="en"/>
              <a:t>Offers advice on PCBs and hardware designs</a:t>
            </a:r>
            <a:endParaRPr/>
          </a:p>
          <a:p>
            <a:pPr indent="-311150" lvl="0" marL="457200" rtl="0" algn="l">
              <a:spcBef>
                <a:spcPts val="0"/>
              </a:spcBef>
              <a:spcAft>
                <a:spcPts val="0"/>
              </a:spcAft>
              <a:buSzPts val="1300"/>
              <a:buChar char="●"/>
            </a:pPr>
            <a:r>
              <a:rPr lang="en"/>
              <a:t>Gang Zhao </a:t>
            </a:r>
            <a:endParaRPr/>
          </a:p>
          <a:p>
            <a:pPr indent="-298450" lvl="1" marL="914400" rtl="0" algn="l">
              <a:spcBef>
                <a:spcPts val="0"/>
              </a:spcBef>
              <a:spcAft>
                <a:spcPts val="0"/>
              </a:spcAft>
              <a:buSzPts val="1100"/>
              <a:buChar char="○"/>
            </a:pPr>
            <a:r>
              <a:rPr lang="en"/>
              <a:t>Provides a server of Alibaba cloud.</a:t>
            </a:r>
            <a:endParaRPr/>
          </a:p>
        </p:txBody>
      </p:sp>
      <p:sp>
        <p:nvSpPr>
          <p:cNvPr id="437" name="Google Shape;437;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a:t>
            </a:r>
            <a:endParaRPr/>
          </a:p>
        </p:txBody>
      </p:sp>
      <p:sp>
        <p:nvSpPr>
          <p:cNvPr id="438" name="Google Shape;438;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Design Objectives</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remote controller is able to control the socket 0.5 mile away in the open air.</a:t>
            </a:r>
            <a:endParaRPr/>
          </a:p>
          <a:p>
            <a:pPr indent="-311150" lvl="0" marL="457200" rtl="0" algn="l">
              <a:spcBef>
                <a:spcPts val="0"/>
              </a:spcBef>
              <a:spcAft>
                <a:spcPts val="0"/>
              </a:spcAft>
              <a:buSzPts val="1300"/>
              <a:buChar char="●"/>
            </a:pPr>
            <a:r>
              <a:rPr lang="en"/>
              <a:t>The response time of using application or remote controller to control the socket should be within 1 second.</a:t>
            </a:r>
            <a:endParaRPr/>
          </a:p>
          <a:p>
            <a:pPr indent="-311150" lvl="0" marL="457200" rtl="0" algn="l">
              <a:spcBef>
                <a:spcPts val="0"/>
              </a:spcBef>
              <a:spcAft>
                <a:spcPts val="0"/>
              </a:spcAft>
              <a:buSzPts val="1300"/>
              <a:buChar char="●"/>
            </a:pPr>
            <a:r>
              <a:rPr lang="en"/>
              <a:t>The new state of the socket will update on the application with a delay of 250 ms to 2000ms.</a:t>
            </a:r>
            <a:endParaRPr/>
          </a:p>
          <a:p>
            <a:pPr indent="-311150" lvl="0" marL="457200" rtl="0" algn="l">
              <a:spcBef>
                <a:spcPts val="0"/>
              </a:spcBef>
              <a:spcAft>
                <a:spcPts val="0"/>
              </a:spcAft>
              <a:buSzPts val="1300"/>
              <a:buChar char="●"/>
            </a:pPr>
            <a:r>
              <a:rPr lang="en"/>
              <a:t>Transformer</a:t>
            </a:r>
            <a:r>
              <a:rPr lang="en"/>
              <a:t> will transfer 110V AC to 5V DC to power the STM32, and 3.3V to power the </a:t>
            </a:r>
            <a:r>
              <a:rPr lang="en"/>
              <a:t>ESP8266.</a:t>
            </a:r>
            <a:endParaRPr/>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High-level Design</a:t>
            </a:r>
            <a:endParaRPr/>
          </a:p>
        </p:txBody>
      </p:sp>
      <p:sp>
        <p:nvSpPr>
          <p:cNvPr id="109" name="Google Shape;109;p16"/>
          <p:cNvSpPr/>
          <p:nvPr/>
        </p:nvSpPr>
        <p:spPr>
          <a:xfrm flipH="1">
            <a:off x="7558713" y="2802314"/>
            <a:ext cx="1366500" cy="830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Downstream</a:t>
            </a:r>
            <a:endParaRPr/>
          </a:p>
          <a:p>
            <a:pPr indent="0" lvl="0" marL="0" rtl="0" algn="ctr">
              <a:spcBef>
                <a:spcPts val="0"/>
              </a:spcBef>
              <a:spcAft>
                <a:spcPts val="0"/>
              </a:spcAft>
              <a:buNone/>
            </a:pPr>
            <a:r>
              <a:rPr lang="en"/>
              <a:t>Electrical Appliances</a:t>
            </a:r>
            <a:endParaRPr/>
          </a:p>
        </p:txBody>
      </p:sp>
      <p:sp>
        <p:nvSpPr>
          <p:cNvPr id="110" name="Google Shape;110;p16"/>
          <p:cNvSpPr/>
          <p:nvPr/>
        </p:nvSpPr>
        <p:spPr>
          <a:xfrm flipH="1">
            <a:off x="5563325" y="2501102"/>
            <a:ext cx="1156800" cy="1428300"/>
          </a:xfrm>
          <a:prstGeom prst="roundRect">
            <a:avLst>
              <a:gd fmla="val 16667" name="adj"/>
            </a:avLst>
          </a:prstGeom>
          <a:no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6"/>
          <p:cNvCxnSpPr>
            <a:stCxn id="110" idx="1"/>
            <a:endCxn id="109" idx="3"/>
          </p:cNvCxnSpPr>
          <p:nvPr/>
        </p:nvCxnSpPr>
        <p:spPr>
          <a:xfrm>
            <a:off x="6720125" y="3215252"/>
            <a:ext cx="838500" cy="2400"/>
          </a:xfrm>
          <a:prstGeom prst="straightConnector1">
            <a:avLst/>
          </a:prstGeom>
          <a:noFill/>
          <a:ln cap="flat" cmpd="sng" w="9525">
            <a:solidFill>
              <a:srgbClr val="FF0000"/>
            </a:solidFill>
            <a:prstDash val="solid"/>
            <a:round/>
            <a:headEnd len="med" w="med" type="none"/>
            <a:tailEnd len="med" w="med" type="triangle"/>
          </a:ln>
        </p:spPr>
      </p:cxnSp>
      <p:sp>
        <p:nvSpPr>
          <p:cNvPr id="112" name="Google Shape;112;p16"/>
          <p:cNvSpPr/>
          <p:nvPr/>
        </p:nvSpPr>
        <p:spPr>
          <a:xfrm flipH="1">
            <a:off x="6991527" y="3059380"/>
            <a:ext cx="176148" cy="311742"/>
          </a:xfrm>
          <a:prstGeom prst="lightningBol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nvSpPr>
        <p:spPr>
          <a:xfrm>
            <a:off x="5451604" y="2164923"/>
            <a:ext cx="1446900" cy="3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Sockets(Plugs)</a:t>
            </a:r>
            <a:endParaRPr/>
          </a:p>
        </p:txBody>
      </p:sp>
      <p:sp>
        <p:nvSpPr>
          <p:cNvPr id="114" name="Google Shape;114;p16"/>
          <p:cNvSpPr/>
          <p:nvPr/>
        </p:nvSpPr>
        <p:spPr>
          <a:xfrm>
            <a:off x="4870099" y="4324310"/>
            <a:ext cx="284700" cy="226800"/>
          </a:xfrm>
          <a:prstGeom prst="ellipse">
            <a:avLst/>
          </a:prstGeom>
          <a:solidFill>
            <a:srgbClr val="EEEEEE"/>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FF0000"/>
                </a:solidFill>
              </a:rPr>
              <a:t>~</a:t>
            </a:r>
            <a:endParaRPr>
              <a:solidFill>
                <a:srgbClr val="FF0000"/>
              </a:solidFill>
            </a:endParaRPr>
          </a:p>
        </p:txBody>
      </p:sp>
      <p:sp>
        <p:nvSpPr>
          <p:cNvPr id="115" name="Google Shape;115;p16"/>
          <p:cNvSpPr txBox="1"/>
          <p:nvPr/>
        </p:nvSpPr>
        <p:spPr>
          <a:xfrm>
            <a:off x="4380861" y="4576639"/>
            <a:ext cx="1446900" cy="3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110V AC</a:t>
            </a:r>
            <a:endParaRPr/>
          </a:p>
        </p:txBody>
      </p:sp>
      <p:sp>
        <p:nvSpPr>
          <p:cNvPr id="116" name="Google Shape;116;p16"/>
          <p:cNvSpPr/>
          <p:nvPr/>
        </p:nvSpPr>
        <p:spPr>
          <a:xfrm flipH="1">
            <a:off x="5788379" y="2604591"/>
            <a:ext cx="706500" cy="513000"/>
          </a:xfrm>
          <a:prstGeom prst="ellipse">
            <a:avLst/>
          </a:prstGeom>
          <a:no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9144" rtl="0" algn="ctr">
              <a:spcBef>
                <a:spcPts val="0"/>
              </a:spcBef>
              <a:spcAft>
                <a:spcPts val="0"/>
              </a:spcAft>
              <a:buNone/>
            </a:pPr>
            <a:r>
              <a:rPr b="1" lang="en" sz="900"/>
              <a:t>Socket 1</a:t>
            </a:r>
            <a:endParaRPr b="1" sz="900"/>
          </a:p>
        </p:txBody>
      </p:sp>
      <p:sp>
        <p:nvSpPr>
          <p:cNvPr id="117" name="Google Shape;117;p16"/>
          <p:cNvSpPr/>
          <p:nvPr/>
        </p:nvSpPr>
        <p:spPr>
          <a:xfrm flipH="1">
            <a:off x="5791343" y="3215255"/>
            <a:ext cx="706500" cy="513000"/>
          </a:xfrm>
          <a:prstGeom prst="ellipse">
            <a:avLst/>
          </a:prstGeom>
          <a:no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9144" rtl="0" algn="ctr">
              <a:spcBef>
                <a:spcPts val="0"/>
              </a:spcBef>
              <a:spcAft>
                <a:spcPts val="0"/>
              </a:spcAft>
              <a:buNone/>
            </a:pPr>
            <a:r>
              <a:rPr b="1" lang="en" sz="900"/>
              <a:t>Socket 2</a:t>
            </a:r>
            <a:endParaRPr b="1" sz="900"/>
          </a:p>
        </p:txBody>
      </p:sp>
      <p:sp>
        <p:nvSpPr>
          <p:cNvPr id="118" name="Google Shape;118;p16"/>
          <p:cNvSpPr/>
          <p:nvPr/>
        </p:nvSpPr>
        <p:spPr>
          <a:xfrm>
            <a:off x="7629644" y="1235858"/>
            <a:ext cx="965100" cy="1295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flipH="1">
            <a:off x="7801038" y="1297709"/>
            <a:ext cx="627600" cy="226800"/>
          </a:xfrm>
          <a:prstGeom prst="roundRect">
            <a:avLst>
              <a:gd fmla="val 16667" name="adj"/>
            </a:avLst>
          </a:prstGeom>
          <a:no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System Module</a:t>
            </a:r>
            <a:endParaRPr sz="900"/>
          </a:p>
        </p:txBody>
      </p:sp>
      <p:sp>
        <p:nvSpPr>
          <p:cNvPr id="120" name="Google Shape;120;p16"/>
          <p:cNvSpPr/>
          <p:nvPr/>
        </p:nvSpPr>
        <p:spPr>
          <a:xfrm flipH="1">
            <a:off x="7801038" y="1608837"/>
            <a:ext cx="627600" cy="226800"/>
          </a:xfrm>
          <a:prstGeom prst="roundRect">
            <a:avLst>
              <a:gd fmla="val 16667" name="adj"/>
            </a:avLst>
          </a:prstGeom>
          <a:solidFill>
            <a:srgbClr val="EEEEEE"/>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Outer Module</a:t>
            </a:r>
            <a:endParaRPr sz="900"/>
          </a:p>
        </p:txBody>
      </p:sp>
      <p:cxnSp>
        <p:nvCxnSpPr>
          <p:cNvPr id="121" name="Google Shape;121;p16"/>
          <p:cNvCxnSpPr/>
          <p:nvPr/>
        </p:nvCxnSpPr>
        <p:spPr>
          <a:xfrm>
            <a:off x="7962891" y="2133878"/>
            <a:ext cx="303300" cy="0"/>
          </a:xfrm>
          <a:prstGeom prst="straightConnector1">
            <a:avLst/>
          </a:prstGeom>
          <a:noFill/>
          <a:ln cap="flat" cmpd="sng" w="9525">
            <a:solidFill>
              <a:srgbClr val="FF0000"/>
            </a:solidFill>
            <a:prstDash val="solid"/>
            <a:round/>
            <a:headEnd len="med" w="med" type="none"/>
            <a:tailEnd len="med" w="med" type="none"/>
          </a:ln>
        </p:spPr>
      </p:cxnSp>
      <p:sp>
        <p:nvSpPr>
          <p:cNvPr id="122" name="Google Shape;122;p16"/>
          <p:cNvSpPr txBox="1"/>
          <p:nvPr/>
        </p:nvSpPr>
        <p:spPr>
          <a:xfrm>
            <a:off x="7716183" y="1907202"/>
            <a:ext cx="796800" cy="22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000000"/>
                </a:solidFill>
              </a:rPr>
              <a:t>Power</a:t>
            </a:r>
            <a:endParaRPr/>
          </a:p>
        </p:txBody>
      </p:sp>
      <p:cxnSp>
        <p:nvCxnSpPr>
          <p:cNvPr id="123" name="Google Shape;123;p16"/>
          <p:cNvCxnSpPr/>
          <p:nvPr/>
        </p:nvCxnSpPr>
        <p:spPr>
          <a:xfrm>
            <a:off x="7962891" y="2437274"/>
            <a:ext cx="303300" cy="0"/>
          </a:xfrm>
          <a:prstGeom prst="straightConnector1">
            <a:avLst/>
          </a:prstGeom>
          <a:noFill/>
          <a:ln cap="flat" cmpd="sng" w="9525">
            <a:solidFill>
              <a:srgbClr val="4285F4"/>
            </a:solidFill>
            <a:prstDash val="solid"/>
            <a:round/>
            <a:headEnd len="med" w="med" type="none"/>
            <a:tailEnd len="med" w="med" type="none"/>
          </a:ln>
        </p:spPr>
      </p:cxnSp>
      <p:sp>
        <p:nvSpPr>
          <p:cNvPr id="124" name="Google Shape;124;p16"/>
          <p:cNvSpPr txBox="1"/>
          <p:nvPr/>
        </p:nvSpPr>
        <p:spPr>
          <a:xfrm>
            <a:off x="7590974" y="2205568"/>
            <a:ext cx="1047600" cy="22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000000"/>
                </a:solidFill>
              </a:rPr>
              <a:t>Communication</a:t>
            </a:r>
            <a:endParaRPr/>
          </a:p>
        </p:txBody>
      </p:sp>
      <p:sp>
        <p:nvSpPr>
          <p:cNvPr id="125" name="Google Shape;125;p16"/>
          <p:cNvSpPr txBox="1"/>
          <p:nvPr/>
        </p:nvSpPr>
        <p:spPr>
          <a:xfrm>
            <a:off x="7466893" y="885550"/>
            <a:ext cx="1290600" cy="22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Legend</a:t>
            </a:r>
            <a:endParaRPr/>
          </a:p>
        </p:txBody>
      </p:sp>
      <p:sp>
        <p:nvSpPr>
          <p:cNvPr id="126" name="Google Shape;126;p16"/>
          <p:cNvSpPr/>
          <p:nvPr/>
        </p:nvSpPr>
        <p:spPr>
          <a:xfrm>
            <a:off x="229950" y="3217650"/>
            <a:ext cx="5339100" cy="78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16"/>
          <p:cNvCxnSpPr>
            <a:stCxn id="110" idx="2"/>
          </p:cNvCxnSpPr>
          <p:nvPr/>
        </p:nvCxnSpPr>
        <p:spPr>
          <a:xfrm rot="5400000">
            <a:off x="5394125" y="3690002"/>
            <a:ext cx="508200" cy="987000"/>
          </a:xfrm>
          <a:prstGeom prst="bentConnector2">
            <a:avLst/>
          </a:prstGeom>
          <a:noFill/>
          <a:ln cap="flat" cmpd="sng" w="9525">
            <a:solidFill>
              <a:srgbClr val="FF0000"/>
            </a:solidFill>
            <a:prstDash val="solid"/>
            <a:round/>
            <a:headEnd len="med" w="med" type="none"/>
            <a:tailEnd len="med" w="med" type="none"/>
          </a:ln>
        </p:spPr>
      </p:cxnSp>
      <p:sp>
        <p:nvSpPr>
          <p:cNvPr id="128" name="Google Shape;128;p16"/>
          <p:cNvSpPr/>
          <p:nvPr/>
        </p:nvSpPr>
        <p:spPr>
          <a:xfrm>
            <a:off x="4226718" y="3513347"/>
            <a:ext cx="1290600" cy="226800"/>
          </a:xfrm>
          <a:prstGeom prst="leftRightArrow">
            <a:avLst>
              <a:gd fmla="val 50000" name="adj1"/>
              <a:gd fmla="val 50000" name="adj2"/>
            </a:avLst>
          </a:prstGeom>
          <a:no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WiFi 2.4GHz</a:t>
            </a:r>
            <a:endParaRPr/>
          </a:p>
        </p:txBody>
      </p:sp>
      <p:sp>
        <p:nvSpPr>
          <p:cNvPr id="129" name="Google Shape;129;p16"/>
          <p:cNvSpPr/>
          <p:nvPr/>
        </p:nvSpPr>
        <p:spPr>
          <a:xfrm flipH="1">
            <a:off x="296050" y="3287525"/>
            <a:ext cx="1047600" cy="654600"/>
          </a:xfrm>
          <a:prstGeom prst="roundRect">
            <a:avLst>
              <a:gd fmla="val 16667" name="adj"/>
            </a:avLst>
          </a:prstGeom>
          <a:no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 on </a:t>
            </a:r>
            <a:r>
              <a:rPr lang="en">
                <a:solidFill>
                  <a:srgbClr val="000000"/>
                </a:solidFill>
              </a:rPr>
              <a:t>Android</a:t>
            </a:r>
            <a:endParaRPr/>
          </a:p>
        </p:txBody>
      </p:sp>
      <p:sp>
        <p:nvSpPr>
          <p:cNvPr id="130" name="Google Shape;130;p16"/>
          <p:cNvSpPr/>
          <p:nvPr/>
        </p:nvSpPr>
        <p:spPr>
          <a:xfrm flipH="1">
            <a:off x="3094275" y="3280625"/>
            <a:ext cx="1047600" cy="654600"/>
          </a:xfrm>
          <a:prstGeom prst="roundRect">
            <a:avLst>
              <a:gd fmla="val 16667" name="adj"/>
            </a:avLst>
          </a:prstGeom>
          <a:no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sp>
        <p:nvSpPr>
          <p:cNvPr id="131" name="Google Shape;131;p16"/>
          <p:cNvSpPr/>
          <p:nvPr/>
        </p:nvSpPr>
        <p:spPr>
          <a:xfrm>
            <a:off x="1468653" y="3501435"/>
            <a:ext cx="1500600" cy="226800"/>
          </a:xfrm>
          <a:prstGeom prst="leftRightArrow">
            <a:avLst>
              <a:gd fmla="val 50000" name="adj1"/>
              <a:gd fmla="val 50000" name="adj2"/>
            </a:avLst>
          </a:prstGeom>
          <a:no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16"/>
          <p:cNvSpPr/>
          <p:nvPr/>
        </p:nvSpPr>
        <p:spPr>
          <a:xfrm>
            <a:off x="1640377" y="3394440"/>
            <a:ext cx="1156896" cy="440748"/>
          </a:xfrm>
          <a:prstGeom prst="cloud">
            <a:avLst/>
          </a:prstGeom>
          <a:solidFill>
            <a:srgbClr val="EEEEEE"/>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Web</a:t>
            </a:r>
            <a:endParaRPr/>
          </a:p>
          <a:p>
            <a:pPr indent="0" lvl="0" marL="0" rtl="0" algn="ctr">
              <a:spcBef>
                <a:spcPts val="0"/>
              </a:spcBef>
              <a:spcAft>
                <a:spcPts val="0"/>
              </a:spcAft>
              <a:buNone/>
            </a:pPr>
            <a:r>
              <a:rPr lang="en"/>
              <a:t>Server</a:t>
            </a:r>
            <a:endParaRPr/>
          </a:p>
        </p:txBody>
      </p:sp>
      <p:sp>
        <p:nvSpPr>
          <p:cNvPr id="133" name="Google Shape;133;p16"/>
          <p:cNvSpPr/>
          <p:nvPr/>
        </p:nvSpPr>
        <p:spPr>
          <a:xfrm>
            <a:off x="2969250" y="2284950"/>
            <a:ext cx="2599800" cy="87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flipH="1">
            <a:off x="3094450" y="2458775"/>
            <a:ext cx="1047600" cy="654600"/>
          </a:xfrm>
          <a:prstGeom prst="roundRect">
            <a:avLst>
              <a:gd fmla="val 16667" name="adj"/>
            </a:avLst>
          </a:prstGeom>
          <a:no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Remote Controller</a:t>
            </a:r>
            <a:endParaRPr/>
          </a:p>
        </p:txBody>
      </p:sp>
      <p:sp>
        <p:nvSpPr>
          <p:cNvPr id="135" name="Google Shape;135;p16"/>
          <p:cNvSpPr/>
          <p:nvPr/>
        </p:nvSpPr>
        <p:spPr>
          <a:xfrm>
            <a:off x="4274328" y="2684660"/>
            <a:ext cx="1243200" cy="226800"/>
          </a:xfrm>
          <a:prstGeom prst="leftRightArrow">
            <a:avLst>
              <a:gd fmla="val 50000" name="adj1"/>
              <a:gd fmla="val 50000" name="adj2"/>
            </a:avLst>
          </a:prstGeom>
          <a:no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LoRa</a:t>
            </a:r>
            <a:endParaRPr/>
          </a:p>
          <a:p>
            <a:pPr indent="0" lvl="0" marL="0" rtl="0" algn="ctr">
              <a:spcBef>
                <a:spcPts val="0"/>
              </a:spcBef>
              <a:spcAft>
                <a:spcPts val="0"/>
              </a:spcAft>
              <a:buNone/>
            </a:pPr>
            <a:r>
              <a:rPr lang="en"/>
              <a:t>915MHz</a:t>
            </a:r>
            <a:endParaRPr/>
          </a:p>
        </p:txBody>
      </p:sp>
      <p:sp>
        <p:nvSpPr>
          <p:cNvPr id="136" name="Google Shape;136;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300"/>
                                        <p:tgtEl>
                                          <p:spTgt spid="1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300"/>
                                        <p:tgtEl>
                                          <p:spTgt spid="1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Low-level Design: Socket(Plug)</a:t>
            </a:r>
            <a:endParaRPr/>
          </a:p>
        </p:txBody>
      </p:sp>
      <p:sp>
        <p:nvSpPr>
          <p:cNvPr id="142" name="Google Shape;142;p17"/>
          <p:cNvSpPr/>
          <p:nvPr/>
        </p:nvSpPr>
        <p:spPr>
          <a:xfrm flipH="1">
            <a:off x="1385430" y="2045425"/>
            <a:ext cx="3434400" cy="2911800"/>
          </a:xfrm>
          <a:prstGeom prst="roundRect">
            <a:avLst>
              <a:gd fmla="val 16667" name="adj"/>
            </a:avLst>
          </a:prstGeom>
          <a:no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143" name="Google Shape;143;p17"/>
          <p:cNvSpPr/>
          <p:nvPr/>
        </p:nvSpPr>
        <p:spPr>
          <a:xfrm>
            <a:off x="2264425" y="3069639"/>
            <a:ext cx="1676400" cy="599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STM32F103</a:t>
            </a:r>
            <a:endParaRPr/>
          </a:p>
          <a:p>
            <a:pPr indent="0" lvl="0" marL="0" rtl="0" algn="ctr">
              <a:spcBef>
                <a:spcPts val="0"/>
              </a:spcBef>
              <a:spcAft>
                <a:spcPts val="0"/>
              </a:spcAft>
              <a:buNone/>
            </a:pPr>
            <a:r>
              <a:rPr lang="en"/>
              <a:t>(Blue Pill)</a:t>
            </a:r>
            <a:endParaRPr/>
          </a:p>
        </p:txBody>
      </p:sp>
      <p:sp>
        <p:nvSpPr>
          <p:cNvPr id="144" name="Google Shape;144;p17"/>
          <p:cNvSpPr/>
          <p:nvPr/>
        </p:nvSpPr>
        <p:spPr>
          <a:xfrm>
            <a:off x="3257491" y="3893057"/>
            <a:ext cx="1484700" cy="599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WiFi Module</a:t>
            </a:r>
            <a:endParaRPr/>
          </a:p>
          <a:p>
            <a:pPr indent="0" lvl="0" marL="0" rtl="0" algn="ctr">
              <a:spcBef>
                <a:spcPts val="0"/>
              </a:spcBef>
              <a:spcAft>
                <a:spcPts val="0"/>
              </a:spcAft>
              <a:buNone/>
            </a:pPr>
            <a:r>
              <a:rPr lang="en"/>
              <a:t>(ESP8266)</a:t>
            </a:r>
            <a:endParaRPr/>
          </a:p>
        </p:txBody>
      </p:sp>
      <p:sp>
        <p:nvSpPr>
          <p:cNvPr id="145" name="Google Shape;145;p17"/>
          <p:cNvSpPr/>
          <p:nvPr/>
        </p:nvSpPr>
        <p:spPr>
          <a:xfrm>
            <a:off x="1462814" y="3892997"/>
            <a:ext cx="1484700" cy="599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LoRa Module</a:t>
            </a:r>
            <a:endParaRPr/>
          </a:p>
          <a:p>
            <a:pPr indent="0" lvl="0" marL="0" rtl="0" algn="ctr">
              <a:spcBef>
                <a:spcPts val="0"/>
              </a:spcBef>
              <a:spcAft>
                <a:spcPts val="0"/>
              </a:spcAft>
              <a:buNone/>
            </a:pPr>
            <a:r>
              <a:rPr lang="en"/>
              <a:t>(SX1276)</a:t>
            </a:r>
            <a:endParaRPr/>
          </a:p>
        </p:txBody>
      </p:sp>
      <p:sp>
        <p:nvSpPr>
          <p:cNvPr id="146" name="Google Shape;146;p17"/>
          <p:cNvSpPr/>
          <p:nvPr/>
        </p:nvSpPr>
        <p:spPr>
          <a:xfrm>
            <a:off x="3257479" y="2246301"/>
            <a:ext cx="1484700" cy="599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Relay</a:t>
            </a:r>
            <a:endParaRPr/>
          </a:p>
        </p:txBody>
      </p:sp>
      <p:sp>
        <p:nvSpPr>
          <p:cNvPr id="147" name="Google Shape;147;p17"/>
          <p:cNvSpPr/>
          <p:nvPr/>
        </p:nvSpPr>
        <p:spPr>
          <a:xfrm>
            <a:off x="1462802" y="2246301"/>
            <a:ext cx="1484700" cy="5997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Transformer</a:t>
            </a:r>
            <a:endParaRPr/>
          </a:p>
          <a:p>
            <a:pPr indent="0" lvl="0" marL="0" rtl="0" algn="ctr">
              <a:spcBef>
                <a:spcPts val="0"/>
              </a:spcBef>
              <a:spcAft>
                <a:spcPts val="0"/>
              </a:spcAft>
              <a:buNone/>
            </a:pPr>
            <a:r>
              <a:rPr lang="en"/>
              <a:t>(120V AC to </a:t>
            </a:r>
            <a:endParaRPr/>
          </a:p>
          <a:p>
            <a:pPr indent="0" lvl="0" marL="0" rtl="0" algn="ctr">
              <a:spcBef>
                <a:spcPts val="0"/>
              </a:spcBef>
              <a:spcAft>
                <a:spcPts val="0"/>
              </a:spcAft>
              <a:buNone/>
            </a:pPr>
            <a:r>
              <a:rPr lang="en"/>
              <a:t>5V DC)</a:t>
            </a:r>
            <a:endParaRPr/>
          </a:p>
        </p:txBody>
      </p:sp>
      <p:cxnSp>
        <p:nvCxnSpPr>
          <p:cNvPr id="148" name="Google Shape;148;p17"/>
          <p:cNvCxnSpPr>
            <a:stCxn id="147" idx="2"/>
            <a:endCxn id="147" idx="2"/>
          </p:cNvCxnSpPr>
          <p:nvPr/>
        </p:nvCxnSpPr>
        <p:spPr>
          <a:xfrm>
            <a:off x="2205152" y="2846001"/>
            <a:ext cx="0" cy="0"/>
          </a:xfrm>
          <a:prstGeom prst="straightConnector1">
            <a:avLst/>
          </a:prstGeom>
          <a:noFill/>
          <a:ln cap="flat" cmpd="sng" w="9525">
            <a:solidFill>
              <a:srgbClr val="595959"/>
            </a:solidFill>
            <a:prstDash val="solid"/>
            <a:round/>
            <a:headEnd len="med" w="med" type="none"/>
            <a:tailEnd len="med" w="med" type="none"/>
          </a:ln>
        </p:spPr>
      </p:cxnSp>
      <p:cxnSp>
        <p:nvCxnSpPr>
          <p:cNvPr id="149" name="Google Shape;149;p17"/>
          <p:cNvCxnSpPr>
            <a:stCxn id="147" idx="3"/>
            <a:endCxn id="146" idx="1"/>
          </p:cNvCxnSpPr>
          <p:nvPr/>
        </p:nvCxnSpPr>
        <p:spPr>
          <a:xfrm>
            <a:off x="2947502" y="2546151"/>
            <a:ext cx="309900" cy="0"/>
          </a:xfrm>
          <a:prstGeom prst="straightConnector1">
            <a:avLst/>
          </a:prstGeom>
          <a:noFill/>
          <a:ln cap="flat" cmpd="sng" w="9525">
            <a:solidFill>
              <a:srgbClr val="FF0000"/>
            </a:solidFill>
            <a:prstDash val="solid"/>
            <a:round/>
            <a:headEnd len="med" w="med" type="none"/>
            <a:tailEnd len="med" w="med" type="none"/>
          </a:ln>
        </p:spPr>
      </p:cxnSp>
      <p:cxnSp>
        <p:nvCxnSpPr>
          <p:cNvPr id="150" name="Google Shape;150;p17"/>
          <p:cNvCxnSpPr>
            <a:stCxn id="143" idx="2"/>
            <a:endCxn id="145" idx="3"/>
          </p:cNvCxnSpPr>
          <p:nvPr/>
        </p:nvCxnSpPr>
        <p:spPr>
          <a:xfrm rot="5400000">
            <a:off x="2763325" y="3853539"/>
            <a:ext cx="523500" cy="155100"/>
          </a:xfrm>
          <a:prstGeom prst="bentConnector2">
            <a:avLst/>
          </a:prstGeom>
          <a:noFill/>
          <a:ln cap="flat" cmpd="sng" w="9525">
            <a:solidFill>
              <a:srgbClr val="FF0000"/>
            </a:solidFill>
            <a:prstDash val="solid"/>
            <a:round/>
            <a:headEnd len="med" w="med" type="none"/>
            <a:tailEnd len="med" w="med" type="none"/>
          </a:ln>
        </p:spPr>
      </p:cxnSp>
      <p:cxnSp>
        <p:nvCxnSpPr>
          <p:cNvPr id="151" name="Google Shape;151;p17"/>
          <p:cNvCxnSpPr>
            <a:stCxn id="143" idx="2"/>
            <a:endCxn id="144" idx="1"/>
          </p:cNvCxnSpPr>
          <p:nvPr/>
        </p:nvCxnSpPr>
        <p:spPr>
          <a:xfrm flipH="1" rot="-5400000">
            <a:off x="2918275" y="3853689"/>
            <a:ext cx="523500" cy="154800"/>
          </a:xfrm>
          <a:prstGeom prst="bentConnector2">
            <a:avLst/>
          </a:prstGeom>
          <a:noFill/>
          <a:ln cap="flat" cmpd="sng" w="9525">
            <a:solidFill>
              <a:srgbClr val="FF0000"/>
            </a:solidFill>
            <a:prstDash val="solid"/>
            <a:round/>
            <a:headEnd len="med" w="med" type="none"/>
            <a:tailEnd len="med" w="med" type="none"/>
          </a:ln>
        </p:spPr>
      </p:cxnSp>
      <p:cxnSp>
        <p:nvCxnSpPr>
          <p:cNvPr id="152" name="Google Shape;152;p17"/>
          <p:cNvCxnSpPr/>
          <p:nvPr/>
        </p:nvCxnSpPr>
        <p:spPr>
          <a:xfrm flipH="1" rot="-5400000">
            <a:off x="3740850" y="3569368"/>
            <a:ext cx="523500" cy="123900"/>
          </a:xfrm>
          <a:prstGeom prst="bentConnector3">
            <a:avLst>
              <a:gd fmla="val 455" name="adj1"/>
            </a:avLst>
          </a:prstGeom>
          <a:noFill/>
          <a:ln cap="flat" cmpd="sng" w="9525">
            <a:solidFill>
              <a:srgbClr val="4285F4"/>
            </a:solidFill>
            <a:prstDash val="solid"/>
            <a:round/>
            <a:headEnd len="med" w="med" type="none"/>
            <a:tailEnd len="med" w="med" type="none"/>
          </a:ln>
        </p:spPr>
      </p:cxnSp>
      <p:cxnSp>
        <p:nvCxnSpPr>
          <p:cNvPr id="153" name="Google Shape;153;p17"/>
          <p:cNvCxnSpPr>
            <a:stCxn id="143" idx="1"/>
            <a:endCxn id="145" idx="0"/>
          </p:cNvCxnSpPr>
          <p:nvPr/>
        </p:nvCxnSpPr>
        <p:spPr>
          <a:xfrm flipH="1">
            <a:off x="2205025" y="3369489"/>
            <a:ext cx="59400" cy="523500"/>
          </a:xfrm>
          <a:prstGeom prst="bentConnector2">
            <a:avLst/>
          </a:prstGeom>
          <a:noFill/>
          <a:ln cap="flat" cmpd="sng" w="9525">
            <a:solidFill>
              <a:srgbClr val="4285F4"/>
            </a:solidFill>
            <a:prstDash val="solid"/>
            <a:round/>
            <a:headEnd len="med" w="med" type="none"/>
            <a:tailEnd len="med" w="med" type="none"/>
          </a:ln>
        </p:spPr>
      </p:cxnSp>
      <p:sp>
        <p:nvSpPr>
          <p:cNvPr id="154" name="Google Shape;154;p17"/>
          <p:cNvSpPr txBox="1"/>
          <p:nvPr/>
        </p:nvSpPr>
        <p:spPr>
          <a:xfrm>
            <a:off x="2806541" y="2718905"/>
            <a:ext cx="6696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rPr>
              <a:t>5V DC</a:t>
            </a:r>
            <a:endParaRPr sz="1000">
              <a:solidFill>
                <a:srgbClr val="FF0000"/>
              </a:solidFill>
            </a:endParaRPr>
          </a:p>
        </p:txBody>
      </p:sp>
      <p:sp>
        <p:nvSpPr>
          <p:cNvPr id="155" name="Google Shape;155;p17"/>
          <p:cNvSpPr txBox="1"/>
          <p:nvPr/>
        </p:nvSpPr>
        <p:spPr>
          <a:xfrm>
            <a:off x="2774623" y="2277923"/>
            <a:ext cx="7332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rPr>
              <a:t>120V AC</a:t>
            </a:r>
            <a:endParaRPr sz="1000">
              <a:solidFill>
                <a:srgbClr val="FF0000"/>
              </a:solidFill>
            </a:endParaRPr>
          </a:p>
        </p:txBody>
      </p:sp>
      <p:cxnSp>
        <p:nvCxnSpPr>
          <p:cNvPr id="156" name="Google Shape;156;p17"/>
          <p:cNvCxnSpPr>
            <a:stCxn id="147" idx="2"/>
            <a:endCxn id="143" idx="0"/>
          </p:cNvCxnSpPr>
          <p:nvPr/>
        </p:nvCxnSpPr>
        <p:spPr>
          <a:xfrm flipH="1" rot="-5400000">
            <a:off x="2542202" y="2508951"/>
            <a:ext cx="223500" cy="897600"/>
          </a:xfrm>
          <a:prstGeom prst="bentConnector3">
            <a:avLst>
              <a:gd fmla="val 50011" name="adj1"/>
            </a:avLst>
          </a:prstGeom>
          <a:noFill/>
          <a:ln cap="flat" cmpd="sng" w="9525">
            <a:solidFill>
              <a:srgbClr val="FF0000"/>
            </a:solidFill>
            <a:prstDash val="solid"/>
            <a:round/>
            <a:headEnd len="med" w="med" type="none"/>
            <a:tailEnd len="med" w="med" type="none"/>
          </a:ln>
        </p:spPr>
      </p:cxnSp>
      <p:sp>
        <p:nvSpPr>
          <p:cNvPr id="157" name="Google Shape;157;p17"/>
          <p:cNvSpPr txBox="1"/>
          <p:nvPr/>
        </p:nvSpPr>
        <p:spPr>
          <a:xfrm>
            <a:off x="3027149" y="3628600"/>
            <a:ext cx="7332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rPr>
              <a:t>3.3V DC</a:t>
            </a:r>
            <a:endParaRPr sz="1000">
              <a:solidFill>
                <a:srgbClr val="FF0000"/>
              </a:solidFill>
            </a:endParaRPr>
          </a:p>
        </p:txBody>
      </p:sp>
      <p:sp>
        <p:nvSpPr>
          <p:cNvPr id="158" name="Google Shape;158;p17"/>
          <p:cNvSpPr txBox="1"/>
          <p:nvPr/>
        </p:nvSpPr>
        <p:spPr>
          <a:xfrm>
            <a:off x="4064517" y="3559822"/>
            <a:ext cx="5376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285F4"/>
                </a:solidFill>
              </a:rPr>
              <a:t>UART</a:t>
            </a:r>
            <a:endParaRPr sz="1000">
              <a:solidFill>
                <a:srgbClr val="4285F4"/>
              </a:solidFill>
            </a:endParaRPr>
          </a:p>
        </p:txBody>
      </p:sp>
      <p:sp>
        <p:nvSpPr>
          <p:cNvPr id="159" name="Google Shape;159;p17"/>
          <p:cNvSpPr txBox="1"/>
          <p:nvPr/>
        </p:nvSpPr>
        <p:spPr>
          <a:xfrm>
            <a:off x="1668046" y="3559832"/>
            <a:ext cx="5376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285F4"/>
                </a:solidFill>
              </a:rPr>
              <a:t>UART</a:t>
            </a:r>
            <a:endParaRPr sz="1000">
              <a:solidFill>
                <a:srgbClr val="4285F4"/>
              </a:solidFill>
            </a:endParaRPr>
          </a:p>
        </p:txBody>
      </p:sp>
      <p:sp>
        <p:nvSpPr>
          <p:cNvPr id="160" name="Google Shape;160;p17"/>
          <p:cNvSpPr/>
          <p:nvPr/>
        </p:nvSpPr>
        <p:spPr>
          <a:xfrm>
            <a:off x="105287" y="4031960"/>
            <a:ext cx="1357800" cy="322200"/>
          </a:xfrm>
          <a:prstGeom prst="leftRightArrow">
            <a:avLst>
              <a:gd fmla="val 50000" name="adj1"/>
              <a:gd fmla="val 50000" name="adj2"/>
            </a:avLst>
          </a:prstGeom>
          <a:no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LoRa 915MHz</a:t>
            </a:r>
            <a:endParaRPr/>
          </a:p>
        </p:txBody>
      </p:sp>
      <p:sp>
        <p:nvSpPr>
          <p:cNvPr id="161" name="Google Shape;161;p17"/>
          <p:cNvSpPr/>
          <p:nvPr/>
        </p:nvSpPr>
        <p:spPr>
          <a:xfrm>
            <a:off x="4742367" y="4031960"/>
            <a:ext cx="1357800" cy="322200"/>
          </a:xfrm>
          <a:prstGeom prst="leftRightArrow">
            <a:avLst>
              <a:gd fmla="val 50000" name="adj1"/>
              <a:gd fmla="val 50000" name="adj2"/>
            </a:avLst>
          </a:prstGeom>
          <a:no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WiFi  2.4GHz</a:t>
            </a:r>
            <a:endParaRPr/>
          </a:p>
        </p:txBody>
      </p:sp>
      <p:sp>
        <p:nvSpPr>
          <p:cNvPr id="162" name="Google Shape;162;p17"/>
          <p:cNvSpPr/>
          <p:nvPr/>
        </p:nvSpPr>
        <p:spPr>
          <a:xfrm>
            <a:off x="105287" y="2385264"/>
            <a:ext cx="1357800" cy="322200"/>
          </a:xfrm>
          <a:prstGeom prst="righ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 Input</a:t>
            </a:r>
            <a:endParaRPr/>
          </a:p>
          <a:p>
            <a:pPr indent="0" lvl="0" marL="0" rtl="0" algn="ctr">
              <a:spcBef>
                <a:spcPts val="0"/>
              </a:spcBef>
              <a:spcAft>
                <a:spcPts val="0"/>
              </a:spcAft>
              <a:buNone/>
            </a:pPr>
            <a:r>
              <a:rPr lang="en"/>
              <a:t>120V 50Hz</a:t>
            </a:r>
            <a:endParaRPr/>
          </a:p>
        </p:txBody>
      </p:sp>
      <p:sp>
        <p:nvSpPr>
          <p:cNvPr id="163" name="Google Shape;163;p17"/>
          <p:cNvSpPr/>
          <p:nvPr/>
        </p:nvSpPr>
        <p:spPr>
          <a:xfrm>
            <a:off x="4742367" y="2385264"/>
            <a:ext cx="1357800" cy="322200"/>
          </a:xfrm>
          <a:prstGeom prst="righ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 Input</a:t>
            </a:r>
            <a:endParaRPr/>
          </a:p>
          <a:p>
            <a:pPr indent="0" lvl="0" marL="0" rtl="0" algn="ctr">
              <a:spcBef>
                <a:spcPts val="0"/>
              </a:spcBef>
              <a:spcAft>
                <a:spcPts val="0"/>
              </a:spcAft>
              <a:buNone/>
            </a:pPr>
            <a:r>
              <a:rPr lang="en"/>
              <a:t>120V 50Hz</a:t>
            </a:r>
            <a:endParaRPr/>
          </a:p>
        </p:txBody>
      </p:sp>
      <p:cxnSp>
        <p:nvCxnSpPr>
          <p:cNvPr id="164" name="Google Shape;164;p17"/>
          <p:cNvCxnSpPr/>
          <p:nvPr/>
        </p:nvCxnSpPr>
        <p:spPr>
          <a:xfrm rot="-5400000">
            <a:off x="3740824" y="3045812"/>
            <a:ext cx="523500" cy="123900"/>
          </a:xfrm>
          <a:prstGeom prst="bentConnector3">
            <a:avLst>
              <a:gd fmla="val -466" name="adj1"/>
            </a:avLst>
          </a:prstGeom>
          <a:noFill/>
          <a:ln cap="flat" cmpd="sng" w="9525">
            <a:solidFill>
              <a:srgbClr val="4285F4"/>
            </a:solidFill>
            <a:prstDash val="solid"/>
            <a:round/>
            <a:headEnd len="med" w="med" type="none"/>
            <a:tailEnd len="med" w="med" type="none"/>
          </a:ln>
        </p:spPr>
      </p:cxnSp>
      <p:sp>
        <p:nvSpPr>
          <p:cNvPr id="165" name="Google Shape;165;p17"/>
          <p:cNvSpPr txBox="1"/>
          <p:nvPr/>
        </p:nvSpPr>
        <p:spPr>
          <a:xfrm>
            <a:off x="4064517" y="2933706"/>
            <a:ext cx="5376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285F4"/>
                </a:solidFill>
              </a:rPr>
              <a:t>GPIO</a:t>
            </a:r>
            <a:endParaRPr sz="1000">
              <a:solidFill>
                <a:srgbClr val="4285F4"/>
              </a:solidFill>
            </a:endParaRPr>
          </a:p>
        </p:txBody>
      </p:sp>
      <p:sp>
        <p:nvSpPr>
          <p:cNvPr id="166" name="Google Shape;166;p17"/>
          <p:cNvSpPr/>
          <p:nvPr/>
        </p:nvSpPr>
        <p:spPr>
          <a:xfrm>
            <a:off x="2439755" y="4576648"/>
            <a:ext cx="587400" cy="322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LED</a:t>
            </a:r>
            <a:endParaRPr sz="900"/>
          </a:p>
        </p:txBody>
      </p:sp>
      <p:sp>
        <p:nvSpPr>
          <p:cNvPr id="167" name="Google Shape;167;p17"/>
          <p:cNvSpPr/>
          <p:nvPr/>
        </p:nvSpPr>
        <p:spPr>
          <a:xfrm>
            <a:off x="3257516" y="4625988"/>
            <a:ext cx="733200" cy="2232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Socket ID Jumper</a:t>
            </a:r>
            <a:endParaRPr sz="900"/>
          </a:p>
        </p:txBody>
      </p:sp>
      <p:pic>
        <p:nvPicPr>
          <p:cNvPr id="168" name="Google Shape;168;p17"/>
          <p:cNvPicPr preferRelativeResize="0"/>
          <p:nvPr/>
        </p:nvPicPr>
        <p:blipFill>
          <a:blip r:embed="rId3">
            <a:alphaModFix/>
          </a:blip>
          <a:stretch>
            <a:fillRect/>
          </a:stretch>
        </p:blipFill>
        <p:spPr>
          <a:xfrm>
            <a:off x="6572075" y="1785425"/>
            <a:ext cx="2136375" cy="3205677"/>
          </a:xfrm>
          <a:prstGeom prst="rect">
            <a:avLst/>
          </a:prstGeom>
          <a:noFill/>
          <a:ln>
            <a:noFill/>
          </a:ln>
        </p:spPr>
      </p:pic>
      <p:cxnSp>
        <p:nvCxnSpPr>
          <p:cNvPr id="169" name="Google Shape;169;p17"/>
          <p:cNvCxnSpPr/>
          <p:nvPr/>
        </p:nvCxnSpPr>
        <p:spPr>
          <a:xfrm rot="5400000">
            <a:off x="3439677" y="2509089"/>
            <a:ext cx="223500" cy="897600"/>
          </a:xfrm>
          <a:prstGeom prst="bentConnector3">
            <a:avLst>
              <a:gd fmla="val 50011" name="adj1"/>
            </a:avLst>
          </a:prstGeom>
          <a:noFill/>
          <a:ln cap="flat" cmpd="sng" w="9525">
            <a:solidFill>
              <a:srgbClr val="FF0000"/>
            </a:solidFill>
            <a:prstDash val="solid"/>
            <a:round/>
            <a:headEnd len="med" w="med" type="none"/>
            <a:tailEnd len="med" w="med" type="none"/>
          </a:ln>
        </p:spPr>
      </p:cxnSp>
      <p:sp>
        <p:nvSpPr>
          <p:cNvPr id="170" name="Google Shape;170;p17"/>
          <p:cNvSpPr txBox="1"/>
          <p:nvPr/>
        </p:nvSpPr>
        <p:spPr>
          <a:xfrm>
            <a:off x="2524349" y="3647775"/>
            <a:ext cx="7332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rPr>
              <a:t>5V DC</a:t>
            </a:r>
            <a:endParaRPr sz="1000">
              <a:solidFill>
                <a:srgbClr val="FF0000"/>
              </a:solidFill>
            </a:endParaRPr>
          </a:p>
        </p:txBody>
      </p:sp>
      <p:sp>
        <p:nvSpPr>
          <p:cNvPr id="171" name="Google Shape;171;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Socket(Plug)  Circuit Diagram</a:t>
            </a:r>
            <a:endParaRPr/>
          </a:p>
        </p:txBody>
      </p:sp>
      <p:pic>
        <p:nvPicPr>
          <p:cNvPr id="177" name="Google Shape;177;p18"/>
          <p:cNvPicPr preferRelativeResize="0"/>
          <p:nvPr/>
        </p:nvPicPr>
        <p:blipFill>
          <a:blip r:embed="rId3">
            <a:alphaModFix/>
          </a:blip>
          <a:stretch>
            <a:fillRect/>
          </a:stretch>
        </p:blipFill>
        <p:spPr>
          <a:xfrm>
            <a:off x="6184725" y="2014925"/>
            <a:ext cx="1852350" cy="2677875"/>
          </a:xfrm>
          <a:prstGeom prst="rect">
            <a:avLst/>
          </a:prstGeom>
          <a:noFill/>
          <a:ln>
            <a:noFill/>
          </a:ln>
        </p:spPr>
      </p:pic>
      <p:pic>
        <p:nvPicPr>
          <p:cNvPr id="178" name="Google Shape;178;p18"/>
          <p:cNvPicPr preferRelativeResize="0"/>
          <p:nvPr/>
        </p:nvPicPr>
        <p:blipFill>
          <a:blip r:embed="rId4">
            <a:alphaModFix/>
          </a:blip>
          <a:stretch>
            <a:fillRect/>
          </a:stretch>
        </p:blipFill>
        <p:spPr>
          <a:xfrm>
            <a:off x="2740110" y="2014925"/>
            <a:ext cx="3300665" cy="2677875"/>
          </a:xfrm>
          <a:prstGeom prst="rect">
            <a:avLst/>
          </a:prstGeom>
          <a:noFill/>
          <a:ln>
            <a:noFill/>
          </a:ln>
        </p:spPr>
      </p:pic>
      <p:pic>
        <p:nvPicPr>
          <p:cNvPr id="179" name="Google Shape;179;p18"/>
          <p:cNvPicPr preferRelativeResize="0"/>
          <p:nvPr/>
        </p:nvPicPr>
        <p:blipFill>
          <a:blip r:embed="rId5">
            <a:alphaModFix/>
          </a:blip>
          <a:stretch>
            <a:fillRect/>
          </a:stretch>
        </p:blipFill>
        <p:spPr>
          <a:xfrm>
            <a:off x="1110525" y="3048375"/>
            <a:ext cx="1485625" cy="1644425"/>
          </a:xfrm>
          <a:prstGeom prst="rect">
            <a:avLst/>
          </a:prstGeom>
          <a:noFill/>
          <a:ln>
            <a:noFill/>
          </a:ln>
        </p:spPr>
      </p:pic>
      <p:pic>
        <p:nvPicPr>
          <p:cNvPr id="180" name="Google Shape;180;p18"/>
          <p:cNvPicPr preferRelativeResize="0"/>
          <p:nvPr/>
        </p:nvPicPr>
        <p:blipFill>
          <a:blip r:embed="rId6">
            <a:alphaModFix/>
          </a:blip>
          <a:stretch>
            <a:fillRect/>
          </a:stretch>
        </p:blipFill>
        <p:spPr>
          <a:xfrm>
            <a:off x="1110525" y="2014925"/>
            <a:ext cx="1485625" cy="839700"/>
          </a:xfrm>
          <a:prstGeom prst="rect">
            <a:avLst/>
          </a:prstGeom>
          <a:noFill/>
          <a:ln>
            <a:noFill/>
          </a:ln>
        </p:spPr>
      </p:pic>
      <p:sp>
        <p:nvSpPr>
          <p:cNvPr id="181" name="Google Shape;181;p18"/>
          <p:cNvSpPr txBox="1"/>
          <p:nvPr/>
        </p:nvSpPr>
        <p:spPr>
          <a:xfrm>
            <a:off x="1234887" y="1791975"/>
            <a:ext cx="1236900" cy="1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Socket ID Jumper</a:t>
            </a:r>
            <a:endParaRPr sz="900"/>
          </a:p>
        </p:txBody>
      </p:sp>
      <p:sp>
        <p:nvSpPr>
          <p:cNvPr id="182" name="Google Shape;182;p18"/>
          <p:cNvSpPr txBox="1"/>
          <p:nvPr/>
        </p:nvSpPr>
        <p:spPr>
          <a:xfrm>
            <a:off x="1234887" y="2811675"/>
            <a:ext cx="1236900" cy="1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LoRa Module</a:t>
            </a:r>
            <a:endParaRPr sz="900"/>
          </a:p>
        </p:txBody>
      </p:sp>
      <p:sp>
        <p:nvSpPr>
          <p:cNvPr id="183" name="Google Shape;183;p18"/>
          <p:cNvSpPr txBox="1"/>
          <p:nvPr/>
        </p:nvSpPr>
        <p:spPr>
          <a:xfrm>
            <a:off x="3772000" y="1791975"/>
            <a:ext cx="1236900" cy="1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WiFi</a:t>
            </a:r>
            <a:r>
              <a:rPr lang="en" sz="900"/>
              <a:t> Module</a:t>
            </a:r>
            <a:endParaRPr sz="900"/>
          </a:p>
        </p:txBody>
      </p:sp>
      <p:sp>
        <p:nvSpPr>
          <p:cNvPr id="184" name="Google Shape;184;p18"/>
          <p:cNvSpPr txBox="1"/>
          <p:nvPr/>
        </p:nvSpPr>
        <p:spPr>
          <a:xfrm>
            <a:off x="6399900" y="1791975"/>
            <a:ext cx="1422000" cy="1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Transformer and Relay</a:t>
            </a:r>
            <a:endParaRPr sz="900"/>
          </a:p>
        </p:txBody>
      </p:sp>
      <p:sp>
        <p:nvSpPr>
          <p:cNvPr id="185" name="Google Shape;185;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Low-level Design: Remote Controller</a:t>
            </a:r>
            <a:endParaRPr/>
          </a:p>
        </p:txBody>
      </p:sp>
      <p:sp>
        <p:nvSpPr>
          <p:cNvPr id="191" name="Google Shape;191;p19"/>
          <p:cNvSpPr/>
          <p:nvPr/>
        </p:nvSpPr>
        <p:spPr>
          <a:xfrm flipH="1">
            <a:off x="1744682" y="1934400"/>
            <a:ext cx="2897400" cy="2819700"/>
          </a:xfrm>
          <a:prstGeom prst="roundRect">
            <a:avLst>
              <a:gd fmla="val 16667" name="adj"/>
            </a:avLst>
          </a:prstGeom>
          <a:no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2101494" y="2782177"/>
            <a:ext cx="1694400" cy="7104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STM32F103</a:t>
            </a:r>
            <a:endParaRPr/>
          </a:p>
          <a:p>
            <a:pPr indent="0" lvl="0" marL="0" rtl="0" algn="ctr">
              <a:spcBef>
                <a:spcPts val="0"/>
              </a:spcBef>
              <a:spcAft>
                <a:spcPts val="0"/>
              </a:spcAft>
              <a:buNone/>
            </a:pPr>
            <a:r>
              <a:rPr lang="en"/>
              <a:t>(Blue Pill)</a:t>
            </a:r>
            <a:endParaRPr/>
          </a:p>
        </p:txBody>
      </p:sp>
      <p:sp>
        <p:nvSpPr>
          <p:cNvPr id="193" name="Google Shape;193;p19"/>
          <p:cNvSpPr/>
          <p:nvPr/>
        </p:nvSpPr>
        <p:spPr>
          <a:xfrm>
            <a:off x="2101644" y="3921596"/>
            <a:ext cx="1694400" cy="7104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LoRa Module</a:t>
            </a:r>
            <a:endParaRPr/>
          </a:p>
          <a:p>
            <a:pPr indent="0" lvl="0" marL="0" rtl="0" algn="ctr">
              <a:spcBef>
                <a:spcPts val="0"/>
              </a:spcBef>
              <a:spcAft>
                <a:spcPts val="0"/>
              </a:spcAft>
              <a:buNone/>
            </a:pPr>
            <a:r>
              <a:rPr lang="en"/>
              <a:t>(SX1276)</a:t>
            </a:r>
            <a:endParaRPr/>
          </a:p>
        </p:txBody>
      </p:sp>
      <p:cxnSp>
        <p:nvCxnSpPr>
          <p:cNvPr id="194" name="Google Shape;194;p19"/>
          <p:cNvCxnSpPr/>
          <p:nvPr/>
        </p:nvCxnSpPr>
        <p:spPr>
          <a:xfrm>
            <a:off x="2070810" y="3027500"/>
            <a:ext cx="0" cy="0"/>
          </a:xfrm>
          <a:prstGeom prst="straightConnector1">
            <a:avLst/>
          </a:prstGeom>
          <a:noFill/>
          <a:ln cap="flat" cmpd="sng" w="9525">
            <a:solidFill>
              <a:srgbClr val="595959"/>
            </a:solidFill>
            <a:prstDash val="solid"/>
            <a:round/>
            <a:headEnd len="med" w="med" type="none"/>
            <a:tailEnd len="med" w="med" type="none"/>
          </a:ln>
        </p:spPr>
      </p:cxnSp>
      <p:cxnSp>
        <p:nvCxnSpPr>
          <p:cNvPr id="195" name="Google Shape;195;p19"/>
          <p:cNvCxnSpPr>
            <a:stCxn id="192" idx="1"/>
            <a:endCxn id="193" idx="1"/>
          </p:cNvCxnSpPr>
          <p:nvPr/>
        </p:nvCxnSpPr>
        <p:spPr>
          <a:xfrm>
            <a:off x="2101494" y="3137377"/>
            <a:ext cx="600" cy="1139400"/>
          </a:xfrm>
          <a:prstGeom prst="bentConnector3">
            <a:avLst>
              <a:gd fmla="val -39687500" name="adj1"/>
            </a:avLst>
          </a:prstGeom>
          <a:noFill/>
          <a:ln cap="flat" cmpd="sng" w="9525">
            <a:solidFill>
              <a:srgbClr val="FF0000"/>
            </a:solidFill>
            <a:prstDash val="solid"/>
            <a:round/>
            <a:headEnd len="med" w="med" type="none"/>
            <a:tailEnd len="med" w="med" type="none"/>
          </a:ln>
        </p:spPr>
      </p:cxnSp>
      <p:cxnSp>
        <p:nvCxnSpPr>
          <p:cNvPr id="196" name="Google Shape;196;p19"/>
          <p:cNvCxnSpPr>
            <a:stCxn id="192" idx="2"/>
            <a:endCxn id="193" idx="0"/>
          </p:cNvCxnSpPr>
          <p:nvPr/>
        </p:nvCxnSpPr>
        <p:spPr>
          <a:xfrm flipH="1" rot="-5400000">
            <a:off x="2734494" y="3706777"/>
            <a:ext cx="429000" cy="600"/>
          </a:xfrm>
          <a:prstGeom prst="bentConnector3">
            <a:avLst>
              <a:gd fmla="val 50010" name="adj1"/>
            </a:avLst>
          </a:prstGeom>
          <a:noFill/>
          <a:ln cap="flat" cmpd="sng" w="9525">
            <a:solidFill>
              <a:srgbClr val="4285F4"/>
            </a:solidFill>
            <a:prstDash val="solid"/>
            <a:round/>
            <a:headEnd len="med" w="med" type="none"/>
            <a:tailEnd len="med" w="med" type="none"/>
          </a:ln>
        </p:spPr>
      </p:cxnSp>
      <p:sp>
        <p:nvSpPr>
          <p:cNvPr id="197" name="Google Shape;197;p19"/>
          <p:cNvSpPr txBox="1"/>
          <p:nvPr/>
        </p:nvSpPr>
        <p:spPr>
          <a:xfrm>
            <a:off x="2948590" y="3579917"/>
            <a:ext cx="5427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285F4"/>
                </a:solidFill>
              </a:rPr>
              <a:t>UART</a:t>
            </a:r>
            <a:endParaRPr sz="1000">
              <a:solidFill>
                <a:srgbClr val="4285F4"/>
              </a:solidFill>
            </a:endParaRPr>
          </a:p>
        </p:txBody>
      </p:sp>
      <p:sp>
        <p:nvSpPr>
          <p:cNvPr id="198" name="Google Shape;198;p19"/>
          <p:cNvSpPr/>
          <p:nvPr/>
        </p:nvSpPr>
        <p:spPr>
          <a:xfrm>
            <a:off x="3795836" y="4086133"/>
            <a:ext cx="1371900" cy="381300"/>
          </a:xfrm>
          <a:prstGeom prst="leftRightArrow">
            <a:avLst>
              <a:gd fmla="val 50000" name="adj1"/>
              <a:gd fmla="val 50000" name="adj2"/>
            </a:avLst>
          </a:prstGeom>
          <a:no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LoRa 915MHz</a:t>
            </a:r>
            <a:endParaRPr/>
          </a:p>
        </p:txBody>
      </p:sp>
      <p:sp>
        <p:nvSpPr>
          <p:cNvPr id="199" name="Google Shape;199;p19"/>
          <p:cNvSpPr/>
          <p:nvPr/>
        </p:nvSpPr>
        <p:spPr>
          <a:xfrm>
            <a:off x="729462" y="2946713"/>
            <a:ext cx="1371900" cy="381300"/>
          </a:xfrm>
          <a:prstGeom prst="righ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5V DC Input</a:t>
            </a:r>
            <a:endParaRPr/>
          </a:p>
        </p:txBody>
      </p:sp>
      <p:sp>
        <p:nvSpPr>
          <p:cNvPr id="200" name="Google Shape;200;p19"/>
          <p:cNvSpPr/>
          <p:nvPr/>
        </p:nvSpPr>
        <p:spPr>
          <a:xfrm flipH="1">
            <a:off x="1920533" y="1977122"/>
            <a:ext cx="676800" cy="636900"/>
          </a:xfrm>
          <a:prstGeom prst="ellipse">
            <a:avLst/>
          </a:prstGeom>
          <a:no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9144" rtl="0" algn="ctr">
              <a:spcBef>
                <a:spcPts val="0"/>
              </a:spcBef>
              <a:spcAft>
                <a:spcPts val="0"/>
              </a:spcAft>
              <a:buNone/>
            </a:pPr>
            <a:r>
              <a:rPr lang="en" sz="900"/>
              <a:t>Button 1</a:t>
            </a:r>
            <a:endParaRPr sz="900"/>
          </a:p>
        </p:txBody>
      </p:sp>
      <p:sp>
        <p:nvSpPr>
          <p:cNvPr id="201" name="Google Shape;201;p19"/>
          <p:cNvSpPr/>
          <p:nvPr/>
        </p:nvSpPr>
        <p:spPr>
          <a:xfrm flipH="1">
            <a:off x="3219973" y="1977192"/>
            <a:ext cx="676800" cy="636900"/>
          </a:xfrm>
          <a:prstGeom prst="ellipse">
            <a:avLst/>
          </a:prstGeom>
          <a:no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9144" rtl="0" algn="ctr">
              <a:spcBef>
                <a:spcPts val="0"/>
              </a:spcBef>
              <a:spcAft>
                <a:spcPts val="0"/>
              </a:spcAft>
              <a:buNone/>
            </a:pPr>
            <a:r>
              <a:rPr lang="en" sz="900"/>
              <a:t>Button 2</a:t>
            </a:r>
            <a:endParaRPr sz="900"/>
          </a:p>
        </p:txBody>
      </p:sp>
      <p:cxnSp>
        <p:nvCxnSpPr>
          <p:cNvPr id="202" name="Google Shape;202;p19"/>
          <p:cNvCxnSpPr>
            <a:stCxn id="200" idx="4"/>
            <a:endCxn id="192" idx="0"/>
          </p:cNvCxnSpPr>
          <p:nvPr/>
        </p:nvCxnSpPr>
        <p:spPr>
          <a:xfrm flipH="1" rot="-5400000">
            <a:off x="2519633" y="2353322"/>
            <a:ext cx="168300" cy="689700"/>
          </a:xfrm>
          <a:prstGeom prst="bentConnector3">
            <a:avLst>
              <a:gd fmla="val 49962" name="adj1"/>
            </a:avLst>
          </a:prstGeom>
          <a:noFill/>
          <a:ln cap="flat" cmpd="sng" w="9525">
            <a:solidFill>
              <a:srgbClr val="4285F4"/>
            </a:solidFill>
            <a:prstDash val="solid"/>
            <a:round/>
            <a:headEnd len="med" w="med" type="none"/>
            <a:tailEnd len="med" w="med" type="none"/>
          </a:ln>
        </p:spPr>
      </p:cxnSp>
      <p:cxnSp>
        <p:nvCxnSpPr>
          <p:cNvPr id="203" name="Google Shape;203;p19"/>
          <p:cNvCxnSpPr>
            <a:stCxn id="201" idx="4"/>
            <a:endCxn id="192" idx="0"/>
          </p:cNvCxnSpPr>
          <p:nvPr/>
        </p:nvCxnSpPr>
        <p:spPr>
          <a:xfrm rot="5400000">
            <a:off x="3169573" y="2393292"/>
            <a:ext cx="168000" cy="609600"/>
          </a:xfrm>
          <a:prstGeom prst="bentConnector3">
            <a:avLst>
              <a:gd fmla="val 50024" name="adj1"/>
            </a:avLst>
          </a:prstGeom>
          <a:noFill/>
          <a:ln cap="flat" cmpd="sng" w="9525">
            <a:solidFill>
              <a:srgbClr val="4285F4"/>
            </a:solidFill>
            <a:prstDash val="solid"/>
            <a:round/>
            <a:headEnd len="med" w="med" type="none"/>
            <a:tailEnd len="med" w="med" type="none"/>
          </a:ln>
        </p:spPr>
      </p:cxnSp>
      <p:sp>
        <p:nvSpPr>
          <p:cNvPr id="204" name="Google Shape;204;p19"/>
          <p:cNvSpPr txBox="1"/>
          <p:nvPr/>
        </p:nvSpPr>
        <p:spPr>
          <a:xfrm>
            <a:off x="2637228" y="2440486"/>
            <a:ext cx="5427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285F4"/>
                </a:solidFill>
              </a:rPr>
              <a:t>GPIO</a:t>
            </a:r>
            <a:endParaRPr sz="1000">
              <a:solidFill>
                <a:srgbClr val="4285F4"/>
              </a:solidFill>
            </a:endParaRPr>
          </a:p>
        </p:txBody>
      </p:sp>
      <p:sp>
        <p:nvSpPr>
          <p:cNvPr id="205" name="Google Shape;205;p19"/>
          <p:cNvSpPr/>
          <p:nvPr/>
        </p:nvSpPr>
        <p:spPr>
          <a:xfrm>
            <a:off x="3896773" y="3202713"/>
            <a:ext cx="676800" cy="3813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LED2</a:t>
            </a:r>
            <a:endParaRPr sz="900"/>
          </a:p>
        </p:txBody>
      </p:sp>
      <p:sp>
        <p:nvSpPr>
          <p:cNvPr id="206" name="Google Shape;206;p19"/>
          <p:cNvSpPr/>
          <p:nvPr/>
        </p:nvSpPr>
        <p:spPr>
          <a:xfrm>
            <a:off x="3896773" y="2756071"/>
            <a:ext cx="676800" cy="3813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LED1</a:t>
            </a:r>
            <a:endParaRPr sz="900"/>
          </a:p>
        </p:txBody>
      </p:sp>
      <p:cxnSp>
        <p:nvCxnSpPr>
          <p:cNvPr id="207" name="Google Shape;207;p19"/>
          <p:cNvCxnSpPr>
            <a:stCxn id="192" idx="3"/>
            <a:endCxn id="206" idx="2"/>
          </p:cNvCxnSpPr>
          <p:nvPr/>
        </p:nvCxnSpPr>
        <p:spPr>
          <a:xfrm flipH="1" rot="10800000">
            <a:off x="3795894" y="2946577"/>
            <a:ext cx="100800" cy="190800"/>
          </a:xfrm>
          <a:prstGeom prst="bentConnector3">
            <a:avLst>
              <a:gd fmla="val 50000" name="adj1"/>
            </a:avLst>
          </a:prstGeom>
          <a:noFill/>
          <a:ln cap="flat" cmpd="sng" w="9525">
            <a:solidFill>
              <a:srgbClr val="4285F4"/>
            </a:solidFill>
            <a:prstDash val="solid"/>
            <a:round/>
            <a:headEnd len="med" w="med" type="none"/>
            <a:tailEnd len="med" w="med" type="none"/>
          </a:ln>
        </p:spPr>
      </p:cxnSp>
      <p:cxnSp>
        <p:nvCxnSpPr>
          <p:cNvPr id="208" name="Google Shape;208;p19"/>
          <p:cNvCxnSpPr>
            <a:stCxn id="205" idx="2"/>
            <a:endCxn id="192" idx="3"/>
          </p:cNvCxnSpPr>
          <p:nvPr/>
        </p:nvCxnSpPr>
        <p:spPr>
          <a:xfrm rot="10800000">
            <a:off x="3795973" y="3137463"/>
            <a:ext cx="100800" cy="255900"/>
          </a:xfrm>
          <a:prstGeom prst="bentConnector3">
            <a:avLst>
              <a:gd fmla="val 50000" name="adj1"/>
            </a:avLst>
          </a:prstGeom>
          <a:noFill/>
          <a:ln cap="flat" cmpd="sng" w="9525">
            <a:solidFill>
              <a:srgbClr val="4285F4"/>
            </a:solidFill>
            <a:prstDash val="solid"/>
            <a:round/>
            <a:headEnd len="med" w="med" type="none"/>
            <a:tailEnd len="med" w="med" type="none"/>
          </a:ln>
        </p:spPr>
      </p:cxnSp>
      <p:sp>
        <p:nvSpPr>
          <p:cNvPr id="209" name="Google Shape;209;p19"/>
          <p:cNvSpPr txBox="1"/>
          <p:nvPr/>
        </p:nvSpPr>
        <p:spPr>
          <a:xfrm>
            <a:off x="3636480" y="2591593"/>
            <a:ext cx="5427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285F4"/>
                </a:solidFill>
              </a:rPr>
              <a:t>GPIO</a:t>
            </a:r>
            <a:endParaRPr sz="1000">
              <a:solidFill>
                <a:srgbClr val="4285F4"/>
              </a:solidFill>
            </a:endParaRPr>
          </a:p>
        </p:txBody>
      </p:sp>
      <p:pic>
        <p:nvPicPr>
          <p:cNvPr id="210" name="Google Shape;210;p19"/>
          <p:cNvPicPr preferRelativeResize="0"/>
          <p:nvPr/>
        </p:nvPicPr>
        <p:blipFill>
          <a:blip r:embed="rId3">
            <a:alphaModFix/>
          </a:blip>
          <a:stretch>
            <a:fillRect/>
          </a:stretch>
        </p:blipFill>
        <p:spPr>
          <a:xfrm>
            <a:off x="5320975" y="2169514"/>
            <a:ext cx="3524197" cy="2349474"/>
          </a:xfrm>
          <a:prstGeom prst="rect">
            <a:avLst/>
          </a:prstGeom>
          <a:noFill/>
          <a:ln>
            <a:noFill/>
          </a:ln>
        </p:spPr>
      </p:pic>
      <p:sp>
        <p:nvSpPr>
          <p:cNvPr id="211" name="Google Shape;211;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Remote Controller</a:t>
            </a:r>
            <a:r>
              <a:rPr lang="en"/>
              <a:t>  Circuit Diagram</a:t>
            </a:r>
            <a:endParaRPr/>
          </a:p>
        </p:txBody>
      </p:sp>
      <p:pic>
        <p:nvPicPr>
          <p:cNvPr id="217" name="Google Shape;217;p20"/>
          <p:cNvPicPr preferRelativeResize="0"/>
          <p:nvPr/>
        </p:nvPicPr>
        <p:blipFill>
          <a:blip r:embed="rId3">
            <a:alphaModFix/>
          </a:blip>
          <a:stretch>
            <a:fillRect/>
          </a:stretch>
        </p:blipFill>
        <p:spPr>
          <a:xfrm>
            <a:off x="3080775" y="2310225"/>
            <a:ext cx="4683677" cy="1644425"/>
          </a:xfrm>
          <a:prstGeom prst="rect">
            <a:avLst/>
          </a:prstGeom>
          <a:noFill/>
          <a:ln>
            <a:noFill/>
          </a:ln>
        </p:spPr>
      </p:pic>
      <p:pic>
        <p:nvPicPr>
          <p:cNvPr id="218" name="Google Shape;218;p20"/>
          <p:cNvPicPr preferRelativeResize="0"/>
          <p:nvPr/>
        </p:nvPicPr>
        <p:blipFill>
          <a:blip r:embed="rId4">
            <a:alphaModFix/>
          </a:blip>
          <a:stretch>
            <a:fillRect/>
          </a:stretch>
        </p:blipFill>
        <p:spPr>
          <a:xfrm>
            <a:off x="1379550" y="2310225"/>
            <a:ext cx="1485625" cy="1644425"/>
          </a:xfrm>
          <a:prstGeom prst="rect">
            <a:avLst/>
          </a:prstGeom>
          <a:noFill/>
          <a:ln>
            <a:noFill/>
          </a:ln>
        </p:spPr>
      </p:pic>
      <p:sp>
        <p:nvSpPr>
          <p:cNvPr id="219" name="Google Shape;219;p20"/>
          <p:cNvSpPr txBox="1"/>
          <p:nvPr/>
        </p:nvSpPr>
        <p:spPr>
          <a:xfrm>
            <a:off x="1503912" y="2073525"/>
            <a:ext cx="1236900" cy="1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LoRa Module</a:t>
            </a:r>
            <a:endParaRPr sz="900"/>
          </a:p>
        </p:txBody>
      </p:sp>
      <p:sp>
        <p:nvSpPr>
          <p:cNvPr id="220" name="Google Shape;220;p20"/>
          <p:cNvSpPr txBox="1"/>
          <p:nvPr/>
        </p:nvSpPr>
        <p:spPr>
          <a:xfrm>
            <a:off x="4804175" y="2073525"/>
            <a:ext cx="1236900" cy="1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USB Power Supply</a:t>
            </a:r>
            <a:endParaRPr sz="900"/>
          </a:p>
        </p:txBody>
      </p:sp>
      <p:sp>
        <p:nvSpPr>
          <p:cNvPr id="221" name="Google Shape;221;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Low-level Design: Device Flow Charts</a:t>
            </a:r>
            <a:endParaRPr/>
          </a:p>
        </p:txBody>
      </p:sp>
      <p:sp>
        <p:nvSpPr>
          <p:cNvPr id="227" name="Google Shape;227;p21"/>
          <p:cNvSpPr/>
          <p:nvPr/>
        </p:nvSpPr>
        <p:spPr>
          <a:xfrm>
            <a:off x="659270" y="3555460"/>
            <a:ext cx="1359605" cy="326269"/>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UART </a:t>
            </a:r>
            <a:r>
              <a:rPr lang="en" sz="900"/>
              <a:t>Receive</a:t>
            </a:r>
            <a:r>
              <a:rPr lang="en" sz="900"/>
              <a:t>?</a:t>
            </a:r>
            <a:endParaRPr sz="900"/>
          </a:p>
        </p:txBody>
      </p:sp>
      <p:sp>
        <p:nvSpPr>
          <p:cNvPr id="228" name="Google Shape;228;p21"/>
          <p:cNvSpPr/>
          <p:nvPr/>
        </p:nvSpPr>
        <p:spPr>
          <a:xfrm>
            <a:off x="780727" y="2586763"/>
            <a:ext cx="1116900" cy="42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Init(): dalay, interrupt control, clock,GPIO,UART</a:t>
            </a:r>
            <a:endParaRPr sz="900"/>
          </a:p>
        </p:txBody>
      </p:sp>
      <p:sp>
        <p:nvSpPr>
          <p:cNvPr id="229" name="Google Shape;229;p21"/>
          <p:cNvSpPr/>
          <p:nvPr/>
        </p:nvSpPr>
        <p:spPr>
          <a:xfrm>
            <a:off x="930014" y="2212175"/>
            <a:ext cx="818400" cy="205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main()</a:t>
            </a:r>
            <a:endParaRPr sz="900"/>
          </a:p>
        </p:txBody>
      </p:sp>
      <p:sp>
        <p:nvSpPr>
          <p:cNvPr id="230" name="Google Shape;230;p21"/>
          <p:cNvSpPr/>
          <p:nvPr/>
        </p:nvSpPr>
        <p:spPr>
          <a:xfrm>
            <a:off x="930011" y="3180874"/>
            <a:ext cx="818400" cy="20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while(1):</a:t>
            </a:r>
            <a:endParaRPr sz="900"/>
          </a:p>
        </p:txBody>
      </p:sp>
      <p:cxnSp>
        <p:nvCxnSpPr>
          <p:cNvPr id="231" name="Google Shape;231;p21"/>
          <p:cNvCxnSpPr>
            <a:stCxn id="229" idx="4"/>
            <a:endCxn id="228" idx="0"/>
          </p:cNvCxnSpPr>
          <p:nvPr/>
        </p:nvCxnSpPr>
        <p:spPr>
          <a:xfrm>
            <a:off x="1339214" y="2417375"/>
            <a:ext cx="0" cy="1695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21"/>
          <p:cNvCxnSpPr>
            <a:stCxn id="228" idx="2"/>
            <a:endCxn id="230" idx="0"/>
          </p:cNvCxnSpPr>
          <p:nvPr/>
        </p:nvCxnSpPr>
        <p:spPr>
          <a:xfrm>
            <a:off x="1339177" y="3011563"/>
            <a:ext cx="0" cy="1692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21"/>
          <p:cNvCxnSpPr>
            <a:stCxn id="230" idx="2"/>
            <a:endCxn id="227" idx="0"/>
          </p:cNvCxnSpPr>
          <p:nvPr/>
        </p:nvCxnSpPr>
        <p:spPr>
          <a:xfrm>
            <a:off x="1339211" y="3386074"/>
            <a:ext cx="0" cy="1695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1"/>
          <p:cNvSpPr/>
          <p:nvPr/>
        </p:nvSpPr>
        <p:spPr>
          <a:xfrm>
            <a:off x="659270" y="4050943"/>
            <a:ext cx="1359605" cy="326269"/>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Button1</a:t>
            </a:r>
            <a:r>
              <a:rPr lang="en" sz="900"/>
              <a:t> Clicked?</a:t>
            </a:r>
            <a:endParaRPr sz="900"/>
          </a:p>
        </p:txBody>
      </p:sp>
      <p:sp>
        <p:nvSpPr>
          <p:cNvPr id="235" name="Google Shape;235;p21"/>
          <p:cNvSpPr/>
          <p:nvPr/>
        </p:nvSpPr>
        <p:spPr>
          <a:xfrm>
            <a:off x="659270" y="4546426"/>
            <a:ext cx="1359605" cy="326269"/>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Button2 Clicked?</a:t>
            </a:r>
            <a:endParaRPr sz="900"/>
          </a:p>
        </p:txBody>
      </p:sp>
      <p:cxnSp>
        <p:nvCxnSpPr>
          <p:cNvPr id="236" name="Google Shape;236;p21"/>
          <p:cNvCxnSpPr>
            <a:stCxn id="227" idx="2"/>
            <a:endCxn id="234" idx="0"/>
          </p:cNvCxnSpPr>
          <p:nvPr/>
        </p:nvCxnSpPr>
        <p:spPr>
          <a:xfrm>
            <a:off x="1339073" y="3881729"/>
            <a:ext cx="0" cy="1692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21"/>
          <p:cNvCxnSpPr>
            <a:stCxn id="234" idx="2"/>
            <a:endCxn id="235" idx="0"/>
          </p:cNvCxnSpPr>
          <p:nvPr/>
        </p:nvCxnSpPr>
        <p:spPr>
          <a:xfrm>
            <a:off x="1339073" y="4377212"/>
            <a:ext cx="0" cy="1692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1"/>
          <p:cNvCxnSpPr>
            <a:stCxn id="235" idx="2"/>
          </p:cNvCxnSpPr>
          <p:nvPr/>
        </p:nvCxnSpPr>
        <p:spPr>
          <a:xfrm flipH="1" rot="5400000">
            <a:off x="84473" y="3618095"/>
            <a:ext cx="1578300" cy="930900"/>
          </a:xfrm>
          <a:prstGeom prst="bentConnector3">
            <a:avLst>
              <a:gd fmla="val -13415" name="adj1"/>
            </a:avLst>
          </a:prstGeom>
          <a:noFill/>
          <a:ln cap="flat" cmpd="sng" w="9525">
            <a:solidFill>
              <a:schemeClr val="dk2"/>
            </a:solidFill>
            <a:prstDash val="solid"/>
            <a:round/>
            <a:headEnd len="med" w="med" type="none"/>
            <a:tailEnd len="med" w="med" type="none"/>
          </a:ln>
        </p:spPr>
      </p:cxnSp>
      <p:cxnSp>
        <p:nvCxnSpPr>
          <p:cNvPr id="239" name="Google Shape;239;p21"/>
          <p:cNvCxnSpPr>
            <a:endCxn id="230" idx="1"/>
          </p:cNvCxnSpPr>
          <p:nvPr/>
        </p:nvCxnSpPr>
        <p:spPr>
          <a:xfrm flipH="1" rot="10800000">
            <a:off x="408311" y="3283474"/>
            <a:ext cx="521700" cy="63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21"/>
          <p:cNvCxnSpPr>
            <a:stCxn id="227" idx="3"/>
            <a:endCxn id="241" idx="1"/>
          </p:cNvCxnSpPr>
          <p:nvPr/>
        </p:nvCxnSpPr>
        <p:spPr>
          <a:xfrm>
            <a:off x="2018875" y="3718595"/>
            <a:ext cx="204000" cy="0"/>
          </a:xfrm>
          <a:prstGeom prst="straightConnector1">
            <a:avLst/>
          </a:prstGeom>
          <a:noFill/>
          <a:ln cap="flat" cmpd="sng" w="9525">
            <a:solidFill>
              <a:schemeClr val="dk2"/>
            </a:solidFill>
            <a:prstDash val="solid"/>
            <a:round/>
            <a:headEnd len="med" w="med" type="none"/>
            <a:tailEnd len="med" w="med" type="triangle"/>
          </a:ln>
        </p:spPr>
      </p:cxnSp>
      <p:sp>
        <p:nvSpPr>
          <p:cNvPr id="241" name="Google Shape;241;p21"/>
          <p:cNvSpPr/>
          <p:nvPr/>
        </p:nvSpPr>
        <p:spPr>
          <a:xfrm>
            <a:off x="2222875" y="3555537"/>
            <a:ext cx="972000" cy="32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UART handler: Blink LED</a:t>
            </a:r>
            <a:endParaRPr sz="900"/>
          </a:p>
        </p:txBody>
      </p:sp>
      <p:sp>
        <p:nvSpPr>
          <p:cNvPr id="242" name="Google Shape;242;p21"/>
          <p:cNvSpPr/>
          <p:nvPr/>
        </p:nvSpPr>
        <p:spPr>
          <a:xfrm>
            <a:off x="2222875" y="4050875"/>
            <a:ext cx="972000" cy="32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Send Socket1 Control Byte</a:t>
            </a:r>
            <a:endParaRPr sz="900"/>
          </a:p>
        </p:txBody>
      </p:sp>
      <p:sp>
        <p:nvSpPr>
          <p:cNvPr id="243" name="Google Shape;243;p21"/>
          <p:cNvSpPr/>
          <p:nvPr/>
        </p:nvSpPr>
        <p:spPr>
          <a:xfrm>
            <a:off x="2222875" y="4546525"/>
            <a:ext cx="972000" cy="32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Send Socket2 Control Byte</a:t>
            </a:r>
            <a:endParaRPr sz="900"/>
          </a:p>
        </p:txBody>
      </p:sp>
      <p:cxnSp>
        <p:nvCxnSpPr>
          <p:cNvPr id="244" name="Google Shape;244;p21"/>
          <p:cNvCxnSpPr>
            <a:stCxn id="234" idx="3"/>
            <a:endCxn id="242" idx="1"/>
          </p:cNvCxnSpPr>
          <p:nvPr/>
        </p:nvCxnSpPr>
        <p:spPr>
          <a:xfrm>
            <a:off x="2018875" y="4214078"/>
            <a:ext cx="204000" cy="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21"/>
          <p:cNvCxnSpPr>
            <a:stCxn id="235" idx="3"/>
            <a:endCxn id="243" idx="1"/>
          </p:cNvCxnSpPr>
          <p:nvPr/>
        </p:nvCxnSpPr>
        <p:spPr>
          <a:xfrm>
            <a:off x="2018875" y="4709561"/>
            <a:ext cx="204000" cy="30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p21"/>
          <p:cNvSpPr/>
          <p:nvPr/>
        </p:nvSpPr>
        <p:spPr>
          <a:xfrm>
            <a:off x="3905725" y="1900750"/>
            <a:ext cx="795300" cy="189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main()</a:t>
            </a:r>
            <a:endParaRPr sz="900"/>
          </a:p>
        </p:txBody>
      </p:sp>
      <p:sp>
        <p:nvSpPr>
          <p:cNvPr id="247" name="Google Shape;247;p21"/>
          <p:cNvSpPr/>
          <p:nvPr/>
        </p:nvSpPr>
        <p:spPr>
          <a:xfrm>
            <a:off x="3905870" y="3067788"/>
            <a:ext cx="795300" cy="18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while(1):</a:t>
            </a:r>
            <a:endParaRPr sz="900"/>
          </a:p>
        </p:txBody>
      </p:sp>
      <p:cxnSp>
        <p:nvCxnSpPr>
          <p:cNvPr id="248" name="Google Shape;248;p21"/>
          <p:cNvCxnSpPr>
            <a:stCxn id="246" idx="4"/>
            <a:endCxn id="249" idx="0"/>
          </p:cNvCxnSpPr>
          <p:nvPr/>
        </p:nvCxnSpPr>
        <p:spPr>
          <a:xfrm>
            <a:off x="4303375" y="2089750"/>
            <a:ext cx="0" cy="179400"/>
          </a:xfrm>
          <a:prstGeom prst="straightConnector1">
            <a:avLst/>
          </a:prstGeom>
          <a:noFill/>
          <a:ln cap="flat" cmpd="sng" w="9525">
            <a:solidFill>
              <a:schemeClr val="dk2"/>
            </a:solidFill>
            <a:prstDash val="solid"/>
            <a:round/>
            <a:headEnd len="med" w="med" type="none"/>
            <a:tailEnd len="med" w="med" type="triangle"/>
          </a:ln>
        </p:spPr>
      </p:cxnSp>
      <p:cxnSp>
        <p:nvCxnSpPr>
          <p:cNvPr id="250" name="Google Shape;250;p21"/>
          <p:cNvCxnSpPr>
            <a:stCxn id="249" idx="2"/>
            <a:endCxn id="251" idx="0"/>
          </p:cNvCxnSpPr>
          <p:nvPr/>
        </p:nvCxnSpPr>
        <p:spPr>
          <a:xfrm>
            <a:off x="4303370" y="2458101"/>
            <a:ext cx="0" cy="16980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21"/>
          <p:cNvCxnSpPr>
            <a:stCxn id="247" idx="2"/>
            <a:endCxn id="253" idx="0"/>
          </p:cNvCxnSpPr>
          <p:nvPr/>
        </p:nvCxnSpPr>
        <p:spPr>
          <a:xfrm>
            <a:off x="4303520" y="3256788"/>
            <a:ext cx="0" cy="24420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21"/>
          <p:cNvSpPr/>
          <p:nvPr/>
        </p:nvSpPr>
        <p:spPr>
          <a:xfrm>
            <a:off x="3642822" y="3890029"/>
            <a:ext cx="1321413" cy="300694"/>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UART Receive?</a:t>
            </a:r>
            <a:endParaRPr sz="900"/>
          </a:p>
        </p:txBody>
      </p:sp>
      <p:sp>
        <p:nvSpPr>
          <p:cNvPr id="255" name="Google Shape;255;p21"/>
          <p:cNvSpPr/>
          <p:nvPr/>
        </p:nvSpPr>
        <p:spPr>
          <a:xfrm>
            <a:off x="3642684" y="4390784"/>
            <a:ext cx="1321413" cy="300694"/>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Per 1s</a:t>
            </a:r>
            <a:endParaRPr sz="900"/>
          </a:p>
        </p:txBody>
      </p:sp>
      <p:cxnSp>
        <p:nvCxnSpPr>
          <p:cNvPr id="256" name="Google Shape;256;p21"/>
          <p:cNvCxnSpPr>
            <a:stCxn id="253" idx="2"/>
            <a:endCxn id="254" idx="0"/>
          </p:cNvCxnSpPr>
          <p:nvPr/>
        </p:nvCxnSpPr>
        <p:spPr>
          <a:xfrm>
            <a:off x="4303370" y="3689963"/>
            <a:ext cx="300" cy="2001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21"/>
          <p:cNvCxnSpPr>
            <a:stCxn id="254" idx="2"/>
            <a:endCxn id="255" idx="0"/>
          </p:cNvCxnSpPr>
          <p:nvPr/>
        </p:nvCxnSpPr>
        <p:spPr>
          <a:xfrm>
            <a:off x="4303528" y="4190723"/>
            <a:ext cx="0" cy="2001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21"/>
          <p:cNvCxnSpPr>
            <a:stCxn id="255" idx="2"/>
          </p:cNvCxnSpPr>
          <p:nvPr/>
        </p:nvCxnSpPr>
        <p:spPr>
          <a:xfrm flipH="1" rot="5400000">
            <a:off x="3089291" y="3477378"/>
            <a:ext cx="1523700" cy="904500"/>
          </a:xfrm>
          <a:prstGeom prst="bentConnector3">
            <a:avLst>
              <a:gd fmla="val -15628" name="adj1"/>
            </a:avLst>
          </a:prstGeom>
          <a:noFill/>
          <a:ln cap="flat" cmpd="sng" w="9525">
            <a:solidFill>
              <a:schemeClr val="dk2"/>
            </a:solidFill>
            <a:prstDash val="solid"/>
            <a:round/>
            <a:headEnd len="med" w="med" type="none"/>
            <a:tailEnd len="med" w="med" type="none"/>
          </a:ln>
        </p:spPr>
      </p:cxnSp>
      <p:cxnSp>
        <p:nvCxnSpPr>
          <p:cNvPr id="259" name="Google Shape;259;p21"/>
          <p:cNvCxnSpPr>
            <a:endCxn id="247" idx="1"/>
          </p:cNvCxnSpPr>
          <p:nvPr/>
        </p:nvCxnSpPr>
        <p:spPr>
          <a:xfrm flipH="1" rot="10800000">
            <a:off x="3398870" y="3162288"/>
            <a:ext cx="507000" cy="6000"/>
          </a:xfrm>
          <a:prstGeom prst="straightConnector1">
            <a:avLst/>
          </a:prstGeom>
          <a:noFill/>
          <a:ln cap="flat" cmpd="sng" w="9525">
            <a:solidFill>
              <a:schemeClr val="dk2"/>
            </a:solidFill>
            <a:prstDash val="solid"/>
            <a:round/>
            <a:headEnd len="med" w="med" type="none"/>
            <a:tailEnd len="med" w="med" type="triangle"/>
          </a:ln>
        </p:spPr>
      </p:cxnSp>
      <p:sp>
        <p:nvSpPr>
          <p:cNvPr id="260" name="Google Shape;260;p21"/>
          <p:cNvSpPr/>
          <p:nvPr/>
        </p:nvSpPr>
        <p:spPr>
          <a:xfrm>
            <a:off x="5162100" y="3849175"/>
            <a:ext cx="22206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UART handler: handle plug state change from remote controller</a:t>
            </a:r>
            <a:endParaRPr sz="900"/>
          </a:p>
        </p:txBody>
      </p:sp>
      <p:cxnSp>
        <p:nvCxnSpPr>
          <p:cNvPr id="261" name="Google Shape;261;p21"/>
          <p:cNvCxnSpPr>
            <a:stCxn id="254" idx="3"/>
            <a:endCxn id="260" idx="1"/>
          </p:cNvCxnSpPr>
          <p:nvPr/>
        </p:nvCxnSpPr>
        <p:spPr>
          <a:xfrm>
            <a:off x="4964234" y="4040376"/>
            <a:ext cx="198000" cy="8400"/>
          </a:xfrm>
          <a:prstGeom prst="straightConnector1">
            <a:avLst/>
          </a:prstGeom>
          <a:noFill/>
          <a:ln cap="flat" cmpd="sng" w="9525">
            <a:solidFill>
              <a:schemeClr val="dk2"/>
            </a:solidFill>
            <a:prstDash val="solid"/>
            <a:round/>
            <a:headEnd len="med" w="med" type="none"/>
            <a:tailEnd len="med" w="med" type="triangle"/>
          </a:ln>
        </p:spPr>
      </p:cxnSp>
      <p:cxnSp>
        <p:nvCxnSpPr>
          <p:cNvPr id="262" name="Google Shape;262;p21"/>
          <p:cNvCxnSpPr>
            <a:stCxn id="255" idx="3"/>
            <a:endCxn id="263" idx="1"/>
          </p:cNvCxnSpPr>
          <p:nvPr/>
        </p:nvCxnSpPr>
        <p:spPr>
          <a:xfrm>
            <a:off x="4964097" y="4541131"/>
            <a:ext cx="198000" cy="0"/>
          </a:xfrm>
          <a:prstGeom prst="straightConnector1">
            <a:avLst/>
          </a:prstGeom>
          <a:noFill/>
          <a:ln cap="flat" cmpd="sng" w="9525">
            <a:solidFill>
              <a:schemeClr val="dk2"/>
            </a:solidFill>
            <a:prstDash val="solid"/>
            <a:round/>
            <a:headEnd len="med" w="med" type="none"/>
            <a:tailEnd len="med" w="med" type="triangle"/>
          </a:ln>
        </p:spPr>
      </p:cxnSp>
      <p:sp>
        <p:nvSpPr>
          <p:cNvPr id="251" name="Google Shape;251;p21"/>
          <p:cNvSpPr/>
          <p:nvPr/>
        </p:nvSpPr>
        <p:spPr>
          <a:xfrm>
            <a:off x="3905734" y="2628045"/>
            <a:ext cx="795300" cy="27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Socket ID Pin Identify</a:t>
            </a:r>
            <a:endParaRPr sz="900"/>
          </a:p>
        </p:txBody>
      </p:sp>
      <p:cxnSp>
        <p:nvCxnSpPr>
          <p:cNvPr id="264" name="Google Shape;264;p21"/>
          <p:cNvCxnSpPr>
            <a:stCxn id="251" idx="2"/>
            <a:endCxn id="247" idx="0"/>
          </p:cNvCxnSpPr>
          <p:nvPr/>
        </p:nvCxnSpPr>
        <p:spPr>
          <a:xfrm>
            <a:off x="4303384" y="2900145"/>
            <a:ext cx="0" cy="167700"/>
          </a:xfrm>
          <a:prstGeom prst="straightConnector1">
            <a:avLst/>
          </a:prstGeom>
          <a:noFill/>
          <a:ln cap="flat" cmpd="sng" w="9525">
            <a:solidFill>
              <a:schemeClr val="dk2"/>
            </a:solidFill>
            <a:prstDash val="solid"/>
            <a:round/>
            <a:headEnd len="med" w="med" type="none"/>
            <a:tailEnd len="med" w="med" type="triangle"/>
          </a:ln>
        </p:spPr>
      </p:cxnSp>
      <p:sp>
        <p:nvSpPr>
          <p:cNvPr id="249" name="Google Shape;249;p21"/>
          <p:cNvSpPr/>
          <p:nvPr/>
        </p:nvSpPr>
        <p:spPr>
          <a:xfrm>
            <a:off x="3905720" y="2269101"/>
            <a:ext cx="795300" cy="18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Init</a:t>
            </a:r>
            <a:r>
              <a:rPr lang="en" sz="900"/>
              <a:t>()</a:t>
            </a:r>
            <a:endParaRPr sz="900"/>
          </a:p>
        </p:txBody>
      </p:sp>
      <p:sp>
        <p:nvSpPr>
          <p:cNvPr id="253" name="Google Shape;253;p21"/>
          <p:cNvSpPr/>
          <p:nvPr/>
        </p:nvSpPr>
        <p:spPr>
          <a:xfrm>
            <a:off x="3905720" y="3500963"/>
            <a:ext cx="795300" cy="18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Timer</a:t>
            </a:r>
            <a:endParaRPr sz="900"/>
          </a:p>
        </p:txBody>
      </p:sp>
      <p:sp>
        <p:nvSpPr>
          <p:cNvPr id="263" name="Google Shape;263;p21"/>
          <p:cNvSpPr/>
          <p:nvPr/>
        </p:nvSpPr>
        <p:spPr>
          <a:xfrm>
            <a:off x="5162125" y="4341625"/>
            <a:ext cx="2220675" cy="3990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Check if WiFi module receive change(AT)</a:t>
            </a:r>
            <a:endParaRPr sz="900"/>
          </a:p>
        </p:txBody>
      </p:sp>
      <p:sp>
        <p:nvSpPr>
          <p:cNvPr id="265" name="Google Shape;265;p21"/>
          <p:cNvSpPr/>
          <p:nvPr/>
        </p:nvSpPr>
        <p:spPr>
          <a:xfrm>
            <a:off x="5162100" y="3395975"/>
            <a:ext cx="22206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Timer</a:t>
            </a:r>
            <a:r>
              <a:rPr lang="en" sz="900"/>
              <a:t> handler: Iterate </a:t>
            </a:r>
            <a:r>
              <a:rPr lang="en" sz="900"/>
              <a:t>millisecond</a:t>
            </a:r>
            <a:r>
              <a:rPr lang="en" sz="900"/>
              <a:t> counter variable</a:t>
            </a:r>
            <a:endParaRPr sz="900"/>
          </a:p>
        </p:txBody>
      </p:sp>
      <p:cxnSp>
        <p:nvCxnSpPr>
          <p:cNvPr id="266" name="Google Shape;266;p21"/>
          <p:cNvCxnSpPr>
            <a:stCxn id="253" idx="3"/>
            <a:endCxn id="265" idx="1"/>
          </p:cNvCxnSpPr>
          <p:nvPr/>
        </p:nvCxnSpPr>
        <p:spPr>
          <a:xfrm>
            <a:off x="4701020" y="3595463"/>
            <a:ext cx="461100" cy="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21"/>
          <p:cNvCxnSpPr>
            <a:stCxn id="263" idx="3"/>
            <a:endCxn id="268" idx="1"/>
          </p:cNvCxnSpPr>
          <p:nvPr/>
        </p:nvCxnSpPr>
        <p:spPr>
          <a:xfrm>
            <a:off x="7382800" y="4541125"/>
            <a:ext cx="198000" cy="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21"/>
          <p:cNvSpPr/>
          <p:nvPr/>
        </p:nvSpPr>
        <p:spPr>
          <a:xfrm>
            <a:off x="7580813" y="4341625"/>
            <a:ext cx="14262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Update Plugs, set connection counter variable</a:t>
            </a:r>
            <a:endParaRPr sz="900"/>
          </a:p>
        </p:txBody>
      </p:sp>
      <p:sp>
        <p:nvSpPr>
          <p:cNvPr id="269" name="Google Shape;269;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