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4" r:id="rId7"/>
    <p:sldId id="259" r:id="rId8"/>
    <p:sldId id="265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43"/>
  </p:normalViewPr>
  <p:slideViewPr>
    <p:cSldViewPr snapToGrid="0" snapToObjects="1">
      <p:cViewPr>
        <p:scale>
          <a:sx n="84" d="100"/>
          <a:sy n="84" d="100"/>
        </p:scale>
        <p:origin x="26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F94A-8CDF-8E4A-83BE-B955DEDDA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451BA-00EE-0242-9A59-5E8B3F96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CA4A-9A57-1B44-B123-6EE73F24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3005-B915-484C-AFE8-DC9E83B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C3FD-480C-D94E-9DD4-AED9A19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FD67-EA75-6644-94B9-7250CD57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706F-C782-644B-9226-29A70B63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FB77-B686-1D43-B66C-550BEEE1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7028-3476-4A40-A80A-E54DE83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343C-FCAD-2F4D-AB42-4BB1840A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C6481-8129-2540-B7D9-8DEB35999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EA115-4B20-E74D-8A69-6FECA768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2E6B-48FB-0C43-B980-B55CD5E8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13F1-A727-994F-AF59-0278F282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4F7A-8358-6042-9027-D83D3D7A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B829-2322-0B4B-9A89-262BA090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8D16-D7F0-9048-86FD-1B2E8E5D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846A-BACD-2E43-ACA4-F5DC6FEE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275-8381-7549-9EEE-AD99BE41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0A50-5AF7-DB4E-BCF0-EE1B6D57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A71F-CA23-614A-B70D-8B53A051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9F92-95C5-4F41-A4DC-B30DA5F2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1ABD-22B5-2844-8B67-276DB868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D23A-26E2-5547-A01C-738A2FA9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84AC-157D-AC4D-853D-5B236A5E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2D2B-B20D-D84C-B007-4A3FB11E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CAFD-0A9E-0349-B591-607F25F1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57F0-1F6E-5446-8027-40C5F90F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160B-9FF2-AD48-859E-23B14A2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23E7-9CEB-1D4C-A02A-0D198D75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4A29B-E0D3-124D-AB0B-4EBAC584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D719-0177-8549-BDFD-E5B70DCC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D73A-AF82-AC41-B1B8-7295BE98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53D89-69C5-0648-9E37-68CDF5B7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E224A-9DF3-C744-8921-7D4EDBB3E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044A5-F599-4547-A0A8-A4FD3708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19603-D8EB-0247-BCC2-29ABBBF6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5D370-A487-C744-8A85-796305BF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86E67-712D-C54E-B2C8-5A22556A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FEF0-F1EA-1A49-815D-E390E100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C5C15-1B33-8A4D-B4DB-A7131698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9A605-85C5-2544-84F5-6A71A027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1E94-A337-4C4C-8E13-D8D6CA54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3B956-76D7-B945-BE39-1097ACB8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7E584-731D-DD45-A3F7-D21F085C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9733-823D-2147-A158-D5FB99C2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5837-0716-EA48-BA97-924DB97B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5C93-5C1C-F546-9C7A-6BAE7161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75C6-28AA-AB4B-8F1E-416A2183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B66C-7D61-7D4D-A697-C6F0CD89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4EFB2-466F-5C40-A409-DB59F140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DB63-7DE2-8B4A-AB3F-618E6DF5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854B-75CE-7049-8FF5-2C2F1D53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85FB-9100-4849-AB40-F0C345FA2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92378-955C-AE4C-93DF-8BDB0B1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15029-0A23-F046-BFE0-C3913C66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4FC3-9CA1-0342-A958-BE256DF4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6F6D6-7EDF-A542-9B11-E535F665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7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5DE57-FA7B-074B-A8E0-B83ADEF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E5C0-9215-4844-8BB8-3AF1E581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2DCA-6E55-2F42-99FC-E184CF0E6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49CB-E10D-024A-A323-9D969319FA66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DEDF-22B2-5346-BCA4-BB1412928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3604-2BC8-A448-8B84-832777AA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9B37-8788-FF44-B6F3-FE2C302A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2C60-F32C-214D-B196-7FF17A2C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Pic</a:t>
            </a:r>
            <a:r>
              <a:rPr lang="en-US" altLang="zh-CN" dirty="0"/>
              <a:t>ture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hare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 </a:t>
            </a:r>
            <a:r>
              <a:rPr lang="en-US" altLang="zh-CN" dirty="0"/>
              <a:t>G</a:t>
            </a:r>
            <a:r>
              <a:rPr lang="en-US" dirty="0"/>
              <a:t>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D4B9A-281B-A548-8834-21CF219FA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Bohan</a:t>
            </a:r>
            <a:r>
              <a:rPr lang="en-US" dirty="0"/>
              <a:t> Chen</a:t>
            </a:r>
          </a:p>
          <a:p>
            <a:r>
              <a:rPr lang="en-US" dirty="0"/>
              <a:t>Andrew Feng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3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3313-1A6D-5041-878F-4F862E35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EB2A-CE7B-BD47-A6A2-62547CBD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GPT-2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issued</a:t>
            </a:r>
            <a:r>
              <a:rPr lang="zh-CN" altLang="en-US" dirty="0"/>
              <a:t> </a:t>
            </a:r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months.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simpler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GPT-2.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CoTK</a:t>
            </a:r>
            <a:r>
              <a:rPr lang="zh-CN" altLang="en-US" dirty="0"/>
              <a:t> </a:t>
            </a:r>
            <a:r>
              <a:rPr lang="en-US" altLang="zh-CN" dirty="0"/>
              <a:t>tools.</a:t>
            </a:r>
          </a:p>
          <a:p>
            <a:pPr lvl="1"/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flexibility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2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2C60-F32C-214D-B196-7FF17A2C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listening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D4B9A-281B-A548-8834-21CF219FA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Bohan</a:t>
            </a:r>
            <a:r>
              <a:rPr lang="en-US" dirty="0"/>
              <a:t> Chen</a:t>
            </a:r>
          </a:p>
          <a:p>
            <a:r>
              <a:rPr lang="en-US" dirty="0"/>
              <a:t>Andrew Feng</a:t>
            </a:r>
          </a:p>
        </p:txBody>
      </p:sp>
    </p:spTree>
    <p:extLst>
      <p:ext uri="{BB962C8B-B14F-4D97-AF65-F5344CB8AC3E}">
        <p14:creationId xmlns:p14="http://schemas.microsoft.com/office/powerpoint/2010/main" val="57019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B0B2-9438-6747-A7A7-DB33B626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8C17-0E3F-F641-9D2B-F8B126D0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ea"/>
              </a:rPr>
              <a:t>Situation:</a:t>
            </a:r>
            <a:r>
              <a:rPr lang="zh-CN" altLang="en-US" dirty="0">
                <a:latin typeface="+mn-ea"/>
              </a:rPr>
              <a:t> </a:t>
            </a:r>
            <a:r>
              <a:rPr lang="en-US" dirty="0">
                <a:latin typeface="+mn-ea"/>
              </a:rPr>
              <a:t>Yet in Tencent QQ zone, if someone want to post texts, there are suggestions on pictures to be attached. Consider someone got a picture and want to show it on social media, our task is to achieve the text generation &amp; recommendation.</a:t>
            </a:r>
          </a:p>
          <a:p>
            <a:r>
              <a:rPr lang="en-US" dirty="0">
                <a:latin typeface="+mn-ea"/>
              </a:rPr>
              <a:t>Mathematically, given pictures number size S, </a:t>
            </a:r>
            <a:r>
              <a:rPr lang="en-US" dirty="0" err="1">
                <a:latin typeface="+mn-ea"/>
              </a:rPr>
              <a:t>s.t.</a:t>
            </a:r>
            <a:r>
              <a:rPr lang="en-US" dirty="0">
                <a:latin typeface="+mn-ea"/>
              </a:rPr>
              <a:t> |S|&lt; 5, there is a transformer from the space of pictures (represented as RGBA) to a sequence of natural language.</a:t>
            </a:r>
          </a:p>
          <a:p>
            <a:endParaRPr lang="en-US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B6413-074F-6044-A258-4389F4ED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5162791"/>
            <a:ext cx="12192000" cy="15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7BAB-E9FB-6342-A1A3-366D5437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618E-D881-0146-8777-F5BEFD5D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Our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task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generative.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results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should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not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be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input-sensitive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but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not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generative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sensitive.</a:t>
            </a:r>
          </a:p>
          <a:p>
            <a:r>
              <a:rPr lang="en-US" altLang="zh-CN" dirty="0">
                <a:latin typeface="+mn-ea"/>
              </a:rPr>
              <a:t>Results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mainly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refer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quality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generated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text.</a:t>
            </a:r>
          </a:p>
          <a:p>
            <a:r>
              <a:rPr lang="en-US" altLang="zh-CN" dirty="0">
                <a:latin typeface="+mn-ea"/>
              </a:rPr>
              <a:t> COCO 2014 A large-scale object detection, segmentation, and captioning dataset</a:t>
            </a:r>
          </a:p>
          <a:p>
            <a:pPr lvl="1"/>
            <a:r>
              <a:rPr lang="en-US" altLang="zh-CN" dirty="0" err="1">
                <a:latin typeface="+mn-ea"/>
              </a:rPr>
              <a:t>Approx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200K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labels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pics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object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segmentation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89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FB3A-6D25-FA43-ADF5-D7FF481D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0DB0B8-840D-FD44-9E83-17D319C492A4}"/>
              </a:ext>
            </a:extLst>
          </p:cNvPr>
          <p:cNvSpPr/>
          <p:nvPr/>
        </p:nvSpPr>
        <p:spPr>
          <a:xfrm>
            <a:off x="2642555" y="2295844"/>
            <a:ext cx="2097085" cy="245363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1C956E-ABB2-8343-888B-7B41B3E916A4}"/>
              </a:ext>
            </a:extLst>
          </p:cNvPr>
          <p:cNvCxnSpPr>
            <a:cxnSpLocks/>
          </p:cNvCxnSpPr>
          <p:nvPr/>
        </p:nvCxnSpPr>
        <p:spPr>
          <a:xfrm>
            <a:off x="907373" y="3450547"/>
            <a:ext cx="1735182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EBBC5-743A-FF47-97AC-34EED985EDB3}"/>
              </a:ext>
            </a:extLst>
          </p:cNvPr>
          <p:cNvCxnSpPr>
            <a:cxnSpLocks/>
          </p:cNvCxnSpPr>
          <p:nvPr/>
        </p:nvCxnSpPr>
        <p:spPr>
          <a:xfrm>
            <a:off x="4739640" y="3429000"/>
            <a:ext cx="169331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35F6D28-A2C9-7846-873E-BE26D8EFAFCE}"/>
              </a:ext>
            </a:extLst>
          </p:cNvPr>
          <p:cNvSpPr/>
          <p:nvPr/>
        </p:nvSpPr>
        <p:spPr>
          <a:xfrm>
            <a:off x="6395448" y="2243461"/>
            <a:ext cx="1865472" cy="250601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83323-26A8-E149-970A-90A815B5662A}"/>
              </a:ext>
            </a:extLst>
          </p:cNvPr>
          <p:cNvSpPr txBox="1"/>
          <p:nvPr/>
        </p:nvSpPr>
        <p:spPr>
          <a:xfrm>
            <a:off x="2733995" y="2459504"/>
            <a:ext cx="2005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Picture</a:t>
            </a:r>
            <a:r>
              <a:rPr lang="zh-CN" altLang="en-US" sz="4000" dirty="0"/>
              <a:t> </a:t>
            </a:r>
            <a:r>
              <a:rPr lang="en-US" altLang="zh-CN" sz="4000" dirty="0"/>
              <a:t>show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tell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31961-4FC8-3F42-8B60-DFC5ECC0A4FE}"/>
              </a:ext>
            </a:extLst>
          </p:cNvPr>
          <p:cNvSpPr txBox="1"/>
          <p:nvPr/>
        </p:nvSpPr>
        <p:spPr>
          <a:xfrm>
            <a:off x="610185" y="2708278"/>
            <a:ext cx="280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Picture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7E6E4-917B-BE40-8077-C30887979708}"/>
              </a:ext>
            </a:extLst>
          </p:cNvPr>
          <p:cNvSpPr txBox="1"/>
          <p:nvPr/>
        </p:nvSpPr>
        <p:spPr>
          <a:xfrm>
            <a:off x="6604216" y="2736502"/>
            <a:ext cx="1679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Encoder</a:t>
            </a:r>
          </a:p>
          <a:p>
            <a:r>
              <a:rPr lang="en-US" altLang="zh-CN" sz="2800" dirty="0"/>
              <a:t>Using</a:t>
            </a:r>
            <a:r>
              <a:rPr lang="zh-CN" altLang="en-US" sz="2800" dirty="0"/>
              <a:t> </a:t>
            </a:r>
            <a:r>
              <a:rPr lang="en-US" altLang="zh-CN" sz="2800" dirty="0"/>
              <a:t>attention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393A3-22BC-9A4F-842A-E4253FD5A89E}"/>
              </a:ext>
            </a:extLst>
          </p:cNvPr>
          <p:cNvSpPr txBox="1"/>
          <p:nvPr/>
        </p:nvSpPr>
        <p:spPr>
          <a:xfrm>
            <a:off x="4710879" y="2525331"/>
            <a:ext cx="20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Output</a:t>
            </a:r>
            <a:r>
              <a:rPr lang="zh-CN" altLang="en-US" sz="2800" dirty="0"/>
              <a:t> </a:t>
            </a:r>
            <a:r>
              <a:rPr lang="en-US" altLang="zh-CN" sz="2800" dirty="0"/>
              <a:t>text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BC0AE6-2A18-5B44-BEBC-66F59F3B6485}"/>
              </a:ext>
            </a:extLst>
          </p:cNvPr>
          <p:cNvCxnSpPr>
            <a:cxnSpLocks/>
          </p:cNvCxnSpPr>
          <p:nvPr/>
        </p:nvCxnSpPr>
        <p:spPr>
          <a:xfrm>
            <a:off x="8260920" y="3522662"/>
            <a:ext cx="169331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261C57-9975-F445-9EC7-B6DF1EEA549C}"/>
              </a:ext>
            </a:extLst>
          </p:cNvPr>
          <p:cNvSpPr txBox="1"/>
          <p:nvPr/>
        </p:nvSpPr>
        <p:spPr>
          <a:xfrm>
            <a:off x="8409212" y="2492835"/>
            <a:ext cx="1865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Context</a:t>
            </a:r>
          </a:p>
          <a:p>
            <a:r>
              <a:rPr lang="en-US" altLang="zh-CN" sz="2800" dirty="0"/>
              <a:t>tokens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EE1ED6-8483-FB49-91A2-4CC779BE288B}"/>
              </a:ext>
            </a:extLst>
          </p:cNvPr>
          <p:cNvSpPr/>
          <p:nvPr/>
        </p:nvSpPr>
        <p:spPr>
          <a:xfrm>
            <a:off x="9940593" y="2243461"/>
            <a:ext cx="1865472" cy="250601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02749-9F0F-C747-90D9-3D438CE241CA}"/>
              </a:ext>
            </a:extLst>
          </p:cNvPr>
          <p:cNvSpPr txBox="1"/>
          <p:nvPr/>
        </p:nvSpPr>
        <p:spPr>
          <a:xfrm>
            <a:off x="10197248" y="3185332"/>
            <a:ext cx="16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Decoder</a:t>
            </a:r>
            <a:endParaRPr lang="en-US" sz="2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12B2CE-A19A-5540-A5A8-2A4D7DA9CC2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873329" y="4749480"/>
            <a:ext cx="0" cy="8283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F96D8D-1CED-E54C-BC47-25C789389A0E}"/>
              </a:ext>
            </a:extLst>
          </p:cNvPr>
          <p:cNvSpPr txBox="1"/>
          <p:nvPr/>
        </p:nvSpPr>
        <p:spPr>
          <a:xfrm>
            <a:off x="10421063" y="5582107"/>
            <a:ext cx="1865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4320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BA57-D925-2E42-9D94-0DC6F62F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A7F6-105D-E341-B6E6-50C83E45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One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obstacle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find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criterion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judge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the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quality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the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Text.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This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problem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has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been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noted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milestone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report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received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TA’s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criticism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our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inability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solve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it.</a:t>
            </a: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Paper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GPT-2,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2000" i="1" dirty="0">
                <a:latin typeface="DengXian" panose="02010600030101010101" pitchFamily="2" charset="-122"/>
                <a:ea typeface="DengXian" panose="02010600030101010101" pitchFamily="2" charset="-122"/>
              </a:rPr>
              <a:t>Language Models are Unsupervised Multitask Learners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authors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also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pointed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out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problems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‘ documents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whose content are mostly unintelligible’.</a:t>
            </a: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64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A764-F540-784F-8B04-4C6319F1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8674-E829-D34E-AADB-1505AD27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generated.</a:t>
            </a:r>
          </a:p>
          <a:p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non-neutral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technique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grammar,</a:t>
            </a:r>
            <a:r>
              <a:rPr lang="zh-CN" altLang="en-US" dirty="0"/>
              <a:t> </a:t>
            </a:r>
            <a:r>
              <a:rPr lang="en-US" altLang="zh-CN" dirty="0"/>
              <a:t>expression,</a:t>
            </a:r>
            <a:r>
              <a:rPr lang="zh-CN" altLang="en-US" dirty="0"/>
              <a:t> </a:t>
            </a:r>
            <a:r>
              <a:rPr lang="en-US" altLang="zh-CN" dirty="0" err="1"/>
              <a:t>ect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8A486-3C74-1444-A811-5CE18045086C}"/>
              </a:ext>
            </a:extLst>
          </p:cNvPr>
          <p:cNvSpPr/>
          <p:nvPr/>
        </p:nvSpPr>
        <p:spPr>
          <a:xfrm>
            <a:off x="3969265" y="4659085"/>
            <a:ext cx="2960915" cy="1698171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870806-860E-0E48-96AB-30AB241C4565}"/>
              </a:ext>
            </a:extLst>
          </p:cNvPr>
          <p:cNvCxnSpPr>
            <a:cxnSpLocks/>
          </p:cNvCxnSpPr>
          <p:nvPr/>
        </p:nvCxnSpPr>
        <p:spPr>
          <a:xfrm>
            <a:off x="2234083" y="5503145"/>
            <a:ext cx="1735182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1DC4A5-338B-D140-B316-0CBA3279A6F3}"/>
              </a:ext>
            </a:extLst>
          </p:cNvPr>
          <p:cNvCxnSpPr>
            <a:cxnSpLocks/>
          </p:cNvCxnSpPr>
          <p:nvPr/>
        </p:nvCxnSpPr>
        <p:spPr>
          <a:xfrm>
            <a:off x="6930180" y="5503145"/>
            <a:ext cx="169331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AC015B4-48A8-AB46-8CF8-7C054F1D1A39}"/>
              </a:ext>
            </a:extLst>
          </p:cNvPr>
          <p:cNvSpPr/>
          <p:nvPr/>
        </p:nvSpPr>
        <p:spPr>
          <a:xfrm>
            <a:off x="8623495" y="4659085"/>
            <a:ext cx="2960915" cy="1698171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CE67EC-B997-A347-AB90-5BE18915B4DD}"/>
              </a:ext>
            </a:extLst>
          </p:cNvPr>
          <p:cNvCxnSpPr>
            <a:cxnSpLocks/>
            <a:stCxn id="12" idx="0"/>
            <a:endCxn id="31" idx="6"/>
          </p:cNvCxnSpPr>
          <p:nvPr/>
        </p:nvCxnSpPr>
        <p:spPr>
          <a:xfrm rot="16200000" flipV="1">
            <a:off x="6479307" y="1034438"/>
            <a:ext cx="970581" cy="6278713"/>
          </a:xfrm>
          <a:prstGeom prst="bentConnector2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E51BE6-126A-7647-8462-8BF6D09F6BF1}"/>
              </a:ext>
            </a:extLst>
          </p:cNvPr>
          <p:cNvSpPr txBox="1"/>
          <p:nvPr/>
        </p:nvSpPr>
        <p:spPr>
          <a:xfrm>
            <a:off x="4243495" y="5098278"/>
            <a:ext cx="3119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Generator</a:t>
            </a:r>
            <a:endParaRPr 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98F9A-704A-BB4F-97CD-2E523A5BD3B9}"/>
              </a:ext>
            </a:extLst>
          </p:cNvPr>
          <p:cNvSpPr txBox="1"/>
          <p:nvPr/>
        </p:nvSpPr>
        <p:spPr>
          <a:xfrm>
            <a:off x="874749" y="4976016"/>
            <a:ext cx="28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Character</a:t>
            </a:r>
            <a:r>
              <a:rPr lang="zh-CN" altLang="en-US" sz="2800" dirty="0"/>
              <a:t> </a:t>
            </a:r>
            <a:r>
              <a:rPr lang="en-US" altLang="zh-CN" sz="2800" dirty="0"/>
              <a:t>tensor</a:t>
            </a:r>
          </a:p>
          <a:p>
            <a:r>
              <a:rPr lang="en-US" altLang="zh-CN" sz="2800" dirty="0"/>
              <a:t>sentiment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3AA49-36F8-244E-BB45-611BB71510A8}"/>
              </a:ext>
            </a:extLst>
          </p:cNvPr>
          <p:cNvSpPr txBox="1"/>
          <p:nvPr/>
        </p:nvSpPr>
        <p:spPr>
          <a:xfrm>
            <a:off x="9056486" y="5130522"/>
            <a:ext cx="3119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Classifier</a:t>
            </a:r>
            <a:endParaRPr 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4D0BF1-A25F-3241-9735-C8B3204E9119}"/>
              </a:ext>
            </a:extLst>
          </p:cNvPr>
          <p:cNvSpPr txBox="1"/>
          <p:nvPr/>
        </p:nvSpPr>
        <p:spPr>
          <a:xfrm>
            <a:off x="6930180" y="3578309"/>
            <a:ext cx="280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sentiment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81C1B-9ACA-FB4F-87B3-D61CEA1DD01B}"/>
              </a:ext>
            </a:extLst>
          </p:cNvPr>
          <p:cNvSpPr txBox="1"/>
          <p:nvPr/>
        </p:nvSpPr>
        <p:spPr>
          <a:xfrm>
            <a:off x="7087099" y="5026091"/>
            <a:ext cx="28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Generated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text</a:t>
            </a:r>
            <a:endParaRPr lang="en-US" sz="28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F7222-E3CD-1242-80BC-008511E4DD5D}"/>
              </a:ext>
            </a:extLst>
          </p:cNvPr>
          <p:cNvSpPr/>
          <p:nvPr/>
        </p:nvSpPr>
        <p:spPr>
          <a:xfrm>
            <a:off x="2956560" y="3275478"/>
            <a:ext cx="868680" cy="826051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11AF49-BD5D-294A-BBE5-21725E780DE5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3390900" y="4101529"/>
            <a:ext cx="0" cy="14498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0B52AC-7B71-EC4E-A306-F107FEDB48E1}"/>
              </a:ext>
            </a:extLst>
          </p:cNvPr>
          <p:cNvSpPr txBox="1"/>
          <p:nvPr/>
        </p:nvSpPr>
        <p:spPr>
          <a:xfrm>
            <a:off x="3036045" y="3420133"/>
            <a:ext cx="86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412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F538-81C5-D748-9083-D43D08E6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Regeneration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FA68-73F3-F548-9D52-16BAED93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latin typeface="+mn-ea"/>
              </a:rPr>
              <a:t>Step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1: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Input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pictures: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input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tensor</a:t>
            </a:r>
            <a:r>
              <a:rPr lang="zh-CN" altLang="en-US" dirty="0">
                <a:highlight>
                  <a:srgbClr val="C0C0C0"/>
                </a:highlight>
                <a:latin typeface="+mn-ea"/>
              </a:rPr>
              <a:t>  </a:t>
            </a:r>
            <a:r>
              <a:rPr lang="en-US" dirty="0" err="1">
                <a:highlight>
                  <a:srgbClr val="C0C0C0"/>
                </a:highlight>
              </a:rPr>
              <a:t>i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zh-CN" altLang="en-US" dirty="0">
                <a:highlight>
                  <a:srgbClr val="C0C0C0"/>
                </a:highlight>
              </a:rPr>
              <a:t> </a:t>
            </a:r>
            <a:r>
              <a:rPr lang="en-US" altLang="zh-CN" dirty="0"/>
              <a:t>.</a:t>
            </a:r>
            <a:r>
              <a:rPr lang="zh-CN" altLang="en-US" dirty="0">
                <a:highlight>
                  <a:srgbClr val="C0C0C0"/>
                </a:highlight>
              </a:rPr>
              <a:t> </a:t>
            </a:r>
            <a:endParaRPr lang="en-US" altLang="zh-CN" dirty="0">
              <a:highlight>
                <a:srgbClr val="C0C0C0"/>
              </a:highlight>
              <a:latin typeface="+mn-ea"/>
            </a:endParaRPr>
          </a:p>
          <a:p>
            <a:r>
              <a:rPr lang="en-US" altLang="zh-CN" dirty="0">
                <a:latin typeface="+mn-ea"/>
              </a:rPr>
              <a:t>Step2: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Show-and-tell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result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highlight>
                  <a:srgbClr val="C0C0C0"/>
                </a:highlight>
                <a:latin typeface="+mn-ea"/>
              </a:rPr>
              <a:t>i’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character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tensor: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highlight>
                  <a:srgbClr val="C0C0C0"/>
                </a:highlight>
                <a:latin typeface="+mn-ea"/>
              </a:rPr>
              <a:t>T1</a:t>
            </a:r>
          </a:p>
          <a:p>
            <a:r>
              <a:rPr lang="en-US" altLang="zh-CN" dirty="0">
                <a:latin typeface="+mn-ea"/>
              </a:rPr>
              <a:t>Step3: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First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perform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encoder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from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character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tensor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target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text.</a:t>
            </a:r>
          </a:p>
          <a:p>
            <a:r>
              <a:rPr lang="en-US" altLang="zh-CN" dirty="0">
                <a:latin typeface="+mn-ea"/>
              </a:rPr>
              <a:t>Step4: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some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picture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generation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model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generate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picture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using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text.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generated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tensor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highlight>
                  <a:srgbClr val="C0C0C0"/>
                </a:highlight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process’s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parameter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unchangeable.</a:t>
            </a:r>
            <a:r>
              <a:rPr lang="zh-CN" altLang="en-US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Step5: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Reuse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show-and-tell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generate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character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tensor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of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highlight>
                  <a:srgbClr val="C0C0C0"/>
                </a:highlight>
                <a:latin typeface="+mn-ea"/>
              </a:rPr>
              <a:t>r</a:t>
            </a:r>
            <a:r>
              <a:rPr lang="en-US" altLang="zh-CN" dirty="0">
                <a:latin typeface="+mn-ea"/>
              </a:rPr>
              <a:t>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highlight>
                  <a:srgbClr val="C0C0C0"/>
                </a:highlight>
                <a:latin typeface="+mn-ea"/>
              </a:rPr>
              <a:t>T2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en-US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Here,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serves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prediction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(simply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input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itself),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and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highlight>
                  <a:srgbClr val="C0C0C0"/>
                </a:highlight>
                <a:latin typeface="+mn-ea"/>
              </a:rPr>
              <a:t>T2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serves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encode-decode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output.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Add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loss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fuction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between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and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T2,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task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optimize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Step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dirty="0">
                <a:latin typeface="+mn-ea"/>
              </a:rPr>
              <a:t>.</a:t>
            </a: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2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BB09D6-49FE-A944-A92E-B71EF928B608}"/>
              </a:ext>
            </a:extLst>
          </p:cNvPr>
          <p:cNvSpPr/>
          <p:nvPr/>
        </p:nvSpPr>
        <p:spPr>
          <a:xfrm>
            <a:off x="2642555" y="2295844"/>
            <a:ext cx="2097085" cy="245363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39404-6954-EF4D-B55F-1EBF85463108}"/>
              </a:ext>
            </a:extLst>
          </p:cNvPr>
          <p:cNvCxnSpPr>
            <a:cxnSpLocks/>
          </p:cNvCxnSpPr>
          <p:nvPr/>
        </p:nvCxnSpPr>
        <p:spPr>
          <a:xfrm>
            <a:off x="907373" y="3450547"/>
            <a:ext cx="1735182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4BB56D-EF20-1D4F-928E-8981D16761D2}"/>
              </a:ext>
            </a:extLst>
          </p:cNvPr>
          <p:cNvCxnSpPr>
            <a:cxnSpLocks/>
          </p:cNvCxnSpPr>
          <p:nvPr/>
        </p:nvCxnSpPr>
        <p:spPr>
          <a:xfrm>
            <a:off x="4739640" y="3429000"/>
            <a:ext cx="169331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A057B57-99C2-9E45-B3DE-062B9A4A6B1E}"/>
              </a:ext>
            </a:extLst>
          </p:cNvPr>
          <p:cNvSpPr/>
          <p:nvPr/>
        </p:nvSpPr>
        <p:spPr>
          <a:xfrm>
            <a:off x="6395448" y="2243461"/>
            <a:ext cx="1865472" cy="250601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DB94E42-76FF-BD4D-BD23-478A4FDD7CCF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rot="16200000" flipH="1" flipV="1">
            <a:off x="7256022" y="-1321464"/>
            <a:ext cx="52383" cy="7182231"/>
          </a:xfrm>
          <a:prstGeom prst="bentConnector3">
            <a:avLst>
              <a:gd name="adj1" fmla="val -2094725"/>
            </a:avLst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46ACC-FAC5-BD4C-8F75-4D75F95CF7A0}"/>
              </a:ext>
            </a:extLst>
          </p:cNvPr>
          <p:cNvSpPr txBox="1"/>
          <p:nvPr/>
        </p:nvSpPr>
        <p:spPr>
          <a:xfrm>
            <a:off x="2733995" y="2459504"/>
            <a:ext cx="2005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Picture</a:t>
            </a:r>
            <a:r>
              <a:rPr lang="zh-CN" altLang="en-US" sz="4000" dirty="0"/>
              <a:t> </a:t>
            </a:r>
            <a:r>
              <a:rPr lang="en-US" altLang="zh-CN" sz="4000" dirty="0"/>
              <a:t>show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tell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4B5BB-A820-414C-96DE-D54B4FE3C4AF}"/>
              </a:ext>
            </a:extLst>
          </p:cNvPr>
          <p:cNvSpPr txBox="1"/>
          <p:nvPr/>
        </p:nvSpPr>
        <p:spPr>
          <a:xfrm>
            <a:off x="264015" y="2767281"/>
            <a:ext cx="280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Picture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F4162-D6B3-9B4E-B825-6642A5C13A8B}"/>
              </a:ext>
            </a:extLst>
          </p:cNvPr>
          <p:cNvSpPr txBox="1"/>
          <p:nvPr/>
        </p:nvSpPr>
        <p:spPr>
          <a:xfrm>
            <a:off x="6581247" y="2984860"/>
            <a:ext cx="1679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Character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text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3B515-96DB-B14B-BBD5-6E369A33059D}"/>
              </a:ext>
            </a:extLst>
          </p:cNvPr>
          <p:cNvSpPr txBox="1"/>
          <p:nvPr/>
        </p:nvSpPr>
        <p:spPr>
          <a:xfrm>
            <a:off x="5092714" y="336544"/>
            <a:ext cx="350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Generated</a:t>
            </a:r>
            <a:r>
              <a:rPr lang="zh-CN" altLang="en-US" sz="2800" dirty="0"/>
              <a:t> </a:t>
            </a:r>
            <a:r>
              <a:rPr lang="en-US" altLang="zh-CN" sz="2800" dirty="0"/>
              <a:t>Picture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47B89-FBD6-184D-8878-53A55150F19C}"/>
              </a:ext>
            </a:extLst>
          </p:cNvPr>
          <p:cNvSpPr txBox="1"/>
          <p:nvPr/>
        </p:nvSpPr>
        <p:spPr>
          <a:xfrm>
            <a:off x="4710879" y="2525331"/>
            <a:ext cx="2299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Character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Tensor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256026-8ABE-1649-82A5-7E7145C21B74}"/>
              </a:ext>
            </a:extLst>
          </p:cNvPr>
          <p:cNvCxnSpPr>
            <a:cxnSpLocks/>
          </p:cNvCxnSpPr>
          <p:nvPr/>
        </p:nvCxnSpPr>
        <p:spPr>
          <a:xfrm>
            <a:off x="8260920" y="3522662"/>
            <a:ext cx="1693315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3EC2DC-69E0-604E-AAF0-47B56F153255}"/>
              </a:ext>
            </a:extLst>
          </p:cNvPr>
          <p:cNvSpPr txBox="1"/>
          <p:nvPr/>
        </p:nvSpPr>
        <p:spPr>
          <a:xfrm>
            <a:off x="8260920" y="3634402"/>
            <a:ext cx="1865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Generated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text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6614B-2B67-3943-91F9-4BB7D6E81E6E}"/>
              </a:ext>
            </a:extLst>
          </p:cNvPr>
          <p:cNvSpPr/>
          <p:nvPr/>
        </p:nvSpPr>
        <p:spPr>
          <a:xfrm>
            <a:off x="9940593" y="2243461"/>
            <a:ext cx="1865472" cy="250601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142C3-7837-2740-BD8C-C75DCB7272B2}"/>
              </a:ext>
            </a:extLst>
          </p:cNvPr>
          <p:cNvSpPr txBox="1"/>
          <p:nvPr/>
        </p:nvSpPr>
        <p:spPr>
          <a:xfrm>
            <a:off x="10194352" y="2984860"/>
            <a:ext cx="1679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Text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Picture</a:t>
            </a:r>
            <a:endParaRPr lang="en-US" sz="2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04BADD-0A75-C746-9768-4F52FEFCDA38}"/>
              </a:ext>
            </a:extLst>
          </p:cNvPr>
          <p:cNvCxnSpPr>
            <a:cxnSpLocks/>
          </p:cNvCxnSpPr>
          <p:nvPr/>
        </p:nvCxnSpPr>
        <p:spPr>
          <a:xfrm>
            <a:off x="5501640" y="3429000"/>
            <a:ext cx="0" cy="193899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6C7094D-6014-334E-91F6-9DCE18CCA829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949944" y="4490634"/>
            <a:ext cx="822964" cy="134065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84A27EB-81FB-D040-A037-637C84419FDE}"/>
              </a:ext>
            </a:extLst>
          </p:cNvPr>
          <p:cNvSpPr/>
          <p:nvPr/>
        </p:nvSpPr>
        <p:spPr>
          <a:xfrm>
            <a:off x="5031754" y="5243370"/>
            <a:ext cx="866126" cy="798812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ADEC8B-35D9-DD40-B0EC-13A38C16A094}"/>
              </a:ext>
            </a:extLst>
          </p:cNvPr>
          <p:cNvSpPr txBox="1"/>
          <p:nvPr/>
        </p:nvSpPr>
        <p:spPr>
          <a:xfrm>
            <a:off x="5077011" y="5423257"/>
            <a:ext cx="86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Loss</a:t>
            </a:r>
            <a:endParaRPr lang="en-US" sz="28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3903FE-EDE4-9349-9664-D0F05497371B}"/>
              </a:ext>
            </a:extLst>
          </p:cNvPr>
          <p:cNvCxnSpPr/>
          <p:nvPr/>
        </p:nvCxnSpPr>
        <p:spPr>
          <a:xfrm>
            <a:off x="6401640" y="1386840"/>
            <a:ext cx="1859280" cy="0"/>
          </a:xfrm>
          <a:prstGeom prst="straightConnector1">
            <a:avLst/>
          </a:prstGeom>
          <a:ln w="47625">
            <a:solidFill>
              <a:srgbClr val="FFC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6D77DB-22DE-1C41-B8C5-74368F2A53AD}"/>
              </a:ext>
            </a:extLst>
          </p:cNvPr>
          <p:cNvCxnSpPr>
            <a:cxnSpLocks/>
          </p:cNvCxnSpPr>
          <p:nvPr/>
        </p:nvCxnSpPr>
        <p:spPr>
          <a:xfrm flipH="1">
            <a:off x="8428139" y="2869452"/>
            <a:ext cx="1358875" cy="0"/>
          </a:xfrm>
          <a:prstGeom prst="straightConnector1">
            <a:avLst/>
          </a:prstGeom>
          <a:ln w="47625">
            <a:solidFill>
              <a:srgbClr val="FFC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EFC5DB-D8C1-5041-B018-A0D3C54FD6D4}"/>
              </a:ext>
            </a:extLst>
          </p:cNvPr>
          <p:cNvCxnSpPr>
            <a:cxnSpLocks/>
          </p:cNvCxnSpPr>
          <p:nvPr/>
        </p:nvCxnSpPr>
        <p:spPr>
          <a:xfrm flipH="1">
            <a:off x="3599845" y="5920329"/>
            <a:ext cx="1358875" cy="0"/>
          </a:xfrm>
          <a:prstGeom prst="straightConnector1">
            <a:avLst/>
          </a:prstGeom>
          <a:ln w="47625">
            <a:solidFill>
              <a:srgbClr val="FFC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1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D996-A0D8-F545-8730-A10B5359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9FD8-6727-9445-841B-6FEF3FC8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Baseline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model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joint: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adjust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Show-and-Tell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GPT-2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the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baseline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model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generate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text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from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pictures.</a:t>
            </a: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Rudimental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tests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GPT-2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parameters:</a:t>
            </a:r>
          </a:p>
          <a:p>
            <a:pPr lvl="1"/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Top_k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probability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model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length.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P(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xk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|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x0x1…xk-1).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Usually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40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Temperature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control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the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consistency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meanings.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Temperature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smaller,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meaning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more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consistent.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Therefore,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in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our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task,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this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parameter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is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set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be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0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or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</a:p>
          <a:p>
            <a:pPr lvl="1"/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69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536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DengXian</vt:lpstr>
      <vt:lpstr>Arial</vt:lpstr>
      <vt:lpstr>Calibri</vt:lpstr>
      <vt:lpstr>Calibri Light</vt:lpstr>
      <vt:lpstr>Office Theme</vt:lpstr>
      <vt:lpstr>Social Media Picture Share Text  Generation</vt:lpstr>
      <vt:lpstr>Task</vt:lpstr>
      <vt:lpstr>Dataset</vt:lpstr>
      <vt:lpstr>Model basic structure</vt:lpstr>
      <vt:lpstr>Criterion</vt:lpstr>
      <vt:lpstr>Plan 1: Sentiment classification</vt:lpstr>
      <vt:lpstr>Plan 2: Regeneration</vt:lpstr>
      <vt:lpstr>PowerPoint Presentation</vt:lpstr>
      <vt:lpstr>Present work</vt:lpstr>
      <vt:lpstr>Further implementation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Pic-share generation</dc:title>
  <dc:creator>Microsoft Office User</dc:creator>
  <cp:lastModifiedBy>Microsoft Office User</cp:lastModifiedBy>
  <cp:revision>252</cp:revision>
  <dcterms:created xsi:type="dcterms:W3CDTF">2019-12-29T02:27:56Z</dcterms:created>
  <dcterms:modified xsi:type="dcterms:W3CDTF">2019-12-29T05:32:43Z</dcterms:modified>
</cp:coreProperties>
</file>