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63" r:id="rId2"/>
    <p:sldId id="275" r:id="rId3"/>
    <p:sldId id="309" r:id="rId4"/>
    <p:sldId id="345" r:id="rId5"/>
    <p:sldId id="346" r:id="rId6"/>
    <p:sldId id="347" r:id="rId7"/>
    <p:sldId id="348" r:id="rId8"/>
    <p:sldId id="349" r:id="rId9"/>
    <p:sldId id="350" r:id="rId10"/>
    <p:sldId id="351" r:id="rId11"/>
    <p:sldId id="352" r:id="rId12"/>
    <p:sldId id="353" r:id="rId13"/>
    <p:sldId id="354" r:id="rId14"/>
    <p:sldId id="355" r:id="rId15"/>
    <p:sldId id="356" r:id="rId16"/>
    <p:sldId id="358" r:id="rId17"/>
    <p:sldId id="357" r:id="rId18"/>
    <p:sldId id="359" r:id="rId19"/>
    <p:sldId id="360" r:id="rId20"/>
    <p:sldId id="361" r:id="rId21"/>
    <p:sldId id="362" r:id="rId22"/>
    <p:sldId id="363" r:id="rId23"/>
    <p:sldId id="364" r:id="rId24"/>
    <p:sldId id="365" r:id="rId25"/>
    <p:sldId id="366" r:id="rId26"/>
    <p:sldId id="342" r:id="rId27"/>
    <p:sldId id="343" r:id="rId28"/>
    <p:sldId id="34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p:restoredTop sz="96327"/>
  </p:normalViewPr>
  <p:slideViewPr>
    <p:cSldViewPr snapToGrid="0" snapToObjects="1">
      <p:cViewPr varScale="1">
        <p:scale>
          <a:sx n="124" d="100"/>
          <a:sy n="124" d="100"/>
        </p:scale>
        <p:origin x="48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9/19/22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92162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37DEAE2-7EE2-BE48-8B2F-59D610428C43}" type="datetimeFigureOut">
              <a:rPr lang="en-US" smtClean="0"/>
              <a:t>9/19/22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7927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9/19/22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9072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9/19/22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10698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37DEAE2-7EE2-BE48-8B2F-59D610428C43}" type="datetimeFigureOut">
              <a:rPr lang="en-US" smtClean="0"/>
              <a:t>9/19/22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145943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37DEAE2-7EE2-BE48-8B2F-59D610428C43}" type="datetimeFigureOut">
              <a:rPr lang="en-US" smtClean="0"/>
              <a:t>9/19/22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22938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37DEAE2-7EE2-BE48-8B2F-59D610428C43}" type="datetimeFigureOut">
              <a:rPr lang="en-US" smtClean="0"/>
              <a:t>9/19/22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273AC-BAC5-C44E-85E1-6539ABBD8BF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544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7DEAE2-7EE2-BE48-8B2F-59D610428C43}" type="datetimeFigureOut">
              <a:rPr lang="en-US" smtClean="0"/>
              <a:t>9/19/22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273AC-BAC5-C44E-85E1-6539ABBD8BF5}"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5078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EAE2-7EE2-BE48-8B2F-59D610428C43}" type="datetimeFigureOut">
              <a:rPr lang="en-US" smtClean="0"/>
              <a:t>9/19/22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7833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9/19/22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34793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9/19/22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60800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37DEAE2-7EE2-BE48-8B2F-59D610428C43}" type="datetimeFigureOut">
              <a:rPr lang="en-US" smtClean="0"/>
              <a:t>9/19/22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0E273AC-BAC5-C44E-85E1-6539ABBD8BF5}" type="slidenum">
              <a:rPr lang="en-US" smtClean="0"/>
              <a:t>‹#›</a:t>
            </a:fld>
            <a:endParaRPr lang="en-US"/>
          </a:p>
        </p:txBody>
      </p:sp>
    </p:spTree>
    <p:extLst>
      <p:ext uri="{BB962C8B-B14F-4D97-AF65-F5344CB8AC3E}">
        <p14:creationId xmlns:p14="http://schemas.microsoft.com/office/powerpoint/2010/main" val="3205744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8" name="Oval 37">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9" name="Oval 38">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6"/>
          <a:srcRect t="5981" b="9749"/>
          <a:stretch/>
        </p:blipFill>
        <p:spPr>
          <a:xfrm>
            <a:off x="-1" y="10"/>
            <a:ext cx="12191999" cy="6857990"/>
          </a:xfrm>
          <a:prstGeom prst="rect">
            <a:avLst/>
          </a:prstGeom>
        </p:spPr>
      </p:pic>
      <p:sp>
        <p:nvSpPr>
          <p:cNvPr id="41" name="Rectangle 40">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2205658" y="4252237"/>
            <a:ext cx="6022449" cy="1622451"/>
          </a:xfrm>
        </p:spPr>
        <p:txBody>
          <a:bodyPr vert="horz" lIns="91440" tIns="45720" rIns="91440" bIns="45720" rtlCol="0" anchor="ctr">
            <a:normAutofit/>
          </a:bodyPr>
          <a:lstStyle/>
          <a:p>
            <a:pPr algn="r">
              <a:lnSpc>
                <a:spcPct val="80000"/>
              </a:lnSpc>
            </a:pPr>
            <a:r>
              <a:rPr lang="en-US" sz="6000" dirty="0">
                <a:blipFill dpi="0" rotWithShape="1">
                  <a:blip r:embed="rId4"/>
                  <a:srcRect/>
                  <a:tile tx="6350" ty="-127000" sx="65000" sy="64000" flip="none" algn="tl"/>
                </a:blipFill>
              </a:rPr>
              <a:t>COMP90041 lab 7</a:t>
            </a:r>
          </a:p>
        </p:txBody>
      </p:sp>
      <p:sp>
        <p:nvSpPr>
          <p:cNvPr id="45" name="Rectangle 44">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098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Exception handling</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9" name="Title 1">
            <a:extLst>
              <a:ext uri="{FF2B5EF4-FFF2-40B4-BE49-F238E27FC236}">
                <a16:creationId xmlns:a16="http://schemas.microsoft.com/office/drawing/2014/main" id="{04F196C2-3AD3-B68C-20D7-50088DD847AD}"/>
              </a:ext>
            </a:extLst>
          </p:cNvPr>
          <p:cNvSpPr txBox="1">
            <a:spLocks/>
          </p:cNvSpPr>
          <p:nvPr/>
        </p:nvSpPr>
        <p:spPr>
          <a:xfrm>
            <a:off x="726002" y="1828799"/>
            <a:ext cx="10950358" cy="5481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an exception is thrown, the </a:t>
            </a:r>
            <a:r>
              <a:rPr lang="en-US" sz="2000" dirty="0">
                <a:solidFill>
                  <a:srgbClr val="FF0000"/>
                </a:solidFill>
              </a:rPr>
              <a:t>catch</a:t>
            </a:r>
            <a:r>
              <a:rPr lang="en-US" sz="2000" dirty="0"/>
              <a:t> block begins execution</a:t>
            </a:r>
          </a:p>
          <a:p>
            <a:pPr marL="342900" indent="-342900">
              <a:buFont typeface="Arial" panose="020B0604020202020204" pitchFamily="34" charset="0"/>
              <a:buChar char="•"/>
            </a:pPr>
            <a:r>
              <a:rPr lang="en-US" sz="2000" dirty="0"/>
              <a:t>The catch block has only one parameter </a:t>
            </a:r>
            <a:r>
              <a:rPr lang="en-US" sz="2000" dirty="0">
                <a:solidFill>
                  <a:srgbClr val="FF0000"/>
                </a:solidFill>
              </a:rPr>
              <a:t>e</a:t>
            </a:r>
            <a:r>
              <a:rPr lang="en-US" sz="2000" dirty="0"/>
              <a:t> is called the catch block parameter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exception object thrown is plugged in for the catch block parameter</a:t>
            </a:r>
          </a:p>
          <a:p>
            <a:pPr marL="342900" indent="-342900">
              <a:buFont typeface="Arial" panose="020B0604020202020204" pitchFamily="34" charset="0"/>
              <a:buChar char="•"/>
            </a:pPr>
            <a:r>
              <a:rPr lang="en-US" sz="2000" dirty="0"/>
              <a:t>It specifies the type of thrown exception object that the catch block can catch</a:t>
            </a:r>
          </a:p>
          <a:p>
            <a:pPr marL="342900" indent="-342900">
              <a:buFont typeface="Arial" panose="020B0604020202020204" pitchFamily="34" charset="0"/>
              <a:buChar char="•"/>
            </a:pPr>
            <a:r>
              <a:rPr lang="en-US" sz="2000" dirty="0"/>
              <a:t>It provides a name (for the thrown object that is caught) on which it can operate in the catch block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Numerous predefined exception classes are included in the standard packages that come with Java </a:t>
            </a:r>
          </a:p>
          <a:p>
            <a:pPr marL="342900" indent="-342900">
              <a:buFont typeface="Arial" panose="020B0604020202020204" pitchFamily="34" charset="0"/>
              <a:buChar char="•"/>
            </a:pPr>
            <a:r>
              <a:rPr lang="en-US" sz="2000" dirty="0" err="1">
                <a:solidFill>
                  <a:srgbClr val="FF0000"/>
                </a:solidFill>
              </a:rPr>
              <a:t>IOException</a:t>
            </a:r>
            <a:r>
              <a:rPr lang="en-US" sz="2000" dirty="0">
                <a:solidFill>
                  <a:srgbClr val="FF0000"/>
                </a:solidFill>
              </a:rPr>
              <a:t> </a:t>
            </a:r>
          </a:p>
          <a:p>
            <a:pPr marL="342900" indent="-342900">
              <a:buFont typeface="Arial" panose="020B0604020202020204" pitchFamily="34" charset="0"/>
              <a:buChar char="•"/>
            </a:pPr>
            <a:r>
              <a:rPr lang="en-US" sz="2000" dirty="0" err="1">
                <a:solidFill>
                  <a:srgbClr val="FF0000"/>
                </a:solidFill>
              </a:rPr>
              <a:t>NoSuchMethodException</a:t>
            </a:r>
            <a:r>
              <a:rPr lang="en-US" sz="2000" dirty="0">
                <a:solidFill>
                  <a:srgbClr val="FF0000"/>
                </a:solidFill>
              </a:rPr>
              <a:t> </a:t>
            </a:r>
          </a:p>
          <a:p>
            <a:pPr marL="342900" indent="-342900">
              <a:buFont typeface="Arial" panose="020B0604020202020204" pitchFamily="34" charset="0"/>
              <a:buChar char="•"/>
            </a:pPr>
            <a:r>
              <a:rPr lang="en-US" sz="2000" dirty="0" err="1">
                <a:solidFill>
                  <a:srgbClr val="FF0000"/>
                </a:solidFill>
              </a:rPr>
              <a:t>FileNotFoundException</a:t>
            </a:r>
            <a:r>
              <a:rPr lang="en-US" sz="2000" dirty="0">
                <a:solidFill>
                  <a:srgbClr val="FF0000"/>
                </a:solidFill>
              </a:rPr>
              <a:t>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Instead of using a predefined class, exception classes can be programmer-defined </a:t>
            </a:r>
          </a:p>
          <a:p>
            <a:pPr marL="342900" indent="-342900">
              <a:buFont typeface="Arial" panose="020B0604020202020204" pitchFamily="34" charset="0"/>
              <a:buChar char="•"/>
            </a:pPr>
            <a:r>
              <a:rPr lang="en-US" sz="2000" dirty="0"/>
              <a:t>Every exception class to be defined </a:t>
            </a:r>
            <a:r>
              <a:rPr lang="en-US" sz="2000" dirty="0">
                <a:solidFill>
                  <a:srgbClr val="FF0000"/>
                </a:solidFill>
              </a:rPr>
              <a:t>must</a:t>
            </a:r>
            <a:r>
              <a:rPr lang="en-US" sz="2000" dirty="0"/>
              <a:t> be a derived class of some already defined exception class</a:t>
            </a:r>
            <a:br>
              <a:rPr lang="en-US" sz="2000" dirty="0"/>
            </a:b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31233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Exception handling</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6" name="Picture 5">
            <a:extLst>
              <a:ext uri="{FF2B5EF4-FFF2-40B4-BE49-F238E27FC236}">
                <a16:creationId xmlns:a16="http://schemas.microsoft.com/office/drawing/2014/main" id="{20C4369B-6577-80C0-706D-8213B7A9A6C9}"/>
              </a:ext>
            </a:extLst>
          </p:cNvPr>
          <p:cNvPicPr>
            <a:picLocks noChangeAspect="1"/>
          </p:cNvPicPr>
          <p:nvPr/>
        </p:nvPicPr>
        <p:blipFill>
          <a:blip r:embed="rId2"/>
          <a:stretch>
            <a:fillRect/>
          </a:stretch>
        </p:blipFill>
        <p:spPr>
          <a:xfrm>
            <a:off x="755557" y="1517513"/>
            <a:ext cx="10901421" cy="4115655"/>
          </a:xfrm>
          <a:prstGeom prst="rect">
            <a:avLst/>
          </a:prstGeom>
        </p:spPr>
      </p:pic>
    </p:spTree>
    <p:extLst>
      <p:ext uri="{BB962C8B-B14F-4D97-AF65-F5344CB8AC3E}">
        <p14:creationId xmlns:p14="http://schemas.microsoft.com/office/powerpoint/2010/main" val="337000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Exception catch</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940336"/>
            <a:ext cx="10950358" cy="18784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an exception is thrown in a try block, the catch blocks are examined in order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first one that matches the type of the exception thrown is the one that is executed </a:t>
            </a:r>
          </a:p>
          <a:p>
            <a:pPr marL="342900" indent="-342900">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AAAA737C-5085-32EE-924B-86FBDE862E1E}"/>
              </a:ext>
            </a:extLst>
          </p:cNvPr>
          <p:cNvPicPr>
            <a:picLocks noChangeAspect="1"/>
          </p:cNvPicPr>
          <p:nvPr/>
        </p:nvPicPr>
        <p:blipFill>
          <a:blip r:embed="rId2"/>
          <a:stretch>
            <a:fillRect/>
          </a:stretch>
        </p:blipFill>
        <p:spPr>
          <a:xfrm>
            <a:off x="3438694" y="3818831"/>
            <a:ext cx="4865219" cy="1342800"/>
          </a:xfrm>
          <a:prstGeom prst="rect">
            <a:avLst/>
          </a:prstGeom>
        </p:spPr>
      </p:pic>
    </p:spTree>
    <p:extLst>
      <p:ext uri="{BB962C8B-B14F-4D97-AF65-F5344CB8AC3E}">
        <p14:creationId xmlns:p14="http://schemas.microsoft.com/office/powerpoint/2010/main" val="327013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Declaring the exception</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940336"/>
            <a:ext cx="10950358" cy="187849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Sometimes it makes sense to throw an exception in a method, but not catch it in the same method</a:t>
            </a:r>
          </a:p>
          <a:p>
            <a:pPr marL="342900" indent="-342900">
              <a:buFont typeface="Arial" panose="020B0604020202020204" pitchFamily="34" charset="0"/>
              <a:buChar char="•"/>
            </a:pPr>
            <a:r>
              <a:rPr lang="en-US" sz="2000" dirty="0"/>
              <a:t>If a method can throw an exception but does not catch it, it must provide a warning in the heading </a:t>
            </a:r>
          </a:p>
          <a:p>
            <a:pPr marL="342900" indent="-342900">
              <a:buFont typeface="Arial" panose="020B0604020202020204" pitchFamily="34" charset="0"/>
              <a:buChar char="•"/>
            </a:pPr>
            <a:r>
              <a:rPr lang="en-US" sz="2000" dirty="0"/>
              <a:t>The process of including an exception class in a throws clause is called </a:t>
            </a:r>
            <a:r>
              <a:rPr lang="en-US" sz="2000" dirty="0">
                <a:solidFill>
                  <a:srgbClr val="FF0000"/>
                </a:solidFill>
              </a:rPr>
              <a:t>declaring the exception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If a method throws an exception and does not catch it, then the method invocation ends immediately </a:t>
            </a:r>
          </a:p>
          <a:p>
            <a:pPr marL="342900" indent="-342900">
              <a:buFont typeface="Arial" panose="020B0604020202020204" pitchFamily="34" charset="0"/>
              <a:buChar char="•"/>
            </a:pPr>
            <a:r>
              <a:rPr lang="en-US" sz="2000" dirty="0"/>
              <a:t>If a method can throw more than one type of exception, then separate the exception types by commas </a:t>
            </a:r>
          </a:p>
          <a:p>
            <a:pPr marL="342900" indent="-342900">
              <a:buFont typeface="Arial" panose="020B0604020202020204" pitchFamily="34" charset="0"/>
              <a:buChar char="•"/>
            </a:pPr>
            <a:r>
              <a:rPr lang="en-US" sz="2000" dirty="0">
                <a:solidFill>
                  <a:srgbClr val="FF0000"/>
                </a:solidFill>
              </a:rPr>
              <a:t>public void </a:t>
            </a:r>
            <a:r>
              <a:rPr lang="en-US" sz="2000" dirty="0" err="1">
                <a:solidFill>
                  <a:srgbClr val="FF0000"/>
                </a:solidFill>
              </a:rPr>
              <a:t>aMethod</a:t>
            </a:r>
            <a:r>
              <a:rPr lang="en-US" sz="2000" dirty="0">
                <a:solidFill>
                  <a:srgbClr val="FF0000"/>
                </a:solidFill>
              </a:rPr>
              <a:t>() throws </a:t>
            </a:r>
            <a:r>
              <a:rPr lang="en-US" sz="2000" dirty="0" err="1">
                <a:solidFill>
                  <a:srgbClr val="FF0000"/>
                </a:solidFill>
              </a:rPr>
              <a:t>AnException</a:t>
            </a:r>
            <a:r>
              <a:rPr lang="en-US" sz="2000" dirty="0">
                <a:solidFill>
                  <a:srgbClr val="FF0000"/>
                </a:solidFill>
              </a:rPr>
              <a:t>, </a:t>
            </a:r>
            <a:r>
              <a:rPr lang="en-US" sz="2000" dirty="0" err="1">
                <a:solidFill>
                  <a:srgbClr val="FF0000"/>
                </a:solidFill>
              </a:rPr>
              <a:t>AnotherException</a:t>
            </a:r>
            <a:endParaRPr lang="en-US" sz="2000" dirty="0"/>
          </a:p>
        </p:txBody>
      </p:sp>
      <p:pic>
        <p:nvPicPr>
          <p:cNvPr id="6" name="Picture 5">
            <a:extLst>
              <a:ext uri="{FF2B5EF4-FFF2-40B4-BE49-F238E27FC236}">
                <a16:creationId xmlns:a16="http://schemas.microsoft.com/office/drawing/2014/main" id="{FC4BA144-54A6-3286-9F09-E7A2FEADCC15}"/>
              </a:ext>
            </a:extLst>
          </p:cNvPr>
          <p:cNvPicPr>
            <a:picLocks noChangeAspect="1"/>
          </p:cNvPicPr>
          <p:nvPr/>
        </p:nvPicPr>
        <p:blipFill>
          <a:blip r:embed="rId2"/>
          <a:stretch>
            <a:fillRect/>
          </a:stretch>
        </p:blipFill>
        <p:spPr>
          <a:xfrm>
            <a:off x="664892" y="4059647"/>
            <a:ext cx="5328114" cy="2301396"/>
          </a:xfrm>
          <a:prstGeom prst="rect">
            <a:avLst/>
          </a:prstGeom>
        </p:spPr>
      </p:pic>
      <p:pic>
        <p:nvPicPr>
          <p:cNvPr id="9" name="Picture 8">
            <a:extLst>
              <a:ext uri="{FF2B5EF4-FFF2-40B4-BE49-F238E27FC236}">
                <a16:creationId xmlns:a16="http://schemas.microsoft.com/office/drawing/2014/main" id="{563D907E-12FD-2408-428E-8F8626C2FF49}"/>
              </a:ext>
            </a:extLst>
          </p:cNvPr>
          <p:cNvPicPr>
            <a:picLocks noChangeAspect="1"/>
          </p:cNvPicPr>
          <p:nvPr/>
        </p:nvPicPr>
        <p:blipFill>
          <a:blip r:embed="rId3"/>
          <a:stretch>
            <a:fillRect/>
          </a:stretch>
        </p:blipFill>
        <p:spPr>
          <a:xfrm>
            <a:off x="6341165" y="3607572"/>
            <a:ext cx="3793435" cy="3205546"/>
          </a:xfrm>
          <a:prstGeom prst="rect">
            <a:avLst/>
          </a:prstGeom>
        </p:spPr>
      </p:pic>
    </p:spTree>
    <p:extLst>
      <p:ext uri="{BB962C8B-B14F-4D97-AF65-F5344CB8AC3E}">
        <p14:creationId xmlns:p14="http://schemas.microsoft.com/office/powerpoint/2010/main" val="188787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Use exception to control loop</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8" name="Picture 7">
            <a:extLst>
              <a:ext uri="{FF2B5EF4-FFF2-40B4-BE49-F238E27FC236}">
                <a16:creationId xmlns:a16="http://schemas.microsoft.com/office/drawing/2014/main" id="{40C24F0E-78F9-CDDC-6D07-FA6B664975DA}"/>
              </a:ext>
            </a:extLst>
          </p:cNvPr>
          <p:cNvPicPr>
            <a:picLocks noChangeAspect="1"/>
          </p:cNvPicPr>
          <p:nvPr/>
        </p:nvPicPr>
        <p:blipFill>
          <a:blip r:embed="rId2"/>
          <a:stretch>
            <a:fillRect/>
          </a:stretch>
        </p:blipFill>
        <p:spPr>
          <a:xfrm>
            <a:off x="1462421" y="1205450"/>
            <a:ext cx="9600993" cy="5438775"/>
          </a:xfrm>
          <a:prstGeom prst="rect">
            <a:avLst/>
          </a:prstGeom>
        </p:spPr>
      </p:pic>
    </p:spTree>
    <p:extLst>
      <p:ext uri="{BB962C8B-B14F-4D97-AF65-F5344CB8AC3E}">
        <p14:creationId xmlns:p14="http://schemas.microsoft.com/office/powerpoint/2010/main" val="177144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Use exception to control loop</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6" name="Picture 5">
            <a:extLst>
              <a:ext uri="{FF2B5EF4-FFF2-40B4-BE49-F238E27FC236}">
                <a16:creationId xmlns:a16="http://schemas.microsoft.com/office/drawing/2014/main" id="{F4B084FB-3F86-6E12-E037-8BD2C32DC9E0}"/>
              </a:ext>
            </a:extLst>
          </p:cNvPr>
          <p:cNvPicPr>
            <a:picLocks noChangeAspect="1"/>
          </p:cNvPicPr>
          <p:nvPr/>
        </p:nvPicPr>
        <p:blipFill>
          <a:blip r:embed="rId2"/>
          <a:stretch>
            <a:fillRect/>
          </a:stretch>
        </p:blipFill>
        <p:spPr>
          <a:xfrm>
            <a:off x="1353282" y="1128523"/>
            <a:ext cx="9085752" cy="5729477"/>
          </a:xfrm>
          <a:prstGeom prst="rect">
            <a:avLst/>
          </a:prstGeom>
        </p:spPr>
      </p:pic>
    </p:spTree>
    <p:extLst>
      <p:ext uri="{BB962C8B-B14F-4D97-AF65-F5344CB8AC3E}">
        <p14:creationId xmlns:p14="http://schemas.microsoft.com/office/powerpoint/2010/main" val="82547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File </a:t>
            </a:r>
            <a:r>
              <a:rPr lang="en-AU" dirty="0" err="1"/>
              <a:t>i</a:t>
            </a:r>
            <a:r>
              <a:rPr lang="en-AU" dirty="0"/>
              <a:t>/o - File</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Files that are designed to be read by human beings, and that can be read or written with an editor are called </a:t>
            </a:r>
            <a:r>
              <a:rPr lang="en-US" sz="2000" dirty="0">
                <a:solidFill>
                  <a:srgbClr val="FF0000"/>
                </a:solidFill>
              </a:rPr>
              <a:t>text files </a:t>
            </a:r>
          </a:p>
          <a:p>
            <a:pPr marL="342900" indent="-342900">
              <a:buFont typeface="Arial" panose="020B0604020202020204" pitchFamily="34" charset="0"/>
              <a:buChar char="•"/>
            </a:pPr>
            <a:r>
              <a:rPr lang="en-US" sz="2000" dirty="0"/>
              <a:t>Files that are designed to be read by programs and that consist of a sequence of binary digits are called </a:t>
            </a:r>
            <a:r>
              <a:rPr lang="en-US" sz="2000" dirty="0">
                <a:solidFill>
                  <a:srgbClr val="FF0000"/>
                </a:solidFill>
              </a:rPr>
              <a:t>binary files</a:t>
            </a:r>
          </a:p>
          <a:p>
            <a:r>
              <a:rPr lang="en-US" sz="2000" dirty="0">
                <a:solidFill>
                  <a:srgbClr val="FF0000"/>
                </a:solidFill>
              </a:rPr>
              <a:t> </a:t>
            </a:r>
          </a:p>
          <a:p>
            <a:pPr marL="342900" indent="-342900">
              <a:buFont typeface="Arial" panose="020B0604020202020204" pitchFamily="34" charset="0"/>
              <a:buChar char="•"/>
            </a:pPr>
            <a:r>
              <a:rPr lang="en-US" sz="2000" dirty="0"/>
              <a:t>An advantage of text files is that they are usually the same on all computers, so that they can move from one computer to another </a:t>
            </a:r>
          </a:p>
          <a:p>
            <a:pPr marL="342900" indent="-342900">
              <a:buFont typeface="Arial" panose="020B0604020202020204" pitchFamily="34" charset="0"/>
              <a:buChar char="•"/>
            </a:pPr>
            <a:r>
              <a:rPr lang="en-US" sz="2000" dirty="0"/>
              <a:t>An advantage of binary files is that they are more efficient to process than text files</a:t>
            </a:r>
          </a:p>
        </p:txBody>
      </p:sp>
    </p:spTree>
    <p:extLst>
      <p:ext uri="{BB962C8B-B14F-4D97-AF65-F5344CB8AC3E}">
        <p14:creationId xmlns:p14="http://schemas.microsoft.com/office/powerpoint/2010/main" val="2289880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File </a:t>
            </a:r>
            <a:r>
              <a:rPr lang="en-AU" dirty="0" err="1"/>
              <a:t>i</a:t>
            </a:r>
            <a:r>
              <a:rPr lang="en-AU" dirty="0"/>
              <a:t>/o - stream</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 </a:t>
            </a:r>
            <a:r>
              <a:rPr lang="en-US" sz="2000" dirty="0">
                <a:solidFill>
                  <a:srgbClr val="FF0000"/>
                </a:solidFill>
              </a:rPr>
              <a:t>stream</a:t>
            </a:r>
            <a:r>
              <a:rPr lang="en-US" sz="2000" dirty="0"/>
              <a:t> is an object that enables the flow of data between a program and some I/O device or file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Input streams can flow from the keyboard or from a file</a:t>
            </a:r>
          </a:p>
          <a:p>
            <a:pPr marL="342900" indent="-342900">
              <a:buFont typeface="Arial" panose="020B0604020202020204" pitchFamily="34" charset="0"/>
              <a:buChar char="•"/>
            </a:pPr>
            <a:r>
              <a:rPr lang="en-US" sz="2000" dirty="0" err="1">
                <a:solidFill>
                  <a:srgbClr val="FF0000"/>
                </a:solidFill>
              </a:rPr>
              <a:t>System.in</a:t>
            </a:r>
            <a:r>
              <a:rPr lang="en-US" sz="2000" dirty="0">
                <a:solidFill>
                  <a:srgbClr val="FF0000"/>
                </a:solidFill>
              </a:rPr>
              <a:t> </a:t>
            </a:r>
            <a:r>
              <a:rPr lang="en-US" sz="2000" dirty="0"/>
              <a:t>is an input stream that connects to the keyboard  </a:t>
            </a:r>
            <a:endParaRPr lang="en-US" sz="100" dirty="0"/>
          </a:p>
          <a:p>
            <a:pPr marL="342900" indent="-342900">
              <a:buFont typeface="Arial" panose="020B0604020202020204" pitchFamily="34" charset="0"/>
              <a:buChar char="•"/>
            </a:pPr>
            <a:r>
              <a:rPr lang="en-US" sz="2000" dirty="0"/>
              <a:t>Output streams can flow to a screen or to a file</a:t>
            </a:r>
          </a:p>
          <a:p>
            <a:pPr marL="342900" indent="-342900">
              <a:buFont typeface="Arial" panose="020B0604020202020204" pitchFamily="34" charset="0"/>
              <a:buChar char="•"/>
            </a:pPr>
            <a:r>
              <a:rPr lang="en-US" sz="2000" dirty="0" err="1">
                <a:solidFill>
                  <a:srgbClr val="FF0000"/>
                </a:solidFill>
              </a:rPr>
              <a:t>System.out</a:t>
            </a:r>
            <a:r>
              <a:rPr lang="en-US" sz="2000" dirty="0">
                <a:solidFill>
                  <a:srgbClr val="FF0000"/>
                </a:solidFill>
              </a:rPr>
              <a:t> </a:t>
            </a:r>
            <a:r>
              <a:rPr lang="en-US" sz="2000" dirty="0"/>
              <a:t>is an output stream that connects to the screen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9064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err="1"/>
              <a:t>Printwriter</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 class </a:t>
            </a:r>
            <a:r>
              <a:rPr lang="en-US" sz="2000" dirty="0" err="1">
                <a:solidFill>
                  <a:srgbClr val="FF0000"/>
                </a:solidFill>
              </a:rPr>
              <a:t>PrintWriter</a:t>
            </a:r>
            <a:r>
              <a:rPr lang="en-US" sz="2000" dirty="0"/>
              <a:t> is a stream class that can be used to write to a text file </a:t>
            </a:r>
          </a:p>
          <a:p>
            <a:pPr marL="342900" indent="-342900">
              <a:buFont typeface="Arial" panose="020B0604020202020204" pitchFamily="34" charset="0"/>
              <a:buChar char="•"/>
            </a:pPr>
            <a:r>
              <a:rPr lang="en-US" sz="2000" dirty="0"/>
              <a:t>A stream of the class </a:t>
            </a:r>
            <a:r>
              <a:rPr lang="en-US" sz="2000" dirty="0" err="1">
                <a:solidFill>
                  <a:srgbClr val="FF0000"/>
                </a:solidFill>
              </a:rPr>
              <a:t>PrintWriter</a:t>
            </a:r>
            <a:r>
              <a:rPr lang="en-US" sz="2000" dirty="0"/>
              <a:t> is created and connected to a text file for writing as follows: </a:t>
            </a:r>
          </a:p>
          <a:p>
            <a:pPr marL="342900" indent="-342900">
              <a:buFont typeface="Arial" panose="020B0604020202020204" pitchFamily="34" charset="0"/>
              <a:buChar char="•"/>
            </a:pPr>
            <a:r>
              <a:rPr lang="en-AU" sz="2100" dirty="0" err="1">
                <a:solidFill>
                  <a:srgbClr val="FF0000"/>
                </a:solidFill>
              </a:rPr>
              <a:t>PrintWriter</a:t>
            </a:r>
            <a:r>
              <a:rPr lang="en-AU" sz="2100" dirty="0">
                <a:solidFill>
                  <a:srgbClr val="FF0000"/>
                </a:solidFill>
              </a:rPr>
              <a:t> </a:t>
            </a:r>
            <a:r>
              <a:rPr lang="en-AU" sz="2100" dirty="0" err="1">
                <a:solidFill>
                  <a:srgbClr val="FF0000"/>
                </a:solidFill>
              </a:rPr>
              <a:t>outputStreamName</a:t>
            </a:r>
            <a:r>
              <a:rPr lang="en-AU" sz="2100" dirty="0">
                <a:solidFill>
                  <a:srgbClr val="FF0000"/>
                </a:solidFill>
              </a:rPr>
              <a:t>; </a:t>
            </a:r>
          </a:p>
          <a:p>
            <a:pPr marL="342900" indent="-342900">
              <a:buFont typeface="Arial" panose="020B0604020202020204" pitchFamily="34" charset="0"/>
              <a:buChar char="•"/>
            </a:pPr>
            <a:r>
              <a:rPr lang="en-US" sz="2000" dirty="0" err="1">
                <a:solidFill>
                  <a:srgbClr val="FF0000"/>
                </a:solidFill>
              </a:rPr>
              <a:t>outputStreamName</a:t>
            </a:r>
            <a:r>
              <a:rPr lang="en-US" sz="2000" dirty="0">
                <a:solidFill>
                  <a:srgbClr val="FF0000"/>
                </a:solidFill>
              </a:rPr>
              <a:t> = new </a:t>
            </a:r>
            <a:r>
              <a:rPr lang="en-US" sz="2000" dirty="0" err="1">
                <a:solidFill>
                  <a:srgbClr val="FF0000"/>
                </a:solidFill>
              </a:rPr>
              <a:t>PrintWriter</a:t>
            </a:r>
            <a:r>
              <a:rPr lang="en-US" sz="2000" dirty="0">
                <a:solidFill>
                  <a:srgbClr val="FF0000"/>
                </a:solidFill>
              </a:rPr>
              <a:t>(new </a:t>
            </a:r>
            <a:r>
              <a:rPr lang="en-US" sz="2000" dirty="0" err="1">
                <a:solidFill>
                  <a:srgbClr val="FF0000"/>
                </a:solidFill>
              </a:rPr>
              <a:t>FileOutputStream</a:t>
            </a:r>
            <a:r>
              <a:rPr lang="en-US" sz="2000" dirty="0">
                <a:solidFill>
                  <a:srgbClr val="FF0000"/>
                </a:solidFill>
              </a:rPr>
              <a:t>(</a:t>
            </a:r>
            <a:r>
              <a:rPr lang="en-US" sz="2000" dirty="0" err="1">
                <a:solidFill>
                  <a:srgbClr val="FF0000"/>
                </a:solidFill>
              </a:rPr>
              <a:t>FileName</a:t>
            </a:r>
            <a:r>
              <a:rPr lang="en-US" sz="2000" dirty="0">
                <a:solidFill>
                  <a:srgbClr val="FF0000"/>
                </a:solidFill>
              </a:rPr>
              <a:t>));</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This produces an object of the class </a:t>
            </a:r>
            <a:r>
              <a:rPr lang="en-US" sz="2000" dirty="0" err="1"/>
              <a:t>PrintWriter</a:t>
            </a:r>
            <a:r>
              <a:rPr lang="en-US" sz="2000" dirty="0"/>
              <a:t> that is connected to the file </a:t>
            </a:r>
            <a:r>
              <a:rPr lang="en-US" sz="2000" dirty="0" err="1"/>
              <a:t>FileName</a:t>
            </a:r>
            <a:r>
              <a:rPr lang="en-US" sz="2000" dirty="0"/>
              <a:t> </a:t>
            </a:r>
          </a:p>
          <a:p>
            <a:pPr marL="342900" indent="-342900">
              <a:buFont typeface="Arial" panose="020B0604020202020204" pitchFamily="34" charset="0"/>
              <a:buChar char="•"/>
            </a:pPr>
            <a:r>
              <a:rPr lang="en-US" sz="2000" dirty="0"/>
              <a:t>The process of connecting a stream to a file is called </a:t>
            </a:r>
            <a:r>
              <a:rPr lang="en-US" sz="2000" dirty="0">
                <a:solidFill>
                  <a:srgbClr val="FF0000"/>
                </a:solidFill>
              </a:rPr>
              <a:t>opening the file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If the file already exists, then doing this causes the old contents to be lost </a:t>
            </a:r>
          </a:p>
          <a:p>
            <a:pPr marL="342900" indent="-342900">
              <a:buFont typeface="Arial" panose="020B0604020202020204" pitchFamily="34" charset="0"/>
              <a:buChar char="•"/>
            </a:pPr>
            <a:r>
              <a:rPr lang="en-US" sz="2000" dirty="0"/>
              <a:t>If the file does not exist, then a new, empty file named </a:t>
            </a:r>
            <a:r>
              <a:rPr lang="en-US" sz="2000" dirty="0" err="1"/>
              <a:t>FileName</a:t>
            </a:r>
            <a:r>
              <a:rPr lang="en-US" sz="2000" dirty="0"/>
              <a:t> is created </a:t>
            </a:r>
          </a:p>
          <a:p>
            <a:pPr marL="342900" indent="-342900">
              <a:buFont typeface="Arial" panose="020B0604020202020204" pitchFamily="34" charset="0"/>
              <a:buChar char="•"/>
            </a:pPr>
            <a:r>
              <a:rPr lang="en-US" sz="2000" dirty="0"/>
              <a:t>After doing this, the methods print and </a:t>
            </a:r>
            <a:r>
              <a:rPr lang="en-US" sz="2000" dirty="0" err="1"/>
              <a:t>println</a:t>
            </a:r>
            <a:r>
              <a:rPr lang="en-US" sz="2000" dirty="0"/>
              <a:t> can be used to write to the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create a </a:t>
            </a:r>
            <a:r>
              <a:rPr lang="en-US" sz="2000" dirty="0" err="1"/>
              <a:t>PrintWriter</a:t>
            </a:r>
            <a:r>
              <a:rPr lang="en-US" sz="2000" dirty="0"/>
              <a:t> object and connect it to a text file for appending, a second argument, set to true, must be used in the constructor for the </a:t>
            </a:r>
            <a:r>
              <a:rPr lang="en-US" sz="2000" dirty="0" err="1"/>
              <a:t>FileOutputStream</a:t>
            </a:r>
            <a:r>
              <a:rPr lang="en-US" sz="2000" dirty="0"/>
              <a:t> object </a:t>
            </a:r>
          </a:p>
          <a:p>
            <a:pPr marL="342900" indent="-342900">
              <a:buFont typeface="Arial" panose="020B0604020202020204" pitchFamily="34" charset="0"/>
              <a:buChar char="•"/>
            </a:pPr>
            <a:r>
              <a:rPr lang="en-US" sz="2000" dirty="0" err="1">
                <a:solidFill>
                  <a:srgbClr val="FF0000"/>
                </a:solidFill>
              </a:rPr>
              <a:t>outputStreamName</a:t>
            </a:r>
            <a:r>
              <a:rPr lang="en-US" sz="2000" dirty="0">
                <a:solidFill>
                  <a:srgbClr val="FF0000"/>
                </a:solidFill>
              </a:rPr>
              <a:t> = new </a:t>
            </a:r>
            <a:r>
              <a:rPr lang="en-US" sz="2000" dirty="0" err="1">
                <a:solidFill>
                  <a:srgbClr val="FF0000"/>
                </a:solidFill>
              </a:rPr>
              <a:t>PrintWriter</a:t>
            </a:r>
            <a:r>
              <a:rPr lang="en-US" sz="2000" dirty="0">
                <a:solidFill>
                  <a:srgbClr val="FF0000"/>
                </a:solidFill>
              </a:rPr>
              <a:t>(new </a:t>
            </a:r>
            <a:r>
              <a:rPr lang="en-US" sz="2000" dirty="0" err="1">
                <a:solidFill>
                  <a:srgbClr val="FF0000"/>
                </a:solidFill>
              </a:rPr>
              <a:t>FileOutputStream</a:t>
            </a:r>
            <a:r>
              <a:rPr lang="en-US" sz="2000" dirty="0">
                <a:solidFill>
                  <a:srgbClr val="FF0000"/>
                </a:solidFill>
              </a:rPr>
              <a:t>(</a:t>
            </a:r>
            <a:r>
              <a:rPr lang="en-US" sz="2000" dirty="0" err="1">
                <a:solidFill>
                  <a:srgbClr val="FF0000"/>
                </a:solidFill>
              </a:rPr>
              <a:t>FileName</a:t>
            </a:r>
            <a:r>
              <a:rPr lang="en-US" sz="2000" dirty="0">
                <a:solidFill>
                  <a:srgbClr val="FF0000"/>
                </a:solidFill>
              </a:rPr>
              <a:t>, true)); </a:t>
            </a:r>
          </a:p>
          <a:p>
            <a:pPr marL="342900" indent="-342900">
              <a:buFont typeface="Arial" panose="020B0604020202020204" pitchFamily="34" charset="0"/>
              <a:buChar char="•"/>
            </a:pPr>
            <a:r>
              <a:rPr lang="en-US" sz="2000" dirty="0"/>
              <a:t>After this statement, the methods print, </a:t>
            </a:r>
            <a:r>
              <a:rPr lang="en-US" sz="2000" dirty="0" err="1"/>
              <a:t>println</a:t>
            </a:r>
            <a:r>
              <a:rPr lang="en-US" sz="2000" dirty="0"/>
              <a:t> and/or </a:t>
            </a:r>
            <a:r>
              <a:rPr lang="en-US" sz="2000" dirty="0" err="1"/>
              <a:t>printf</a:t>
            </a:r>
            <a:r>
              <a:rPr lang="en-US" sz="2000" dirty="0"/>
              <a:t> can be used to write to the file </a:t>
            </a:r>
          </a:p>
          <a:p>
            <a:pPr marL="342900" indent="-342900">
              <a:buFont typeface="Arial" panose="020B0604020202020204" pitchFamily="34" charset="0"/>
              <a:buChar char="•"/>
            </a:pPr>
            <a:r>
              <a:rPr lang="en-US" sz="2000" dirty="0"/>
              <a:t>The new text will be written after the old text in the file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25857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Close/flush a stream</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a program is finished writing to a file, it should always close the stream connected to that file by calling </a:t>
            </a:r>
          </a:p>
          <a:p>
            <a:pPr marL="342900" indent="-342900">
              <a:buFont typeface="Arial" panose="020B0604020202020204" pitchFamily="34" charset="0"/>
              <a:buChar char="•"/>
            </a:pPr>
            <a:r>
              <a:rPr lang="en-US" sz="2000" dirty="0" err="1">
                <a:solidFill>
                  <a:srgbClr val="FF0000"/>
                </a:solidFill>
              </a:rPr>
              <a:t>outputStreamName.close</a:t>
            </a:r>
            <a:r>
              <a:rPr lang="en-US" sz="2000" dirty="0">
                <a:solidFill>
                  <a:srgbClr val="FF0000"/>
                </a:solidFill>
              </a:rPr>
              <a:t>();</a:t>
            </a:r>
          </a:p>
          <a:p>
            <a:pPr marL="342900" indent="-342900">
              <a:buFont typeface="Arial" panose="020B0604020202020204" pitchFamily="34" charset="0"/>
              <a:buChar char="•"/>
            </a:pPr>
            <a:r>
              <a:rPr lang="en-US" sz="2000" dirty="0"/>
              <a:t>This allows the system to release any resources used to connect the stream to the file</a:t>
            </a:r>
          </a:p>
          <a:p>
            <a:pPr marL="342900" indent="-342900">
              <a:buFont typeface="Arial" panose="020B0604020202020204" pitchFamily="34" charset="0"/>
              <a:buChar char="•"/>
            </a:pPr>
            <a:r>
              <a:rPr lang="en-US" sz="2000" dirty="0"/>
              <a:t>If the program does not close the file before the program ends, Java will close it automatically, but it is safest to close it explicitly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Output streams connected to files are usually </a:t>
            </a:r>
            <a:r>
              <a:rPr lang="en-US" sz="2000" dirty="0">
                <a:solidFill>
                  <a:srgbClr val="FF0000"/>
                </a:solidFill>
              </a:rPr>
              <a:t>buffered </a:t>
            </a:r>
          </a:p>
          <a:p>
            <a:pPr marL="342900" indent="-342900">
              <a:buFont typeface="Arial" panose="020B0604020202020204" pitchFamily="34" charset="0"/>
              <a:buChar char="•"/>
            </a:pPr>
            <a:r>
              <a:rPr lang="en-US" sz="2000" dirty="0"/>
              <a:t>Rather than physically writing to the file as soon as possible, the data is saved in a temporary location (buffer)</a:t>
            </a:r>
          </a:p>
          <a:p>
            <a:pPr marL="342900" indent="-342900">
              <a:buFont typeface="Arial" panose="020B0604020202020204" pitchFamily="34" charset="0"/>
              <a:buChar char="•"/>
            </a:pPr>
            <a:r>
              <a:rPr lang="en-US" sz="2000" dirty="0"/>
              <a:t>When enough data accumulates, or when the method </a:t>
            </a:r>
            <a:r>
              <a:rPr lang="en-US" sz="2000" dirty="0">
                <a:solidFill>
                  <a:srgbClr val="FF0000"/>
                </a:solidFill>
              </a:rPr>
              <a:t>flush</a:t>
            </a:r>
            <a:r>
              <a:rPr lang="en-US" sz="2000" dirty="0"/>
              <a:t> is invoked, the buffered data is written to the file all at once</a:t>
            </a:r>
          </a:p>
          <a:p>
            <a:pPr marL="342900" indent="-342900">
              <a:buFont typeface="Arial" panose="020B0604020202020204" pitchFamily="34" charset="0"/>
              <a:buChar char="•"/>
            </a:pPr>
            <a:r>
              <a:rPr lang="en-US" sz="2000" dirty="0"/>
              <a:t>This is more efficient, since physical writes to a file can be slow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method </a:t>
            </a:r>
            <a:r>
              <a:rPr lang="en-US" sz="2000" dirty="0">
                <a:solidFill>
                  <a:srgbClr val="FF0000"/>
                </a:solidFill>
              </a:rPr>
              <a:t>close</a:t>
            </a:r>
            <a:r>
              <a:rPr lang="en-US" sz="2000" dirty="0"/>
              <a:t> invokes the method </a:t>
            </a:r>
            <a:r>
              <a:rPr lang="en-US" sz="2000" dirty="0">
                <a:solidFill>
                  <a:srgbClr val="FF0000"/>
                </a:solidFill>
              </a:rPr>
              <a:t>flush</a:t>
            </a:r>
            <a:r>
              <a:rPr lang="en-US" sz="2000" dirty="0"/>
              <a:t>, thus insuring that all the data is written to the file </a:t>
            </a:r>
          </a:p>
          <a:p>
            <a:pPr marL="342900" indent="-342900">
              <a:buFont typeface="Arial" panose="020B0604020202020204" pitchFamily="34" charset="0"/>
              <a:buChar char="•"/>
            </a:pPr>
            <a:r>
              <a:rPr lang="en-US" sz="2000" dirty="0"/>
              <a:t>If a program relies on Java to close the file, and the program terminates abnormally, then any output that was buffered may not get written to the file </a:t>
            </a:r>
          </a:p>
          <a:p>
            <a:pPr marL="342900" indent="-342900">
              <a:buFont typeface="Arial" panose="020B0604020202020204" pitchFamily="34" charset="0"/>
              <a:buChar char="•"/>
            </a:pPr>
            <a:r>
              <a:rPr lang="en-US" sz="2000" dirty="0"/>
              <a:t>The sooner a file is closed after writing to it, the less likely it is that there will be a problem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09907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6550924" y="685800"/>
            <a:ext cx="4920019" cy="2021553"/>
          </a:xfrm>
        </p:spPr>
        <p:txBody>
          <a:bodyPr vert="horz" lIns="91440" tIns="45720" rIns="91440" bIns="45720" rtlCol="0" anchor="ctr">
            <a:normAutofit/>
          </a:bodyPr>
          <a:lstStyle/>
          <a:p>
            <a:r>
              <a:rPr lang="en-US" dirty="0">
                <a:solidFill>
                  <a:schemeClr val="tx1"/>
                </a:solidFill>
              </a:rPr>
              <a:t>Recap</a:t>
            </a:r>
          </a:p>
        </p:txBody>
      </p:sp>
      <p:sp>
        <p:nvSpPr>
          <p:cNvPr id="89" name="Freeform: Shape 88">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2"/>
          <a:srcRect l="223" r="40446"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21" name="Title 1">
            <a:extLst>
              <a:ext uri="{FF2B5EF4-FFF2-40B4-BE49-F238E27FC236}">
                <a16:creationId xmlns:a16="http://schemas.microsoft.com/office/drawing/2014/main" id="{3C078704-C9DF-6540-8571-CB0BDB35FF49}"/>
              </a:ext>
            </a:extLst>
          </p:cNvPr>
          <p:cNvSpPr txBox="1">
            <a:spLocks/>
          </p:cNvSpPr>
          <p:nvPr/>
        </p:nvSpPr>
        <p:spPr>
          <a:xfrm>
            <a:off x="6550924" y="2591283"/>
            <a:ext cx="5186807" cy="167543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indent="-182880">
              <a:spcAft>
                <a:spcPts val="600"/>
              </a:spcAft>
              <a:buClr>
                <a:schemeClr val="accent1">
                  <a:lumMod val="75000"/>
                </a:schemeClr>
              </a:buClr>
              <a:buSzPct val="85000"/>
              <a:buFont typeface="Wingdings" pitchFamily="2" charset="2"/>
              <a:buChar char="§"/>
            </a:pPr>
            <a:r>
              <a:rPr lang="en-US" sz="1800" dirty="0">
                <a:solidFill>
                  <a:schemeClr val="tx1"/>
                </a:solidFill>
                <a:latin typeface="+mn-lt"/>
                <a:ea typeface="+mn-ea"/>
                <a:cs typeface="+mn-cs"/>
              </a:rPr>
              <a:t>Inheritance and polymorphism</a:t>
            </a:r>
          </a:p>
          <a:p>
            <a:pPr>
              <a:spcAft>
                <a:spcPts val="600"/>
              </a:spcAft>
              <a:buClr>
                <a:schemeClr val="accent1">
                  <a:lumMod val="75000"/>
                </a:schemeClr>
              </a:buClr>
              <a:buSzPct val="85000"/>
            </a:pPr>
            <a:endParaRPr lang="en-US" sz="1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p:txBody>
      </p:sp>
    </p:spTree>
    <p:extLst>
      <p:ext uri="{BB962C8B-B14F-4D97-AF65-F5344CB8AC3E}">
        <p14:creationId xmlns:p14="http://schemas.microsoft.com/office/powerpoint/2010/main" val="34748791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IOEXCEPTION</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performing file I/O there are many situations in which an exception, such as </a:t>
            </a:r>
            <a:r>
              <a:rPr lang="en-US" sz="2000" dirty="0" err="1">
                <a:solidFill>
                  <a:srgbClr val="FF0000"/>
                </a:solidFill>
              </a:rPr>
              <a:t>FileNotFoundException</a:t>
            </a:r>
            <a:r>
              <a:rPr lang="en-US" sz="2000" dirty="0"/>
              <a:t>, may be thrown </a:t>
            </a:r>
          </a:p>
          <a:p>
            <a:pPr marL="342900" indent="-342900">
              <a:buFont typeface="Arial" panose="020B0604020202020204" pitchFamily="34" charset="0"/>
              <a:buChar char="•"/>
            </a:pPr>
            <a:r>
              <a:rPr lang="en-US" sz="2000" dirty="0"/>
              <a:t>Many of these exception classes are subclasses of the class </a:t>
            </a:r>
            <a:r>
              <a:rPr lang="en-US" sz="2000" dirty="0" err="1">
                <a:solidFill>
                  <a:srgbClr val="FF0000"/>
                </a:solidFill>
              </a:rPr>
              <a:t>IOException</a:t>
            </a:r>
            <a:r>
              <a:rPr lang="en-US" sz="2000" dirty="0"/>
              <a:t> </a:t>
            </a:r>
          </a:p>
          <a:p>
            <a:pPr marL="342900" indent="-342900">
              <a:buFont typeface="Arial" panose="020B0604020202020204" pitchFamily="34" charset="0"/>
              <a:buChar char="•"/>
            </a:pPr>
            <a:r>
              <a:rPr lang="en-US" sz="2000" dirty="0"/>
              <a:t>These exception classes are all </a:t>
            </a:r>
            <a:r>
              <a:rPr lang="en-US" sz="2000" dirty="0">
                <a:solidFill>
                  <a:srgbClr val="FF0000"/>
                </a:solidFill>
              </a:rPr>
              <a:t>checked exception(compile time exception)</a:t>
            </a:r>
            <a:r>
              <a:rPr lang="en-US" sz="2000" dirty="0"/>
              <a:t>.</a:t>
            </a:r>
          </a:p>
          <a:p>
            <a:pPr marL="342900" indent="-342900">
              <a:buFont typeface="Arial" panose="020B0604020202020204" pitchFamily="34" charset="0"/>
              <a:buChar char="•"/>
            </a:pPr>
            <a:r>
              <a:rPr lang="en-US" sz="2000" dirty="0"/>
              <a:t>Therefore, they must be caught or declared in a </a:t>
            </a:r>
            <a:r>
              <a:rPr lang="en-US" sz="2000" dirty="0">
                <a:solidFill>
                  <a:srgbClr val="FF0000"/>
                </a:solidFill>
              </a:rPr>
              <a:t>throws</a:t>
            </a:r>
            <a:r>
              <a:rPr lang="en-US" sz="2000" dirty="0"/>
              <a:t> clause.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contrast, the exception classes </a:t>
            </a:r>
            <a:r>
              <a:rPr lang="en-US" sz="2000" dirty="0" err="1">
                <a:solidFill>
                  <a:srgbClr val="FF0000"/>
                </a:solidFill>
              </a:rPr>
              <a:t>NoSuchElementException</a:t>
            </a:r>
            <a:r>
              <a:rPr lang="en-US" sz="2000" dirty="0"/>
              <a:t>, </a:t>
            </a:r>
            <a:r>
              <a:rPr lang="en-US" sz="2000" dirty="0" err="1">
                <a:solidFill>
                  <a:srgbClr val="FF0000"/>
                </a:solidFill>
              </a:rPr>
              <a:t>InputMismatchException</a:t>
            </a:r>
            <a:r>
              <a:rPr lang="en-US" sz="2000" dirty="0"/>
              <a:t>, and </a:t>
            </a:r>
            <a:r>
              <a:rPr lang="en-US" sz="2000" dirty="0" err="1">
                <a:solidFill>
                  <a:srgbClr val="FF0000"/>
                </a:solidFill>
              </a:rPr>
              <a:t>IllegalStateException</a:t>
            </a:r>
            <a:r>
              <a:rPr lang="en-US" sz="2000" dirty="0"/>
              <a:t> are all </a:t>
            </a:r>
            <a:r>
              <a:rPr lang="en-US" sz="2000" dirty="0">
                <a:solidFill>
                  <a:srgbClr val="FF0000"/>
                </a:solidFill>
              </a:rPr>
              <a:t>unchecked exceptions (runtime exception)</a:t>
            </a:r>
          </a:p>
          <a:p>
            <a:pPr marL="342900" indent="-342900">
              <a:buFont typeface="Arial" panose="020B0604020202020204" pitchFamily="34" charset="0"/>
              <a:buChar char="•"/>
            </a:pPr>
            <a:r>
              <a:rPr lang="en-US" sz="2000" dirty="0"/>
              <a:t>Unchecked exceptions are not required to be caught or declared in a throws clause </a:t>
            </a:r>
          </a:p>
          <a:p>
            <a:endParaRPr lang="en-US" sz="2000" dirty="0"/>
          </a:p>
        </p:txBody>
      </p:sp>
    </p:spTree>
    <p:extLst>
      <p:ext uri="{BB962C8B-B14F-4D97-AF65-F5344CB8AC3E}">
        <p14:creationId xmlns:p14="http://schemas.microsoft.com/office/powerpoint/2010/main" val="230456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Scanner</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 class Scanner can be used for reading from the keyboard as well as reading from a text file</a:t>
            </a:r>
          </a:p>
          <a:p>
            <a:pPr marL="342900" indent="-342900">
              <a:buFont typeface="Arial" panose="020B0604020202020204" pitchFamily="34" charset="0"/>
              <a:buChar char="•"/>
            </a:pPr>
            <a:r>
              <a:rPr lang="en-US" sz="2000" dirty="0"/>
              <a:t>Simply replace the argument </a:t>
            </a:r>
            <a:r>
              <a:rPr lang="en-US" sz="2000" dirty="0" err="1"/>
              <a:t>System.in</a:t>
            </a:r>
            <a:r>
              <a:rPr lang="en-US" sz="2000" dirty="0"/>
              <a:t>(to the Scanner constructor) with a suitable stream that is connected to the text file </a:t>
            </a:r>
          </a:p>
          <a:p>
            <a:pPr marL="342900" indent="-342900">
              <a:buFont typeface="Arial" panose="020B0604020202020204" pitchFamily="34" charset="0"/>
              <a:buChar char="•"/>
            </a:pPr>
            <a:r>
              <a:rPr lang="en-US" sz="2000" dirty="0">
                <a:solidFill>
                  <a:srgbClr val="FF0000"/>
                </a:solidFill>
              </a:rPr>
              <a:t>Scanner </a:t>
            </a:r>
            <a:r>
              <a:rPr lang="en-US" sz="2000" dirty="0" err="1">
                <a:solidFill>
                  <a:srgbClr val="FF0000"/>
                </a:solidFill>
              </a:rPr>
              <a:t>StreamObject</a:t>
            </a:r>
            <a:r>
              <a:rPr lang="en-US" sz="2000" dirty="0">
                <a:solidFill>
                  <a:srgbClr val="FF0000"/>
                </a:solidFill>
              </a:rPr>
              <a:t> = new Scanner(new </a:t>
            </a:r>
            <a:r>
              <a:rPr lang="en-US" sz="2000" dirty="0" err="1">
                <a:solidFill>
                  <a:srgbClr val="FF0000"/>
                </a:solidFill>
              </a:rPr>
              <a:t>FileInputStream</a:t>
            </a:r>
            <a:r>
              <a:rPr lang="en-US" sz="2000" dirty="0">
                <a:solidFill>
                  <a:srgbClr val="FF0000"/>
                </a:solidFill>
              </a:rPr>
              <a:t>(</a:t>
            </a:r>
            <a:r>
              <a:rPr lang="en-US" sz="2000" dirty="0" err="1">
                <a:solidFill>
                  <a:srgbClr val="FF0000"/>
                </a:solidFill>
              </a:rPr>
              <a:t>FileName</a:t>
            </a:r>
            <a:r>
              <a:rPr lang="en-US" sz="2000" dirty="0">
                <a:solidFill>
                  <a:srgbClr val="FF0000"/>
                </a:solidFill>
              </a:rPr>
              <a:t>)); </a:t>
            </a:r>
          </a:p>
          <a:p>
            <a:endParaRPr lang="en-US" sz="2000" dirty="0">
              <a:solidFill>
                <a:srgbClr val="FF0000"/>
              </a:solidFill>
            </a:endParaRPr>
          </a:p>
          <a:p>
            <a:pPr marL="342900" indent="-342900">
              <a:buFont typeface="Arial" panose="020B0604020202020204" pitchFamily="34" charset="0"/>
              <a:buChar char="•"/>
            </a:pPr>
            <a:r>
              <a:rPr lang="en-US" sz="2000" dirty="0"/>
              <a:t>Methods of the Scanner class for reading input behave the same whether reading from the keyboard or reading from a text file</a:t>
            </a:r>
          </a:p>
          <a:p>
            <a:pPr marL="342900" indent="-342900">
              <a:buFont typeface="Arial" panose="020B0604020202020204" pitchFamily="34" charset="0"/>
              <a:buChar char="•"/>
            </a:pPr>
            <a:r>
              <a:rPr lang="en-US" sz="2000" dirty="0"/>
              <a:t>For example, the </a:t>
            </a:r>
            <a:r>
              <a:rPr lang="en-US" sz="2000" dirty="0" err="1">
                <a:solidFill>
                  <a:srgbClr val="FF0000"/>
                </a:solidFill>
              </a:rPr>
              <a:t>nextInt</a:t>
            </a:r>
            <a:r>
              <a:rPr lang="en-US" sz="2000" dirty="0"/>
              <a:t> and </a:t>
            </a:r>
            <a:r>
              <a:rPr lang="en-US" sz="2000" dirty="0" err="1">
                <a:solidFill>
                  <a:srgbClr val="FF0000"/>
                </a:solidFill>
              </a:rPr>
              <a:t>nextLine</a:t>
            </a:r>
            <a:r>
              <a:rPr lang="en-US" sz="2000" dirty="0"/>
              <a:t> methods </a:t>
            </a:r>
          </a:p>
          <a:p>
            <a:pPr marL="342900" indent="-342900">
              <a:buFont typeface="Arial" panose="020B0604020202020204" pitchFamily="34" charset="0"/>
              <a:buChar char="•"/>
            </a:pPr>
            <a:r>
              <a:rPr lang="en-US" sz="2000" dirty="0"/>
              <a:t>A program that tries to read beyond the end of a file using methods of the </a:t>
            </a:r>
            <a:r>
              <a:rPr lang="en-US" sz="2000" dirty="0">
                <a:solidFill>
                  <a:srgbClr val="FF0000"/>
                </a:solidFill>
              </a:rPr>
              <a:t>Scanner</a:t>
            </a:r>
            <a:r>
              <a:rPr lang="en-US" sz="2000" dirty="0"/>
              <a:t> class will cause an exception to be thrown </a:t>
            </a:r>
          </a:p>
          <a:p>
            <a:pPr marL="342900" indent="-342900">
              <a:buFont typeface="Arial" panose="020B0604020202020204" pitchFamily="34" charset="0"/>
              <a:buChar char="•"/>
            </a:pPr>
            <a:r>
              <a:rPr lang="en-US" sz="2000" dirty="0"/>
              <a:t>instead of having to rely on an exception to signal the end of a file, the Scanner class provides methods such as </a:t>
            </a:r>
            <a:r>
              <a:rPr lang="en-US" sz="2000" dirty="0" err="1"/>
              <a:t>hasNextInt</a:t>
            </a:r>
            <a:r>
              <a:rPr lang="en-US" sz="2000" dirty="0"/>
              <a:t> and </a:t>
            </a:r>
            <a:r>
              <a:rPr lang="en-US" sz="2000" dirty="0" err="1"/>
              <a:t>hasNextLine</a:t>
            </a:r>
            <a:endParaRPr lang="en-US" sz="2000" dirty="0"/>
          </a:p>
        </p:txBody>
      </p:sp>
    </p:spTree>
    <p:extLst>
      <p:ext uri="{BB962C8B-B14F-4D97-AF65-F5344CB8AC3E}">
        <p14:creationId xmlns:p14="http://schemas.microsoft.com/office/powerpoint/2010/main" val="3518486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Another way to read: </a:t>
            </a:r>
            <a:r>
              <a:rPr lang="en-AU" dirty="0" err="1"/>
              <a:t>BufferedReader</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 class </a:t>
            </a:r>
            <a:r>
              <a:rPr lang="en-US" sz="2000" dirty="0" err="1">
                <a:solidFill>
                  <a:srgbClr val="FF0000"/>
                </a:solidFill>
              </a:rPr>
              <a:t>BufferedReader</a:t>
            </a:r>
            <a:r>
              <a:rPr lang="en-US" sz="2000" dirty="0"/>
              <a:t> is a stream class that can be used to read from a text file</a:t>
            </a:r>
          </a:p>
          <a:p>
            <a:pPr marL="342900" indent="-342900">
              <a:buFont typeface="Arial" panose="020B0604020202020204" pitchFamily="34" charset="0"/>
              <a:buChar char="•"/>
            </a:pPr>
            <a:r>
              <a:rPr lang="en-US" sz="2000" dirty="0"/>
              <a:t>An object of the class Buffered Reader has the methods </a:t>
            </a:r>
            <a:r>
              <a:rPr lang="en-US" sz="2000" dirty="0">
                <a:solidFill>
                  <a:srgbClr val="FF0000"/>
                </a:solidFill>
              </a:rPr>
              <a:t>read</a:t>
            </a:r>
            <a:r>
              <a:rPr lang="en-US" sz="2000" dirty="0"/>
              <a:t> and </a:t>
            </a:r>
            <a:r>
              <a:rPr lang="en-US" sz="2000" dirty="0" err="1">
                <a:solidFill>
                  <a:srgbClr val="FF0000"/>
                </a:solidFill>
              </a:rPr>
              <a:t>readLine</a:t>
            </a:r>
            <a:r>
              <a:rPr lang="en-US" sz="2000" dirty="0">
                <a:solidFill>
                  <a:srgbClr val="FF0000"/>
                </a:solidFill>
              </a:rPr>
              <a:t> </a:t>
            </a:r>
          </a:p>
          <a:p>
            <a:pPr marL="342900" indent="-342900">
              <a:buFont typeface="Arial" panose="020B0604020202020204" pitchFamily="34" charset="0"/>
              <a:buChar char="•"/>
            </a:pPr>
            <a:r>
              <a:rPr lang="en-US" sz="2000" dirty="0"/>
              <a:t>A stream of the class </a:t>
            </a:r>
            <a:r>
              <a:rPr lang="en-US" sz="2000" dirty="0" err="1"/>
              <a:t>BufferedReader</a:t>
            </a:r>
            <a:r>
              <a:rPr lang="en-US" sz="2000" dirty="0"/>
              <a:t> is created and connected to a text file as follows: </a:t>
            </a:r>
          </a:p>
          <a:p>
            <a:pPr marL="342900" indent="-342900">
              <a:buFont typeface="Arial" panose="020B0604020202020204" pitchFamily="34" charset="0"/>
              <a:buChar char="•"/>
            </a:pPr>
            <a:r>
              <a:rPr lang="en-US" sz="2000" dirty="0" err="1">
                <a:solidFill>
                  <a:srgbClr val="FF0000"/>
                </a:solidFill>
              </a:rPr>
              <a:t>BufferedReader</a:t>
            </a:r>
            <a:r>
              <a:rPr lang="en-US" sz="2000" dirty="0">
                <a:solidFill>
                  <a:srgbClr val="FF0000"/>
                </a:solidFill>
              </a:rPr>
              <a:t> </a:t>
            </a:r>
            <a:r>
              <a:rPr lang="en-US" sz="2000" dirty="0" err="1">
                <a:solidFill>
                  <a:srgbClr val="FF0000"/>
                </a:solidFill>
              </a:rPr>
              <a:t>readerObject</a:t>
            </a:r>
            <a:r>
              <a:rPr lang="en-US" sz="2000" dirty="0">
                <a:solidFill>
                  <a:srgbClr val="FF0000"/>
                </a:solidFill>
              </a:rPr>
              <a:t>; </a:t>
            </a:r>
          </a:p>
          <a:p>
            <a:pPr marL="342900" indent="-342900">
              <a:buFont typeface="Arial" panose="020B0604020202020204" pitchFamily="34" charset="0"/>
              <a:buChar char="•"/>
            </a:pPr>
            <a:r>
              <a:rPr lang="en-US" sz="2000" dirty="0" err="1">
                <a:solidFill>
                  <a:srgbClr val="FF0000"/>
                </a:solidFill>
              </a:rPr>
              <a:t>readerObject</a:t>
            </a:r>
            <a:r>
              <a:rPr lang="en-US" sz="2000" dirty="0">
                <a:solidFill>
                  <a:srgbClr val="FF0000"/>
                </a:solidFill>
              </a:rPr>
              <a:t> = new </a:t>
            </a:r>
            <a:r>
              <a:rPr lang="en-US" sz="2000" dirty="0" err="1">
                <a:solidFill>
                  <a:srgbClr val="FF0000"/>
                </a:solidFill>
              </a:rPr>
              <a:t>BufferedReader</a:t>
            </a:r>
            <a:r>
              <a:rPr lang="en-US" sz="2000" dirty="0">
                <a:solidFill>
                  <a:srgbClr val="FF0000"/>
                </a:solidFill>
              </a:rPr>
              <a:t>(new </a:t>
            </a:r>
            <a:r>
              <a:rPr lang="en-US" sz="2000" dirty="0" err="1">
                <a:solidFill>
                  <a:srgbClr val="FF0000"/>
                </a:solidFill>
              </a:rPr>
              <a:t>FileReader</a:t>
            </a:r>
            <a:r>
              <a:rPr lang="en-US" sz="2000" dirty="0">
                <a:solidFill>
                  <a:srgbClr val="FF0000"/>
                </a:solidFill>
              </a:rPr>
              <a:t>(</a:t>
            </a:r>
            <a:r>
              <a:rPr lang="en-US" sz="2000" dirty="0" err="1">
                <a:solidFill>
                  <a:srgbClr val="FF0000"/>
                </a:solidFill>
              </a:rPr>
              <a:t>FileName</a:t>
            </a:r>
            <a:r>
              <a:rPr lang="en-US" sz="2000" dirty="0">
                <a:solidFill>
                  <a:srgbClr val="FF0000"/>
                </a:solidFill>
              </a:rPr>
              <a:t>)); </a:t>
            </a:r>
          </a:p>
          <a:p>
            <a:endParaRPr lang="en-US" sz="2000" dirty="0">
              <a:solidFill>
                <a:srgbClr val="FF0000"/>
              </a:solidFill>
            </a:endParaRPr>
          </a:p>
          <a:p>
            <a:pPr marL="342900" indent="-342900">
              <a:buFont typeface="Arial" panose="020B0604020202020204" pitchFamily="34" charset="0"/>
              <a:buChar char="•"/>
            </a:pPr>
            <a:r>
              <a:rPr lang="en-US" sz="2000" dirty="0"/>
              <a:t>The </a:t>
            </a:r>
            <a:r>
              <a:rPr lang="en-US" sz="2000" dirty="0" err="1"/>
              <a:t>readLine</a:t>
            </a:r>
            <a:r>
              <a:rPr lang="en-US" sz="2000" dirty="0"/>
              <a:t> method is the same method used to read from the keyboard, but in this case it would read from a file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The read method reads a single character, and returns a value (of type int) that corresponds to the character read </a:t>
            </a:r>
          </a:p>
          <a:p>
            <a:pPr marL="342900" indent="-342900">
              <a:buFont typeface="Arial" panose="020B0604020202020204" pitchFamily="34" charset="0"/>
              <a:buChar char="•"/>
            </a:pPr>
            <a:r>
              <a:rPr lang="en-US" sz="2000" dirty="0"/>
              <a:t>Since the read method does not return the character itself, a type cast must be used: </a:t>
            </a:r>
          </a:p>
          <a:p>
            <a:pPr marL="342900" indent="-342900">
              <a:buFont typeface="Arial" panose="020B0604020202020204" pitchFamily="34" charset="0"/>
              <a:buChar char="•"/>
            </a:pPr>
            <a:r>
              <a:rPr lang="en-US" sz="2000" dirty="0">
                <a:solidFill>
                  <a:srgbClr val="FF0000"/>
                </a:solidFill>
              </a:rPr>
              <a:t>char next = (char)(</a:t>
            </a:r>
            <a:r>
              <a:rPr lang="en-US" sz="2000" dirty="0" err="1">
                <a:solidFill>
                  <a:srgbClr val="FF0000"/>
                </a:solidFill>
              </a:rPr>
              <a:t>readerObject.read</a:t>
            </a:r>
            <a:r>
              <a:rPr lang="en-US" sz="2000" dirty="0">
                <a:solidFill>
                  <a:srgbClr val="FF0000"/>
                </a:solidFill>
              </a:rPr>
              <a:t>());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Unlike the Scanner class, the class </a:t>
            </a:r>
            <a:r>
              <a:rPr lang="en-US" sz="2000" dirty="0" err="1"/>
              <a:t>BufferedReader</a:t>
            </a:r>
            <a:r>
              <a:rPr lang="en-US" sz="2000" dirty="0"/>
              <a:t> has no methods to read a number from a text file</a:t>
            </a:r>
          </a:p>
          <a:p>
            <a:pPr marL="342900" indent="-342900">
              <a:buFont typeface="Arial" panose="020B0604020202020204" pitchFamily="34" charset="0"/>
              <a:buChar char="•"/>
            </a:pPr>
            <a:r>
              <a:rPr lang="en-US" sz="2000" dirty="0"/>
              <a:t>A number must be read in as a string, and then converted to a value of the appropriate numeric type using one of the wrapper classes</a:t>
            </a:r>
          </a:p>
          <a:p>
            <a:pPr marL="342900" indent="-342900">
              <a:buFont typeface="Arial" panose="020B0604020202020204" pitchFamily="34" charset="0"/>
              <a:buChar char="•"/>
            </a:pPr>
            <a:r>
              <a:rPr lang="en-US" sz="2000" dirty="0"/>
              <a:t>To read in a single number on a line by itself, first use the method </a:t>
            </a:r>
            <a:r>
              <a:rPr lang="en-US" sz="2000" dirty="0" err="1"/>
              <a:t>readLine</a:t>
            </a:r>
            <a:r>
              <a:rPr lang="en-US" sz="2000" dirty="0"/>
              <a:t>, and then use </a:t>
            </a:r>
            <a:r>
              <a:rPr lang="en-US" sz="2000" dirty="0" err="1"/>
              <a:t>Integer.parseInt</a:t>
            </a:r>
            <a:r>
              <a:rPr lang="en-US" sz="2000" dirty="0"/>
              <a:t>, </a:t>
            </a:r>
            <a:r>
              <a:rPr lang="en-US" sz="2000" dirty="0" err="1"/>
              <a:t>Double.parseDouble</a:t>
            </a:r>
            <a:r>
              <a:rPr lang="en-US" sz="2000" dirty="0"/>
              <a:t>, etc. to convert the string into a number </a:t>
            </a:r>
          </a:p>
          <a:p>
            <a:pPr marL="342900" indent="-342900">
              <a:buFont typeface="Arial" panose="020B0604020202020204" pitchFamily="34" charset="0"/>
              <a:buChar char="•"/>
            </a:pPr>
            <a:r>
              <a:rPr lang="en-US" sz="2000" dirty="0"/>
              <a:t>If there are multiple numbers on a line, </a:t>
            </a:r>
            <a:r>
              <a:rPr lang="en-US" sz="2000" dirty="0" err="1"/>
              <a:t>StringTokenizer</a:t>
            </a:r>
            <a:r>
              <a:rPr lang="en-US" sz="2000" dirty="0"/>
              <a:t> can be used to decompose the string into tokens, and then the tokens can be converted as described above </a:t>
            </a:r>
          </a:p>
          <a:p>
            <a:pPr marL="342900" indent="-342900">
              <a:buFont typeface="Arial" panose="020B0604020202020204" pitchFamily="34" charset="0"/>
              <a:buChar char="•"/>
            </a:pPr>
            <a:r>
              <a:rPr lang="en-US" sz="2000" dirty="0"/>
              <a:t>The method </a:t>
            </a:r>
            <a:r>
              <a:rPr lang="en-US" sz="2000" dirty="0" err="1"/>
              <a:t>readLine</a:t>
            </a:r>
            <a:r>
              <a:rPr lang="en-US" sz="2000" dirty="0"/>
              <a:t> of the class </a:t>
            </a:r>
            <a:r>
              <a:rPr lang="en-US" sz="2000" dirty="0" err="1"/>
              <a:t>BufferedReader</a:t>
            </a:r>
            <a:r>
              <a:rPr lang="en-US" sz="2000" dirty="0"/>
              <a:t> returns </a:t>
            </a:r>
            <a:r>
              <a:rPr lang="en-US" sz="2000" dirty="0">
                <a:solidFill>
                  <a:srgbClr val="FF0000"/>
                </a:solidFill>
              </a:rPr>
              <a:t>null</a:t>
            </a:r>
            <a:r>
              <a:rPr lang="en-US" sz="2000" dirty="0"/>
              <a:t> when it tries to read beyond the end of a text file </a:t>
            </a:r>
          </a:p>
          <a:p>
            <a:pPr marL="342900" indent="-342900">
              <a:buFont typeface="Arial" panose="020B0604020202020204" pitchFamily="34" charset="0"/>
              <a:buChar char="•"/>
            </a:pPr>
            <a:r>
              <a:rPr lang="en-US" sz="2000" dirty="0"/>
              <a:t>The method read of the class </a:t>
            </a:r>
            <a:r>
              <a:rPr lang="en-US" sz="2000" dirty="0" err="1"/>
              <a:t>BufferedReader</a:t>
            </a:r>
            <a:r>
              <a:rPr lang="en-US" sz="2000" dirty="0"/>
              <a:t> returns </a:t>
            </a:r>
            <a:r>
              <a:rPr lang="en-US" sz="2000" dirty="0">
                <a:solidFill>
                  <a:srgbClr val="FF0000"/>
                </a:solidFill>
              </a:rPr>
              <a:t>-1</a:t>
            </a:r>
            <a:r>
              <a:rPr lang="en-US" sz="2000" dirty="0"/>
              <a:t> when it tries to read beyond the end of a text file </a:t>
            </a:r>
          </a:p>
        </p:txBody>
      </p:sp>
    </p:spTree>
    <p:extLst>
      <p:ext uri="{BB962C8B-B14F-4D97-AF65-F5344CB8AC3E}">
        <p14:creationId xmlns:p14="http://schemas.microsoft.com/office/powerpoint/2010/main" val="3324715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File path</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a file name is used as an argument to a constructor for opening a file, it is assumed that the file is in the same directory or folder as the one in which the program is run </a:t>
            </a:r>
          </a:p>
          <a:p>
            <a:pPr marL="342900" indent="-342900">
              <a:buFont typeface="Arial" panose="020B0604020202020204" pitchFamily="34" charset="0"/>
              <a:buChar char="•"/>
            </a:pPr>
            <a:r>
              <a:rPr lang="en-US" sz="2000" dirty="0"/>
              <a:t>If it is not in the same directory, the full or relative path name must be given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path name not only gives the name of the file, but also the directory or folder in which the file exists </a:t>
            </a:r>
          </a:p>
          <a:p>
            <a:pPr marL="342900" indent="-342900">
              <a:buFont typeface="Arial" panose="020B0604020202020204" pitchFamily="34" charset="0"/>
              <a:buChar char="•"/>
            </a:pPr>
            <a:r>
              <a:rPr lang="en-US" sz="2000" dirty="0"/>
              <a:t>A </a:t>
            </a:r>
            <a:r>
              <a:rPr lang="en-US" sz="2000" dirty="0">
                <a:solidFill>
                  <a:srgbClr val="FF0000"/>
                </a:solidFill>
              </a:rPr>
              <a:t>full path </a:t>
            </a:r>
            <a:r>
              <a:rPr lang="en-US" sz="2000" dirty="0"/>
              <a:t>name gives a complete path name, starting from the root directory </a:t>
            </a:r>
          </a:p>
          <a:p>
            <a:pPr marL="342900" indent="-342900">
              <a:buFont typeface="Arial" panose="020B0604020202020204" pitchFamily="34" charset="0"/>
              <a:buChar char="•"/>
            </a:pPr>
            <a:r>
              <a:rPr lang="en-US" sz="2000" dirty="0"/>
              <a:t>A </a:t>
            </a:r>
            <a:r>
              <a:rPr lang="en-US" sz="2000" dirty="0">
                <a:solidFill>
                  <a:srgbClr val="FF0000"/>
                </a:solidFill>
              </a:rPr>
              <a:t>relative path</a:t>
            </a:r>
            <a:r>
              <a:rPr lang="en-US" sz="2000" dirty="0"/>
              <a:t> name gives the path to the file, starting with the directory in which the program is located </a:t>
            </a:r>
          </a:p>
        </p:txBody>
      </p:sp>
    </p:spTree>
    <p:extLst>
      <p:ext uri="{BB962C8B-B14F-4D97-AF65-F5344CB8AC3E}">
        <p14:creationId xmlns:p14="http://schemas.microsoft.com/office/powerpoint/2010/main" val="91524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Operate on Binary Files</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An </a:t>
            </a:r>
            <a:r>
              <a:rPr lang="en-US" sz="2000" dirty="0" err="1">
                <a:solidFill>
                  <a:srgbClr val="FF0000"/>
                </a:solidFill>
              </a:rPr>
              <a:t>ObjectOutputStream</a:t>
            </a:r>
            <a:r>
              <a:rPr lang="en-US" sz="2000" dirty="0"/>
              <a:t> object is created and connected to a binary file as follows: </a:t>
            </a:r>
          </a:p>
          <a:p>
            <a:pPr marL="342900" indent="-342900">
              <a:buFont typeface="Arial" panose="020B0604020202020204" pitchFamily="34" charset="0"/>
              <a:buChar char="•"/>
            </a:pPr>
            <a:r>
              <a:rPr lang="en-US" sz="2000" dirty="0" err="1">
                <a:solidFill>
                  <a:srgbClr val="FF0000"/>
                </a:solidFill>
              </a:rPr>
              <a:t>ObjectOutputStream</a:t>
            </a:r>
            <a:r>
              <a:rPr lang="en-US" sz="2000" dirty="0">
                <a:solidFill>
                  <a:srgbClr val="FF0000"/>
                </a:solidFill>
              </a:rPr>
              <a:t> </a:t>
            </a:r>
            <a:r>
              <a:rPr lang="en-US" sz="2000" dirty="0" err="1">
                <a:solidFill>
                  <a:srgbClr val="FF0000"/>
                </a:solidFill>
              </a:rPr>
              <a:t>outputStreamName</a:t>
            </a:r>
            <a:r>
              <a:rPr lang="en-US" sz="2000" dirty="0">
                <a:solidFill>
                  <a:srgbClr val="FF0000"/>
                </a:solidFill>
              </a:rPr>
              <a:t> = new </a:t>
            </a:r>
            <a:r>
              <a:rPr lang="en-US" sz="2000" dirty="0" err="1">
                <a:solidFill>
                  <a:srgbClr val="FF0000"/>
                </a:solidFill>
              </a:rPr>
              <a:t>ObjectOutputStream</a:t>
            </a:r>
            <a:r>
              <a:rPr lang="en-US" sz="2000" dirty="0">
                <a:solidFill>
                  <a:srgbClr val="FF0000"/>
                </a:solidFill>
              </a:rPr>
              <a:t>(new </a:t>
            </a:r>
            <a:r>
              <a:rPr lang="en-US" sz="2000" dirty="0" err="1">
                <a:solidFill>
                  <a:srgbClr val="FF0000"/>
                </a:solidFill>
              </a:rPr>
              <a:t>FileOutputStream</a:t>
            </a:r>
            <a:r>
              <a:rPr lang="en-US" sz="2000" dirty="0">
                <a:solidFill>
                  <a:srgbClr val="FF0000"/>
                </a:solidFill>
              </a:rPr>
              <a:t>(</a:t>
            </a:r>
            <a:r>
              <a:rPr lang="en-US" sz="2000" dirty="0" err="1">
                <a:solidFill>
                  <a:srgbClr val="FF0000"/>
                </a:solidFill>
              </a:rPr>
              <a:t>FileName</a:t>
            </a:r>
            <a:r>
              <a:rPr lang="en-US" sz="2000" dirty="0">
                <a:solidFill>
                  <a:srgbClr val="FF0000"/>
                </a:solidFill>
              </a:rPr>
              <a:t>));</a:t>
            </a:r>
          </a:p>
          <a:p>
            <a:pPr marL="342900" indent="-342900">
              <a:buFont typeface="Arial" panose="020B0604020202020204" pitchFamily="34" charset="0"/>
              <a:buChar char="•"/>
            </a:pPr>
            <a:r>
              <a:rPr lang="en-US" sz="2000" dirty="0"/>
              <a:t>After opening the file, </a:t>
            </a:r>
            <a:r>
              <a:rPr lang="en-US" sz="2000" dirty="0" err="1"/>
              <a:t>ObjectOutputStream</a:t>
            </a:r>
            <a:r>
              <a:rPr lang="en-US" sz="2000" dirty="0"/>
              <a:t> methods can be used to write to the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Methods</a:t>
            </a:r>
            <a:r>
              <a:rPr lang="zh-CN" altLang="en-US" sz="2000" dirty="0"/>
              <a:t> </a:t>
            </a:r>
            <a:r>
              <a:rPr lang="en-US" sz="2000" dirty="0"/>
              <a:t>used</a:t>
            </a:r>
            <a:r>
              <a:rPr lang="zh-CN" altLang="en-US" sz="2000" dirty="0"/>
              <a:t> </a:t>
            </a:r>
            <a:r>
              <a:rPr lang="en-US" sz="2000" dirty="0"/>
              <a:t>to</a:t>
            </a:r>
            <a:r>
              <a:rPr lang="zh-CN" altLang="en-US" sz="2000" dirty="0"/>
              <a:t> </a:t>
            </a:r>
            <a:r>
              <a:rPr lang="en-US" sz="2000" dirty="0"/>
              <a:t>output</a:t>
            </a:r>
            <a:r>
              <a:rPr lang="zh-CN" altLang="en-US" sz="2000" dirty="0"/>
              <a:t> </a:t>
            </a:r>
            <a:r>
              <a:rPr lang="en-US" sz="2000" dirty="0"/>
              <a:t>primitive</a:t>
            </a:r>
            <a:r>
              <a:rPr lang="zh-CN" altLang="en-US" sz="2000" dirty="0"/>
              <a:t> </a:t>
            </a:r>
            <a:r>
              <a:rPr lang="en-US" sz="2000" dirty="0"/>
              <a:t>values</a:t>
            </a:r>
            <a:r>
              <a:rPr lang="zh-CN" altLang="en-US" sz="2000" dirty="0"/>
              <a:t> </a:t>
            </a:r>
            <a:r>
              <a:rPr lang="en-US" sz="2000" dirty="0"/>
              <a:t>include</a:t>
            </a:r>
            <a:r>
              <a:rPr lang="zh-CN" altLang="en-US" sz="2000" dirty="0"/>
              <a:t> </a:t>
            </a:r>
            <a:r>
              <a:rPr lang="en-US" sz="2000" dirty="0" err="1">
                <a:solidFill>
                  <a:srgbClr val="FF0000"/>
                </a:solidFill>
              </a:rPr>
              <a:t>writeInt</a:t>
            </a:r>
            <a:r>
              <a:rPr lang="en-US" sz="2000" dirty="0"/>
              <a:t>, </a:t>
            </a:r>
            <a:r>
              <a:rPr lang="en-US" sz="2000" dirty="0" err="1">
                <a:solidFill>
                  <a:srgbClr val="FF0000"/>
                </a:solidFill>
              </a:rPr>
              <a:t>writeDouble</a:t>
            </a:r>
            <a:r>
              <a:rPr lang="en-US" sz="2000" dirty="0"/>
              <a:t>, </a:t>
            </a:r>
            <a:r>
              <a:rPr lang="en-US" sz="2000" dirty="0" err="1">
                <a:solidFill>
                  <a:srgbClr val="FF0000"/>
                </a:solidFill>
              </a:rPr>
              <a:t>writeChar</a:t>
            </a:r>
            <a:r>
              <a:rPr lang="en-US" sz="2000" dirty="0"/>
              <a:t>, and </a:t>
            </a:r>
            <a:r>
              <a:rPr lang="en-US" sz="2000" dirty="0" err="1">
                <a:solidFill>
                  <a:srgbClr val="FF0000"/>
                </a:solidFill>
              </a:rPr>
              <a:t>writeBoolean</a:t>
            </a:r>
            <a:r>
              <a:rPr lang="en-US" sz="2000" dirty="0"/>
              <a:t> </a:t>
            </a:r>
          </a:p>
          <a:p>
            <a:pPr marL="342900" indent="-342900">
              <a:buFont typeface="Arial" panose="020B0604020202020204" pitchFamily="34" charset="0"/>
              <a:buChar char="•"/>
            </a:pPr>
            <a:r>
              <a:rPr lang="en-US" sz="2000" dirty="0"/>
              <a:t>UTF is an encoding scheme used to encode Unicode characters that favors the ASCII character set </a:t>
            </a:r>
          </a:p>
          <a:p>
            <a:pPr marL="342900" indent="-342900">
              <a:buFont typeface="Arial" panose="020B0604020202020204" pitchFamily="34" charset="0"/>
              <a:buChar char="•"/>
            </a:pPr>
            <a:r>
              <a:rPr lang="en-US" sz="2000" dirty="0"/>
              <a:t>The</a:t>
            </a:r>
            <a:r>
              <a:rPr lang="zh-CN" altLang="en-US" sz="2000" dirty="0"/>
              <a:t> </a:t>
            </a:r>
            <a:r>
              <a:rPr lang="en-US" sz="2000" dirty="0"/>
              <a:t>method</a:t>
            </a:r>
            <a:r>
              <a:rPr lang="zh-CN" altLang="en-US" sz="2000" dirty="0"/>
              <a:t> </a:t>
            </a:r>
            <a:r>
              <a:rPr lang="en-US" sz="2000" dirty="0" err="1">
                <a:solidFill>
                  <a:srgbClr val="FF0000"/>
                </a:solidFill>
              </a:rPr>
              <a:t>writeUTF</a:t>
            </a:r>
            <a:r>
              <a:rPr lang="zh-CN" altLang="en-US" sz="2000" dirty="0"/>
              <a:t> </a:t>
            </a:r>
            <a:r>
              <a:rPr lang="en-US" sz="2000" dirty="0"/>
              <a:t>can</a:t>
            </a:r>
            <a:r>
              <a:rPr lang="zh-CN" altLang="en-US" sz="2000" dirty="0"/>
              <a:t> </a:t>
            </a:r>
            <a:r>
              <a:rPr lang="en-US" sz="2000" dirty="0"/>
              <a:t>be</a:t>
            </a:r>
            <a:r>
              <a:rPr lang="zh-CN" altLang="en-US" sz="2000" dirty="0"/>
              <a:t> </a:t>
            </a:r>
            <a:r>
              <a:rPr lang="en-US" sz="2000" dirty="0"/>
              <a:t>used</a:t>
            </a:r>
            <a:r>
              <a:rPr lang="zh-CN" altLang="en-US" sz="2000" dirty="0"/>
              <a:t> </a:t>
            </a:r>
            <a:r>
              <a:rPr lang="en-US" sz="2000" dirty="0"/>
              <a:t>to</a:t>
            </a:r>
            <a:r>
              <a:rPr lang="zh-CN" altLang="en-US" sz="2000" dirty="0"/>
              <a:t> </a:t>
            </a:r>
            <a:r>
              <a:rPr lang="en-US" sz="2000" dirty="0"/>
              <a:t>output</a:t>
            </a:r>
            <a:r>
              <a:rPr lang="zh-CN" altLang="en-US" sz="2000" dirty="0"/>
              <a:t> </a:t>
            </a:r>
            <a:r>
              <a:rPr lang="en-US" sz="2000" dirty="0"/>
              <a:t>values</a:t>
            </a:r>
            <a:r>
              <a:rPr lang="zh-CN" altLang="en-US" sz="2000" dirty="0"/>
              <a:t> </a:t>
            </a:r>
            <a:r>
              <a:rPr lang="en-US" sz="2000" dirty="0"/>
              <a:t>of</a:t>
            </a:r>
            <a:r>
              <a:rPr lang="zh-CN" altLang="en-US" sz="2000" dirty="0"/>
              <a:t> </a:t>
            </a:r>
            <a:r>
              <a:rPr lang="en-US" sz="2000" dirty="0"/>
              <a:t>type String </a:t>
            </a:r>
          </a:p>
          <a:p>
            <a:pPr marL="342900" indent="-342900">
              <a:buFont typeface="Arial" panose="020B0604020202020204" pitchFamily="34" charset="0"/>
              <a:buChar char="•"/>
            </a:pPr>
            <a:r>
              <a:rPr lang="en-US" sz="2000" dirty="0"/>
              <a:t>The stream should always be closed after writing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class </a:t>
            </a:r>
            <a:r>
              <a:rPr lang="en-US" sz="2000" dirty="0" err="1">
                <a:solidFill>
                  <a:srgbClr val="FF0000"/>
                </a:solidFill>
              </a:rPr>
              <a:t>ObjectInputStream</a:t>
            </a:r>
            <a:r>
              <a:rPr lang="en-US" sz="2000" dirty="0"/>
              <a:t> is a stream class that can be used to read from a binary file</a:t>
            </a:r>
          </a:p>
          <a:p>
            <a:pPr marL="342900" indent="-342900">
              <a:buFont typeface="Arial" panose="020B0604020202020204" pitchFamily="34" charset="0"/>
              <a:buChar char="•"/>
            </a:pPr>
            <a:r>
              <a:rPr lang="en-US" sz="2000" dirty="0"/>
              <a:t>An </a:t>
            </a:r>
            <a:r>
              <a:rPr lang="en-US" sz="2000" dirty="0" err="1">
                <a:solidFill>
                  <a:srgbClr val="FF0000"/>
                </a:solidFill>
              </a:rPr>
              <a:t>ObjectInputStream</a:t>
            </a:r>
            <a:r>
              <a:rPr lang="en-US" sz="2000" dirty="0"/>
              <a:t> object is created and connected to a binary file as follows: </a:t>
            </a:r>
          </a:p>
          <a:p>
            <a:pPr marL="342900" indent="-342900">
              <a:buFont typeface="Arial" panose="020B0604020202020204" pitchFamily="34" charset="0"/>
              <a:buChar char="•"/>
            </a:pPr>
            <a:r>
              <a:rPr lang="en-US" sz="2000" dirty="0" err="1">
                <a:solidFill>
                  <a:srgbClr val="FF0000"/>
                </a:solidFill>
              </a:rPr>
              <a:t>ObjectInputStream</a:t>
            </a:r>
            <a:r>
              <a:rPr lang="en-US" sz="2000" dirty="0">
                <a:solidFill>
                  <a:srgbClr val="FF0000"/>
                </a:solidFill>
              </a:rPr>
              <a:t> </a:t>
            </a:r>
            <a:r>
              <a:rPr lang="en-US" sz="2000" dirty="0" err="1">
                <a:solidFill>
                  <a:srgbClr val="FF0000"/>
                </a:solidFill>
              </a:rPr>
              <a:t>inStreamName</a:t>
            </a:r>
            <a:r>
              <a:rPr lang="en-US" sz="2000" dirty="0">
                <a:solidFill>
                  <a:srgbClr val="FF0000"/>
                </a:solidFill>
              </a:rPr>
              <a:t> = new </a:t>
            </a:r>
            <a:r>
              <a:rPr lang="en-US" sz="2000" dirty="0" err="1">
                <a:solidFill>
                  <a:srgbClr val="FF0000"/>
                </a:solidFill>
              </a:rPr>
              <a:t>ObjectInputStream</a:t>
            </a:r>
            <a:r>
              <a:rPr lang="en-US" sz="2000" dirty="0">
                <a:solidFill>
                  <a:srgbClr val="FF0000"/>
                </a:solidFill>
              </a:rPr>
              <a:t>(new </a:t>
            </a:r>
            <a:r>
              <a:rPr lang="en-US" sz="2000" dirty="0" err="1">
                <a:solidFill>
                  <a:srgbClr val="FF0000"/>
                </a:solidFill>
              </a:rPr>
              <a:t>FileInputStream</a:t>
            </a:r>
            <a:r>
              <a:rPr lang="en-US" sz="2000" dirty="0">
                <a:solidFill>
                  <a:srgbClr val="FF0000"/>
                </a:solidFill>
              </a:rPr>
              <a:t>(</a:t>
            </a:r>
            <a:r>
              <a:rPr lang="en-US" sz="2000" dirty="0" err="1">
                <a:solidFill>
                  <a:srgbClr val="FF0000"/>
                </a:solidFill>
              </a:rPr>
              <a:t>FileName</a:t>
            </a:r>
            <a:r>
              <a:rPr lang="en-US" sz="2000" dirty="0">
                <a:solidFill>
                  <a:srgbClr val="FF0000"/>
                </a:solidFill>
              </a:rPr>
              <a:t>));</a:t>
            </a:r>
          </a:p>
          <a:p>
            <a:pPr marL="342900" indent="-342900">
              <a:buFont typeface="Arial" panose="020B0604020202020204" pitchFamily="34" charset="0"/>
              <a:buChar char="•"/>
            </a:pPr>
            <a:r>
              <a:rPr lang="en-US" sz="2000" dirty="0"/>
              <a:t>After opening the file, </a:t>
            </a:r>
            <a:r>
              <a:rPr lang="en-US" sz="2000" dirty="0" err="1"/>
              <a:t>ObjectInputStream</a:t>
            </a:r>
            <a:r>
              <a:rPr lang="en-US" sz="2000" dirty="0"/>
              <a:t> methods can be used to read to the file</a:t>
            </a:r>
          </a:p>
          <a:p>
            <a:pPr marL="342900" indent="-342900">
              <a:buFont typeface="Arial" panose="020B0604020202020204" pitchFamily="34" charset="0"/>
              <a:buChar char="•"/>
            </a:pPr>
            <a:r>
              <a:rPr lang="en-US" sz="2000" dirty="0"/>
              <a:t>Methods</a:t>
            </a:r>
            <a:r>
              <a:rPr lang="zh-CN" altLang="en-US" sz="2000" dirty="0"/>
              <a:t> </a:t>
            </a:r>
            <a:r>
              <a:rPr lang="en-US" sz="2000" dirty="0"/>
              <a:t>used</a:t>
            </a:r>
            <a:r>
              <a:rPr lang="zh-CN" altLang="en-US" sz="2000" dirty="0"/>
              <a:t> </a:t>
            </a:r>
            <a:r>
              <a:rPr lang="en-US" sz="2000" dirty="0"/>
              <a:t>to</a:t>
            </a:r>
            <a:r>
              <a:rPr lang="zh-CN" altLang="en-US" sz="2000" dirty="0"/>
              <a:t> </a:t>
            </a:r>
            <a:r>
              <a:rPr lang="en-US" sz="2000" dirty="0"/>
              <a:t>input</a:t>
            </a:r>
            <a:r>
              <a:rPr lang="zh-CN" altLang="en-US" sz="2000" dirty="0"/>
              <a:t> </a:t>
            </a:r>
            <a:r>
              <a:rPr lang="en-US" sz="2000" dirty="0"/>
              <a:t>primitive</a:t>
            </a:r>
            <a:r>
              <a:rPr lang="zh-CN" altLang="en-US" sz="2000" dirty="0"/>
              <a:t> </a:t>
            </a:r>
            <a:r>
              <a:rPr lang="en-US" sz="2000" dirty="0"/>
              <a:t>values</a:t>
            </a:r>
            <a:r>
              <a:rPr lang="zh-CN" altLang="en-US" sz="2000" dirty="0"/>
              <a:t> </a:t>
            </a:r>
            <a:r>
              <a:rPr lang="en-US" sz="2000" dirty="0"/>
              <a:t>include</a:t>
            </a:r>
            <a:r>
              <a:rPr lang="zh-CN" altLang="en-US" sz="2000" dirty="0"/>
              <a:t> </a:t>
            </a:r>
            <a:r>
              <a:rPr lang="en-US" sz="2000" dirty="0" err="1">
                <a:solidFill>
                  <a:srgbClr val="FF0000"/>
                </a:solidFill>
              </a:rPr>
              <a:t>readInt</a:t>
            </a:r>
            <a:r>
              <a:rPr lang="en-US" sz="2000" dirty="0"/>
              <a:t>, </a:t>
            </a:r>
            <a:r>
              <a:rPr lang="en-US" sz="2000" dirty="0" err="1">
                <a:solidFill>
                  <a:srgbClr val="FF0000"/>
                </a:solidFill>
              </a:rPr>
              <a:t>readDouble</a:t>
            </a:r>
            <a:r>
              <a:rPr lang="en-US" sz="2000" dirty="0"/>
              <a:t>, </a:t>
            </a:r>
            <a:r>
              <a:rPr lang="en-US" sz="2000" dirty="0" err="1">
                <a:solidFill>
                  <a:srgbClr val="FF0000"/>
                </a:solidFill>
              </a:rPr>
              <a:t>readChar</a:t>
            </a:r>
            <a:r>
              <a:rPr lang="en-US" sz="2000" dirty="0"/>
              <a:t>, and </a:t>
            </a:r>
            <a:r>
              <a:rPr lang="en-US" sz="2000" dirty="0" err="1">
                <a:solidFill>
                  <a:srgbClr val="FF0000"/>
                </a:solidFill>
              </a:rPr>
              <a:t>readBoolean</a:t>
            </a:r>
            <a:endParaRPr lang="en-US" sz="2000" dirty="0">
              <a:solidFill>
                <a:srgbClr val="FF0000"/>
              </a:solidFill>
            </a:endParaRPr>
          </a:p>
          <a:p>
            <a:pPr marL="342900" indent="-342900">
              <a:buFont typeface="Arial" panose="020B0604020202020204" pitchFamily="34" charset="0"/>
              <a:buChar char="•"/>
            </a:pPr>
            <a:r>
              <a:rPr lang="en-US" sz="2000" dirty="0"/>
              <a:t>The</a:t>
            </a:r>
            <a:r>
              <a:rPr lang="zh-CN" altLang="en-US" sz="2000" dirty="0"/>
              <a:t> </a:t>
            </a:r>
            <a:r>
              <a:rPr lang="en-US" sz="2000" dirty="0"/>
              <a:t>method</a:t>
            </a:r>
            <a:r>
              <a:rPr lang="zh-CN" altLang="en-US" sz="2000" dirty="0"/>
              <a:t> </a:t>
            </a:r>
            <a:r>
              <a:rPr lang="en-US" sz="2000" dirty="0" err="1">
                <a:solidFill>
                  <a:srgbClr val="FF0000"/>
                </a:solidFill>
              </a:rPr>
              <a:t>readUTF</a:t>
            </a:r>
            <a:r>
              <a:rPr lang="zh-CN" altLang="en-US" sz="2000" dirty="0"/>
              <a:t> </a:t>
            </a:r>
            <a:r>
              <a:rPr lang="en-US" sz="2000" dirty="0"/>
              <a:t>is</a:t>
            </a:r>
            <a:r>
              <a:rPr lang="zh-CN" altLang="en-US" sz="2000" dirty="0"/>
              <a:t> </a:t>
            </a:r>
            <a:r>
              <a:rPr lang="en-US" sz="2000" dirty="0"/>
              <a:t>used</a:t>
            </a:r>
            <a:r>
              <a:rPr lang="zh-CN" altLang="en-US" sz="2000" dirty="0"/>
              <a:t> </a:t>
            </a:r>
            <a:r>
              <a:rPr lang="en-US" sz="2000" dirty="0"/>
              <a:t>to</a:t>
            </a:r>
            <a:r>
              <a:rPr lang="zh-CN" altLang="en-US" sz="2000" dirty="0"/>
              <a:t> </a:t>
            </a:r>
            <a:r>
              <a:rPr lang="en-US" sz="2000" dirty="0"/>
              <a:t>input</a:t>
            </a:r>
            <a:r>
              <a:rPr lang="zh-CN" altLang="en-US" sz="2000" dirty="0"/>
              <a:t> </a:t>
            </a:r>
            <a:r>
              <a:rPr lang="en-US" sz="2000" dirty="0"/>
              <a:t>values</a:t>
            </a:r>
            <a:r>
              <a:rPr lang="zh-CN" altLang="en-US" sz="2000" dirty="0"/>
              <a:t> </a:t>
            </a:r>
            <a:r>
              <a:rPr lang="en-US" sz="2000" dirty="0"/>
              <a:t>of</a:t>
            </a:r>
            <a:r>
              <a:rPr lang="zh-CN" altLang="en-US" sz="2000" dirty="0"/>
              <a:t> </a:t>
            </a:r>
            <a:r>
              <a:rPr lang="en-US" sz="2000" dirty="0"/>
              <a:t>type</a:t>
            </a:r>
            <a:r>
              <a:rPr lang="zh-CN" altLang="en-US" sz="2000" dirty="0"/>
              <a:t> </a:t>
            </a:r>
            <a:r>
              <a:rPr lang="en-US" sz="2000" dirty="0"/>
              <a:t>String </a:t>
            </a:r>
          </a:p>
          <a:p>
            <a:pPr marL="342900" indent="-342900">
              <a:buFont typeface="Arial" panose="020B0604020202020204" pitchFamily="34" charset="0"/>
              <a:buChar char="•"/>
            </a:pPr>
            <a:r>
              <a:rPr lang="en-US" sz="2000" dirty="0"/>
              <a:t>If the file contains multiple types, each item type must be read in exactly the same order it was written to the file</a:t>
            </a:r>
          </a:p>
          <a:p>
            <a:pPr marL="342900" indent="-342900">
              <a:buFont typeface="Arial" panose="020B0604020202020204" pitchFamily="34" charset="0"/>
              <a:buChar char="•"/>
            </a:pPr>
            <a:r>
              <a:rPr lang="en-US" sz="2000" dirty="0"/>
              <a:t>The stream should be closed after reading  </a:t>
            </a:r>
          </a:p>
        </p:txBody>
      </p:sp>
    </p:spTree>
    <p:extLst>
      <p:ext uri="{BB962C8B-B14F-4D97-AF65-F5344CB8AC3E}">
        <p14:creationId xmlns:p14="http://schemas.microsoft.com/office/powerpoint/2010/main" val="140228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Operate on Binary Files</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All of the </a:t>
            </a:r>
            <a:r>
              <a:rPr lang="en-US" sz="2000" dirty="0" err="1"/>
              <a:t>ObjectInputStream</a:t>
            </a:r>
            <a:r>
              <a:rPr lang="en-US" sz="2000" dirty="0"/>
              <a:t> methods that read from a binary file throw an </a:t>
            </a:r>
            <a:r>
              <a:rPr lang="en-US" sz="2000" dirty="0" err="1"/>
              <a:t>EOFException</a:t>
            </a:r>
            <a:r>
              <a:rPr lang="en-US" sz="2000" dirty="0"/>
              <a:t> when trying to read beyond the end of a file </a:t>
            </a:r>
          </a:p>
          <a:p>
            <a:endParaRPr lang="en-US" sz="2000" dirty="0"/>
          </a:p>
          <a:p>
            <a:pPr marL="342900" indent="-342900">
              <a:buFont typeface="Arial" panose="020B0604020202020204" pitchFamily="34" charset="0"/>
              <a:buChar char="•"/>
            </a:pPr>
            <a:r>
              <a:rPr lang="en-US" sz="2000" dirty="0">
                <a:solidFill>
                  <a:srgbClr val="FF0000"/>
                </a:solidFill>
              </a:rPr>
              <a:t>Objects</a:t>
            </a:r>
            <a:r>
              <a:rPr lang="en-US" sz="2000" dirty="0"/>
              <a:t> can also be input and output from a binary file </a:t>
            </a:r>
          </a:p>
          <a:p>
            <a:pPr marL="342900" indent="-342900">
              <a:buFont typeface="Arial" panose="020B0604020202020204" pitchFamily="34" charset="0"/>
              <a:buChar char="•"/>
            </a:pPr>
            <a:r>
              <a:rPr lang="en-US" sz="2000" dirty="0"/>
              <a:t>Use</a:t>
            </a:r>
            <a:r>
              <a:rPr lang="zh-CN" altLang="en-US" sz="2000" dirty="0"/>
              <a:t> </a:t>
            </a:r>
            <a:r>
              <a:rPr lang="en-US" sz="2000" dirty="0"/>
              <a:t>the</a:t>
            </a:r>
            <a:r>
              <a:rPr lang="zh-CN" altLang="en-US" sz="2000" dirty="0"/>
              <a:t> </a:t>
            </a:r>
            <a:r>
              <a:rPr lang="en-US" sz="2000" dirty="0" err="1"/>
              <a:t>writeObject</a:t>
            </a:r>
            <a:r>
              <a:rPr lang="zh-CN" altLang="en-US" sz="2000" dirty="0"/>
              <a:t> </a:t>
            </a:r>
            <a:r>
              <a:rPr lang="en-US" sz="2000" dirty="0"/>
              <a:t>method</a:t>
            </a:r>
            <a:r>
              <a:rPr lang="zh-CN" altLang="en-US" sz="2000" dirty="0"/>
              <a:t> </a:t>
            </a:r>
            <a:r>
              <a:rPr lang="en-US" sz="2000" dirty="0"/>
              <a:t>of</a:t>
            </a:r>
            <a:r>
              <a:rPr lang="zh-CN" altLang="en-US" sz="2000" dirty="0"/>
              <a:t> </a:t>
            </a:r>
            <a:r>
              <a:rPr lang="en-US" sz="2000" dirty="0"/>
              <a:t>the</a:t>
            </a:r>
            <a:r>
              <a:rPr lang="zh-CN" altLang="en-US" sz="2000" dirty="0"/>
              <a:t> </a:t>
            </a:r>
            <a:r>
              <a:rPr lang="en-US" sz="2000" dirty="0"/>
              <a:t>class </a:t>
            </a:r>
            <a:r>
              <a:rPr lang="en-US" sz="2000" dirty="0" err="1"/>
              <a:t>ObjectOutputStream</a:t>
            </a:r>
            <a:r>
              <a:rPr lang="en-US" sz="2000" dirty="0"/>
              <a:t> to write an object to a binary file</a:t>
            </a:r>
          </a:p>
          <a:p>
            <a:pPr marL="342900" indent="-342900">
              <a:buFont typeface="Arial" panose="020B0604020202020204" pitchFamily="34" charset="0"/>
              <a:buChar char="•"/>
            </a:pPr>
            <a:r>
              <a:rPr lang="en-US" sz="2000" dirty="0"/>
              <a:t>Use</a:t>
            </a:r>
            <a:r>
              <a:rPr lang="zh-CN" altLang="en-US" sz="2000" dirty="0"/>
              <a:t> </a:t>
            </a:r>
            <a:r>
              <a:rPr lang="en-US" sz="2000" dirty="0"/>
              <a:t>the</a:t>
            </a:r>
            <a:r>
              <a:rPr lang="zh-CN" altLang="en-US" sz="2000" dirty="0"/>
              <a:t> </a:t>
            </a:r>
            <a:r>
              <a:rPr lang="en-US" sz="2000" dirty="0" err="1"/>
              <a:t>readObject</a:t>
            </a:r>
            <a:r>
              <a:rPr lang="zh-CN" altLang="en-US" sz="2000" dirty="0"/>
              <a:t> </a:t>
            </a:r>
            <a:r>
              <a:rPr lang="en-US" sz="2000" dirty="0"/>
              <a:t>method</a:t>
            </a:r>
            <a:r>
              <a:rPr lang="zh-CN" altLang="en-US" sz="2000" dirty="0"/>
              <a:t> </a:t>
            </a:r>
            <a:r>
              <a:rPr lang="en-US" sz="2000" dirty="0"/>
              <a:t>of</a:t>
            </a:r>
            <a:r>
              <a:rPr lang="zh-CN" altLang="en-US" sz="2000" dirty="0"/>
              <a:t> </a:t>
            </a:r>
            <a:r>
              <a:rPr lang="en-US" sz="2000" dirty="0"/>
              <a:t>the</a:t>
            </a:r>
            <a:r>
              <a:rPr lang="zh-CN" altLang="en-US" sz="2000" dirty="0"/>
              <a:t> </a:t>
            </a:r>
            <a:r>
              <a:rPr lang="en-US" sz="2000" dirty="0"/>
              <a:t>class</a:t>
            </a:r>
            <a:r>
              <a:rPr lang="zh-CN" altLang="en-US" sz="2000" dirty="0"/>
              <a:t> </a:t>
            </a:r>
            <a:r>
              <a:rPr lang="en-US" sz="2000" dirty="0" err="1"/>
              <a:t>ObjectInputStream</a:t>
            </a:r>
            <a:r>
              <a:rPr lang="en-US" sz="2000" dirty="0"/>
              <a:t> to read an object from a binary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a:t>
            </a:r>
            <a:r>
              <a:rPr lang="en-US" sz="2000" dirty="0">
                <a:solidFill>
                  <a:srgbClr val="FF0000"/>
                </a:solidFill>
              </a:rPr>
              <a:t>best</a:t>
            </a:r>
            <a:r>
              <a:rPr lang="en-US" sz="2000" dirty="0"/>
              <a:t> to store the data of only one class type in any one file</a:t>
            </a:r>
          </a:p>
          <a:p>
            <a:pPr marL="342900" indent="-342900">
              <a:buFont typeface="Arial" panose="020B0604020202020204" pitchFamily="34" charset="0"/>
              <a:buChar char="•"/>
            </a:pPr>
            <a:r>
              <a:rPr lang="en-US" sz="2000" dirty="0"/>
              <a:t>In addition, the class of the object being read or written must implement the </a:t>
            </a:r>
            <a:r>
              <a:rPr lang="en-US" sz="2000" dirty="0">
                <a:solidFill>
                  <a:srgbClr val="FF0000"/>
                </a:solidFill>
              </a:rPr>
              <a:t>Serializable</a:t>
            </a:r>
            <a:r>
              <a:rPr lang="en-US" sz="2000" dirty="0"/>
              <a:t> interface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streams for sequential access to files are the ones most commonly used for file access in Java </a:t>
            </a:r>
          </a:p>
          <a:p>
            <a:pPr marL="342900" indent="-342900">
              <a:buFont typeface="Arial" panose="020B0604020202020204" pitchFamily="34" charset="0"/>
              <a:buChar char="•"/>
            </a:pPr>
            <a:r>
              <a:rPr lang="en-US" sz="2000" dirty="0"/>
              <a:t>However, some applications require very rapid access to records in very large databases </a:t>
            </a:r>
          </a:p>
          <a:p>
            <a:pPr marL="342900" indent="-342900">
              <a:buFont typeface="Arial" panose="020B0604020202020204" pitchFamily="34" charset="0"/>
              <a:buChar char="•"/>
            </a:pPr>
            <a:r>
              <a:rPr lang="en-US" sz="2000" dirty="0"/>
              <a:t>These applications need to have random access to particular parts of a file </a:t>
            </a:r>
          </a:p>
          <a:p>
            <a:pPr marL="342900" indent="-342900">
              <a:buFont typeface="Arial" panose="020B0604020202020204" pitchFamily="34" charset="0"/>
              <a:buChar char="•"/>
            </a:pPr>
            <a:r>
              <a:rPr lang="en-US" sz="2000" dirty="0"/>
              <a:t>The stream class </a:t>
            </a:r>
            <a:r>
              <a:rPr lang="en-US" sz="2000" dirty="0" err="1">
                <a:solidFill>
                  <a:srgbClr val="FF0000"/>
                </a:solidFill>
              </a:rPr>
              <a:t>RandomAccessFile</a:t>
            </a:r>
            <a:r>
              <a:rPr lang="en-US" sz="2000" dirty="0"/>
              <a:t>, which is in the </a:t>
            </a:r>
            <a:r>
              <a:rPr lang="en-US" sz="2000" dirty="0" err="1">
                <a:solidFill>
                  <a:srgbClr val="FF0000"/>
                </a:solidFill>
              </a:rPr>
              <a:t>java.io</a:t>
            </a:r>
            <a:r>
              <a:rPr lang="en-US" sz="2000" dirty="0">
                <a:solidFill>
                  <a:srgbClr val="FF0000"/>
                </a:solidFill>
              </a:rPr>
              <a:t> </a:t>
            </a:r>
            <a:r>
              <a:rPr lang="en-US" sz="2000" dirty="0"/>
              <a:t>package, provides both read and write random access to a file in Java </a:t>
            </a:r>
          </a:p>
          <a:p>
            <a:pPr marL="342900" indent="-342900">
              <a:buFont typeface="Arial" panose="020B0604020202020204" pitchFamily="34" charset="0"/>
              <a:buChar char="•"/>
            </a:pPr>
            <a:r>
              <a:rPr lang="en-US" sz="2000" dirty="0"/>
              <a:t>A random access file consists of a sequence of numbered bytes</a:t>
            </a:r>
          </a:p>
          <a:p>
            <a:pPr marL="342900" indent="-342900">
              <a:buFont typeface="Arial" panose="020B0604020202020204" pitchFamily="34" charset="0"/>
              <a:buChar char="•"/>
            </a:pPr>
            <a:r>
              <a:rPr lang="en-US" sz="2000" dirty="0"/>
              <a:t>Although a random access file is byte oriented, there are methods that allow for reading or writing values of the primitive types as well as string values to/from a random access file </a:t>
            </a:r>
          </a:p>
        </p:txBody>
      </p:sp>
    </p:spTree>
    <p:extLst>
      <p:ext uri="{BB962C8B-B14F-4D97-AF65-F5344CB8AC3E}">
        <p14:creationId xmlns:p14="http://schemas.microsoft.com/office/powerpoint/2010/main" val="652978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an Interface? How is it similar to Inheritance? Why might we want to use an Interface instead of Inheritance?</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interface can be thought of as a </a:t>
            </a:r>
            <a:r>
              <a:rPr lang="en-AU" sz="2000" dirty="0">
                <a:solidFill>
                  <a:srgbClr val="FF0000"/>
                </a:solidFill>
              </a:rPr>
              <a:t>contract</a:t>
            </a:r>
            <a:r>
              <a:rPr lang="en-AU" sz="2000" dirty="0"/>
              <a:t>. When a class implements an interface, the class is guaranteeing that the methods specified by the interface are implemented. This means that you could call any object that implements the interface with the methods specified by the interface.</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Interface is similar to Inheritance in that classes implementing the Interface will have the methods specified by the interface on them. Note that an interface is similar to an abstract class which only has abstract methods in it, but is not an inheritance relationship.</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Since use of an interface does not create an inheritance relationship, it is suitable for use even with classes that are dissimilar. (Inheritance should only be used when conceptually the child classed are more specific versions of a parent class - think of the Vehicle and Plane example. Interfaces are used more flexibly).</a:t>
            </a:r>
          </a:p>
        </p:txBody>
      </p:sp>
    </p:spTree>
    <p:extLst>
      <p:ext uri="{BB962C8B-B14F-4D97-AF65-F5344CB8AC3E}">
        <p14:creationId xmlns:p14="http://schemas.microsoft.com/office/powerpoint/2010/main" val="2362321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Why do we need to save data to files on the disk? How do we save and load files in Java?</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Data (</a:t>
            </a:r>
            <a:r>
              <a:rPr lang="en-AU" sz="2000" dirty="0" err="1"/>
              <a:t>eg</a:t>
            </a:r>
            <a:r>
              <a:rPr lang="en-AU" sz="2000" dirty="0"/>
              <a:t> variables) saved in memory is volatile, and once the program quits, the memory is lost. Likewise when the computer is shut down. We can persist data onto disk (the hard drive) so that the data is not lost, and reload the data from the file when our program starts again.</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Save / Load text files:</a:t>
            </a:r>
          </a:p>
          <a:p>
            <a:pPr marL="342900" indent="-342900">
              <a:buFont typeface="Arial" panose="020B0604020202020204" pitchFamily="34" charset="0"/>
              <a:buChar char="•"/>
            </a:pPr>
            <a:r>
              <a:rPr lang="en-AU" sz="2000" dirty="0"/>
              <a:t>Write: </a:t>
            </a:r>
            <a:r>
              <a:rPr lang="en-AU" sz="2000" dirty="0" err="1"/>
              <a:t>PrintWriter</a:t>
            </a:r>
            <a:r>
              <a:rPr lang="en-AU" sz="2000" dirty="0"/>
              <a:t>, </a:t>
            </a:r>
            <a:r>
              <a:rPr lang="en-AU" sz="2000" dirty="0" err="1"/>
              <a:t>BufferedWriter</a:t>
            </a:r>
            <a:endParaRPr lang="en-AU" sz="2000" dirty="0"/>
          </a:p>
          <a:p>
            <a:pPr marL="342900" indent="-342900">
              <a:buFont typeface="Arial" panose="020B0604020202020204" pitchFamily="34" charset="0"/>
              <a:buChar char="•"/>
            </a:pPr>
            <a:r>
              <a:rPr lang="en-AU" sz="2000" dirty="0"/>
              <a:t>Read: Scanner, </a:t>
            </a:r>
            <a:r>
              <a:rPr lang="en-AU" sz="2000" dirty="0" err="1"/>
              <a:t>BufferedReader</a:t>
            </a:r>
            <a:endParaRPr lang="en-AU" sz="2000" dirty="0"/>
          </a:p>
        </p:txBody>
      </p:sp>
    </p:spTree>
    <p:extLst>
      <p:ext uri="{BB962C8B-B14F-4D97-AF65-F5344CB8AC3E}">
        <p14:creationId xmlns:p14="http://schemas.microsoft.com/office/powerpoint/2010/main" val="816588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an Exception? Why might we want to use an exception rather than simple error handling, such as with an if statement?</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Exception is an object that is used to represent an error. We want to use Exceptions in cases where we are unable to handle the Exception where it arises (because it might be in a method that has general code in it and therefore may not know the context of why the Exception might be thrown). In these cases the Exception can be passed up the call stack (using the throws keyword) to a place where the errors can be handled due to understanding of the context of the error (</a:t>
            </a:r>
            <a:r>
              <a:rPr lang="en-AU" sz="2000" dirty="0" err="1"/>
              <a:t>ie</a:t>
            </a:r>
            <a:r>
              <a:rPr lang="en-AU" sz="2000" dirty="0"/>
              <a:t> the place in the code where the method was called). If we use a simple if statement then we need to handle the error immediately, but we may not know how we should handle it.</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Exceptions are not a replacement for if statement error checks. Both have their places.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Exceptions should not really be thrown and caught in the same method (overcomplicated) - you can use if statements for that. Exceptions are used so you can pass the error </a:t>
            </a:r>
            <a:r>
              <a:rPr lang="en-AU" sz="2000"/>
              <a:t>around.</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Note that you also want to use an if statement to decide if an Exception should be thrown.</a:t>
            </a:r>
          </a:p>
        </p:txBody>
      </p:sp>
    </p:spTree>
    <p:extLst>
      <p:ext uri="{BB962C8B-B14F-4D97-AF65-F5344CB8AC3E}">
        <p14:creationId xmlns:p14="http://schemas.microsoft.com/office/powerpoint/2010/main" val="247525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an Interface? How is it similar to Inheritance? Why might we want to use an Interface instead of Inheritance?</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Why do we need to save data to files on the disk? How do we save and load files in Java?</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What is an Exception? Why might we want to use an exception rather than simple error handling, such as with an if statement?</a:t>
            </a:r>
          </a:p>
          <a:p>
            <a:pPr marL="342900"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190539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Interface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620821" y="1111134"/>
            <a:ext cx="10950358" cy="5746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An interface specifies a set of methods that any class that implements the interface must have</a:t>
            </a:r>
          </a:p>
          <a:p>
            <a:pPr marL="342900" indent="-342900">
              <a:buFont typeface="Arial" panose="020B0604020202020204" pitchFamily="34" charset="0"/>
              <a:buChar char="•"/>
            </a:pPr>
            <a:r>
              <a:rPr lang="en-US" sz="2000" dirty="0"/>
              <a:t>An interface serves a function similar to a base class, though it is not a base class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languages allow one class to be derived from two or more different base classes, but not Java </a:t>
            </a:r>
          </a:p>
          <a:p>
            <a:pPr marL="342900" indent="-342900">
              <a:buFont typeface="Arial" panose="020B0604020202020204" pitchFamily="34" charset="0"/>
              <a:buChar char="•"/>
            </a:pPr>
            <a:r>
              <a:rPr lang="en-US" sz="2000" dirty="0"/>
              <a:t>Java's way of approximating multiple inheritance is through interfaces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 interface and all of its method headings should be declared public</a:t>
            </a:r>
          </a:p>
          <a:p>
            <a:pPr marL="342900" indent="-342900">
              <a:buFont typeface="Arial" panose="020B0604020202020204" pitchFamily="34" charset="0"/>
              <a:buChar char="•"/>
            </a:pPr>
            <a:r>
              <a:rPr lang="en-US" sz="2000" dirty="0"/>
              <a:t>Abstract classes may implement one or more interfaces </a:t>
            </a:r>
            <a:r>
              <a:rPr lang="en-US" sz="2000" dirty="0">
                <a:solidFill>
                  <a:srgbClr val="FF0000"/>
                </a:solidFill>
              </a:rPr>
              <a:t>Any method headings given in the interface that are not given definitions are made into abstract methods </a:t>
            </a:r>
          </a:p>
          <a:p>
            <a:pPr marL="342900" indent="-342900">
              <a:buFont typeface="Arial" panose="020B0604020202020204" pitchFamily="34" charset="0"/>
              <a:buChar char="•"/>
            </a:pPr>
            <a:r>
              <a:rPr lang="en-US" sz="2000" dirty="0"/>
              <a:t>A concrete class must give definitions for all the method headings given in the abstract class and the interface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51713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Interface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8" name="Picture 7">
            <a:extLst>
              <a:ext uri="{FF2B5EF4-FFF2-40B4-BE49-F238E27FC236}">
                <a16:creationId xmlns:a16="http://schemas.microsoft.com/office/drawing/2014/main" id="{121767DE-D217-1BD6-C473-1D860D8EB5A3}"/>
              </a:ext>
            </a:extLst>
          </p:cNvPr>
          <p:cNvPicPr>
            <a:picLocks noChangeAspect="1"/>
          </p:cNvPicPr>
          <p:nvPr/>
        </p:nvPicPr>
        <p:blipFill>
          <a:blip r:embed="rId2"/>
          <a:stretch>
            <a:fillRect/>
          </a:stretch>
        </p:blipFill>
        <p:spPr>
          <a:xfrm>
            <a:off x="147856" y="1154755"/>
            <a:ext cx="6779683" cy="2944229"/>
          </a:xfrm>
          <a:prstGeom prst="rect">
            <a:avLst/>
          </a:prstGeom>
        </p:spPr>
      </p:pic>
      <p:pic>
        <p:nvPicPr>
          <p:cNvPr id="9" name="Picture 8">
            <a:extLst>
              <a:ext uri="{FF2B5EF4-FFF2-40B4-BE49-F238E27FC236}">
                <a16:creationId xmlns:a16="http://schemas.microsoft.com/office/drawing/2014/main" id="{26D21BB9-693B-CA58-C6E9-0437646E74B3}"/>
              </a:ext>
            </a:extLst>
          </p:cNvPr>
          <p:cNvPicPr>
            <a:picLocks noChangeAspect="1"/>
          </p:cNvPicPr>
          <p:nvPr/>
        </p:nvPicPr>
        <p:blipFill>
          <a:blip r:embed="rId3"/>
          <a:stretch>
            <a:fillRect/>
          </a:stretch>
        </p:blipFill>
        <p:spPr>
          <a:xfrm>
            <a:off x="4532079" y="72881"/>
            <a:ext cx="7659921" cy="3545587"/>
          </a:xfrm>
          <a:prstGeom prst="rect">
            <a:avLst/>
          </a:prstGeom>
        </p:spPr>
      </p:pic>
      <p:pic>
        <p:nvPicPr>
          <p:cNvPr id="10" name="Picture 9">
            <a:extLst>
              <a:ext uri="{FF2B5EF4-FFF2-40B4-BE49-F238E27FC236}">
                <a16:creationId xmlns:a16="http://schemas.microsoft.com/office/drawing/2014/main" id="{BE6AA136-1EC7-487B-3E21-72077885EA89}"/>
              </a:ext>
            </a:extLst>
          </p:cNvPr>
          <p:cNvPicPr>
            <a:picLocks noChangeAspect="1"/>
          </p:cNvPicPr>
          <p:nvPr/>
        </p:nvPicPr>
        <p:blipFill>
          <a:blip r:embed="rId4"/>
          <a:stretch>
            <a:fillRect/>
          </a:stretch>
        </p:blipFill>
        <p:spPr>
          <a:xfrm>
            <a:off x="5012120" y="3809309"/>
            <a:ext cx="6465886" cy="2975810"/>
          </a:xfrm>
          <a:prstGeom prst="rect">
            <a:avLst/>
          </a:prstGeom>
        </p:spPr>
      </p:pic>
    </p:spTree>
    <p:extLst>
      <p:ext uri="{BB962C8B-B14F-4D97-AF65-F5344CB8AC3E}">
        <p14:creationId xmlns:p14="http://schemas.microsoft.com/office/powerpoint/2010/main" val="97786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Interface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11" name="Picture 10">
            <a:extLst>
              <a:ext uri="{FF2B5EF4-FFF2-40B4-BE49-F238E27FC236}">
                <a16:creationId xmlns:a16="http://schemas.microsoft.com/office/drawing/2014/main" id="{81D9CF6D-7C8C-0005-069F-20D6F4AE77FC}"/>
              </a:ext>
            </a:extLst>
          </p:cNvPr>
          <p:cNvPicPr>
            <a:picLocks noChangeAspect="1"/>
          </p:cNvPicPr>
          <p:nvPr/>
        </p:nvPicPr>
        <p:blipFill>
          <a:blip r:embed="rId2"/>
          <a:stretch>
            <a:fillRect/>
          </a:stretch>
        </p:blipFill>
        <p:spPr>
          <a:xfrm>
            <a:off x="2160487" y="268295"/>
            <a:ext cx="8582874" cy="6315075"/>
          </a:xfrm>
          <a:prstGeom prst="rect">
            <a:avLst/>
          </a:prstGeom>
        </p:spPr>
      </p:pic>
    </p:spTree>
    <p:extLst>
      <p:ext uri="{BB962C8B-B14F-4D97-AF65-F5344CB8AC3E}">
        <p14:creationId xmlns:p14="http://schemas.microsoft.com/office/powerpoint/2010/main" val="93156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Interface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620821" y="1111134"/>
            <a:ext cx="10950358" cy="5746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Like classes, an interface may be derived from a base interface </a:t>
            </a:r>
          </a:p>
          <a:p>
            <a:pPr marL="342900" indent="-342900">
              <a:buFont typeface="Arial" panose="020B0604020202020204" pitchFamily="34" charset="0"/>
              <a:buChar char="•"/>
            </a:pPr>
            <a:r>
              <a:rPr lang="en-US" sz="2000" dirty="0"/>
              <a:t>The derived interface must include the phrase </a:t>
            </a:r>
            <a:r>
              <a:rPr lang="en-US" sz="2000" dirty="0">
                <a:solidFill>
                  <a:srgbClr val="FF0000"/>
                </a:solidFill>
              </a:rPr>
              <a:t>extends </a:t>
            </a:r>
            <a:r>
              <a:rPr lang="en-US" sz="2000" dirty="0" err="1">
                <a:solidFill>
                  <a:srgbClr val="FF0000"/>
                </a:solidFill>
              </a:rPr>
              <a:t>BaseInterfaceName</a:t>
            </a:r>
            <a:r>
              <a:rPr lang="en-US" sz="2000" dirty="0">
                <a:solidFill>
                  <a:srgbClr val="FF0000"/>
                </a:solidFill>
              </a:rPr>
              <a:t>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A concrete class that implements a derived interface must have definitions for any methods in the derived interface as well as any methods in the base interface</a:t>
            </a:r>
          </a:p>
          <a:p>
            <a:pPr marL="342900" indent="-342900">
              <a:buFont typeface="Arial" panose="020B0604020202020204" pitchFamily="34" charset="0"/>
              <a:buChar char="•"/>
            </a:pPr>
            <a:r>
              <a:rPr lang="en-US" sz="2000" dirty="0"/>
              <a:t>An interface can contain defined constants in addition to or instead of method headings </a:t>
            </a:r>
          </a:p>
          <a:p>
            <a:pPr marL="342900" indent="-342900">
              <a:buFont typeface="Arial" panose="020B0604020202020204" pitchFamily="34" charset="0"/>
              <a:buChar char="•"/>
            </a:pPr>
            <a:r>
              <a:rPr lang="en-US" sz="2000" dirty="0"/>
              <a:t>Any variables defined in an interface must be </a:t>
            </a:r>
            <a:r>
              <a:rPr lang="en-US" sz="2000" dirty="0">
                <a:solidFill>
                  <a:srgbClr val="FF0000"/>
                </a:solidFill>
              </a:rPr>
              <a:t>public, static, and final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If a class definition implements two inconsistent interfaces, then that is an error, and the class definition is </a:t>
            </a:r>
            <a:r>
              <a:rPr lang="en-US" sz="2000" dirty="0">
                <a:solidFill>
                  <a:srgbClr val="FF0000"/>
                </a:solidFill>
              </a:rPr>
              <a:t>illegal </a:t>
            </a:r>
          </a:p>
          <a:p>
            <a:pPr marL="342900" indent="-342900">
              <a:buFont typeface="Arial" panose="020B0604020202020204" pitchFamily="34" charset="0"/>
              <a:buChar char="•"/>
            </a:pPr>
            <a:r>
              <a:rPr lang="en-US" sz="2000" dirty="0"/>
              <a:t>One type of inconsistency will occur if the interfaces have constants with the same name, but with different values</a:t>
            </a:r>
          </a:p>
          <a:p>
            <a:pPr marL="342900" indent="-342900">
              <a:buFont typeface="Arial" panose="020B0604020202020204" pitchFamily="34" charset="0"/>
              <a:buChar char="•"/>
            </a:pPr>
            <a:r>
              <a:rPr lang="en-US" sz="2000" dirty="0"/>
              <a:t>Another type of inconsistency will occur if the interfaces contain methods with the same name but different return types </a:t>
            </a:r>
          </a:p>
        </p:txBody>
      </p:sp>
    </p:spTree>
    <p:extLst>
      <p:ext uri="{BB962C8B-B14F-4D97-AF65-F5344CB8AC3E}">
        <p14:creationId xmlns:p14="http://schemas.microsoft.com/office/powerpoint/2010/main" val="308342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Comparable Interface</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620821" y="1111134"/>
            <a:ext cx="10950358" cy="5746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 Comparable interface is in the </a:t>
            </a:r>
            <a:r>
              <a:rPr lang="en-US" sz="2000" dirty="0" err="1"/>
              <a:t>java.lang</a:t>
            </a:r>
            <a:r>
              <a:rPr lang="en-US" sz="2000" dirty="0"/>
              <a:t> package, and so is automatically available to any program</a:t>
            </a:r>
          </a:p>
          <a:p>
            <a:pPr marL="342900" indent="-342900">
              <a:buFont typeface="Arial" panose="020B0604020202020204" pitchFamily="34" charset="0"/>
              <a:buChar char="•"/>
            </a:pPr>
            <a:r>
              <a:rPr lang="en-US" sz="2000" dirty="0"/>
              <a:t>It has only the following method heading that must be implemented: </a:t>
            </a:r>
            <a:r>
              <a:rPr lang="en-US" sz="2000" dirty="0">
                <a:solidFill>
                  <a:srgbClr val="FF0000"/>
                </a:solidFill>
              </a:rPr>
              <a:t>public int </a:t>
            </a:r>
            <a:r>
              <a:rPr lang="en-US" sz="2000" dirty="0" err="1">
                <a:solidFill>
                  <a:srgbClr val="FF0000"/>
                </a:solidFill>
              </a:rPr>
              <a:t>compareTo</a:t>
            </a:r>
            <a:r>
              <a:rPr lang="en-US" sz="2000" dirty="0">
                <a:solidFill>
                  <a:srgbClr val="FF0000"/>
                </a:solidFill>
              </a:rPr>
              <a:t>(Object other);</a:t>
            </a:r>
          </a:p>
          <a:p>
            <a:endParaRPr lang="en-US" sz="2000" dirty="0">
              <a:solidFill>
                <a:srgbClr val="FF0000"/>
              </a:solidFill>
            </a:endParaRPr>
          </a:p>
          <a:p>
            <a:pPr marL="342900" indent="-342900">
              <a:buFont typeface="Arial" panose="020B0604020202020204" pitchFamily="34" charset="0"/>
              <a:buChar char="•"/>
            </a:pPr>
            <a:r>
              <a:rPr lang="en-US" sz="2000" dirty="0"/>
              <a:t>The method </a:t>
            </a:r>
            <a:r>
              <a:rPr lang="en-US" sz="2000" dirty="0" err="1"/>
              <a:t>compareTo</a:t>
            </a:r>
            <a:r>
              <a:rPr lang="en-US" sz="2000" dirty="0"/>
              <a:t> must return</a:t>
            </a:r>
            <a:endParaRPr lang="en-US" sz="2000" dirty="0">
              <a:solidFill>
                <a:srgbClr val="FF0000"/>
              </a:solidFill>
            </a:endParaRPr>
          </a:p>
          <a:p>
            <a:pPr marL="342900" indent="-342900">
              <a:buFont typeface="Arial" panose="020B0604020202020204" pitchFamily="34" charset="0"/>
              <a:buChar char="•"/>
            </a:pPr>
            <a:r>
              <a:rPr lang="en-US" sz="2000" dirty="0"/>
              <a:t>A negative number if the calling object "comes before" the parameter other</a:t>
            </a:r>
          </a:p>
          <a:p>
            <a:pPr marL="342900" indent="-342900">
              <a:buFont typeface="Arial" panose="020B0604020202020204" pitchFamily="34" charset="0"/>
              <a:buChar char="•"/>
            </a:pPr>
            <a:r>
              <a:rPr lang="en-US" sz="2000" dirty="0"/>
              <a:t>A zero if the calling object "equals" the parameter other</a:t>
            </a:r>
          </a:p>
          <a:p>
            <a:pPr marL="342900" indent="-342900">
              <a:buFont typeface="Arial" panose="020B0604020202020204" pitchFamily="34" charset="0"/>
              <a:buChar char="•"/>
            </a:pPr>
            <a:r>
              <a:rPr lang="en-US" sz="2000" dirty="0"/>
              <a:t>A positive number if the calling object "comes after" the parameter other</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Both the </a:t>
            </a:r>
            <a:r>
              <a:rPr lang="en-US" sz="2000" dirty="0">
                <a:solidFill>
                  <a:srgbClr val="FF0000"/>
                </a:solidFill>
              </a:rPr>
              <a:t>Double and String classes</a:t>
            </a:r>
            <a:r>
              <a:rPr lang="en-US" sz="2000" dirty="0"/>
              <a:t> implement the Comparable interface</a:t>
            </a:r>
          </a:p>
          <a:p>
            <a:pPr marL="342900" indent="-342900">
              <a:buFont typeface="Arial" panose="020B0604020202020204" pitchFamily="34" charset="0"/>
              <a:buChar char="•"/>
            </a:pPr>
            <a:r>
              <a:rPr lang="en-US" sz="2000" dirty="0">
                <a:solidFill>
                  <a:srgbClr val="FF0000"/>
                </a:solidFill>
              </a:rPr>
              <a:t>Interfaces only apply to classes</a:t>
            </a:r>
          </a:p>
          <a:p>
            <a:pPr marL="342900" indent="-342900">
              <a:buFont typeface="Arial" panose="020B0604020202020204" pitchFamily="34" charset="0"/>
              <a:buChar char="•"/>
            </a:pPr>
            <a:r>
              <a:rPr lang="en-US" sz="2000" dirty="0">
                <a:solidFill>
                  <a:srgbClr val="FF0000"/>
                </a:solidFill>
              </a:rPr>
              <a:t>A primitive type (e.g. double) cannot implement an interface </a:t>
            </a:r>
          </a:p>
        </p:txBody>
      </p:sp>
    </p:spTree>
    <p:extLst>
      <p:ext uri="{BB962C8B-B14F-4D97-AF65-F5344CB8AC3E}">
        <p14:creationId xmlns:p14="http://schemas.microsoft.com/office/powerpoint/2010/main" val="197587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Exception handling</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96125" y="5355937"/>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620821" y="1211364"/>
            <a:ext cx="10950358" cy="1341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Java provides a mechanism that signals when something unusual happens: </a:t>
            </a:r>
            <a:r>
              <a:rPr lang="en-US" sz="2000" dirty="0">
                <a:solidFill>
                  <a:srgbClr val="FF0000"/>
                </a:solidFill>
              </a:rPr>
              <a:t>throwing an exception </a:t>
            </a:r>
          </a:p>
          <a:p>
            <a:pPr marL="342900" indent="-342900">
              <a:buFont typeface="Arial" panose="020B0604020202020204" pitchFamily="34" charset="0"/>
              <a:buChar char="•"/>
            </a:pPr>
            <a:r>
              <a:rPr lang="en-US" sz="2000" dirty="0"/>
              <a:t>provide code that deals with the exceptional case: </a:t>
            </a:r>
            <a:r>
              <a:rPr lang="en-US" sz="2000" dirty="0">
                <a:solidFill>
                  <a:srgbClr val="FF0000"/>
                </a:solidFill>
              </a:rPr>
              <a:t>handling the exception </a:t>
            </a:r>
          </a:p>
          <a:p>
            <a:pPr marL="342900" indent="-342900">
              <a:buFont typeface="Arial" panose="020B0604020202020204" pitchFamily="34" charset="0"/>
              <a:buChar char="•"/>
            </a:pPr>
            <a:r>
              <a:rPr lang="en-US" sz="2000" dirty="0"/>
              <a:t>A throw statement is similar to a method call: </a:t>
            </a:r>
            <a:r>
              <a:rPr lang="en-US" sz="2000" dirty="0">
                <a:solidFill>
                  <a:srgbClr val="FF0000"/>
                </a:solidFill>
              </a:rPr>
              <a:t>throw new </a:t>
            </a:r>
            <a:r>
              <a:rPr lang="en-US" sz="2000" dirty="0" err="1">
                <a:solidFill>
                  <a:srgbClr val="FF0000"/>
                </a:solidFill>
              </a:rPr>
              <a:t>ExceptionClassName</a:t>
            </a:r>
            <a:r>
              <a:rPr lang="en-US" sz="2000" dirty="0">
                <a:solidFill>
                  <a:srgbClr val="FF0000"/>
                </a:solidFill>
              </a:rPr>
              <a:t>(</a:t>
            </a:r>
            <a:r>
              <a:rPr lang="en-US" sz="2000" dirty="0" err="1">
                <a:solidFill>
                  <a:srgbClr val="FF0000"/>
                </a:solidFill>
              </a:rPr>
              <a:t>SomeString</a:t>
            </a:r>
            <a:r>
              <a:rPr lang="en-US" sz="2000" dirty="0">
                <a:solidFill>
                  <a:srgbClr val="FF0000"/>
                </a:solidFill>
              </a:rPr>
              <a:t>); </a:t>
            </a:r>
          </a:p>
          <a:p>
            <a:pPr marL="342900" indent="-342900">
              <a:buFont typeface="Arial" panose="020B0604020202020204" pitchFamily="34" charset="0"/>
              <a:buChar char="•"/>
            </a:pPr>
            <a:r>
              <a:rPr lang="en-US" sz="2000" dirty="0"/>
              <a:t>Instead of calling a method, a throw statement calls a catch block </a:t>
            </a:r>
          </a:p>
        </p:txBody>
      </p:sp>
      <p:pic>
        <p:nvPicPr>
          <p:cNvPr id="8" name="Picture 7">
            <a:extLst>
              <a:ext uri="{FF2B5EF4-FFF2-40B4-BE49-F238E27FC236}">
                <a16:creationId xmlns:a16="http://schemas.microsoft.com/office/drawing/2014/main" id="{E07CAF7D-42B3-154E-B761-01834FF0E89A}"/>
              </a:ext>
            </a:extLst>
          </p:cNvPr>
          <p:cNvPicPr>
            <a:picLocks noChangeAspect="1"/>
          </p:cNvPicPr>
          <p:nvPr/>
        </p:nvPicPr>
        <p:blipFill>
          <a:blip r:embed="rId2"/>
          <a:stretch>
            <a:fillRect/>
          </a:stretch>
        </p:blipFill>
        <p:spPr>
          <a:xfrm>
            <a:off x="3355721" y="2673986"/>
            <a:ext cx="5480558" cy="4184014"/>
          </a:xfrm>
          <a:prstGeom prst="rect">
            <a:avLst/>
          </a:prstGeom>
        </p:spPr>
      </p:pic>
    </p:spTree>
    <p:extLst>
      <p:ext uri="{BB962C8B-B14F-4D97-AF65-F5344CB8AC3E}">
        <p14:creationId xmlns:p14="http://schemas.microsoft.com/office/powerpoint/2010/main" val="2384565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{0546BCF9-E1A0-BB45-8DAD-1817A162CBCC}tf10001070</Template>
  <TotalTime>5325</TotalTime>
  <Words>3013</Words>
  <Application>Microsoft Macintosh PowerPoint</Application>
  <PresentationFormat>Widescreen</PresentationFormat>
  <Paragraphs>750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Rockwell</vt:lpstr>
      <vt:lpstr>Rockwell Condensed</vt:lpstr>
      <vt:lpstr>Rockwell Extra Bold</vt:lpstr>
      <vt:lpstr>Wingdings</vt:lpstr>
      <vt:lpstr>Wood Type</vt:lpstr>
      <vt:lpstr>COMP90041 lab 7</vt:lpstr>
      <vt:lpstr>Recap</vt:lpstr>
      <vt:lpstr>Theory Questions</vt:lpstr>
      <vt:lpstr>Interface</vt:lpstr>
      <vt:lpstr>Interface</vt:lpstr>
      <vt:lpstr>Interface</vt:lpstr>
      <vt:lpstr>Interface</vt:lpstr>
      <vt:lpstr>Comparable Interface</vt:lpstr>
      <vt:lpstr>Exception handling</vt:lpstr>
      <vt:lpstr>Exception handling</vt:lpstr>
      <vt:lpstr>Exception handling</vt:lpstr>
      <vt:lpstr>Exception catch</vt:lpstr>
      <vt:lpstr>Declaring the exception</vt:lpstr>
      <vt:lpstr>Use exception to control loop</vt:lpstr>
      <vt:lpstr>Use exception to control loop</vt:lpstr>
      <vt:lpstr>File i/o - File</vt:lpstr>
      <vt:lpstr>File i/o - stream</vt:lpstr>
      <vt:lpstr>Printwriter</vt:lpstr>
      <vt:lpstr>Close/flush a stream</vt:lpstr>
      <vt:lpstr>IOEXCEPTION</vt:lpstr>
      <vt:lpstr>Scanner</vt:lpstr>
      <vt:lpstr>Another way to read: BufferedReader</vt:lpstr>
      <vt:lpstr>File path</vt:lpstr>
      <vt:lpstr>Operate on Binary Files</vt:lpstr>
      <vt:lpstr>Operate on Binary Files</vt:lpstr>
      <vt:lpstr>Theory Questions</vt:lpstr>
      <vt:lpstr>Theory Questions</vt:lpstr>
      <vt:lpstr>Theory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first lab</dc:title>
  <dc:creator>Zhuohan Xie</dc:creator>
  <cp:lastModifiedBy>Zhuohan Xie</cp:lastModifiedBy>
  <cp:revision>47</cp:revision>
  <dcterms:created xsi:type="dcterms:W3CDTF">2021-08-03T04:51:50Z</dcterms:created>
  <dcterms:modified xsi:type="dcterms:W3CDTF">2022-09-19T00:58:17Z</dcterms:modified>
</cp:coreProperties>
</file>