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75" r:id="rId3"/>
    <p:sldId id="278" r:id="rId4"/>
    <p:sldId id="276" r:id="rId5"/>
    <p:sldId id="274" r:id="rId6"/>
    <p:sldId id="264" r:id="rId7"/>
    <p:sldId id="257" r:id="rId8"/>
    <p:sldId id="265" r:id="rId9"/>
    <p:sldId id="259" r:id="rId10"/>
    <p:sldId id="277" r:id="rId11"/>
    <p:sldId id="260" r:id="rId12"/>
    <p:sldId id="262" r:id="rId13"/>
    <p:sldId id="261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5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2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8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DEAE2-7EE2-BE48-8B2F-59D610428C43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0E273AC-BAC5-C44E-85E1-6539ABBD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981" b="974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658" y="4252237"/>
            <a:ext cx="6022449" cy="16224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 first lab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098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I/o(Out):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printf</a:t>
            </a:r>
            <a:r>
              <a:rPr lang="en-US" sz="2000" dirty="0"/>
              <a:t> is like print, but it lets you control how data is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Method from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(format-string, </a:t>
            </a:r>
            <a:r>
              <a:rPr lang="en-US" sz="2000" dirty="0" err="1">
                <a:solidFill>
                  <a:srgbClr val="FF0000"/>
                </a:solidFill>
              </a:rPr>
              <a:t>args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 err="1">
                <a:solidFill>
                  <a:srgbClr val="FF0000"/>
                </a:solidFill>
              </a:rPr>
              <a:t>System.out.printf</a:t>
            </a:r>
            <a:r>
              <a:rPr lang="en-US" sz="2000" dirty="0">
                <a:solidFill>
                  <a:srgbClr val="FF0000"/>
                </a:solidFill>
              </a:rPr>
              <a:t>(“</a:t>
            </a:r>
            <a:r>
              <a:rPr lang="en-US" sz="2000" dirty="0" err="1">
                <a:solidFill>
                  <a:srgbClr val="FF0000"/>
                </a:solidFill>
              </a:rPr>
              <a:t>Avarage</a:t>
            </a:r>
            <a:r>
              <a:rPr lang="en-US" sz="2000" dirty="0">
                <a:solidFill>
                  <a:srgbClr val="FF0000"/>
                </a:solidFill>
              </a:rPr>
              <a:t>: %5.2f”,  average)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Format String: %X.Y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3251318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 is the minimum number of characters to be printed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 is the number of digits of the value to print after the decimal point</a:t>
            </a: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0844A-2AC7-4C4E-9978-340C155FC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03" y="3326524"/>
            <a:ext cx="4211441" cy="2509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8B1C4B-E1B8-2F4C-AD83-3A2D8416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8" y="4164947"/>
            <a:ext cx="6831724" cy="26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0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argument: </a:t>
            </a:r>
            <a:r>
              <a:rPr lang="en-US" sz="2000" dirty="0" err="1"/>
              <a:t>args</a:t>
            </a:r>
            <a:r>
              <a:rPr lang="en-US" sz="2000" dirty="0"/>
              <a:t>[0], second argument: </a:t>
            </a:r>
            <a:r>
              <a:rPr lang="en-US" sz="2000" dirty="0" err="1"/>
              <a:t>args</a:t>
            </a:r>
            <a:r>
              <a:rPr lang="en-US" sz="2000" dirty="0"/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of these arguments is a string (need to convert to other types for use)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4BA93-48B2-8B42-8D74-8433AEA4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11" y="1979488"/>
            <a:ext cx="7150100" cy="21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5AE3-BB61-944F-8B3A-23E52A0C5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465" y="1822932"/>
            <a:ext cx="6644242" cy="529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409F94-FA92-8B4E-BEB6-8FF50B9F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4537153"/>
            <a:ext cx="5829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5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Command Line inputs/arguments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Convert to 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Integer.parseInt</a:t>
            </a:r>
            <a:r>
              <a:rPr lang="en-US" sz="2000" dirty="0"/>
              <a:t>(String)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1DAA8E-B24B-6949-8B21-75E0600A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7" y="1932746"/>
            <a:ext cx="8386118" cy="29925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C548F5-FAFC-0246-8EAD-5677C6FE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7" y="5084770"/>
            <a:ext cx="59055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5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Conditional Operator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0000"/>
                </a:solidFill>
              </a:rPr>
              <a:t>Alternative for if-else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lvl="1"/>
            <a:r>
              <a:rPr lang="en-US" sz="10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2CF00-435E-6046-9785-CB7B662A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69" y="1695966"/>
            <a:ext cx="6756400" cy="2959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C917DE-E90B-F044-B2D4-749BB776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8" y="4971690"/>
            <a:ext cx="5702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Conditional Operator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16732" y="0"/>
            <a:ext cx="10950358" cy="5386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- else if – else statement VS Conditional Operator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7EDB80-AF5E-FD4E-B5BD-82565059F7F4}"/>
              </a:ext>
            </a:extLst>
          </p:cNvPr>
          <p:cNvSpPr txBox="1">
            <a:spLocks/>
          </p:cNvSpPr>
          <p:nvPr/>
        </p:nvSpPr>
        <p:spPr>
          <a:xfrm>
            <a:off x="316732" y="5297214"/>
            <a:ext cx="10950358" cy="382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B887A-C8D8-7340-AACD-D42345FF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5" y="1582006"/>
            <a:ext cx="6146800" cy="4762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3CE6C0-985B-5647-8D21-3AA76012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35" y="2337656"/>
            <a:ext cx="6337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9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Self Introduction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7" name="Picture 26" descr="Computer script on a screen">
            <a:extLst>
              <a:ext uri="{FF2B5EF4-FFF2-40B4-BE49-F238E27FC236}">
                <a16:creationId xmlns:a16="http://schemas.microsoft.com/office/drawing/2014/main" id="{B68783CB-FB4F-456D-B662-C9DD276B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" r="40446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C078704-C9DF-6540-8571-CB0BDB35FF49}"/>
              </a:ext>
            </a:extLst>
          </p:cNvPr>
          <p:cNvSpPr txBox="1">
            <a:spLocks/>
          </p:cNvSpPr>
          <p:nvPr/>
        </p:nvSpPr>
        <p:spPr>
          <a:xfrm>
            <a:off x="6550924" y="2927444"/>
            <a:ext cx="5186807" cy="35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NAME: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zhUOHAN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xIE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Bachelor of software engineering at Xiamen University, china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 of it coursework student,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 for natural language generation of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unimelb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nlp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group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Biggest wish now: safe and graduate!</a:t>
            </a: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-182880"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87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501EBB4D-E42B-468D-B801-D16CF43E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7FBF63C-B061-4F66-8609-FED8EFFDA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93CC27-5C56-4F6F-9B94-413AE08B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6D64082-5099-45DC-84A9-81EA54822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9E39E47-E101-4CE1-883E-6C6528B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830CD01-B213-47C9-81AD-433E08F7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942243-EB87-47B0-A725-FB513F644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E24A6B-1090-D24F-9BDA-9E67A81A7F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" b="5637"/>
          <a:stretch/>
        </p:blipFill>
        <p:spPr>
          <a:xfrm>
            <a:off x="1126583" y="100674"/>
            <a:ext cx="9657522" cy="6834891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51EA2B2F-0614-4D69-B22A-E70BCFCAD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What is a program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4F14128-2B23-48F2-BD56-EA0849FA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E646914-1486-4A28-BF54-E138E8A7A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D627D15-B201-4E06-B8F9-73B6A6D1E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12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Java Variable </a:t>
            </a:r>
            <a:r>
              <a:rPr lang="en-US" sz="7400" kern="1200" cap="all" baseline="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nAMES</a:t>
            </a:r>
            <a:endParaRPr lang="en-US" sz="7400" kern="1200" cap="all" baseline="0" dirty="0">
              <a:blipFill dpi="0" rotWithShape="1">
                <a:blip r:embed="rId4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BAA6850-365E-B549-8BC3-064C7A2F8CB9}"/>
              </a:ext>
            </a:extLst>
          </p:cNvPr>
          <p:cNvSpPr txBox="1">
            <a:spLocks/>
          </p:cNvSpPr>
          <p:nvPr/>
        </p:nvSpPr>
        <p:spPr>
          <a:xfrm>
            <a:off x="446410" y="1026451"/>
            <a:ext cx="10950358" cy="3007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Begin with lower case letter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Follow with lower case, except </a:t>
            </a:r>
            <a:r>
              <a:rPr lang="en-US" sz="2000" dirty="0" err="1"/>
              <a:t>Capitalise</a:t>
            </a:r>
            <a:r>
              <a:rPr lang="en-US" sz="2000" dirty="0"/>
              <a:t> the first letter of each word in your phrase, an approach called camel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for variable names: height, </a:t>
            </a:r>
            <a:r>
              <a:rPr lang="en-US" sz="2000" dirty="0" err="1"/>
              <a:t>windowHeight</a:t>
            </a:r>
            <a:r>
              <a:rPr lang="en-US" sz="2000" dirty="0"/>
              <a:t>, </a:t>
            </a:r>
            <a:r>
              <a:rPr lang="en-US" sz="2000" dirty="0" err="1"/>
              <a:t>tallestWindowHeight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Best practice</a:t>
            </a:r>
            <a:r>
              <a:rPr lang="en-US" sz="2000" dirty="0"/>
              <a:t>: make them descriptive, but not too long (clear abbreviations are okay)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important: </a:t>
            </a:r>
            <a:r>
              <a:rPr lang="en-US" sz="2000" dirty="0">
                <a:solidFill>
                  <a:srgbClr val="FF0000"/>
                </a:solidFill>
              </a:rPr>
              <a:t>DO NOT</a:t>
            </a:r>
            <a:r>
              <a:rPr lang="en-US" sz="2000" dirty="0"/>
              <a:t> name it as a, b, c in your assignments, we will deduct mark for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314286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Java DATA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441C9-1769-3B48-9BCB-B54E6BBBB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77" y="949880"/>
            <a:ext cx="5210087" cy="25008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9CB0B8-02DB-DC47-B147-0265C1908B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683" y="1427086"/>
            <a:ext cx="5221140" cy="122696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5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Java</a:t>
            </a:r>
            <a:b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</a:br>
            <a:r>
              <a:rPr lang="en-US" sz="60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dATA</a:t>
            </a:r>
            <a:r>
              <a:rPr lang="en-US" sz="60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Types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F5CEA97-8E20-0B48-8846-63A92BDA5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309" y="1444015"/>
            <a:ext cx="6631744" cy="35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1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444" y="203886"/>
            <a:ext cx="9934828" cy="1146706"/>
          </a:xfrm>
        </p:spPr>
        <p:txBody>
          <a:bodyPr anchor="ctr">
            <a:normAutofit/>
          </a:bodyPr>
          <a:lstStyle/>
          <a:p>
            <a:r>
              <a:rPr lang="en-US" dirty="0"/>
              <a:t>Pre/Post Increment/Decrement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84408" y="1152584"/>
            <a:ext cx="10950358" cy="3216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++x/--x: returns the increment/decrement number and x becomes the increment/decrement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Post-Increment/Decrement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x++/x--: returns the original number and x becomes the increment/decrement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9912D0A-3CD7-AA44-9710-46CE4B06ED8A}"/>
              </a:ext>
            </a:extLst>
          </p:cNvPr>
          <p:cNvSpPr txBox="1">
            <a:spLocks/>
          </p:cNvSpPr>
          <p:nvPr/>
        </p:nvSpPr>
        <p:spPr>
          <a:xfrm>
            <a:off x="1446594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++x == 9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0944E6-BF38-BF4D-8B24-22D0535C4699}"/>
              </a:ext>
            </a:extLst>
          </p:cNvPr>
          <p:cNvSpPr txBox="1">
            <a:spLocks/>
          </p:cNvSpPr>
          <p:nvPr/>
        </p:nvSpPr>
        <p:spPr>
          <a:xfrm>
            <a:off x="4384305" y="1646125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--x == 3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7710E1-E256-734C-9F88-7B47B5CF7B6B}"/>
              </a:ext>
            </a:extLst>
          </p:cNvPr>
          <p:cNvSpPr txBox="1">
            <a:spLocks/>
          </p:cNvSpPr>
          <p:nvPr/>
        </p:nvSpPr>
        <p:spPr>
          <a:xfrm>
            <a:off x="1446594" y="3391763"/>
            <a:ext cx="3100006" cy="2594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 8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x++ + --x = 16 </a:t>
            </a:r>
          </a:p>
          <a:p>
            <a:r>
              <a:rPr lang="en-US" sz="2000" dirty="0"/>
              <a:t>X = 8</a:t>
            </a:r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A25728-4DE4-4148-A5C8-702B88D7440A}"/>
              </a:ext>
            </a:extLst>
          </p:cNvPr>
          <p:cNvSpPr txBox="1">
            <a:spLocks/>
          </p:cNvSpPr>
          <p:nvPr/>
        </p:nvSpPr>
        <p:spPr>
          <a:xfrm>
            <a:off x="4337649" y="3391764"/>
            <a:ext cx="1475282" cy="1394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x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x-- == 4</a:t>
            </a:r>
          </a:p>
          <a:p>
            <a:r>
              <a:rPr lang="en-US" sz="3600" dirty="0">
                <a:solidFill>
                  <a:srgbClr val="FF0000"/>
                </a:solidFill>
              </a:rPr>
              <a:t>x ==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58561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I/o(in):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37752" y="1196546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First to import Scanner package: import </a:t>
            </a:r>
            <a:r>
              <a:rPr lang="en-US" sz="2000" dirty="0" err="1"/>
              <a:t>java.util.Scanner</a:t>
            </a:r>
            <a:r>
              <a:rPr lang="en-US" sz="2000" dirty="0"/>
              <a:t>;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Console: </a:t>
            </a:r>
            <a:r>
              <a:rPr lang="en-US" sz="2000" dirty="0">
                <a:solidFill>
                  <a:srgbClr val="FF0000"/>
                </a:solidFill>
              </a:rPr>
              <a:t>Scanner keyboard = new Scanner(</a:t>
            </a:r>
            <a:r>
              <a:rPr lang="en-US" sz="2000" dirty="0" err="1">
                <a:solidFill>
                  <a:srgbClr val="FF0000"/>
                </a:solidFill>
              </a:rPr>
              <a:t>System.in</a:t>
            </a:r>
            <a:r>
              <a:rPr lang="en-US" sz="2000" dirty="0">
                <a:solidFill>
                  <a:srgbClr val="FF0000"/>
                </a:solidFill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from File: </a:t>
            </a:r>
            <a:r>
              <a:rPr lang="en-US" sz="2000" dirty="0">
                <a:solidFill>
                  <a:srgbClr val="FF0000"/>
                </a:solidFill>
              </a:rPr>
              <a:t>File text = new File("C:/temp/</a:t>
            </a:r>
            <a:r>
              <a:rPr lang="en-US" sz="2000" dirty="0" err="1">
                <a:solidFill>
                  <a:srgbClr val="FF0000"/>
                </a:solidFill>
              </a:rPr>
              <a:t>test.txt</a:t>
            </a:r>
            <a:r>
              <a:rPr lang="en-US" sz="2000" dirty="0">
                <a:solidFill>
                  <a:srgbClr val="FF0000"/>
                </a:solidFill>
              </a:rPr>
              <a:t>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                 Scanner scanner = new Scanner(text);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73719F-ABAA-C54A-83F5-23079073C74A}"/>
              </a:ext>
            </a:extLst>
          </p:cNvPr>
          <p:cNvSpPr txBox="1">
            <a:spLocks/>
          </p:cNvSpPr>
          <p:nvPr/>
        </p:nvSpPr>
        <p:spPr>
          <a:xfrm>
            <a:off x="903890" y="2281426"/>
            <a:ext cx="9934828" cy="1146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9DD227-A59A-C549-8DC6-12CB9109659E}"/>
              </a:ext>
            </a:extLst>
          </p:cNvPr>
          <p:cNvSpPr txBox="1">
            <a:spLocks/>
          </p:cNvSpPr>
          <p:nvPr/>
        </p:nvSpPr>
        <p:spPr>
          <a:xfrm>
            <a:off x="337752" y="2466434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</a:t>
            </a:r>
            <a:r>
              <a:rPr lang="en-US" sz="2000" dirty="0" err="1"/>
              <a:t>nextLine</a:t>
            </a:r>
            <a:r>
              <a:rPr lang="en-US" sz="2000" dirty="0"/>
              <a:t>() reads the rest of the whole line as string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.next()/ .</a:t>
            </a:r>
            <a:r>
              <a:rPr lang="en-US" sz="2000" dirty="0" err="1"/>
              <a:t>nextInt</a:t>
            </a:r>
            <a:r>
              <a:rPr lang="en-US" sz="2000" dirty="0"/>
              <a:t>() / .</a:t>
            </a:r>
            <a:r>
              <a:rPr lang="en-US" sz="2000" dirty="0" err="1"/>
              <a:t>nextDouble</a:t>
            </a:r>
            <a:r>
              <a:rPr lang="en-US" sz="2000" dirty="0"/>
              <a:t>() reads until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2D8F1-E17F-E944-96DE-391CF6BF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9994"/>
            <a:ext cx="5401963" cy="32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6D18-2CF6-5149-81C7-BBDE54FD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90" y="274630"/>
            <a:ext cx="9934828" cy="114670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Console I/o(Out): Scanner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351E9D-5F19-6147-A0B6-8B9E19930B2D}"/>
              </a:ext>
            </a:extLst>
          </p:cNvPr>
          <p:cNvSpPr txBox="1">
            <a:spLocks/>
          </p:cNvSpPr>
          <p:nvPr/>
        </p:nvSpPr>
        <p:spPr>
          <a:xfrm>
            <a:off x="396125" y="1528141"/>
            <a:ext cx="10950358" cy="3091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</a:t>
            </a:r>
            <a:r>
              <a:rPr lang="en-US" sz="2000" dirty="0"/>
              <a:t>: print without a newline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</a:t>
            </a:r>
            <a:r>
              <a:rPr lang="en-US" sz="2000" dirty="0"/>
              <a:t>(‘\n’): print a newline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System.out.println</a:t>
            </a:r>
            <a:r>
              <a:rPr lang="en-US" sz="2000" dirty="0"/>
              <a:t>: print with a newline at the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405083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{0546BCF9-E1A0-BB45-8DAD-1817A162CBCC}tf10001070</Template>
  <TotalTime>592</TotalTime>
  <Words>526</Words>
  <Application>Microsoft Macintosh PowerPoint</Application>
  <PresentationFormat>Widescreen</PresentationFormat>
  <Paragraphs>256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Java first lab</vt:lpstr>
      <vt:lpstr>Self Introduction</vt:lpstr>
      <vt:lpstr>What is a program</vt:lpstr>
      <vt:lpstr>Java Variable nAMES</vt:lpstr>
      <vt:lpstr>Java DATA Types</vt:lpstr>
      <vt:lpstr>Java dATA Types</vt:lpstr>
      <vt:lpstr>Pre/Post Increment/Decrement</vt:lpstr>
      <vt:lpstr>Console I/o(in): Scanner</vt:lpstr>
      <vt:lpstr>Console I/o(Out): Scanner</vt:lpstr>
      <vt:lpstr>Console I/o(Out): Scanner</vt:lpstr>
      <vt:lpstr>Command Line inputs/arguments</vt:lpstr>
      <vt:lpstr>Command Line inputs/arguments</vt:lpstr>
      <vt:lpstr>Conditional Operator</vt:lpstr>
      <vt:lpstr>Conditional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first lab</dc:title>
  <dc:creator>Zhuohan Xie</dc:creator>
  <cp:lastModifiedBy>Zhuohan Xie</cp:lastModifiedBy>
  <cp:revision>16</cp:revision>
  <dcterms:created xsi:type="dcterms:W3CDTF">2021-08-03T04:51:50Z</dcterms:created>
  <dcterms:modified xsi:type="dcterms:W3CDTF">2021-08-04T11:08:04Z</dcterms:modified>
</cp:coreProperties>
</file>