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63" r:id="rId2"/>
    <p:sldId id="275" r:id="rId3"/>
    <p:sldId id="309" r:id="rId4"/>
    <p:sldId id="345" r:id="rId5"/>
    <p:sldId id="367" r:id="rId6"/>
    <p:sldId id="368" r:id="rId7"/>
    <p:sldId id="369" r:id="rId8"/>
    <p:sldId id="370" r:id="rId9"/>
    <p:sldId id="342" r:id="rId10"/>
    <p:sldId id="3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67"/>
    <p:restoredTop sz="96327"/>
  </p:normalViewPr>
  <p:slideViewPr>
    <p:cSldViewPr snapToGrid="0" snapToObjects="1">
      <p:cViewPr varScale="1">
        <p:scale>
          <a:sx n="124" d="100"/>
          <a:sy n="124" d="100"/>
        </p:scale>
        <p:origin x="4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92162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37DEAE2-7EE2-BE48-8B2F-59D610428C43}"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7927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907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10698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37DEAE2-7EE2-BE48-8B2F-59D610428C43}" type="datetimeFigureOut">
              <a:rPr lang="en-US" smtClean="0"/>
              <a:t>10/10/22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14594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7DEAE2-7EE2-BE48-8B2F-59D610428C43}"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22938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7DEAE2-7EE2-BE48-8B2F-59D610428C43}"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273AC-BAC5-C44E-85E1-6539ABBD8BF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544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7DEAE2-7EE2-BE48-8B2F-59D610428C43}"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273AC-BAC5-C44E-85E1-6539ABBD8BF5}"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5078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EAE2-7EE2-BE48-8B2F-59D610428C43}"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7833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34793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10/10/22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60800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37DEAE2-7EE2-BE48-8B2F-59D610428C43}" type="datetimeFigureOut">
              <a:rPr lang="en-US" smtClean="0"/>
              <a:t>10/10/22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0E273AC-BAC5-C44E-85E1-6539ABBD8BF5}" type="slidenum">
              <a:rPr lang="en-US" smtClean="0"/>
              <a:t>‹#›</a:t>
            </a:fld>
            <a:endParaRPr lang="en-US"/>
          </a:p>
        </p:txBody>
      </p:sp>
    </p:spTree>
    <p:extLst>
      <p:ext uri="{BB962C8B-B14F-4D97-AF65-F5344CB8AC3E}">
        <p14:creationId xmlns:p14="http://schemas.microsoft.com/office/powerpoint/2010/main" val="3205744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8" name="Oval 3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9" name="Oval 3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6"/>
          <a:srcRect t="5981" b="9749"/>
          <a:stretch/>
        </p:blipFill>
        <p:spPr>
          <a:xfrm>
            <a:off x="-1" y="10"/>
            <a:ext cx="12191999" cy="6857990"/>
          </a:xfrm>
          <a:prstGeom prst="rect">
            <a:avLst/>
          </a:prstGeom>
        </p:spPr>
      </p:pic>
      <p:sp>
        <p:nvSpPr>
          <p:cNvPr id="41" name="Rectangle 40">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2205658" y="4252237"/>
            <a:ext cx="6022449" cy="1622451"/>
          </a:xfrm>
        </p:spPr>
        <p:txBody>
          <a:bodyPr vert="horz" lIns="91440" tIns="45720" rIns="91440" bIns="45720" rtlCol="0" anchor="ctr">
            <a:normAutofit/>
          </a:bodyPr>
          <a:lstStyle/>
          <a:p>
            <a:pPr algn="r">
              <a:lnSpc>
                <a:spcPct val="80000"/>
              </a:lnSpc>
            </a:pPr>
            <a:r>
              <a:rPr lang="en-US" sz="6000" dirty="0">
                <a:blipFill dpi="0" rotWithShape="1">
                  <a:blip r:embed="rId4"/>
                  <a:srcRect/>
                  <a:tile tx="6350" ty="-127000" sx="65000" sy="64000" flip="none" algn="tl"/>
                </a:blipFill>
              </a:rPr>
              <a:t>COMP90041 lab 8</a:t>
            </a:r>
          </a:p>
        </p:txBody>
      </p:sp>
      <p:sp>
        <p:nvSpPr>
          <p:cNvPr id="45" name="Rectangle 44">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09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Why might we want to use Generics? How does it help us generalize code?</a:t>
            </a:r>
          </a:p>
          <a:p>
            <a:pPr marL="342900"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Generics allow us to take the responsibility of </a:t>
            </a:r>
            <a:r>
              <a:rPr lang="en-AU" sz="2000" dirty="0" err="1"/>
              <a:t>downcasting</a:t>
            </a:r>
            <a:r>
              <a:rPr lang="en-AU" sz="2000" dirty="0"/>
              <a:t> types away from the programmer and delegates it to the Generic class to manage, which it can do in a reliable way.</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Generics provides another layer of abstraction and allows us to write code and implement algorithms that work independently of any specific type. For example, you may have used </a:t>
            </a:r>
            <a:r>
              <a:rPr lang="en-AU" sz="2000" dirty="0" err="1"/>
              <a:t>Collections.sort</a:t>
            </a:r>
            <a:r>
              <a:rPr lang="en-AU" sz="2000" dirty="0"/>
              <a:t>() which works on Generic Lists (</a:t>
            </a:r>
            <a:r>
              <a:rPr lang="en-AU" sz="2000" dirty="0" err="1"/>
              <a:t>ArrayList</a:t>
            </a:r>
            <a:r>
              <a:rPr lang="en-AU" sz="2000" dirty="0"/>
              <a:t> being a descendent of List). Because the Lists are generically implemented, regardless of the type, the sorting algorithm can be applied. (Side note: </a:t>
            </a:r>
            <a:r>
              <a:rPr lang="en-AU" sz="2000" dirty="0" err="1"/>
              <a:t>Collections.sort</a:t>
            </a:r>
            <a:r>
              <a:rPr lang="en-AU" sz="2000" dirty="0"/>
              <a:t>() just delegates to </a:t>
            </a:r>
            <a:r>
              <a:rPr lang="en-AU" sz="2000" dirty="0" err="1"/>
              <a:t>List.sort</a:t>
            </a:r>
            <a:r>
              <a:rPr lang="en-AU" sz="2000" dirty="0"/>
              <a:t>(null), which just sorts the items based on their natural ordering).</a:t>
            </a:r>
          </a:p>
        </p:txBody>
      </p:sp>
    </p:spTree>
    <p:extLst>
      <p:ext uri="{BB962C8B-B14F-4D97-AF65-F5344CB8AC3E}">
        <p14:creationId xmlns:p14="http://schemas.microsoft.com/office/powerpoint/2010/main" val="81658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6550924" y="685800"/>
            <a:ext cx="4920019" cy="2021553"/>
          </a:xfrm>
        </p:spPr>
        <p:txBody>
          <a:bodyPr vert="horz" lIns="91440" tIns="45720" rIns="91440" bIns="45720" rtlCol="0" anchor="ctr">
            <a:normAutofit/>
          </a:bodyPr>
          <a:lstStyle/>
          <a:p>
            <a:r>
              <a:rPr lang="en-US" dirty="0">
                <a:solidFill>
                  <a:schemeClr val="tx1"/>
                </a:solidFill>
              </a:rPr>
              <a:t>Recap</a:t>
            </a:r>
          </a:p>
        </p:txBody>
      </p:sp>
      <p:sp>
        <p:nvSpPr>
          <p:cNvPr id="89" name="Freeform: Shape 88">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2"/>
          <a:srcRect l="223" r="40446"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1" name="Title 1">
            <a:extLst>
              <a:ext uri="{FF2B5EF4-FFF2-40B4-BE49-F238E27FC236}">
                <a16:creationId xmlns:a16="http://schemas.microsoft.com/office/drawing/2014/main" id="{3C078704-C9DF-6540-8571-CB0BDB35FF49}"/>
              </a:ext>
            </a:extLst>
          </p:cNvPr>
          <p:cNvSpPr txBox="1">
            <a:spLocks/>
          </p:cNvSpPr>
          <p:nvPr/>
        </p:nvSpPr>
        <p:spPr>
          <a:xfrm>
            <a:off x="6550924" y="2591283"/>
            <a:ext cx="5186807" cy="167543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indent="-182880">
              <a:spcAft>
                <a:spcPts val="600"/>
              </a:spcAft>
              <a:buClr>
                <a:schemeClr val="accent1">
                  <a:lumMod val="75000"/>
                </a:schemeClr>
              </a:buClr>
              <a:buSzPct val="85000"/>
              <a:buFont typeface="Wingdings" pitchFamily="2" charset="2"/>
              <a:buChar char="§"/>
            </a:pPr>
            <a:r>
              <a:rPr lang="en-US" sz="1800" dirty="0">
                <a:solidFill>
                  <a:schemeClr val="tx1"/>
                </a:solidFill>
                <a:latin typeface="+mn-lt"/>
                <a:ea typeface="+mn-ea"/>
                <a:cs typeface="+mn-cs"/>
              </a:rPr>
              <a:t>Interface</a:t>
            </a:r>
          </a:p>
          <a:p>
            <a:pPr indent="-182880">
              <a:spcAft>
                <a:spcPts val="600"/>
              </a:spcAft>
              <a:buClr>
                <a:schemeClr val="accent1">
                  <a:lumMod val="75000"/>
                </a:schemeClr>
              </a:buClr>
              <a:buSzPct val="85000"/>
              <a:buFont typeface="Wingdings" pitchFamily="2" charset="2"/>
              <a:buChar char="§"/>
            </a:pPr>
            <a:r>
              <a:rPr lang="en-US" sz="1800" dirty="0">
                <a:solidFill>
                  <a:schemeClr val="tx1"/>
                </a:solidFill>
                <a:latin typeface="+mn-lt"/>
                <a:ea typeface="+mn-ea"/>
                <a:cs typeface="+mn-cs"/>
              </a:rPr>
              <a:t>Exception</a:t>
            </a:r>
          </a:p>
          <a:p>
            <a:pPr indent="-182880">
              <a:spcAft>
                <a:spcPts val="600"/>
              </a:spcAft>
              <a:buClr>
                <a:schemeClr val="accent1">
                  <a:lumMod val="75000"/>
                </a:schemeClr>
              </a:buClr>
              <a:buSzPct val="85000"/>
              <a:buFont typeface="Wingdings" pitchFamily="2" charset="2"/>
              <a:buChar char="§"/>
            </a:pPr>
            <a:r>
              <a:rPr lang="en-US" sz="1800" dirty="0">
                <a:solidFill>
                  <a:schemeClr val="tx1"/>
                </a:solidFill>
                <a:latin typeface="+mn-lt"/>
                <a:ea typeface="+mn-ea"/>
                <a:cs typeface="+mn-cs"/>
              </a:rPr>
              <a:t>File io</a:t>
            </a:r>
          </a:p>
          <a:p>
            <a:pPr>
              <a:spcAft>
                <a:spcPts val="600"/>
              </a:spcAft>
              <a:buClr>
                <a:schemeClr val="accent1">
                  <a:lumMod val="75000"/>
                </a:schemeClr>
              </a:buClr>
              <a:buSzPct val="85000"/>
            </a:pPr>
            <a:endParaRPr lang="en-US" sz="1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p:txBody>
      </p:sp>
    </p:spTree>
    <p:extLst>
      <p:ext uri="{BB962C8B-B14F-4D97-AF65-F5344CB8AC3E}">
        <p14:creationId xmlns:p14="http://schemas.microsoft.com/office/powerpoint/2010/main" val="34748791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Generics in Java? Where have we seen Generics in Java before?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Why might we want to use Generics? How does it help us generalize code?</a:t>
            </a:r>
          </a:p>
          <a:p>
            <a:pPr marL="342900"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9053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Generics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1058321" y="1931479"/>
            <a:ext cx="3752218" cy="277250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class </a:t>
            </a:r>
            <a:r>
              <a:rPr lang="en-US" sz="2000" dirty="0" err="1"/>
              <a:t>SampleInteger</a:t>
            </a:r>
            <a:r>
              <a:rPr lang="en-US" sz="2000" dirty="0"/>
              <a:t> {</a:t>
            </a:r>
          </a:p>
          <a:p>
            <a:r>
              <a:rPr lang="en-US" sz="2000" dirty="0"/>
              <a:t>    private Integer data;</a:t>
            </a:r>
          </a:p>
          <a:p>
            <a:endParaRPr lang="en-US" sz="2000" dirty="0"/>
          </a:p>
          <a:p>
            <a:r>
              <a:rPr lang="en-US" sz="2000" dirty="0"/>
              <a:t>    public void </a:t>
            </a:r>
            <a:r>
              <a:rPr lang="en-US" sz="2000" dirty="0" err="1"/>
              <a:t>setData</a:t>
            </a:r>
            <a:r>
              <a:rPr lang="en-US" sz="2000" dirty="0"/>
              <a:t> (Integer </a:t>
            </a:r>
            <a:r>
              <a:rPr lang="en-US" sz="2000" dirty="0" err="1"/>
              <a:t>newData</a:t>
            </a:r>
            <a:r>
              <a:rPr lang="en-US" sz="2000" dirty="0"/>
              <a:t>) {</a:t>
            </a:r>
          </a:p>
          <a:p>
            <a:r>
              <a:rPr lang="en-US" sz="2000" dirty="0"/>
              <a:t>        data = </a:t>
            </a:r>
            <a:r>
              <a:rPr lang="en-US" sz="2000" dirty="0" err="1"/>
              <a:t>newData</a:t>
            </a:r>
            <a:r>
              <a:rPr lang="en-US" sz="2000" dirty="0"/>
              <a:t>;</a:t>
            </a:r>
          </a:p>
          <a:p>
            <a:r>
              <a:rPr lang="en-US" sz="2000" dirty="0"/>
              <a:t>    }</a:t>
            </a:r>
          </a:p>
          <a:p>
            <a:endParaRPr lang="en-US" sz="2000" dirty="0"/>
          </a:p>
          <a:p>
            <a:r>
              <a:rPr lang="en-US" sz="2000" dirty="0"/>
              <a:t>    public Integer </a:t>
            </a:r>
            <a:r>
              <a:rPr lang="en-US" sz="2000" dirty="0" err="1"/>
              <a:t>getData</a:t>
            </a:r>
            <a:r>
              <a:rPr lang="en-US" sz="2000" dirty="0"/>
              <a:t> () {</a:t>
            </a:r>
          </a:p>
          <a:p>
            <a:r>
              <a:rPr lang="en-US" sz="2000" dirty="0"/>
              <a:t>        return data;</a:t>
            </a:r>
          </a:p>
          <a:p>
            <a:r>
              <a:rPr lang="en-US" sz="2000" dirty="0"/>
              <a:t>    }</a:t>
            </a:r>
          </a:p>
          <a:p>
            <a:r>
              <a:rPr lang="en-US" sz="2000" dirty="0"/>
              <a:t>}</a:t>
            </a: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1058321" y="1708944"/>
            <a:ext cx="10600279" cy="445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Generic Programming with a type parameter enables code to be written that applies to any class.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8" name="Title 1">
            <a:extLst>
              <a:ext uri="{FF2B5EF4-FFF2-40B4-BE49-F238E27FC236}">
                <a16:creationId xmlns:a16="http://schemas.microsoft.com/office/drawing/2014/main" id="{BA778BBD-7BE9-A296-CC6C-D2D57AB1E87B}"/>
              </a:ext>
            </a:extLst>
          </p:cNvPr>
          <p:cNvSpPr txBox="1">
            <a:spLocks/>
          </p:cNvSpPr>
          <p:nvPr/>
        </p:nvSpPr>
        <p:spPr>
          <a:xfrm>
            <a:off x="5434851" y="1931479"/>
            <a:ext cx="3752218" cy="277250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class </a:t>
            </a:r>
            <a:r>
              <a:rPr lang="en-US" sz="2000" dirty="0" err="1"/>
              <a:t>SampleDouble</a:t>
            </a:r>
            <a:r>
              <a:rPr lang="en-US" sz="2000" dirty="0"/>
              <a:t> {</a:t>
            </a:r>
          </a:p>
          <a:p>
            <a:r>
              <a:rPr lang="en-US" sz="2000" dirty="0"/>
              <a:t>    private Double data;</a:t>
            </a:r>
          </a:p>
          <a:p>
            <a:endParaRPr lang="en-US" sz="2000" dirty="0"/>
          </a:p>
          <a:p>
            <a:r>
              <a:rPr lang="en-US" sz="2000" dirty="0"/>
              <a:t>    public void </a:t>
            </a:r>
            <a:r>
              <a:rPr lang="en-US" sz="2000" dirty="0" err="1"/>
              <a:t>setData</a:t>
            </a:r>
            <a:r>
              <a:rPr lang="en-US" sz="2000" dirty="0"/>
              <a:t> (Double </a:t>
            </a:r>
            <a:r>
              <a:rPr lang="en-US" sz="2000" dirty="0" err="1"/>
              <a:t>newData</a:t>
            </a:r>
            <a:r>
              <a:rPr lang="en-US" sz="2000" dirty="0"/>
              <a:t>) {</a:t>
            </a:r>
          </a:p>
          <a:p>
            <a:r>
              <a:rPr lang="en-US" sz="2000" dirty="0"/>
              <a:t>        data = </a:t>
            </a:r>
            <a:r>
              <a:rPr lang="en-US" sz="2000" dirty="0" err="1"/>
              <a:t>newData</a:t>
            </a:r>
            <a:r>
              <a:rPr lang="en-US" sz="2000" dirty="0"/>
              <a:t>;</a:t>
            </a:r>
          </a:p>
          <a:p>
            <a:r>
              <a:rPr lang="en-US" sz="2000" dirty="0"/>
              <a:t>    }</a:t>
            </a:r>
          </a:p>
          <a:p>
            <a:endParaRPr lang="en-US" sz="2000" dirty="0"/>
          </a:p>
          <a:p>
            <a:r>
              <a:rPr lang="en-US" sz="2000" dirty="0"/>
              <a:t>    public Double </a:t>
            </a:r>
            <a:r>
              <a:rPr lang="en-US" sz="2000" dirty="0" err="1"/>
              <a:t>getData</a:t>
            </a:r>
            <a:r>
              <a:rPr lang="en-US" sz="2000" dirty="0"/>
              <a:t> () {</a:t>
            </a:r>
          </a:p>
          <a:p>
            <a:r>
              <a:rPr lang="en-US" sz="2000" dirty="0"/>
              <a:t>        return data;</a:t>
            </a:r>
          </a:p>
          <a:p>
            <a:r>
              <a:rPr lang="en-US" sz="2000" dirty="0"/>
              <a:t>    }</a:t>
            </a:r>
          </a:p>
          <a:p>
            <a:r>
              <a:rPr lang="en-US" sz="2000" dirty="0"/>
              <a:t>}</a:t>
            </a:r>
            <a:endParaRPr lang="en-US" sz="100" dirty="0"/>
          </a:p>
        </p:txBody>
      </p:sp>
    </p:spTree>
    <p:extLst>
      <p:ext uri="{BB962C8B-B14F-4D97-AF65-F5344CB8AC3E}">
        <p14:creationId xmlns:p14="http://schemas.microsoft.com/office/powerpoint/2010/main" val="51713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Generics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1058321" y="1708945"/>
            <a:ext cx="10600279" cy="445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Generic Programming with a type parameter enables code to be written that applies to any class.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3E185D97-DE3D-2D2C-D8D5-37F92A376B02}"/>
              </a:ext>
            </a:extLst>
          </p:cNvPr>
          <p:cNvSpPr/>
          <p:nvPr/>
        </p:nvSpPr>
        <p:spPr>
          <a:xfrm>
            <a:off x="1473282" y="2009734"/>
            <a:ext cx="4411052" cy="3139321"/>
          </a:xfrm>
          <a:prstGeom prst="rect">
            <a:avLst/>
          </a:prstGeom>
        </p:spPr>
        <p:txBody>
          <a:bodyPr wrap="square">
            <a:spAutoFit/>
          </a:bodyPr>
          <a:lstStyle/>
          <a:p>
            <a:r>
              <a:rPr lang="en-US" dirty="0"/>
              <a:t>class Sample&lt;T&gt; {</a:t>
            </a:r>
          </a:p>
          <a:p>
            <a:r>
              <a:rPr lang="en-US" dirty="0"/>
              <a:t>    private T data;</a:t>
            </a:r>
          </a:p>
          <a:p>
            <a:endParaRPr lang="en-US" dirty="0"/>
          </a:p>
          <a:p>
            <a:r>
              <a:rPr lang="en-US" dirty="0"/>
              <a:t>    public void </a:t>
            </a:r>
            <a:r>
              <a:rPr lang="en-US" dirty="0" err="1"/>
              <a:t>setData</a:t>
            </a:r>
            <a:r>
              <a:rPr lang="en-US" dirty="0"/>
              <a:t> (T </a:t>
            </a:r>
            <a:r>
              <a:rPr lang="en-US" dirty="0" err="1"/>
              <a:t>newData</a:t>
            </a:r>
            <a:r>
              <a:rPr lang="en-US" dirty="0"/>
              <a:t>) {</a:t>
            </a:r>
          </a:p>
          <a:p>
            <a:r>
              <a:rPr lang="en-US" dirty="0"/>
              <a:t>        data = </a:t>
            </a:r>
            <a:r>
              <a:rPr lang="en-US" dirty="0" err="1"/>
              <a:t>newData</a:t>
            </a:r>
            <a:r>
              <a:rPr lang="en-US" dirty="0"/>
              <a:t>;</a:t>
            </a:r>
          </a:p>
          <a:p>
            <a:r>
              <a:rPr lang="en-US" dirty="0"/>
              <a:t>    }</a:t>
            </a:r>
          </a:p>
          <a:p>
            <a:endParaRPr lang="en-US" dirty="0"/>
          </a:p>
          <a:p>
            <a:r>
              <a:rPr lang="en-US" dirty="0"/>
              <a:t>    public T </a:t>
            </a:r>
            <a:r>
              <a:rPr lang="en-US" dirty="0" err="1"/>
              <a:t>getData</a:t>
            </a:r>
            <a:r>
              <a:rPr lang="en-US" dirty="0"/>
              <a:t> () {</a:t>
            </a:r>
          </a:p>
          <a:p>
            <a:r>
              <a:rPr lang="en-US" dirty="0"/>
              <a:t>        return data;</a:t>
            </a:r>
          </a:p>
          <a:p>
            <a:r>
              <a:rPr lang="en-US" dirty="0"/>
              <a:t>    }</a:t>
            </a:r>
          </a:p>
          <a:p>
            <a:r>
              <a:rPr lang="en-US" dirty="0"/>
              <a:t>}</a:t>
            </a:r>
          </a:p>
        </p:txBody>
      </p:sp>
      <p:sp>
        <p:nvSpPr>
          <p:cNvPr id="3" name="Rectangle 2">
            <a:extLst>
              <a:ext uri="{FF2B5EF4-FFF2-40B4-BE49-F238E27FC236}">
                <a16:creationId xmlns:a16="http://schemas.microsoft.com/office/drawing/2014/main" id="{62B283D6-51E0-1BB0-C810-F73734C83E41}"/>
              </a:ext>
            </a:extLst>
          </p:cNvPr>
          <p:cNvSpPr/>
          <p:nvPr/>
        </p:nvSpPr>
        <p:spPr>
          <a:xfrm>
            <a:off x="5960530" y="2441623"/>
            <a:ext cx="6096000" cy="1754326"/>
          </a:xfrm>
          <a:prstGeom prst="rect">
            <a:avLst/>
          </a:prstGeom>
        </p:spPr>
        <p:txBody>
          <a:bodyPr>
            <a:spAutoFit/>
          </a:bodyPr>
          <a:lstStyle/>
          <a:p>
            <a:pPr>
              <a:buFont typeface="Arial" panose="020B0604020202020204" pitchFamily="34" charset="0"/>
              <a:buChar char="•"/>
            </a:pPr>
            <a:r>
              <a:rPr lang="en-AU" dirty="0">
                <a:solidFill>
                  <a:srgbClr val="222222"/>
                </a:solidFill>
                <a:latin typeface="Open Sans" panose="020B0606030504020204" pitchFamily="34" charset="0"/>
              </a:rPr>
              <a:t> E: Element (e.g., </a:t>
            </a:r>
            <a:r>
              <a:rPr lang="en-AU" dirty="0" err="1">
                <a:solidFill>
                  <a:srgbClr val="222222"/>
                </a:solidFill>
                <a:latin typeface="Open Sans" panose="020B0606030504020204" pitchFamily="34" charset="0"/>
              </a:rPr>
              <a:t>ArrayList</a:t>
            </a:r>
            <a:r>
              <a:rPr lang="en-AU" dirty="0">
                <a:solidFill>
                  <a:srgbClr val="222222"/>
                </a:solidFill>
                <a:latin typeface="Open Sans" panose="020B0606030504020204" pitchFamily="34" charset="0"/>
              </a:rPr>
              <a:t>&lt;</a:t>
            </a:r>
            <a:r>
              <a:rPr lang="en-AU" dirty="0" err="1">
                <a:solidFill>
                  <a:srgbClr val="222222"/>
                </a:solidFill>
                <a:latin typeface="Open Sans" panose="020B0606030504020204" pitchFamily="34" charset="0"/>
              </a:rPr>
              <a:t>E:String</a:t>
            </a:r>
            <a:r>
              <a:rPr lang="en-AU" dirty="0">
                <a:solidFill>
                  <a:srgbClr val="222222"/>
                </a:solidFill>
                <a:latin typeface="Open Sans" panose="020B0606030504020204" pitchFamily="34" charset="0"/>
              </a:rPr>
              <a:t>/Double&gt;)</a:t>
            </a:r>
          </a:p>
          <a:p>
            <a:pPr>
              <a:buFont typeface="Arial" panose="020B0604020202020204" pitchFamily="34" charset="0"/>
              <a:buChar char="•"/>
            </a:pPr>
            <a:r>
              <a:rPr lang="en-AU" dirty="0">
                <a:solidFill>
                  <a:srgbClr val="222222"/>
                </a:solidFill>
                <a:latin typeface="Open Sans" panose="020B0606030504020204" pitchFamily="34" charset="0"/>
              </a:rPr>
              <a:t> K: Key (e.g., HashMap&lt;K, V&gt;)</a:t>
            </a:r>
          </a:p>
          <a:p>
            <a:pPr>
              <a:buFont typeface="Arial" panose="020B0604020202020204" pitchFamily="34" charset="0"/>
              <a:buChar char="•"/>
            </a:pPr>
            <a:r>
              <a:rPr lang="en-AU" dirty="0">
                <a:solidFill>
                  <a:srgbClr val="222222"/>
                </a:solidFill>
                <a:latin typeface="Open Sans" panose="020B0606030504020204" pitchFamily="34" charset="0"/>
              </a:rPr>
              <a:t> V: Value</a:t>
            </a:r>
          </a:p>
          <a:p>
            <a:pPr>
              <a:buFont typeface="Arial" panose="020B0604020202020204" pitchFamily="34" charset="0"/>
              <a:buChar char="•"/>
            </a:pPr>
            <a:r>
              <a:rPr lang="en-AU" dirty="0">
                <a:solidFill>
                  <a:srgbClr val="222222"/>
                </a:solidFill>
                <a:latin typeface="Open Sans" panose="020B0606030504020204" pitchFamily="34" charset="0"/>
              </a:rPr>
              <a:t> N: Number</a:t>
            </a:r>
          </a:p>
          <a:p>
            <a:pPr>
              <a:buFont typeface="Arial" panose="020B0604020202020204" pitchFamily="34" charset="0"/>
              <a:buChar char="•"/>
            </a:pPr>
            <a:r>
              <a:rPr lang="en-AU" dirty="0">
                <a:solidFill>
                  <a:srgbClr val="222222"/>
                </a:solidFill>
                <a:latin typeface="Open Sans" panose="020B0606030504020204" pitchFamily="34" charset="0"/>
              </a:rPr>
              <a:t> T: Type</a:t>
            </a:r>
          </a:p>
          <a:p>
            <a:pPr>
              <a:buFont typeface="Arial" panose="020B0604020202020204" pitchFamily="34" charset="0"/>
              <a:buChar char="•"/>
            </a:pPr>
            <a:r>
              <a:rPr lang="en-AU" dirty="0">
                <a:solidFill>
                  <a:srgbClr val="222222"/>
                </a:solidFill>
                <a:latin typeface="Open Sans" panose="020B0606030504020204" pitchFamily="34" charset="0"/>
              </a:rPr>
              <a:t> S, U, V, and so on: Second, third, and fourth types</a:t>
            </a:r>
            <a:endParaRPr lang="en-AU" b="0" i="0" u="none" strike="noStrike" dirty="0">
              <a:solidFill>
                <a:srgbClr val="222222"/>
              </a:solidFill>
              <a:effectLst/>
              <a:latin typeface="Open Sans" panose="020B0606030504020204" pitchFamily="34" charset="0"/>
            </a:endParaRPr>
          </a:p>
        </p:txBody>
      </p:sp>
    </p:spTree>
    <p:extLst>
      <p:ext uri="{BB962C8B-B14F-4D97-AF65-F5344CB8AC3E}">
        <p14:creationId xmlns:p14="http://schemas.microsoft.com/office/powerpoint/2010/main" val="133433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Multiple type parameters</a:t>
            </a:r>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1058321" y="1708945"/>
            <a:ext cx="10600279" cy="44506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Multiple type parameters are listed in angle brackets just as in the single type parameter case, but are separated by commas.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3E185D97-DE3D-2D2C-D8D5-37F92A376B02}"/>
              </a:ext>
            </a:extLst>
          </p:cNvPr>
          <p:cNvSpPr/>
          <p:nvPr/>
        </p:nvSpPr>
        <p:spPr>
          <a:xfrm>
            <a:off x="1473281" y="2009734"/>
            <a:ext cx="6786136" cy="3693319"/>
          </a:xfrm>
          <a:prstGeom prst="rect">
            <a:avLst/>
          </a:prstGeom>
        </p:spPr>
        <p:txBody>
          <a:bodyPr wrap="square">
            <a:spAutoFit/>
          </a:bodyPr>
          <a:lstStyle/>
          <a:p>
            <a:r>
              <a:rPr lang="en-US" dirty="0"/>
              <a:t>public class </a:t>
            </a:r>
            <a:r>
              <a:rPr lang="en-US" dirty="0" err="1"/>
              <a:t>TwoTypePair</a:t>
            </a:r>
            <a:r>
              <a:rPr lang="en-US" dirty="0"/>
              <a:t>&lt;T1, T2&gt; {</a:t>
            </a:r>
          </a:p>
          <a:p>
            <a:r>
              <a:rPr lang="en-US" dirty="0"/>
              <a:t>    private T1 first;</a:t>
            </a:r>
          </a:p>
          <a:p>
            <a:r>
              <a:rPr lang="en-US" dirty="0"/>
              <a:t>    private T2 second;</a:t>
            </a:r>
          </a:p>
          <a:p>
            <a:endParaRPr lang="en-US" dirty="0"/>
          </a:p>
          <a:p>
            <a:r>
              <a:rPr lang="en-US" dirty="0"/>
              <a:t>    public </a:t>
            </a:r>
            <a:r>
              <a:rPr lang="en-US" dirty="0" err="1"/>
              <a:t>TwoTypePair</a:t>
            </a:r>
            <a:r>
              <a:rPr lang="en-US" dirty="0"/>
              <a:t>() {</a:t>
            </a:r>
          </a:p>
          <a:p>
            <a:r>
              <a:rPr lang="en-US" dirty="0"/>
              <a:t>        first = null;</a:t>
            </a:r>
          </a:p>
          <a:p>
            <a:r>
              <a:rPr lang="en-US" dirty="0"/>
              <a:t>        second = null;</a:t>
            </a:r>
          </a:p>
          <a:p>
            <a:r>
              <a:rPr lang="en-US" dirty="0"/>
              <a:t>    }</a:t>
            </a:r>
          </a:p>
          <a:p>
            <a:endParaRPr lang="en-US" dirty="0"/>
          </a:p>
          <a:p>
            <a:r>
              <a:rPr lang="en-US" dirty="0"/>
              <a:t>    public </a:t>
            </a:r>
            <a:r>
              <a:rPr lang="en-US" dirty="0" err="1"/>
              <a:t>TwoTypePair</a:t>
            </a:r>
            <a:r>
              <a:rPr lang="en-US" dirty="0"/>
              <a:t>(T1 </a:t>
            </a:r>
            <a:r>
              <a:rPr lang="en-US" dirty="0" err="1"/>
              <a:t>firstItem</a:t>
            </a:r>
            <a:r>
              <a:rPr lang="en-US" dirty="0"/>
              <a:t>, T2 </a:t>
            </a:r>
            <a:r>
              <a:rPr lang="en-US" dirty="0" err="1"/>
              <a:t>secondItem</a:t>
            </a:r>
            <a:r>
              <a:rPr lang="en-US" dirty="0"/>
              <a:t>) {</a:t>
            </a:r>
          </a:p>
          <a:p>
            <a:r>
              <a:rPr lang="en-US" dirty="0"/>
              <a:t>        first = </a:t>
            </a:r>
            <a:r>
              <a:rPr lang="en-US" dirty="0" err="1"/>
              <a:t>firstItem</a:t>
            </a:r>
            <a:r>
              <a:rPr lang="en-US" dirty="0"/>
              <a:t>;</a:t>
            </a:r>
          </a:p>
          <a:p>
            <a:r>
              <a:rPr lang="en-US" dirty="0"/>
              <a:t>        second = </a:t>
            </a:r>
            <a:r>
              <a:rPr lang="en-US" dirty="0" err="1"/>
              <a:t>secondItem</a:t>
            </a:r>
            <a:r>
              <a:rPr lang="en-US" dirty="0"/>
              <a:t>;</a:t>
            </a:r>
          </a:p>
          <a:p>
            <a:r>
              <a:rPr lang="en-US" dirty="0"/>
              <a:t>    }</a:t>
            </a:r>
          </a:p>
        </p:txBody>
      </p:sp>
    </p:spTree>
    <p:extLst>
      <p:ext uri="{BB962C8B-B14F-4D97-AF65-F5344CB8AC3E}">
        <p14:creationId xmlns:p14="http://schemas.microsoft.com/office/powerpoint/2010/main" val="108084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Bounds for type parameters</a:t>
            </a:r>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1068260" y="1231867"/>
            <a:ext cx="10600279" cy="1889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Add restrictions to the type T</a:t>
            </a:r>
          </a:p>
          <a:p>
            <a:pPr marL="342900" indent="-342900">
              <a:buFont typeface="Arial" panose="020B0604020202020204" pitchFamily="34" charset="0"/>
              <a:buChar char="•"/>
            </a:pPr>
            <a:r>
              <a:rPr lang="en-US" sz="2000" dirty="0">
                <a:solidFill>
                  <a:srgbClr val="FF0000"/>
                </a:solidFill>
              </a:rPr>
              <a:t>A bounds expression may contain multiple interfaces and up to one class</a:t>
            </a:r>
            <a:r>
              <a:rPr lang="en-US" sz="2000" dirty="0"/>
              <a:t> (just the same as a class can implement multiple interfaces and extend up to one class).</a:t>
            </a:r>
          </a:p>
          <a:p>
            <a:pPr marL="342900" indent="-342900">
              <a:buFont typeface="Arial" panose="020B0604020202020204" pitchFamily="34" charset="0"/>
              <a:buChar char="•"/>
            </a:pPr>
            <a:r>
              <a:rPr lang="en-US" sz="2000" dirty="0"/>
              <a:t>public class </a:t>
            </a:r>
            <a:r>
              <a:rPr lang="en-US" sz="2000" dirty="0" err="1"/>
              <a:t>RClass</a:t>
            </a:r>
            <a:r>
              <a:rPr lang="en-US" sz="2000" dirty="0"/>
              <a:t>&lt;T extends Comparable&gt;</a:t>
            </a:r>
          </a:p>
          <a:p>
            <a:pPr marL="342900" indent="-342900">
              <a:buFont typeface="Arial" panose="020B0604020202020204" pitchFamily="34" charset="0"/>
              <a:buChar char="•"/>
            </a:pPr>
            <a:r>
              <a:rPr lang="en-US" sz="2000" dirty="0"/>
              <a:t>public class </a:t>
            </a:r>
            <a:r>
              <a:rPr lang="en-US" sz="2000" dirty="0" err="1"/>
              <a:t>ExClass</a:t>
            </a:r>
            <a:r>
              <a:rPr lang="en-US" sz="2000" dirty="0"/>
              <a:t>&lt;T extends Class1&gt;</a:t>
            </a:r>
          </a:p>
          <a:p>
            <a:pPr marL="342900" indent="-342900">
              <a:buFont typeface="Arial" panose="020B0604020202020204" pitchFamily="34" charset="0"/>
              <a:buChar char="•"/>
            </a:pPr>
            <a:r>
              <a:rPr lang="en-US" sz="2000" dirty="0"/>
              <a:t>public class Two&lt;T1 extends Class1, T2 extends Class2 &amp; Comparable&gt;</a:t>
            </a:r>
          </a:p>
          <a:p>
            <a:pPr marL="342900" indent="-342900">
              <a:buFont typeface="Arial" panose="020B0604020202020204" pitchFamily="34" charset="0"/>
              <a:buChar char="•"/>
            </a:pPr>
            <a:endParaRPr lang="en-US" sz="2000" dirty="0"/>
          </a:p>
        </p:txBody>
      </p:sp>
      <p:sp>
        <p:nvSpPr>
          <p:cNvPr id="5" name="Rectangle 4">
            <a:extLst>
              <a:ext uri="{FF2B5EF4-FFF2-40B4-BE49-F238E27FC236}">
                <a16:creationId xmlns:a16="http://schemas.microsoft.com/office/drawing/2014/main" id="{7CA6B94D-2024-3DB3-A956-76812487C4C2}"/>
              </a:ext>
            </a:extLst>
          </p:cNvPr>
          <p:cNvSpPr/>
          <p:nvPr/>
        </p:nvSpPr>
        <p:spPr>
          <a:xfrm>
            <a:off x="1552794" y="3167050"/>
            <a:ext cx="6786136" cy="3416320"/>
          </a:xfrm>
          <a:prstGeom prst="rect">
            <a:avLst/>
          </a:prstGeom>
        </p:spPr>
        <p:txBody>
          <a:bodyPr wrap="square">
            <a:spAutoFit/>
          </a:bodyPr>
          <a:lstStyle/>
          <a:p>
            <a:r>
              <a:rPr lang="en-US" dirty="0"/>
              <a:t>public class Pair&lt;T </a:t>
            </a:r>
            <a:r>
              <a:rPr lang="en-US" dirty="0">
                <a:solidFill>
                  <a:srgbClr val="FF0000"/>
                </a:solidFill>
              </a:rPr>
              <a:t>extends</a:t>
            </a:r>
            <a:r>
              <a:rPr lang="en-US" dirty="0"/>
              <a:t> Comparable&gt; {</a:t>
            </a:r>
          </a:p>
          <a:p>
            <a:r>
              <a:rPr lang="en-US" dirty="0"/>
              <a:t>    private T first;</a:t>
            </a:r>
          </a:p>
          <a:p>
            <a:r>
              <a:rPr lang="en-US" dirty="0"/>
              <a:t>    private T second;</a:t>
            </a:r>
          </a:p>
          <a:p>
            <a:endParaRPr lang="en-US" dirty="0"/>
          </a:p>
          <a:p>
            <a:r>
              <a:rPr lang="en-US" dirty="0"/>
              <a:t>    public T max() {</a:t>
            </a:r>
          </a:p>
          <a:p>
            <a:r>
              <a:rPr lang="en-US" dirty="0"/>
              <a:t>        if (</a:t>
            </a:r>
            <a:r>
              <a:rPr lang="en-US" dirty="0" err="1"/>
              <a:t>first.compareTo</a:t>
            </a:r>
            <a:r>
              <a:rPr lang="en-US" dirty="0"/>
              <a:t>(second) &lt;= 0) {</a:t>
            </a:r>
          </a:p>
          <a:p>
            <a:r>
              <a:rPr lang="en-US" dirty="0"/>
              <a:t>            return first;</a:t>
            </a:r>
          </a:p>
          <a:p>
            <a:r>
              <a:rPr lang="en-US" dirty="0"/>
              <a:t>        } else {</a:t>
            </a:r>
          </a:p>
          <a:p>
            <a:r>
              <a:rPr lang="en-US" dirty="0"/>
              <a:t>            return second;</a:t>
            </a:r>
          </a:p>
          <a:p>
            <a:r>
              <a:rPr lang="en-US" dirty="0"/>
              <a:t>        }</a:t>
            </a:r>
          </a:p>
          <a:p>
            <a:r>
              <a:rPr lang="en-US" dirty="0"/>
              <a:t>    }</a:t>
            </a:r>
          </a:p>
          <a:p>
            <a:r>
              <a:rPr lang="en-US" dirty="0"/>
              <a:t>}</a:t>
            </a:r>
          </a:p>
        </p:txBody>
      </p:sp>
    </p:spTree>
    <p:extLst>
      <p:ext uri="{BB962C8B-B14F-4D97-AF65-F5344CB8AC3E}">
        <p14:creationId xmlns:p14="http://schemas.microsoft.com/office/powerpoint/2010/main" val="96624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Generic methods</a:t>
            </a:r>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1041400" y="1231867"/>
            <a:ext cx="10627139" cy="131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 generic method can be defined that has its own type parameter that is not the type parameter of any class.</a:t>
            </a:r>
          </a:p>
          <a:p>
            <a:pPr marL="342900" indent="-342900">
              <a:buFont typeface="Arial" panose="020B0604020202020204" pitchFamily="34" charset="0"/>
              <a:buChar char="•"/>
            </a:pPr>
            <a:r>
              <a:rPr lang="en-US" sz="2000" dirty="0"/>
              <a:t>A generic method can be a member of an ordinary class or a member of a generic class that has some other type parameter. The type parameter of a generic method is local to that method, not to the class.</a:t>
            </a:r>
          </a:p>
        </p:txBody>
      </p:sp>
      <p:sp>
        <p:nvSpPr>
          <p:cNvPr id="5" name="Rectangle 4">
            <a:extLst>
              <a:ext uri="{FF2B5EF4-FFF2-40B4-BE49-F238E27FC236}">
                <a16:creationId xmlns:a16="http://schemas.microsoft.com/office/drawing/2014/main" id="{7CA6B94D-2024-3DB3-A956-76812487C4C2}"/>
              </a:ext>
            </a:extLst>
          </p:cNvPr>
          <p:cNvSpPr/>
          <p:nvPr/>
        </p:nvSpPr>
        <p:spPr>
          <a:xfrm>
            <a:off x="1443464" y="2769484"/>
            <a:ext cx="6786136" cy="3693319"/>
          </a:xfrm>
          <a:prstGeom prst="rect">
            <a:avLst/>
          </a:prstGeom>
        </p:spPr>
        <p:txBody>
          <a:bodyPr wrap="square">
            <a:spAutoFit/>
          </a:bodyPr>
          <a:lstStyle/>
          <a:p>
            <a:r>
              <a:rPr lang="en-US" dirty="0"/>
              <a:t>public class Utility {</a:t>
            </a:r>
          </a:p>
          <a:p>
            <a:r>
              <a:rPr lang="en-US" dirty="0"/>
              <a:t>    public static &lt;T&gt; T </a:t>
            </a:r>
            <a:r>
              <a:rPr lang="en-US" dirty="0" err="1"/>
              <a:t>getMidPoint</a:t>
            </a:r>
            <a:r>
              <a:rPr lang="en-US" dirty="0"/>
              <a:t>(T[] a) {</a:t>
            </a:r>
          </a:p>
          <a:p>
            <a:r>
              <a:rPr lang="en-US" dirty="0"/>
              <a:t>        return a[</a:t>
            </a:r>
            <a:r>
              <a:rPr lang="en-US" dirty="0" err="1"/>
              <a:t>a.length</a:t>
            </a:r>
            <a:r>
              <a:rPr lang="en-US" dirty="0"/>
              <a:t>/2];</a:t>
            </a:r>
          </a:p>
          <a:p>
            <a:r>
              <a:rPr lang="en-US" dirty="0"/>
              <a:t>    }</a:t>
            </a:r>
          </a:p>
          <a:p>
            <a:endParaRPr lang="en-US" dirty="0"/>
          </a:p>
          <a:p>
            <a:r>
              <a:rPr lang="en-US" dirty="0"/>
              <a:t>    public static &lt;T&gt; T </a:t>
            </a:r>
            <a:r>
              <a:rPr lang="en-US" dirty="0" err="1"/>
              <a:t>getFirst</a:t>
            </a:r>
            <a:r>
              <a:rPr lang="en-US" dirty="0"/>
              <a:t>(T[] a) {</a:t>
            </a:r>
          </a:p>
          <a:p>
            <a:r>
              <a:rPr lang="en-US" dirty="0"/>
              <a:t>        return a[0];</a:t>
            </a:r>
          </a:p>
          <a:p>
            <a:r>
              <a:rPr lang="en-US" dirty="0"/>
              <a:t>    }</a:t>
            </a:r>
          </a:p>
          <a:p>
            <a:endParaRPr lang="en-US" dirty="0"/>
          </a:p>
          <a:p>
            <a:r>
              <a:rPr lang="en-US" dirty="0"/>
              <a:t>    public static &lt;T1, T2&gt; </a:t>
            </a:r>
            <a:r>
              <a:rPr lang="en-US" dirty="0" err="1"/>
              <a:t>boolean</a:t>
            </a:r>
            <a:r>
              <a:rPr lang="en-US" dirty="0"/>
              <a:t> </a:t>
            </a:r>
            <a:r>
              <a:rPr lang="en-US" dirty="0" err="1"/>
              <a:t>isSameClass</a:t>
            </a:r>
            <a:r>
              <a:rPr lang="en-US" dirty="0"/>
              <a:t>(T1 a, T2 b) {</a:t>
            </a:r>
          </a:p>
          <a:p>
            <a:r>
              <a:rPr lang="en-US" dirty="0"/>
              <a:t>        return (</a:t>
            </a:r>
            <a:r>
              <a:rPr lang="en-US" dirty="0" err="1"/>
              <a:t>a.getClass</a:t>
            </a:r>
            <a:r>
              <a:rPr lang="en-US" dirty="0"/>
              <a:t>() == </a:t>
            </a:r>
            <a:r>
              <a:rPr lang="en-US" dirty="0" err="1"/>
              <a:t>b.getClass</a:t>
            </a:r>
            <a:r>
              <a:rPr lang="en-US" dirty="0"/>
              <a:t>());</a:t>
            </a:r>
          </a:p>
          <a:p>
            <a:r>
              <a:rPr lang="en-US" dirty="0"/>
              <a:t>    }</a:t>
            </a:r>
          </a:p>
          <a:p>
            <a:r>
              <a:rPr lang="en-US" dirty="0"/>
              <a:t>}</a:t>
            </a:r>
          </a:p>
        </p:txBody>
      </p:sp>
    </p:spTree>
    <p:extLst>
      <p:ext uri="{BB962C8B-B14F-4D97-AF65-F5344CB8AC3E}">
        <p14:creationId xmlns:p14="http://schemas.microsoft.com/office/powerpoint/2010/main" val="155639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1"/>
            <a:ext cx="11397008" cy="50908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Generics in Java? Where have we seen Generics in Java before?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Generics is a way of allowing us to declare parameters for the types that a class works on.</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For example, the Generic </a:t>
            </a:r>
            <a:r>
              <a:rPr lang="en-AU" sz="2000" dirty="0" err="1"/>
              <a:t>ArrayList</a:t>
            </a:r>
            <a:r>
              <a:rPr lang="en-AU" sz="2000" dirty="0"/>
              <a:t> that we've worked with allows us to specify a type that the </a:t>
            </a:r>
            <a:r>
              <a:rPr lang="en-AU" sz="2000" dirty="0" err="1"/>
              <a:t>ArrayList</a:t>
            </a:r>
            <a:r>
              <a:rPr lang="en-AU" sz="2000" dirty="0"/>
              <a:t> works with. This allows the implementation to work with the objects that the </a:t>
            </a:r>
            <a:r>
              <a:rPr lang="en-AU" sz="2000" dirty="0" err="1"/>
              <a:t>ArrayList</a:t>
            </a:r>
            <a:r>
              <a:rPr lang="en-AU" sz="2000" dirty="0"/>
              <a:t> holds, in a type-safe way.</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the get() method of the </a:t>
            </a:r>
            <a:r>
              <a:rPr lang="en-AU" sz="2000" dirty="0" err="1"/>
              <a:t>ArrayList</a:t>
            </a:r>
            <a:r>
              <a:rPr lang="en-AU" sz="2000" dirty="0"/>
              <a:t> is able to return an object of the type of data your </a:t>
            </a:r>
            <a:r>
              <a:rPr lang="en-AU" sz="2000" dirty="0" err="1"/>
              <a:t>ArrayList</a:t>
            </a:r>
            <a:r>
              <a:rPr lang="en-AU" sz="2000" dirty="0"/>
              <a:t> holds. i.e., an </a:t>
            </a:r>
            <a:r>
              <a:rPr lang="en-AU" sz="2000" dirty="0" err="1"/>
              <a:t>ArrayList</a:t>
            </a:r>
            <a:r>
              <a:rPr lang="en-AU" sz="2000" dirty="0"/>
              <a:t>&lt;String&gt;'s get() method will return Strings, while an </a:t>
            </a:r>
            <a:r>
              <a:rPr lang="en-AU" sz="2000" dirty="0" err="1"/>
              <a:t>ArrayList</a:t>
            </a:r>
            <a:r>
              <a:rPr lang="en-AU" sz="2000" dirty="0"/>
              <a:t>&lt;Integer&gt;'s get() method will return Integers. The alternative would be to store things as Objects and require type casts (which might fail at runtime) to be done by the programmer manually later. Not great, as it requires the programmer to remember to downcast. </a:t>
            </a:r>
            <a:r>
              <a:rPr lang="en-AU" sz="2000" dirty="0" err="1"/>
              <a:t>Eg</a:t>
            </a: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List list = new </a:t>
            </a:r>
            <a:r>
              <a:rPr lang="en-AU" sz="2000" dirty="0" err="1"/>
              <a:t>ArrayList</a:t>
            </a:r>
            <a:r>
              <a:rPr lang="en-AU" sz="2000" dirty="0"/>
              <a:t>(); </a:t>
            </a:r>
          </a:p>
          <a:p>
            <a:pPr marL="342900" indent="-342900">
              <a:buFont typeface="Arial" panose="020B0604020202020204" pitchFamily="34" charset="0"/>
              <a:buChar char="•"/>
            </a:pPr>
            <a:r>
              <a:rPr lang="en-AU" sz="2000" dirty="0" err="1"/>
              <a:t>list.add</a:t>
            </a:r>
            <a:r>
              <a:rPr lang="en-AU" sz="2000" dirty="0"/>
              <a:t>("hello"); </a:t>
            </a:r>
          </a:p>
          <a:p>
            <a:pPr marL="342900" indent="-342900">
              <a:buFont typeface="Arial" panose="020B0604020202020204" pitchFamily="34" charset="0"/>
              <a:buChar char="•"/>
            </a:pPr>
            <a:r>
              <a:rPr lang="en-AU" sz="2000" dirty="0"/>
              <a:t>String s = (String) </a:t>
            </a:r>
            <a:r>
              <a:rPr lang="en-AU" sz="2000" dirty="0" err="1"/>
              <a:t>list.get</a:t>
            </a:r>
            <a:r>
              <a:rPr lang="en-AU" sz="2000" dirty="0"/>
              <a:t>(0);</a:t>
            </a:r>
          </a:p>
        </p:txBody>
      </p:sp>
    </p:spTree>
    <p:extLst>
      <p:ext uri="{BB962C8B-B14F-4D97-AF65-F5344CB8AC3E}">
        <p14:creationId xmlns:p14="http://schemas.microsoft.com/office/powerpoint/2010/main" val="2362321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{0546BCF9-E1A0-BB45-8DAD-1817A162CBCC}tf10001070</Template>
  <TotalTime>5426</TotalTime>
  <Words>965</Words>
  <Application>Microsoft Macintosh PowerPoint</Application>
  <PresentationFormat>Widescreen</PresentationFormat>
  <Paragraphs>236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Open Sans</vt:lpstr>
      <vt:lpstr>Rockwell</vt:lpstr>
      <vt:lpstr>Rockwell Condensed</vt:lpstr>
      <vt:lpstr>Rockwell Extra Bold</vt:lpstr>
      <vt:lpstr>Wingdings</vt:lpstr>
      <vt:lpstr>Wood Type</vt:lpstr>
      <vt:lpstr>COMP90041 lab 8</vt:lpstr>
      <vt:lpstr>Recap</vt:lpstr>
      <vt:lpstr>Theory Questions</vt:lpstr>
      <vt:lpstr>Generics</vt:lpstr>
      <vt:lpstr>Generics</vt:lpstr>
      <vt:lpstr>Multiple type parameters</vt:lpstr>
      <vt:lpstr>Bounds for type parameters</vt:lpstr>
      <vt:lpstr>Generic methods</vt:lpstr>
      <vt:lpstr>Theory Questions</vt:lpstr>
      <vt:lpstr>Theory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first lab</dc:title>
  <dc:creator>Zhuohan Xie</dc:creator>
  <cp:lastModifiedBy>Zhuohan Xie</cp:lastModifiedBy>
  <cp:revision>50</cp:revision>
  <dcterms:created xsi:type="dcterms:W3CDTF">2021-08-03T04:51:50Z</dcterms:created>
  <dcterms:modified xsi:type="dcterms:W3CDTF">2022-10-09T23:59:52Z</dcterms:modified>
</cp:coreProperties>
</file>