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63" r:id="rId2"/>
    <p:sldId id="275" r:id="rId3"/>
    <p:sldId id="309" r:id="rId4"/>
    <p:sldId id="339" r:id="rId5"/>
    <p:sldId id="328" r:id="rId6"/>
    <p:sldId id="329" r:id="rId7"/>
    <p:sldId id="311" r:id="rId8"/>
    <p:sldId id="330" r:id="rId9"/>
    <p:sldId id="331" r:id="rId10"/>
    <p:sldId id="332" r:id="rId11"/>
    <p:sldId id="333" r:id="rId12"/>
    <p:sldId id="334" r:id="rId13"/>
    <p:sldId id="335" r:id="rId14"/>
    <p:sldId id="336" r:id="rId15"/>
    <p:sldId id="337" r:id="rId16"/>
    <p:sldId id="338" r:id="rId17"/>
    <p:sldId id="341" r:id="rId18"/>
    <p:sldId id="342" r:id="rId19"/>
    <p:sldId id="343" r:id="rId20"/>
    <p:sldId id="34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68"/>
    <p:restoredTop sz="96327"/>
  </p:normalViewPr>
  <p:slideViewPr>
    <p:cSldViewPr snapToGrid="0" snapToObjects="1">
      <p:cViewPr varScale="1">
        <p:scale>
          <a:sx n="156" d="100"/>
          <a:sy n="156" d="100"/>
        </p:scale>
        <p:origin x="904"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37DEAE2-7EE2-BE48-8B2F-59D610428C43}" type="datetimeFigureOut">
              <a:rPr lang="en-US" smtClean="0"/>
              <a:t>4/27/22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0E273AC-BAC5-C44E-85E1-6539ABBD8BF5}" type="slidenum">
              <a:rPr lang="en-US" smtClean="0"/>
              <a:t>‹#›</a:t>
            </a:fld>
            <a:endParaRPr lang="en-US"/>
          </a:p>
        </p:txBody>
      </p:sp>
    </p:spTree>
    <p:extLst>
      <p:ext uri="{BB962C8B-B14F-4D97-AF65-F5344CB8AC3E}">
        <p14:creationId xmlns:p14="http://schemas.microsoft.com/office/powerpoint/2010/main" val="92162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37DEAE2-7EE2-BE48-8B2F-59D610428C43}" type="datetimeFigureOut">
              <a:rPr lang="en-US" smtClean="0"/>
              <a:t>4/27/22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379275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37DEAE2-7EE2-BE48-8B2F-59D610428C43}" type="datetimeFigureOut">
              <a:rPr lang="en-US" smtClean="0"/>
              <a:t>4/27/22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3090727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37DEAE2-7EE2-BE48-8B2F-59D610428C43}" type="datetimeFigureOut">
              <a:rPr lang="en-US" smtClean="0"/>
              <a:t>4/27/22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110698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37DEAE2-7EE2-BE48-8B2F-59D610428C43}" type="datetimeFigureOut">
              <a:rPr lang="en-US" smtClean="0"/>
              <a:t>4/27/22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0E273AC-BAC5-C44E-85E1-6539ABBD8BF5}" type="slidenum">
              <a:rPr lang="en-US" smtClean="0"/>
              <a:t>‹#›</a:t>
            </a:fld>
            <a:endParaRPr lang="en-US"/>
          </a:p>
        </p:txBody>
      </p:sp>
    </p:spTree>
    <p:extLst>
      <p:ext uri="{BB962C8B-B14F-4D97-AF65-F5344CB8AC3E}">
        <p14:creationId xmlns:p14="http://schemas.microsoft.com/office/powerpoint/2010/main" val="145943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37DEAE2-7EE2-BE48-8B2F-59D610428C43}" type="datetimeFigureOut">
              <a:rPr lang="en-US" smtClean="0"/>
              <a:t>4/27/22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122938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37DEAE2-7EE2-BE48-8B2F-59D610428C43}" type="datetimeFigureOut">
              <a:rPr lang="en-US" smtClean="0"/>
              <a:t>4/27/22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273AC-BAC5-C44E-85E1-6539ABBD8BF5}"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544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37DEAE2-7EE2-BE48-8B2F-59D610428C43}" type="datetimeFigureOut">
              <a:rPr lang="en-US" smtClean="0"/>
              <a:t>4/27/22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273AC-BAC5-C44E-85E1-6539ABBD8BF5}"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950788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DEAE2-7EE2-BE48-8B2F-59D610428C43}" type="datetimeFigureOut">
              <a:rPr lang="en-US" smtClean="0"/>
              <a:t>4/27/22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3078337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37DEAE2-7EE2-BE48-8B2F-59D610428C43}" type="datetimeFigureOut">
              <a:rPr lang="en-US" smtClean="0"/>
              <a:t>4/27/22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134793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37DEAE2-7EE2-BE48-8B2F-59D610428C43}" type="datetimeFigureOut">
              <a:rPr lang="en-US" smtClean="0"/>
              <a:t>4/27/22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3608002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37DEAE2-7EE2-BE48-8B2F-59D610428C43}" type="datetimeFigureOut">
              <a:rPr lang="en-US" smtClean="0"/>
              <a:t>4/27/22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0E273AC-BAC5-C44E-85E1-6539ABBD8BF5}" type="slidenum">
              <a:rPr lang="en-US" smtClean="0"/>
              <a:t>‹#›</a:t>
            </a:fld>
            <a:endParaRPr lang="en-US"/>
          </a:p>
        </p:txBody>
      </p:sp>
    </p:spTree>
    <p:extLst>
      <p:ext uri="{BB962C8B-B14F-4D97-AF65-F5344CB8AC3E}">
        <p14:creationId xmlns:p14="http://schemas.microsoft.com/office/powerpoint/2010/main" val="32057440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7" name="Group 36">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8" name="Oval 37">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9" name="Oval 38">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pic>
        <p:nvPicPr>
          <p:cNvPr id="27" name="Picture 26" descr="Computer script on a screen">
            <a:extLst>
              <a:ext uri="{FF2B5EF4-FFF2-40B4-BE49-F238E27FC236}">
                <a16:creationId xmlns:a16="http://schemas.microsoft.com/office/drawing/2014/main" id="{B68783CB-FB4F-456D-B662-C9DD276BA7B9}"/>
              </a:ext>
            </a:extLst>
          </p:cNvPr>
          <p:cNvPicPr>
            <a:picLocks noChangeAspect="1"/>
          </p:cNvPicPr>
          <p:nvPr/>
        </p:nvPicPr>
        <p:blipFill rotWithShape="1">
          <a:blip r:embed="rId6"/>
          <a:srcRect t="5981" b="9749"/>
          <a:stretch/>
        </p:blipFill>
        <p:spPr>
          <a:xfrm>
            <a:off x="-1" y="10"/>
            <a:ext cx="12191999" cy="6857990"/>
          </a:xfrm>
          <a:prstGeom prst="rect">
            <a:avLst/>
          </a:prstGeom>
        </p:spPr>
      </p:pic>
      <p:sp>
        <p:nvSpPr>
          <p:cNvPr id="41" name="Rectangle 40">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2205658" y="4252237"/>
            <a:ext cx="6022449" cy="1622451"/>
          </a:xfrm>
        </p:spPr>
        <p:txBody>
          <a:bodyPr vert="horz" lIns="91440" tIns="45720" rIns="91440" bIns="45720" rtlCol="0" anchor="ctr">
            <a:normAutofit/>
          </a:bodyPr>
          <a:lstStyle/>
          <a:p>
            <a:pPr algn="r">
              <a:lnSpc>
                <a:spcPct val="80000"/>
              </a:lnSpc>
            </a:pPr>
            <a:r>
              <a:rPr lang="en-US" sz="6000" dirty="0">
                <a:blipFill dpi="0" rotWithShape="1">
                  <a:blip r:embed="rId4"/>
                  <a:srcRect/>
                  <a:tile tx="6350" ty="-127000" sx="65000" sy="64000" flip="none" algn="tl"/>
                </a:blipFill>
              </a:rPr>
              <a:t>COMP90041 lab 6</a:t>
            </a:r>
          </a:p>
        </p:txBody>
      </p:sp>
      <p:sp>
        <p:nvSpPr>
          <p:cNvPr id="45" name="Rectangle 44">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098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this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0950358" cy="54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solidFill>
                  <a:srgbClr val="FF0000"/>
                </a:solidFill>
              </a:rPr>
              <a:t>A no-argument constructor uses this to invoke an explicit-value constructor</a:t>
            </a:r>
          </a:p>
          <a:p>
            <a:pPr marL="342900" indent="-342900">
              <a:buFont typeface="Arial" panose="020B0604020202020204" pitchFamily="34" charset="0"/>
              <a:buChar char="•"/>
            </a:pPr>
            <a:r>
              <a:rPr lang="en-US" sz="2000" dirty="0"/>
              <a:t>public </a:t>
            </a:r>
            <a:r>
              <a:rPr lang="en-US" sz="2000" dirty="0" err="1"/>
              <a:t>ClassName</a:t>
            </a:r>
            <a:r>
              <a:rPr lang="en-US" sz="2000" dirty="0"/>
              <a:t>( ) </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this(argument1, argument2); </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AU" sz="2000" dirty="0"/>
              <a:t>public </a:t>
            </a:r>
            <a:r>
              <a:rPr lang="en-AU" sz="2000" dirty="0" err="1"/>
              <a:t>ClassName</a:t>
            </a:r>
            <a:r>
              <a:rPr lang="en-AU" sz="2000" dirty="0"/>
              <a:t>(type1 param1, type2 param2) </a:t>
            </a:r>
          </a:p>
          <a:p>
            <a:pPr marL="342900" indent="-342900">
              <a:buFont typeface="Arial" panose="020B0604020202020204" pitchFamily="34" charset="0"/>
              <a:buChar char="•"/>
            </a:pPr>
            <a:r>
              <a:rPr lang="en-AU" sz="2000" dirty="0"/>
              <a:t>{ ... } </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US" sz="2000" dirty="0"/>
              <a:t>public </a:t>
            </a:r>
            <a:r>
              <a:rPr lang="en-US" sz="2000" dirty="0" err="1"/>
              <a:t>HourlyEmployee</a:t>
            </a:r>
            <a:r>
              <a:rPr lang="en-US" sz="2000" dirty="0"/>
              <a:t>( ) </a:t>
            </a:r>
          </a:p>
          <a:p>
            <a:pPr marL="342900" indent="-342900">
              <a:buFont typeface="Arial" panose="020B0604020202020204" pitchFamily="34" charset="0"/>
              <a:buChar char="•"/>
            </a:pPr>
            <a:r>
              <a:rPr lang="en-US" sz="2000" dirty="0"/>
              <a:t>{ this("No name", new Date(), 0, 0); }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public </a:t>
            </a:r>
            <a:r>
              <a:rPr lang="en-US" sz="2000" dirty="0" err="1"/>
              <a:t>HourlyEmployee</a:t>
            </a:r>
            <a:r>
              <a:rPr lang="en-US" sz="2000" dirty="0"/>
              <a:t>(String </a:t>
            </a:r>
            <a:r>
              <a:rPr lang="en-US" sz="2000" dirty="0" err="1"/>
              <a:t>theName</a:t>
            </a:r>
            <a:r>
              <a:rPr lang="en-US" sz="2000" dirty="0"/>
              <a:t>, Date </a:t>
            </a:r>
            <a:r>
              <a:rPr lang="en-US" sz="2000" dirty="0" err="1"/>
              <a:t>theDate</a:t>
            </a:r>
            <a:r>
              <a:rPr lang="en-US" sz="2000" dirty="0"/>
              <a:t>, double </a:t>
            </a:r>
            <a:r>
              <a:rPr lang="en-US" sz="2000" dirty="0" err="1"/>
              <a:t>theWageRate</a:t>
            </a:r>
            <a:r>
              <a:rPr lang="en-US" sz="2000" dirty="0"/>
              <a:t>, double </a:t>
            </a:r>
            <a:r>
              <a:rPr lang="en-US" sz="2000" dirty="0" err="1"/>
              <a:t>theHours</a:t>
            </a:r>
            <a:r>
              <a:rPr lang="en-US" sz="2000" dirty="0"/>
              <a:t>) </a:t>
            </a:r>
          </a:p>
          <a:p>
            <a:pPr marL="342900" indent="-342900">
              <a:buFont typeface="Arial" panose="020B0604020202020204" pitchFamily="34" charset="0"/>
              <a:buChar char="•"/>
            </a:pPr>
            <a:endParaRPr lang="en-AU" sz="2000" dirty="0"/>
          </a:p>
          <a:p>
            <a:pPr lvl="1"/>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Tree>
    <p:extLst>
      <p:ext uri="{BB962C8B-B14F-4D97-AF65-F5344CB8AC3E}">
        <p14:creationId xmlns:p14="http://schemas.microsoft.com/office/powerpoint/2010/main" val="337226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Access </a:t>
            </a:r>
            <a:r>
              <a:rPr lang="en-US" dirty="0" err="1"/>
              <a:t>mODIFIERS</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pic>
        <p:nvPicPr>
          <p:cNvPr id="8" name="Picture 7">
            <a:extLst>
              <a:ext uri="{FF2B5EF4-FFF2-40B4-BE49-F238E27FC236}">
                <a16:creationId xmlns:a16="http://schemas.microsoft.com/office/drawing/2014/main" id="{13145631-5CD7-334F-3973-66F70E7D6F06}"/>
              </a:ext>
            </a:extLst>
          </p:cNvPr>
          <p:cNvPicPr>
            <a:picLocks noChangeAspect="1"/>
          </p:cNvPicPr>
          <p:nvPr/>
        </p:nvPicPr>
        <p:blipFill>
          <a:blip r:embed="rId2"/>
          <a:stretch>
            <a:fillRect/>
          </a:stretch>
        </p:blipFill>
        <p:spPr>
          <a:xfrm>
            <a:off x="2818159" y="1117917"/>
            <a:ext cx="6034573" cy="5330757"/>
          </a:xfrm>
          <a:prstGeom prst="rect">
            <a:avLst/>
          </a:prstGeom>
        </p:spPr>
      </p:pic>
    </p:spTree>
    <p:extLst>
      <p:ext uri="{BB962C8B-B14F-4D97-AF65-F5344CB8AC3E}">
        <p14:creationId xmlns:p14="http://schemas.microsoft.com/office/powerpoint/2010/main" val="424101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err="1"/>
              <a:t>mODIFIER</a:t>
            </a:r>
            <a:r>
              <a:rPr lang="en-US" dirty="0"/>
              <a:t>: </a:t>
            </a:r>
            <a:r>
              <a:rPr lang="en-US" dirty="0" err="1"/>
              <a:t>pROTECTED</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0950358" cy="54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If a method or instance variable is modified by protected (rather than public or private), then it can be accessed by name Inside any class derived from it</a:t>
            </a:r>
          </a:p>
          <a:p>
            <a:pPr marL="342900" indent="-342900">
              <a:buFont typeface="Arial" panose="020B0604020202020204" pitchFamily="34" charset="0"/>
              <a:buChar char="•"/>
            </a:pPr>
            <a:r>
              <a:rPr lang="en-US" sz="2000" dirty="0"/>
              <a:t>An instance variable or method definition that is </a:t>
            </a:r>
            <a:r>
              <a:rPr lang="en-US" sz="2000" dirty="0">
                <a:solidFill>
                  <a:srgbClr val="FF0000"/>
                </a:solidFill>
              </a:rPr>
              <a:t>not preceded with a modifier</a:t>
            </a:r>
            <a:r>
              <a:rPr lang="en-US" sz="2000" dirty="0"/>
              <a:t> has package access </a:t>
            </a:r>
          </a:p>
          <a:p>
            <a:pPr marL="342900" indent="-342900">
              <a:buFont typeface="Arial" panose="020B0604020202020204" pitchFamily="34" charset="0"/>
              <a:buChar char="•"/>
            </a:pPr>
            <a:r>
              <a:rPr lang="en-US" sz="2000" dirty="0"/>
              <a:t>Instance variables or methods having package access can be accessed by name inside the definition of any class in the same package</a:t>
            </a: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Tree>
    <p:extLst>
      <p:ext uri="{BB962C8B-B14F-4D97-AF65-F5344CB8AC3E}">
        <p14:creationId xmlns:p14="http://schemas.microsoft.com/office/powerpoint/2010/main" val="3390110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POLYMORPHISM</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144607"/>
            <a:ext cx="10950358" cy="54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There are three main programming mechanisms that constitute object-oriented programming (OOP) </a:t>
            </a:r>
          </a:p>
          <a:p>
            <a:pPr marL="342900" indent="-342900">
              <a:buFont typeface="Arial" panose="020B0604020202020204" pitchFamily="34" charset="0"/>
              <a:buChar char="•"/>
            </a:pPr>
            <a:r>
              <a:rPr lang="en-AU" sz="2000" dirty="0">
                <a:solidFill>
                  <a:srgbClr val="FF0000"/>
                </a:solidFill>
              </a:rPr>
              <a:t>Encapsulation</a:t>
            </a:r>
            <a:r>
              <a:rPr lang="en-AU" sz="2000" dirty="0"/>
              <a:t> </a:t>
            </a:r>
            <a:r>
              <a:rPr lang="en-AU" sz="2000" dirty="0">
                <a:solidFill>
                  <a:srgbClr val="FF0000"/>
                </a:solidFill>
              </a:rPr>
              <a:t>Inheritance Polymorphism </a:t>
            </a:r>
          </a:p>
          <a:p>
            <a:pPr marL="342900" indent="-342900">
              <a:buFont typeface="Arial" panose="020B0604020202020204" pitchFamily="34" charset="0"/>
              <a:buChar char="•"/>
            </a:pPr>
            <a:r>
              <a:rPr lang="en-US" sz="2000" dirty="0"/>
              <a:t>Polymorphism is the ability to associate many meanings to one method name </a:t>
            </a:r>
          </a:p>
          <a:p>
            <a:pPr marL="342900" indent="-342900">
              <a:buFont typeface="Arial" panose="020B0604020202020204" pitchFamily="34" charset="0"/>
              <a:buChar char="•"/>
            </a:pPr>
            <a:r>
              <a:rPr lang="en-US" sz="2000" dirty="0"/>
              <a:t>It does this through a special mechanism known as </a:t>
            </a:r>
            <a:r>
              <a:rPr lang="en-US" sz="2000" dirty="0">
                <a:solidFill>
                  <a:srgbClr val="FF0000"/>
                </a:solidFill>
              </a:rPr>
              <a:t>late binding</a:t>
            </a:r>
            <a:r>
              <a:rPr lang="en-US" sz="2000" dirty="0"/>
              <a:t> or </a:t>
            </a:r>
            <a:r>
              <a:rPr lang="en-US" sz="2000" dirty="0">
                <a:solidFill>
                  <a:srgbClr val="FF0000"/>
                </a:solidFill>
              </a:rPr>
              <a:t>dynamic binding </a:t>
            </a: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r>
              <a:rPr lang="en-US" sz="2000" dirty="0"/>
              <a:t>The process of associating a method definition with a method invocation is called binding </a:t>
            </a:r>
          </a:p>
          <a:p>
            <a:pPr marL="342900" indent="-342900">
              <a:buFont typeface="Arial" panose="020B0604020202020204" pitchFamily="34" charset="0"/>
              <a:buChar char="•"/>
            </a:pPr>
            <a:r>
              <a:rPr lang="en-US" sz="2000" dirty="0"/>
              <a:t>If the method definition is associated with its invocation when the code is compiled, that is called </a:t>
            </a:r>
            <a:r>
              <a:rPr lang="en-US" sz="2000" dirty="0">
                <a:solidFill>
                  <a:srgbClr val="FF0000"/>
                </a:solidFill>
              </a:rPr>
              <a:t>early binding</a:t>
            </a:r>
            <a:r>
              <a:rPr lang="en-US" sz="2000" dirty="0"/>
              <a:t> or </a:t>
            </a:r>
            <a:r>
              <a:rPr lang="en-US" sz="2000" dirty="0">
                <a:solidFill>
                  <a:srgbClr val="FF0000"/>
                </a:solidFill>
              </a:rPr>
              <a:t>static binding </a:t>
            </a:r>
          </a:p>
          <a:p>
            <a:pPr marL="342900" indent="-342900">
              <a:buFont typeface="Arial" panose="020B0604020202020204" pitchFamily="34" charset="0"/>
              <a:buChar char="•"/>
            </a:pPr>
            <a:r>
              <a:rPr lang="en-US" sz="2000" dirty="0"/>
              <a:t>If the method definition is associated with its invocation when the method is invoked (at run time), that is called </a:t>
            </a:r>
            <a:r>
              <a:rPr lang="en-US" sz="2000" dirty="0">
                <a:solidFill>
                  <a:srgbClr val="FF0000"/>
                </a:solidFill>
              </a:rPr>
              <a:t>late binding</a:t>
            </a:r>
            <a:r>
              <a:rPr lang="en-US" sz="2000" dirty="0"/>
              <a:t> or </a:t>
            </a:r>
            <a:r>
              <a:rPr lang="en-US" sz="2000" dirty="0">
                <a:solidFill>
                  <a:srgbClr val="FF0000"/>
                </a:solidFill>
              </a:rPr>
              <a:t>dynamic binding </a:t>
            </a:r>
          </a:p>
          <a:p>
            <a:pPr marL="342900" indent="-342900">
              <a:buFont typeface="Arial" panose="020B0604020202020204" pitchFamily="34" charset="0"/>
              <a:buChar char="•"/>
            </a:pPr>
            <a:r>
              <a:rPr lang="en-US" sz="2000" dirty="0"/>
              <a:t>Java uses late binding for all methods (except private, final, and static methods) </a:t>
            </a:r>
          </a:p>
          <a:p>
            <a:pPr marL="342900" indent="-342900">
              <a:buFont typeface="Arial" panose="020B0604020202020204" pitchFamily="34" charset="0"/>
              <a:buChar char="•"/>
            </a:pPr>
            <a:r>
              <a:rPr lang="en-US" sz="2000" dirty="0"/>
              <a:t>Because of late binding, a method can be written in a base class to perform a task, even if portions of that task aren't yet defined </a:t>
            </a:r>
            <a:endParaRPr lang="en-US" sz="100" dirty="0"/>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r>
              <a:rPr lang="en-US" sz="2000" dirty="0"/>
              <a:t>Inheritance allows a base class to be defined, and other classes derived from it </a:t>
            </a:r>
          </a:p>
          <a:p>
            <a:pPr marL="342900" indent="-342900">
              <a:buFont typeface="Arial" panose="020B0604020202020204" pitchFamily="34" charset="0"/>
              <a:buChar char="•"/>
            </a:pPr>
            <a:r>
              <a:rPr lang="en-US" sz="2000" dirty="0"/>
              <a:t>Polymorphism allows changes to be made to method definitions in the derived classes, and have those changes apply to the software written for the base class </a:t>
            </a:r>
          </a:p>
          <a:p>
            <a:pPr marL="800100" lvl="1" indent="-342900">
              <a:buFont typeface="Arial" panose="020B0604020202020204" pitchFamily="34" charset="0"/>
              <a:buChar char="•"/>
            </a:pPr>
            <a:endParaRPr lang="en-US" sz="100" dirty="0"/>
          </a:p>
        </p:txBody>
      </p:sp>
    </p:spTree>
    <p:extLst>
      <p:ext uri="{BB962C8B-B14F-4D97-AF65-F5344CB8AC3E}">
        <p14:creationId xmlns:p14="http://schemas.microsoft.com/office/powerpoint/2010/main" val="3548282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UPCASTIN AND DOWNCASTING</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144607"/>
            <a:ext cx="10950358" cy="54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solidFill>
                  <a:srgbClr val="FF0000"/>
                </a:solidFill>
              </a:rPr>
              <a:t>Upcasting</a:t>
            </a:r>
            <a:r>
              <a:rPr lang="en-US" sz="2000" dirty="0"/>
              <a:t> is when an object of a derived class is assigned to a variable of a base class (or any ancestor class) </a:t>
            </a:r>
          </a:p>
          <a:p>
            <a:pPr marL="342900" indent="-342900">
              <a:buFont typeface="Arial" panose="020B0604020202020204" pitchFamily="34" charset="0"/>
              <a:buChar char="•"/>
            </a:pPr>
            <a:r>
              <a:rPr lang="en-US" sz="2000" dirty="0" err="1">
                <a:solidFill>
                  <a:srgbClr val="FF0000"/>
                </a:solidFill>
              </a:rPr>
              <a:t>Downcasting</a:t>
            </a:r>
            <a:r>
              <a:rPr lang="en-US" sz="2000" dirty="0"/>
              <a:t> is when a type cast is performed from a base class to a derived class (or from any ancestor class to any descendent class) </a:t>
            </a:r>
          </a:p>
          <a:p>
            <a:pPr marL="800100" lvl="1" indent="-342900">
              <a:buFont typeface="Arial" panose="020B0604020202020204" pitchFamily="34" charset="0"/>
              <a:buChar char="•"/>
            </a:pPr>
            <a:endParaRPr lang="en-US" sz="100" dirty="0"/>
          </a:p>
        </p:txBody>
      </p:sp>
    </p:spTree>
    <p:extLst>
      <p:ext uri="{BB962C8B-B14F-4D97-AF65-F5344CB8AC3E}">
        <p14:creationId xmlns:p14="http://schemas.microsoft.com/office/powerpoint/2010/main" val="3734876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Abstract Class</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144607"/>
            <a:ext cx="10950358" cy="54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In order to postpone the definition of a method, Java allows an abstract method to be declared</a:t>
            </a:r>
          </a:p>
          <a:p>
            <a:pPr marL="342900" indent="-342900">
              <a:buFont typeface="Arial" panose="020B0604020202020204" pitchFamily="34" charset="0"/>
              <a:buChar char="•"/>
            </a:pPr>
            <a:r>
              <a:rPr lang="en-US" sz="2000" dirty="0"/>
              <a:t>An abstract method has a heading, but no method body </a:t>
            </a:r>
          </a:p>
          <a:p>
            <a:pPr marL="342900" indent="-342900">
              <a:buFont typeface="Arial" panose="020B0604020202020204" pitchFamily="34" charset="0"/>
              <a:buChar char="•"/>
            </a:pPr>
            <a:r>
              <a:rPr lang="en-US" sz="2000" dirty="0"/>
              <a:t>The body of the method is defined in the derived classes </a:t>
            </a:r>
          </a:p>
          <a:p>
            <a:pPr marL="342900" indent="-342900">
              <a:buFont typeface="Arial" panose="020B0604020202020204" pitchFamily="34" charset="0"/>
              <a:buChar char="•"/>
            </a:pPr>
            <a:r>
              <a:rPr lang="en-US" sz="2000" dirty="0"/>
              <a:t>The class that contains an abstract method is called an abstract class </a:t>
            </a:r>
          </a:p>
          <a:p>
            <a:pPr marL="342900" indent="-342900">
              <a:buFont typeface="Arial" panose="020B0604020202020204" pitchFamily="34" charset="0"/>
              <a:buChar char="•"/>
            </a:pPr>
            <a:r>
              <a:rPr lang="en-US" sz="2000" dirty="0">
                <a:solidFill>
                  <a:srgbClr val="FF0000"/>
                </a:solidFill>
              </a:rPr>
              <a:t>An abstract class must have the modifier abstract included in its class heading </a:t>
            </a:r>
          </a:p>
          <a:p>
            <a:pPr marL="342900" indent="-342900">
              <a:buFont typeface="Arial" panose="020B0604020202020204" pitchFamily="34" charset="0"/>
              <a:buChar char="•"/>
            </a:pPr>
            <a:r>
              <a:rPr lang="en-AU" sz="2000" dirty="0"/>
              <a:t>public abstract double </a:t>
            </a:r>
            <a:r>
              <a:rPr lang="en-AU" sz="2000" dirty="0" err="1"/>
              <a:t>getPay</a:t>
            </a:r>
            <a:r>
              <a:rPr lang="en-AU" sz="2000" dirty="0"/>
              <a:t>(); </a:t>
            </a:r>
          </a:p>
          <a:p>
            <a:pPr marL="342900" indent="-342900">
              <a:buFont typeface="Arial" panose="020B0604020202020204" pitchFamily="34" charset="0"/>
              <a:buChar char="•"/>
            </a:pPr>
            <a:r>
              <a:rPr lang="en-AU" sz="2000" dirty="0"/>
              <a:t>public abstract void </a:t>
            </a:r>
            <a:r>
              <a:rPr lang="en-AU" sz="2000" dirty="0" err="1"/>
              <a:t>doIt</a:t>
            </a:r>
            <a:r>
              <a:rPr lang="en-AU" sz="2000" dirty="0"/>
              <a:t>(int count); </a:t>
            </a:r>
          </a:p>
          <a:p>
            <a:pPr marL="342900" indent="-342900">
              <a:buFont typeface="Arial" panose="020B0604020202020204" pitchFamily="34" charset="0"/>
              <a:buChar char="•"/>
            </a:pPr>
            <a:r>
              <a:rPr lang="en-AU" sz="2000" dirty="0"/>
              <a:t>If a derived class of an abstract class adds to or does not define all of the abstract methods, then it is abstract also, and must add abstract to its modifier </a:t>
            </a:r>
          </a:p>
          <a:p>
            <a:pPr marL="342900" indent="-342900">
              <a:buFont typeface="Arial" panose="020B0604020202020204" pitchFamily="34" charset="0"/>
              <a:buChar char="•"/>
            </a:pPr>
            <a:r>
              <a:rPr lang="en-AU" sz="2000" dirty="0"/>
              <a:t>A class that has no abstract methods is called a </a:t>
            </a:r>
            <a:r>
              <a:rPr lang="en-AU" sz="2000" dirty="0">
                <a:solidFill>
                  <a:srgbClr val="FF0000"/>
                </a:solidFill>
              </a:rPr>
              <a:t>concrete class </a:t>
            </a:r>
          </a:p>
        </p:txBody>
      </p:sp>
    </p:spTree>
    <p:extLst>
      <p:ext uri="{BB962C8B-B14F-4D97-AF65-F5344CB8AC3E}">
        <p14:creationId xmlns:p14="http://schemas.microsoft.com/office/powerpoint/2010/main" val="4285488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Abstract class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pic>
        <p:nvPicPr>
          <p:cNvPr id="6" name="Picture 5">
            <a:extLst>
              <a:ext uri="{FF2B5EF4-FFF2-40B4-BE49-F238E27FC236}">
                <a16:creationId xmlns:a16="http://schemas.microsoft.com/office/drawing/2014/main" id="{9B7C5284-58E4-EA75-80D5-981F0A92886D}"/>
              </a:ext>
            </a:extLst>
          </p:cNvPr>
          <p:cNvPicPr>
            <a:picLocks noChangeAspect="1"/>
          </p:cNvPicPr>
          <p:nvPr/>
        </p:nvPicPr>
        <p:blipFill>
          <a:blip r:embed="rId2"/>
          <a:stretch>
            <a:fillRect/>
          </a:stretch>
        </p:blipFill>
        <p:spPr>
          <a:xfrm>
            <a:off x="1566558" y="1217357"/>
            <a:ext cx="8131163" cy="5446899"/>
          </a:xfrm>
          <a:prstGeom prst="rect">
            <a:avLst/>
          </a:prstGeom>
        </p:spPr>
      </p:pic>
    </p:spTree>
    <p:extLst>
      <p:ext uri="{BB962C8B-B14F-4D97-AF65-F5344CB8AC3E}">
        <p14:creationId xmlns:p14="http://schemas.microsoft.com/office/powerpoint/2010/main" val="3663795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Theory Questions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1397008" cy="5597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AU" sz="2000" dirty="0"/>
              <a:t>What is inheritance in Object Oriented Programming? Why might we want to use it?</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Inheritance in Object-Oriented Programming allows us to define a class based on another class. A class that inherits from another class gains the instance variables and methods of the other class. This allows for more sophisticated code reuse in our programs beyond simple methods and loops.</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A class that inherits from another class is considered to have the same type as that base class. The significance of this is that if we have a collection of items (</a:t>
            </a:r>
            <a:r>
              <a:rPr lang="en-AU" sz="2000" dirty="0" err="1"/>
              <a:t>eg</a:t>
            </a:r>
            <a:r>
              <a:rPr lang="en-AU" sz="2000" dirty="0"/>
              <a:t> an array or </a:t>
            </a:r>
            <a:r>
              <a:rPr lang="en-AU" sz="2000" dirty="0" err="1"/>
              <a:t>ArrayList</a:t>
            </a:r>
            <a:r>
              <a:rPr lang="en-AU" sz="2000" dirty="0"/>
              <a:t>) that holds a particular base class, we can also hold any objects of any classes that extend from that base class. </a:t>
            </a:r>
            <a:endParaRPr lang="en-US" sz="100" dirty="0"/>
          </a:p>
          <a:p>
            <a:pPr marL="800100" lvl="1" indent="-342900">
              <a:buFont typeface="Arial" panose="020B0604020202020204" pitchFamily="34" charset="0"/>
              <a:buChar char="•"/>
            </a:pPr>
            <a:endParaRPr lang="en-US" sz="100" dirty="0"/>
          </a:p>
        </p:txBody>
      </p:sp>
    </p:spTree>
    <p:extLst>
      <p:ext uri="{BB962C8B-B14F-4D97-AF65-F5344CB8AC3E}">
        <p14:creationId xmlns:p14="http://schemas.microsoft.com/office/powerpoint/2010/main" val="2459661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Theory Questions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1397008" cy="5597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AU" sz="2000" dirty="0"/>
              <a:t>What is super()? Why do we need to call it in our constructors of child classes?</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We should call super() from within the constructors of our child classes so that the instance variables within our parent class is properly initialized. super() calls a constructor of the parent class.</a:t>
            </a:r>
            <a:endParaRPr lang="en-US" sz="100" dirty="0"/>
          </a:p>
        </p:txBody>
      </p:sp>
    </p:spTree>
    <p:extLst>
      <p:ext uri="{BB962C8B-B14F-4D97-AF65-F5344CB8AC3E}">
        <p14:creationId xmlns:p14="http://schemas.microsoft.com/office/powerpoint/2010/main" val="2362321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Theory Questions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1397008" cy="5597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AU" sz="2000" dirty="0"/>
              <a:t>What does it mean to override a method?</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Overriding a method means replacing an existing method implementation of a parent class with your own implementation for a particular child class. This is the way in which you can "customize" behaviour for child classes.</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Note that we can use the Java annotation @Override to indicate to Java that a particular method is meant to override a super method. This allows the Java compiler to help us check whether or not our method is indeed being used to override a method in a parent class.</a:t>
            </a:r>
          </a:p>
        </p:txBody>
      </p:sp>
    </p:spTree>
    <p:extLst>
      <p:ext uri="{BB962C8B-B14F-4D97-AF65-F5344CB8AC3E}">
        <p14:creationId xmlns:p14="http://schemas.microsoft.com/office/powerpoint/2010/main" val="81658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6550924" y="685800"/>
            <a:ext cx="4920019" cy="2021553"/>
          </a:xfrm>
        </p:spPr>
        <p:txBody>
          <a:bodyPr vert="horz" lIns="91440" tIns="45720" rIns="91440" bIns="45720" rtlCol="0" anchor="ctr">
            <a:normAutofit/>
          </a:bodyPr>
          <a:lstStyle/>
          <a:p>
            <a:r>
              <a:rPr lang="en-US" dirty="0">
                <a:solidFill>
                  <a:schemeClr val="tx1"/>
                </a:solidFill>
              </a:rPr>
              <a:t>Recap</a:t>
            </a:r>
          </a:p>
        </p:txBody>
      </p:sp>
      <p:sp>
        <p:nvSpPr>
          <p:cNvPr id="89" name="Freeform: Shape 88">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7" name="Picture 26" descr="Computer script on a screen">
            <a:extLst>
              <a:ext uri="{FF2B5EF4-FFF2-40B4-BE49-F238E27FC236}">
                <a16:creationId xmlns:a16="http://schemas.microsoft.com/office/drawing/2014/main" id="{B68783CB-FB4F-456D-B662-C9DD276BA7B9}"/>
              </a:ext>
            </a:extLst>
          </p:cNvPr>
          <p:cNvPicPr>
            <a:picLocks noChangeAspect="1"/>
          </p:cNvPicPr>
          <p:nvPr/>
        </p:nvPicPr>
        <p:blipFill rotWithShape="1">
          <a:blip r:embed="rId2"/>
          <a:srcRect l="223" r="40446" b="-1"/>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21" name="Title 1">
            <a:extLst>
              <a:ext uri="{FF2B5EF4-FFF2-40B4-BE49-F238E27FC236}">
                <a16:creationId xmlns:a16="http://schemas.microsoft.com/office/drawing/2014/main" id="{3C078704-C9DF-6540-8571-CB0BDB35FF49}"/>
              </a:ext>
            </a:extLst>
          </p:cNvPr>
          <p:cNvSpPr txBox="1">
            <a:spLocks/>
          </p:cNvSpPr>
          <p:nvPr/>
        </p:nvSpPr>
        <p:spPr>
          <a:xfrm>
            <a:off x="6550924" y="2591283"/>
            <a:ext cx="5186807" cy="1675434"/>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indent="-182880">
              <a:spcAft>
                <a:spcPts val="600"/>
              </a:spcAft>
              <a:buClr>
                <a:schemeClr val="accent1">
                  <a:lumMod val="75000"/>
                </a:schemeClr>
              </a:buClr>
              <a:buSzPct val="85000"/>
              <a:buFont typeface="Wingdings" pitchFamily="2" charset="2"/>
              <a:buChar char="§"/>
            </a:pPr>
            <a:r>
              <a:rPr lang="en-US" sz="1800" dirty="0">
                <a:solidFill>
                  <a:schemeClr val="tx1"/>
                </a:solidFill>
                <a:latin typeface="+mn-lt"/>
                <a:ea typeface="+mn-ea"/>
                <a:cs typeface="+mn-cs"/>
              </a:rPr>
              <a:t>Arrays and </a:t>
            </a:r>
            <a:r>
              <a:rPr lang="en-US" sz="1800" dirty="0" err="1">
                <a:solidFill>
                  <a:schemeClr val="tx1"/>
                </a:solidFill>
                <a:latin typeface="+mn-lt"/>
                <a:ea typeface="+mn-ea"/>
                <a:cs typeface="+mn-cs"/>
              </a:rPr>
              <a:t>arraylists</a:t>
            </a:r>
            <a:endParaRPr lang="en-US" sz="1800" dirty="0">
              <a:solidFill>
                <a:schemeClr val="tx1"/>
              </a:solidFill>
              <a:latin typeface="+mn-lt"/>
              <a:ea typeface="+mn-ea"/>
              <a:cs typeface="+mn-cs"/>
            </a:endParaRPr>
          </a:p>
          <a:p>
            <a:pPr>
              <a:spcAft>
                <a:spcPts val="600"/>
              </a:spcAft>
              <a:buClr>
                <a:schemeClr val="accent1">
                  <a:lumMod val="75000"/>
                </a:schemeClr>
              </a:buClr>
              <a:buSzPct val="85000"/>
            </a:pPr>
            <a:endParaRPr lang="en-US" sz="100" dirty="0">
              <a:solidFill>
                <a:schemeClr val="tx1"/>
              </a:solidFill>
              <a:latin typeface="+mn-lt"/>
              <a:ea typeface="+mn-ea"/>
              <a:cs typeface="+mn-cs"/>
            </a:endParaRPr>
          </a:p>
          <a:p>
            <a:pPr indent="-182880">
              <a:spcAft>
                <a:spcPts val="600"/>
              </a:spcAft>
              <a:buClr>
                <a:schemeClr val="accent1">
                  <a:lumMod val="75000"/>
                </a:schemeClr>
              </a:buClr>
              <a:buSzPct val="85000"/>
              <a:buFont typeface="Wingdings" pitchFamily="2" charset="2"/>
              <a:buChar char="§"/>
            </a:pPr>
            <a:endParaRPr lang="en-US" sz="1800" dirty="0">
              <a:solidFill>
                <a:schemeClr val="tx1"/>
              </a:solidFill>
              <a:latin typeface="+mn-lt"/>
              <a:ea typeface="+mn-ea"/>
              <a:cs typeface="+mn-cs"/>
            </a:endParaRPr>
          </a:p>
          <a:p>
            <a:pPr indent="-182880">
              <a:spcAft>
                <a:spcPts val="600"/>
              </a:spcAft>
              <a:buClr>
                <a:schemeClr val="accent1">
                  <a:lumMod val="75000"/>
                </a:schemeClr>
              </a:buClr>
              <a:buSzPct val="85000"/>
              <a:buFont typeface="Wingdings" pitchFamily="2" charset="2"/>
              <a:buChar char="§"/>
            </a:pPr>
            <a:endParaRPr lang="en-US" sz="1800" dirty="0">
              <a:solidFill>
                <a:schemeClr val="tx1"/>
              </a:solidFill>
              <a:latin typeface="+mn-lt"/>
              <a:ea typeface="+mn-ea"/>
              <a:cs typeface="+mn-cs"/>
            </a:endParaRPr>
          </a:p>
          <a:p>
            <a:pPr indent="-182880">
              <a:spcAft>
                <a:spcPts val="600"/>
              </a:spcAft>
              <a:buClr>
                <a:schemeClr val="accent1">
                  <a:lumMod val="75000"/>
                </a:schemeClr>
              </a:buClr>
              <a:buSzPct val="85000"/>
              <a:buFont typeface="Wingdings" pitchFamily="2" charset="2"/>
              <a:buChar char="§"/>
            </a:pPr>
            <a:endParaRPr lang="en-US" sz="1800" dirty="0">
              <a:solidFill>
                <a:schemeClr val="tx1"/>
              </a:solidFill>
              <a:latin typeface="+mn-lt"/>
              <a:ea typeface="+mn-ea"/>
              <a:cs typeface="+mn-cs"/>
            </a:endParaRPr>
          </a:p>
        </p:txBody>
      </p:sp>
    </p:spTree>
    <p:extLst>
      <p:ext uri="{BB962C8B-B14F-4D97-AF65-F5344CB8AC3E}">
        <p14:creationId xmlns:p14="http://schemas.microsoft.com/office/powerpoint/2010/main" val="34748791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1"/>
                                        </p:tgtEl>
                                        <p:attrNameLst>
                                          <p:attrName>style.visibility</p:attrName>
                                        </p:attrNameLst>
                                      </p:cBhvr>
                                      <p:to>
                                        <p:strVal val="visible"/>
                                      </p:to>
                                    </p:set>
                                    <p:animEffect transition="in" filter="fade">
                                      <p:cBhvr>
                                        <p:cTn id="10" dur="4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Theory Questions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1397008" cy="5597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AU" sz="2000" dirty="0"/>
              <a:t>What is an abstract class and what are abstract methods?</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An abstract class is a class that should never be allowed to be created as an object using the new keyword, as it does not make sense for the class to be instantiated by itself. For example, you may wish to use an abstract class to group common instance variables and implementation of methods, but other methods may still need to be implemented before the class is fully functional.</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An abstract method is a method without an implementation. The idea of this is to declare that a particular method must exist, but that the inheriting classes will provide the implementation of the method.</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If a class has an abstract method, the class itself should be made abstract as well.</a:t>
            </a:r>
          </a:p>
        </p:txBody>
      </p:sp>
    </p:spTree>
    <p:extLst>
      <p:ext uri="{BB962C8B-B14F-4D97-AF65-F5344CB8AC3E}">
        <p14:creationId xmlns:p14="http://schemas.microsoft.com/office/powerpoint/2010/main" val="247525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Theory Questions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1397008" cy="5597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AU" sz="2000" dirty="0"/>
              <a:t>What is inheritance in Object Oriented Programming? Why might we want to use it?</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What is super()? Why do we need to call it in our constructors of child classes?</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What does it mean to override a method?</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What is an abstract class and what are abstract methods?</a:t>
            </a:r>
          </a:p>
          <a:p>
            <a:pPr marL="342900"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Tree>
    <p:extLst>
      <p:ext uri="{BB962C8B-B14F-4D97-AF65-F5344CB8AC3E}">
        <p14:creationId xmlns:p14="http://schemas.microsoft.com/office/powerpoint/2010/main" val="190539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Inheritance</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1397008" cy="5597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Inheritance is one of the main techniques of object-oriented programming (OOP) </a:t>
            </a:r>
          </a:p>
          <a:p>
            <a:pPr marL="342900" indent="-342900">
              <a:buFont typeface="Arial" panose="020B0604020202020204" pitchFamily="34" charset="0"/>
              <a:buChar char="•"/>
            </a:pPr>
            <a:r>
              <a:rPr lang="en-US" sz="2000" dirty="0"/>
              <a:t>a very general form of a class is first defined and compiled, and then more specialized versions of the class are defined by adding instance variables and methods </a:t>
            </a:r>
          </a:p>
          <a:p>
            <a:pPr marL="342900" indent="-342900">
              <a:buFont typeface="Arial" panose="020B0604020202020204" pitchFamily="34" charset="0"/>
              <a:buChar char="•"/>
            </a:pPr>
            <a:r>
              <a:rPr lang="en-US" sz="2000" dirty="0"/>
              <a:t>The specialized classes are said to inherit the methods and instance variables of the general class </a:t>
            </a:r>
          </a:p>
          <a:p>
            <a:pPr marL="342900" indent="-342900">
              <a:buFont typeface="Arial" panose="020B0604020202020204" pitchFamily="34" charset="0"/>
              <a:buChar char="•"/>
            </a:pPr>
            <a:r>
              <a:rPr lang="en-US" sz="2000" dirty="0"/>
              <a:t>Inheritance is the process by which a new class is created from another class</a:t>
            </a:r>
          </a:p>
          <a:p>
            <a:pPr marL="342900" indent="-342900">
              <a:buFont typeface="Arial" panose="020B0604020202020204" pitchFamily="34" charset="0"/>
              <a:buChar char="•"/>
            </a:pPr>
            <a:r>
              <a:rPr lang="en-US" sz="2000" dirty="0"/>
              <a:t>The new class is called a derived/child/sub</a:t>
            </a:r>
            <a:r>
              <a:rPr lang="zh-CN" altLang="en-US" sz="2000" dirty="0"/>
              <a:t> </a:t>
            </a:r>
            <a:r>
              <a:rPr lang="en-US" sz="2000" dirty="0"/>
              <a:t>class</a:t>
            </a:r>
          </a:p>
          <a:p>
            <a:pPr marL="342900" indent="-342900">
              <a:buFont typeface="Arial" panose="020B0604020202020204" pitchFamily="34" charset="0"/>
              <a:buChar char="•"/>
            </a:pPr>
            <a:r>
              <a:rPr lang="en-US" sz="2000" dirty="0"/>
              <a:t>The original class is called the base/parent/super class </a:t>
            </a:r>
          </a:p>
          <a:p>
            <a:pPr marL="342900" indent="-342900">
              <a:buFont typeface="Arial" panose="020B0604020202020204" pitchFamily="34" charset="0"/>
              <a:buChar char="•"/>
            </a:pPr>
            <a:r>
              <a:rPr lang="en-US" sz="2000" dirty="0"/>
              <a:t>A derived class automatically has all the instance variables and methods that the base class has, and it can have additional methods and/or instance variables as well </a:t>
            </a:r>
          </a:p>
          <a:p>
            <a:pPr marL="342900" indent="-342900">
              <a:buFont typeface="Arial" panose="020B0604020202020204" pitchFamily="34" charset="0"/>
              <a:buChar char="•"/>
            </a:pPr>
            <a:r>
              <a:rPr lang="en-US" sz="2000" dirty="0">
                <a:solidFill>
                  <a:srgbClr val="FF0000"/>
                </a:solidFill>
              </a:rPr>
              <a:t>public class </a:t>
            </a:r>
            <a:r>
              <a:rPr lang="en-US" sz="2000" dirty="0" err="1">
                <a:solidFill>
                  <a:srgbClr val="FF0000"/>
                </a:solidFill>
              </a:rPr>
              <a:t>HourlyEmployee</a:t>
            </a:r>
            <a:r>
              <a:rPr lang="en-US" sz="2000" dirty="0">
                <a:solidFill>
                  <a:srgbClr val="FF0000"/>
                </a:solidFill>
              </a:rPr>
              <a:t> extends Employee </a:t>
            </a:r>
          </a:p>
          <a:p>
            <a:pPr marL="342900" indent="-342900">
              <a:buFont typeface="Arial" panose="020B0604020202020204" pitchFamily="34" charset="0"/>
              <a:buChar char="•"/>
            </a:pPr>
            <a:r>
              <a:rPr lang="en-US" sz="2000" dirty="0"/>
              <a:t>Class Employee defines the instance variables name and </a:t>
            </a:r>
            <a:r>
              <a:rPr lang="en-US" sz="2000" dirty="0" err="1"/>
              <a:t>hireDate</a:t>
            </a:r>
            <a:r>
              <a:rPr lang="en-US" sz="2000" dirty="0"/>
              <a:t> in its class definition </a:t>
            </a:r>
          </a:p>
          <a:p>
            <a:pPr marL="342900" indent="-342900">
              <a:buFont typeface="Arial" panose="020B0604020202020204" pitchFamily="34" charset="0"/>
              <a:buChar char="•"/>
            </a:pPr>
            <a:r>
              <a:rPr lang="en-US" sz="2000" dirty="0"/>
              <a:t>Class </a:t>
            </a:r>
            <a:r>
              <a:rPr lang="en-US" sz="2000" dirty="0" err="1"/>
              <a:t>HourlyEmployee</a:t>
            </a:r>
            <a:r>
              <a:rPr lang="en-US" sz="2000" dirty="0"/>
              <a:t> has additional instance variables </a:t>
            </a:r>
            <a:r>
              <a:rPr lang="en-US" sz="2000" dirty="0" err="1"/>
              <a:t>wageRate</a:t>
            </a:r>
            <a:r>
              <a:rPr lang="en-US" sz="2000" dirty="0"/>
              <a:t> and hours that are specified in its class definition </a:t>
            </a:r>
          </a:p>
          <a:p>
            <a:pPr marL="342900" indent="-342900">
              <a:buFont typeface="Arial" panose="020B0604020202020204" pitchFamily="34" charset="0"/>
              <a:buChar char="•"/>
            </a:pPr>
            <a:r>
              <a:rPr lang="en-US" sz="2000" dirty="0"/>
              <a:t>Inherited Members: The derived class inherits all the public methods, all the instance variables, and all the static variables from the base class </a:t>
            </a:r>
          </a:p>
          <a:p>
            <a:pPr marL="342900" indent="-342900">
              <a:buFont typeface="Arial" panose="020B0604020202020204" pitchFamily="34" charset="0"/>
              <a:buChar char="•"/>
            </a:pPr>
            <a:r>
              <a:rPr lang="en-US" sz="2000" dirty="0"/>
              <a:t>a class that is a parent of a parent . . . of another class is called an ancestor class</a:t>
            </a:r>
          </a:p>
          <a:p>
            <a:pPr marL="342900" indent="-342900">
              <a:buFont typeface="Arial" panose="020B0604020202020204" pitchFamily="34" charset="0"/>
              <a:buChar char="•"/>
            </a:pPr>
            <a:r>
              <a:rPr lang="en-US" sz="2000" dirty="0"/>
              <a:t>If class A is an ancestor of class B, then class B can be called a descendent of class A </a:t>
            </a: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Tree>
    <p:extLst>
      <p:ext uri="{BB962C8B-B14F-4D97-AF65-F5344CB8AC3E}">
        <p14:creationId xmlns:p14="http://schemas.microsoft.com/office/powerpoint/2010/main" val="1274990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Inheritance</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pic>
        <p:nvPicPr>
          <p:cNvPr id="6" name="Picture 5">
            <a:extLst>
              <a:ext uri="{FF2B5EF4-FFF2-40B4-BE49-F238E27FC236}">
                <a16:creationId xmlns:a16="http://schemas.microsoft.com/office/drawing/2014/main" id="{9DE402B6-35FE-9A02-D381-D69EE6C0F195}"/>
              </a:ext>
            </a:extLst>
          </p:cNvPr>
          <p:cNvPicPr>
            <a:picLocks noChangeAspect="1"/>
          </p:cNvPicPr>
          <p:nvPr/>
        </p:nvPicPr>
        <p:blipFill>
          <a:blip r:embed="rId2"/>
          <a:stretch>
            <a:fillRect/>
          </a:stretch>
        </p:blipFill>
        <p:spPr>
          <a:xfrm>
            <a:off x="316732" y="1212188"/>
            <a:ext cx="11456555" cy="4939200"/>
          </a:xfrm>
          <a:prstGeom prst="rect">
            <a:avLst/>
          </a:prstGeom>
        </p:spPr>
      </p:pic>
    </p:spTree>
    <p:extLst>
      <p:ext uri="{BB962C8B-B14F-4D97-AF65-F5344CB8AC3E}">
        <p14:creationId xmlns:p14="http://schemas.microsoft.com/office/powerpoint/2010/main" val="245496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Inheritance</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pic>
        <p:nvPicPr>
          <p:cNvPr id="8" name="Picture 7">
            <a:extLst>
              <a:ext uri="{FF2B5EF4-FFF2-40B4-BE49-F238E27FC236}">
                <a16:creationId xmlns:a16="http://schemas.microsoft.com/office/drawing/2014/main" id="{11280AD0-2C1F-E4C5-D0A1-F651907DFD29}"/>
              </a:ext>
            </a:extLst>
          </p:cNvPr>
          <p:cNvPicPr>
            <a:picLocks noChangeAspect="1"/>
          </p:cNvPicPr>
          <p:nvPr/>
        </p:nvPicPr>
        <p:blipFill>
          <a:blip r:embed="rId2"/>
          <a:stretch>
            <a:fillRect/>
          </a:stretch>
        </p:blipFill>
        <p:spPr>
          <a:xfrm>
            <a:off x="2024444" y="1207543"/>
            <a:ext cx="7534933" cy="4929809"/>
          </a:xfrm>
          <a:prstGeom prst="rect">
            <a:avLst/>
          </a:prstGeom>
        </p:spPr>
      </p:pic>
    </p:spTree>
    <p:extLst>
      <p:ext uri="{BB962C8B-B14F-4D97-AF65-F5344CB8AC3E}">
        <p14:creationId xmlns:p14="http://schemas.microsoft.com/office/powerpoint/2010/main" val="155840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Override</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1"/>
            <a:ext cx="10950358" cy="54487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A derived class inherits methods from the base class, it can change or override an inherited method if necessary </a:t>
            </a:r>
          </a:p>
          <a:p>
            <a:pPr marL="342900" indent="-342900">
              <a:buFont typeface="Arial" panose="020B0604020202020204" pitchFamily="34" charset="0"/>
              <a:buChar char="•"/>
            </a:pPr>
            <a:r>
              <a:rPr lang="en-US" sz="2000" dirty="0"/>
              <a:t>the type returned </a:t>
            </a:r>
            <a:r>
              <a:rPr lang="en-US" sz="2000" dirty="0">
                <a:solidFill>
                  <a:srgbClr val="FF0000"/>
                </a:solidFill>
              </a:rPr>
              <a:t>may or may not</a:t>
            </a:r>
            <a:r>
              <a:rPr lang="en-US" sz="2000" dirty="0"/>
              <a:t> be changed when overriding a method </a:t>
            </a:r>
          </a:p>
          <a:p>
            <a:pPr marL="342900" indent="-342900">
              <a:buFont typeface="Arial" panose="020B0604020202020204" pitchFamily="34" charset="0"/>
              <a:buChar char="•"/>
            </a:pPr>
            <a:r>
              <a:rPr lang="en-US" sz="2000" dirty="0"/>
              <a:t>if it is a class type, then the returned type may be changed to that of any descendent class of the returned type </a:t>
            </a:r>
          </a:p>
          <a:p>
            <a:pPr marL="342900" indent="-342900">
              <a:buFont typeface="Arial" panose="020B0604020202020204" pitchFamily="34" charset="0"/>
              <a:buChar char="•"/>
            </a:pPr>
            <a:r>
              <a:rPr lang="en-US" sz="2000" dirty="0"/>
              <a:t>public class </a:t>
            </a:r>
            <a:r>
              <a:rPr lang="en-US" sz="2000" dirty="0" err="1"/>
              <a:t>BaseClass</a:t>
            </a:r>
            <a:endParaRPr lang="en-US" sz="2000" dirty="0"/>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public Employee </a:t>
            </a:r>
            <a:r>
              <a:rPr lang="en-US" sz="2000" dirty="0" err="1"/>
              <a:t>getSomeone</a:t>
            </a:r>
            <a:r>
              <a:rPr lang="en-US" sz="2000" dirty="0"/>
              <a:t>(int </a:t>
            </a:r>
            <a:r>
              <a:rPr lang="en-US" sz="2000" dirty="0" err="1"/>
              <a:t>someKey</a:t>
            </a:r>
            <a:r>
              <a:rPr lang="en-US" sz="2000" dirty="0"/>
              <a:t>) ...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public class </a:t>
            </a:r>
            <a:r>
              <a:rPr lang="en-US" sz="2000" dirty="0" err="1"/>
              <a:t>DerivedClass</a:t>
            </a:r>
            <a:r>
              <a:rPr lang="en-US" sz="2000" dirty="0"/>
              <a:t> extends </a:t>
            </a:r>
            <a:r>
              <a:rPr lang="en-US" sz="2000" dirty="0" err="1"/>
              <a:t>BaseClass</a:t>
            </a:r>
            <a:r>
              <a:rPr lang="en-US" sz="2000" dirty="0"/>
              <a:t> </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public </a:t>
            </a:r>
            <a:r>
              <a:rPr lang="en-US" sz="2000" dirty="0" err="1"/>
              <a:t>HourlyEmployee</a:t>
            </a:r>
            <a:r>
              <a:rPr lang="en-US" sz="2000" dirty="0"/>
              <a:t> </a:t>
            </a:r>
            <a:r>
              <a:rPr lang="en-US" sz="2000" dirty="0" err="1"/>
              <a:t>getSomeone</a:t>
            </a:r>
            <a:r>
              <a:rPr lang="en-US" sz="2000" dirty="0"/>
              <a:t>(int </a:t>
            </a:r>
            <a:r>
              <a:rPr lang="en-US" sz="2000" dirty="0" err="1"/>
              <a:t>someKey</a:t>
            </a:r>
            <a:r>
              <a:rPr lang="en-US" sz="2000" dirty="0"/>
              <a:t>) ... </a:t>
            </a:r>
          </a:p>
          <a:p>
            <a:pPr marL="342900" indent="-342900">
              <a:buFont typeface="Arial" panose="020B0604020202020204" pitchFamily="34" charset="0"/>
              <a:buChar char="•"/>
            </a:pPr>
            <a:r>
              <a:rPr lang="en-US" sz="2000" dirty="0"/>
              <a:t>The access permission of an overridden method can be changed from private in the base class to public (or some other more permissive access) in the derived class </a:t>
            </a:r>
          </a:p>
          <a:p>
            <a:pPr marL="342900" indent="-342900">
              <a:buFont typeface="Arial" panose="020B0604020202020204" pitchFamily="34" charset="0"/>
              <a:buChar char="•"/>
            </a:pPr>
            <a:r>
              <a:rPr lang="en-US" sz="2000" dirty="0"/>
              <a:t>the access permission of an overridden method can not be changed from public in the base class to a more restricted access permission in the derived class </a:t>
            </a:r>
          </a:p>
          <a:p>
            <a:pPr marL="342900" indent="-342900">
              <a:buFont typeface="Arial" panose="020B0604020202020204" pitchFamily="34" charset="0"/>
              <a:buChar char="•"/>
            </a:pPr>
            <a:r>
              <a:rPr lang="en-US" sz="2000" dirty="0"/>
              <a:t>When a method is overridden, the new method definition given in the derived class has the exact same number and types of parameters as in the base class </a:t>
            </a:r>
          </a:p>
          <a:p>
            <a:pPr marL="342900" indent="-342900">
              <a:buFont typeface="Arial" panose="020B0604020202020204" pitchFamily="34" charset="0"/>
              <a:buChar char="•"/>
            </a:pPr>
            <a:r>
              <a:rPr lang="en-US" sz="2000" dirty="0"/>
              <a:t>When a method in a derived class has a different signature from the method in the base class, that is overloading </a:t>
            </a:r>
          </a:p>
          <a:p>
            <a:pPr lvl="1"/>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Tree>
    <p:extLst>
      <p:ext uri="{BB962C8B-B14F-4D97-AF65-F5344CB8AC3E}">
        <p14:creationId xmlns:p14="http://schemas.microsoft.com/office/powerpoint/2010/main" val="2042159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final</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0950358" cy="54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If the modifier </a:t>
            </a:r>
            <a:r>
              <a:rPr lang="en-US" sz="2000" dirty="0">
                <a:solidFill>
                  <a:srgbClr val="FF0000"/>
                </a:solidFill>
              </a:rPr>
              <a:t>final</a:t>
            </a:r>
            <a:r>
              <a:rPr lang="en-US" sz="2000" dirty="0"/>
              <a:t> is placed before the definition of a method, then that method may not be redefined in a derived class </a:t>
            </a:r>
          </a:p>
          <a:p>
            <a:pPr marL="342900" indent="-342900">
              <a:buFont typeface="Arial" panose="020B0604020202020204" pitchFamily="34" charset="0"/>
              <a:buChar char="•"/>
            </a:pPr>
            <a:r>
              <a:rPr lang="en-US" sz="2000" dirty="0"/>
              <a:t>It the modifier </a:t>
            </a:r>
            <a:r>
              <a:rPr lang="en-US" sz="2000" dirty="0">
                <a:solidFill>
                  <a:srgbClr val="FF0000"/>
                </a:solidFill>
              </a:rPr>
              <a:t>final</a:t>
            </a:r>
            <a:r>
              <a:rPr lang="en-US" sz="2000" dirty="0"/>
              <a:t> is placed before the definition of a class, then that class may not be used as a base class to derive other classes </a:t>
            </a:r>
          </a:p>
          <a:p>
            <a:pPr lvl="1"/>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Tree>
    <p:extLst>
      <p:ext uri="{BB962C8B-B14F-4D97-AF65-F5344CB8AC3E}">
        <p14:creationId xmlns:p14="http://schemas.microsoft.com/office/powerpoint/2010/main" val="320245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super</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0950358" cy="54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A derived class uses a constructor from the base class to initialize all the data inherited from the base class</a:t>
            </a:r>
          </a:p>
          <a:p>
            <a:pPr marL="342900" indent="-342900">
              <a:buFont typeface="Arial" panose="020B0604020202020204" pitchFamily="34" charset="0"/>
              <a:buChar char="•"/>
            </a:pPr>
            <a:r>
              <a:rPr lang="en-US" sz="2000" dirty="0"/>
              <a:t>public </a:t>
            </a:r>
            <a:r>
              <a:rPr lang="en-US" sz="2000" dirty="0" err="1"/>
              <a:t>derivedClass</a:t>
            </a:r>
            <a:r>
              <a:rPr lang="en-US" sz="2000" dirty="0"/>
              <a:t>(int p1, int p2, double p3) { </a:t>
            </a:r>
          </a:p>
          <a:p>
            <a:pPr marL="342900" indent="-342900">
              <a:buFont typeface="Arial" panose="020B0604020202020204" pitchFamily="34" charset="0"/>
              <a:buChar char="•"/>
            </a:pPr>
            <a:r>
              <a:rPr lang="en-US" sz="2000" dirty="0">
                <a:solidFill>
                  <a:srgbClr val="FF0000"/>
                </a:solidFill>
              </a:rPr>
              <a:t>super(p1, p2); </a:t>
            </a:r>
          </a:p>
          <a:p>
            <a:pPr marL="342900" indent="-342900">
              <a:buFont typeface="Arial" panose="020B0604020202020204" pitchFamily="34" charset="0"/>
              <a:buChar char="•"/>
            </a:pPr>
            <a:r>
              <a:rPr lang="en-US" sz="2000" dirty="0" err="1"/>
              <a:t>instanceVariable</a:t>
            </a:r>
            <a:r>
              <a:rPr lang="en-US" sz="2000" dirty="0"/>
              <a:t> = p3; </a:t>
            </a:r>
          </a:p>
          <a:p>
            <a:pPr marL="342900" indent="-342900">
              <a:buFont typeface="Arial" panose="020B0604020202020204" pitchFamily="34" charset="0"/>
              <a:buChar char="•"/>
            </a:pPr>
            <a:r>
              <a:rPr lang="en-US" sz="2000" dirty="0"/>
              <a:t> } </a:t>
            </a:r>
          </a:p>
          <a:p>
            <a:pPr marL="342900" indent="-342900">
              <a:buFont typeface="Arial" panose="020B0604020202020204" pitchFamily="34" charset="0"/>
              <a:buChar char="•"/>
            </a:pPr>
            <a:r>
              <a:rPr lang="en-US" sz="2000" dirty="0"/>
              <a:t>A call to the base class constructor can never use the name of the base class, but uses the keyword </a:t>
            </a:r>
            <a:r>
              <a:rPr lang="en-US" sz="2000" dirty="0">
                <a:solidFill>
                  <a:srgbClr val="FF0000"/>
                </a:solidFill>
              </a:rPr>
              <a:t>super</a:t>
            </a:r>
            <a:r>
              <a:rPr lang="en-US" sz="2000" dirty="0"/>
              <a:t> instead </a:t>
            </a:r>
          </a:p>
          <a:p>
            <a:pPr marL="342900" indent="-342900">
              <a:buFont typeface="Arial" panose="020B0604020202020204" pitchFamily="34" charset="0"/>
              <a:buChar char="•"/>
            </a:pPr>
            <a:r>
              <a:rPr lang="en-US" sz="2000" dirty="0"/>
              <a:t>A call to </a:t>
            </a:r>
            <a:r>
              <a:rPr lang="en-US" sz="2000" dirty="0">
                <a:solidFill>
                  <a:srgbClr val="FF0000"/>
                </a:solidFill>
              </a:rPr>
              <a:t>super</a:t>
            </a:r>
            <a:r>
              <a:rPr lang="en-US" sz="2000" dirty="0"/>
              <a:t> must always be the first action taken in a constructor definition </a:t>
            </a:r>
          </a:p>
          <a:p>
            <a:pPr marL="342900" indent="-342900">
              <a:buFont typeface="Arial" panose="020B0604020202020204" pitchFamily="34" charset="0"/>
              <a:buChar char="•"/>
            </a:pPr>
            <a:r>
              <a:rPr lang="en-US" sz="2000" dirty="0"/>
              <a:t>An instance variable cannot be used as an argument to </a:t>
            </a:r>
            <a:r>
              <a:rPr lang="en-US" sz="2000" dirty="0">
                <a:solidFill>
                  <a:srgbClr val="FF0000"/>
                </a:solidFill>
              </a:rPr>
              <a:t>super </a:t>
            </a:r>
          </a:p>
          <a:p>
            <a:pPr marL="342900" indent="-342900">
              <a:buFont typeface="Arial" panose="020B0604020202020204" pitchFamily="34" charset="0"/>
              <a:buChar char="•"/>
            </a:pPr>
            <a:r>
              <a:rPr lang="en-US" sz="2000" dirty="0"/>
              <a:t>If a derived class constructor does not include an invocation of </a:t>
            </a:r>
            <a:r>
              <a:rPr lang="en-US" sz="2000" dirty="0">
                <a:solidFill>
                  <a:srgbClr val="FF0000"/>
                </a:solidFill>
              </a:rPr>
              <a:t>super</a:t>
            </a:r>
            <a:r>
              <a:rPr lang="en-US" sz="2000" dirty="0"/>
              <a:t>, then the no-argument constructor of the base class will automatically be invoked </a:t>
            </a:r>
          </a:p>
          <a:p>
            <a:pPr marL="342900" indent="-342900">
              <a:buFont typeface="Arial" panose="020B0604020202020204" pitchFamily="34" charset="0"/>
              <a:buChar char="•"/>
            </a:pPr>
            <a:r>
              <a:rPr lang="en-US" sz="2000" dirty="0"/>
              <a:t>Within the definition of a constructor for a class, this can be used as a name for invoking another constructor in the same class </a:t>
            </a:r>
          </a:p>
          <a:p>
            <a:pPr marL="342900" indent="-342900">
              <a:buFont typeface="Arial" panose="020B0604020202020204" pitchFamily="34" charset="0"/>
              <a:buChar char="•"/>
            </a:pPr>
            <a:r>
              <a:rPr lang="en-US" sz="2000" dirty="0"/>
              <a:t>If it is necessary to include a call to both super and this, the call using this must be made first, and then the constructor that is called must call super as its first action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is only valid to use super to invoke a method from a direct parent</a:t>
            </a:r>
          </a:p>
          <a:p>
            <a:pPr marL="342900" indent="-342900">
              <a:buFont typeface="Arial" panose="020B0604020202020204" pitchFamily="34" charset="0"/>
              <a:buChar char="•"/>
            </a:pPr>
            <a:r>
              <a:rPr lang="en-US" sz="2000" dirty="0"/>
              <a:t>For example, if the Employee class were derived from the class Person, and the </a:t>
            </a:r>
            <a:r>
              <a:rPr lang="en-US" sz="2000" dirty="0" err="1"/>
              <a:t>HourlyEmployee</a:t>
            </a:r>
            <a:r>
              <a:rPr lang="en-US" sz="2000" dirty="0"/>
              <a:t> class were derived form the class Employee, it would not be possible to invoke the </a:t>
            </a:r>
            <a:r>
              <a:rPr lang="en-US" sz="2000" dirty="0" err="1"/>
              <a:t>toString</a:t>
            </a:r>
            <a:r>
              <a:rPr lang="en-US" sz="2000" dirty="0"/>
              <a:t> method of the Person class within a method of the </a:t>
            </a:r>
            <a:r>
              <a:rPr lang="en-US" sz="2000" dirty="0" err="1"/>
              <a:t>HourlyEmployee</a:t>
            </a:r>
            <a:r>
              <a:rPr lang="en-US" sz="2000" dirty="0"/>
              <a:t> class </a:t>
            </a:r>
            <a:r>
              <a:rPr lang="en-US" sz="2000" dirty="0" err="1">
                <a:solidFill>
                  <a:srgbClr val="FF0000"/>
                </a:solidFill>
              </a:rPr>
              <a:t>super.super.toString</a:t>
            </a:r>
            <a:r>
              <a:rPr lang="en-US" sz="2000" dirty="0">
                <a:solidFill>
                  <a:srgbClr val="FF0000"/>
                </a:solidFill>
              </a:rPr>
              <a:t>() // ILLEGAL! </a:t>
            </a:r>
            <a:endParaRPr lang="en-US" sz="2000" dirty="0"/>
          </a:p>
          <a:p>
            <a:pPr lvl="1"/>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Tree>
    <p:extLst>
      <p:ext uri="{BB962C8B-B14F-4D97-AF65-F5344CB8AC3E}">
        <p14:creationId xmlns:p14="http://schemas.microsoft.com/office/powerpoint/2010/main" val="1712592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{0546BCF9-E1A0-BB45-8DAD-1817A162CBCC}tf10001070</Template>
  <TotalTime>4866</TotalTime>
  <Words>1764</Words>
  <Application>Microsoft Macintosh PowerPoint</Application>
  <PresentationFormat>Widescreen</PresentationFormat>
  <Paragraphs>530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Rockwell</vt:lpstr>
      <vt:lpstr>Rockwell Condensed</vt:lpstr>
      <vt:lpstr>Rockwell Extra Bold</vt:lpstr>
      <vt:lpstr>Wingdings</vt:lpstr>
      <vt:lpstr>Wood Type</vt:lpstr>
      <vt:lpstr>COMP90041 lab 6</vt:lpstr>
      <vt:lpstr>Recap</vt:lpstr>
      <vt:lpstr>Theory Questions</vt:lpstr>
      <vt:lpstr>Inheritance</vt:lpstr>
      <vt:lpstr>Inheritance</vt:lpstr>
      <vt:lpstr>Inheritance</vt:lpstr>
      <vt:lpstr>Override</vt:lpstr>
      <vt:lpstr>final</vt:lpstr>
      <vt:lpstr>super</vt:lpstr>
      <vt:lpstr>this</vt:lpstr>
      <vt:lpstr>Access mODIFIERS</vt:lpstr>
      <vt:lpstr>mODIFIER: pROTECTED</vt:lpstr>
      <vt:lpstr>POLYMORPHISM</vt:lpstr>
      <vt:lpstr>UPCASTIN AND DOWNCASTING</vt:lpstr>
      <vt:lpstr>Abstract Class</vt:lpstr>
      <vt:lpstr>Abstract class</vt:lpstr>
      <vt:lpstr>Theory Questions</vt:lpstr>
      <vt:lpstr>Theory Questions</vt:lpstr>
      <vt:lpstr>Theory Questions</vt:lpstr>
      <vt:lpstr>Theory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first lab</dc:title>
  <dc:creator>Zhuohan Xie</dc:creator>
  <cp:lastModifiedBy>Zhuohan Xie</cp:lastModifiedBy>
  <cp:revision>43</cp:revision>
  <dcterms:created xsi:type="dcterms:W3CDTF">2021-08-03T04:51:50Z</dcterms:created>
  <dcterms:modified xsi:type="dcterms:W3CDTF">2022-04-27T06:21:29Z</dcterms:modified>
</cp:coreProperties>
</file>