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63" r:id="rId2"/>
    <p:sldId id="275" r:id="rId3"/>
    <p:sldId id="309" r:id="rId4"/>
    <p:sldId id="310" r:id="rId5"/>
    <p:sldId id="311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1" r:id="rId14"/>
    <p:sldId id="322" r:id="rId15"/>
    <p:sldId id="323" r:id="rId16"/>
    <p:sldId id="327" r:id="rId17"/>
    <p:sldId id="325" r:id="rId18"/>
    <p:sldId id="326" r:id="rId19"/>
    <p:sldId id="32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36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1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2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8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37DEAE2-7EE2-BE48-8B2F-59D610428C43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8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4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8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3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9/8/21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0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37DEAE2-7EE2-BE48-8B2F-59D610428C43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pic>
        <p:nvPicPr>
          <p:cNvPr id="27" name="Picture 26" descr="Computer script on a screen">
            <a:extLst>
              <a:ext uri="{FF2B5EF4-FFF2-40B4-BE49-F238E27FC236}">
                <a16:creationId xmlns:a16="http://schemas.microsoft.com/office/drawing/2014/main" id="{B68783CB-FB4F-456D-B662-C9DD276BA7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981" b="9749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658" y="4252237"/>
            <a:ext cx="6022449" cy="16224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Java fifth lab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09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Avoid privacy leak for array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F1D3B0B-E43E-3D46-BDF9-4A4EB9F0ADA3}"/>
              </a:ext>
            </a:extLst>
          </p:cNvPr>
          <p:cNvSpPr txBox="1">
            <a:spLocks/>
          </p:cNvSpPr>
          <p:nvPr/>
        </p:nvSpPr>
        <p:spPr>
          <a:xfrm>
            <a:off x="620821" y="-360771"/>
            <a:ext cx="10950358" cy="4337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Array is a mutable object, don’t give an array directly, but create a new one and copy all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350CE4-5BCE-CD40-9507-441C1CDEA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09" y="1680684"/>
            <a:ext cx="5399928" cy="22174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F3CE8E-2554-334C-B0A9-64E0A248D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681" y="4201915"/>
            <a:ext cx="6475353" cy="228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0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Selection Sort in Array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F8B71-B355-E648-98CF-F9400F913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4" y="1199663"/>
            <a:ext cx="9803470" cy="50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Selection Sort in Array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5B0F8-3645-E342-8B9E-1429C84A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43" y="1255859"/>
            <a:ext cx="9292936" cy="532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3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Selection Sort in Array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3853D9-7BC9-1E45-9535-D3C0ABAB5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9" y="1330429"/>
            <a:ext cx="5874327" cy="4609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554AD1-D7D6-E44A-9013-318D87A08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1685284"/>
            <a:ext cx="28194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97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Enumerated Type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6396B3-AA0B-E94B-A952-B20FC405F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82" y="1835531"/>
            <a:ext cx="6553199" cy="1511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EEA515-2512-9546-B7E8-35EF6FEA9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82" y="3274385"/>
            <a:ext cx="6553200" cy="28702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4DA69C7-0152-9141-A51C-BFAE091C4FDA}"/>
              </a:ext>
            </a:extLst>
          </p:cNvPr>
          <p:cNvSpPr txBox="1">
            <a:spLocks/>
          </p:cNvSpPr>
          <p:nvPr/>
        </p:nvSpPr>
        <p:spPr>
          <a:xfrm>
            <a:off x="620821" y="-360771"/>
            <a:ext cx="10950358" cy="4337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Work likes String but one variable can only be set to within the fixed items. Perfectly fit with switch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828892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DA69C7-0152-9141-A51C-BFAE091C4FDA}"/>
              </a:ext>
            </a:extLst>
          </p:cNvPr>
          <p:cNvSpPr txBox="1">
            <a:spLocks/>
          </p:cNvSpPr>
          <p:nvPr/>
        </p:nvSpPr>
        <p:spPr>
          <a:xfrm>
            <a:off x="705662" y="476272"/>
            <a:ext cx="10950358" cy="4452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object that can works like array, but change length and less </a:t>
            </a:r>
            <a:r>
              <a:rPr lang="en-US" sz="2000" dirty="0" err="1"/>
              <a:t>effeciently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class </a:t>
            </a:r>
            <a:r>
              <a:rPr lang="en-US" sz="2000" dirty="0" err="1"/>
              <a:t>ArrayList</a:t>
            </a:r>
            <a:r>
              <a:rPr lang="en-US" sz="2000" dirty="0"/>
              <a:t> is implemented using an array as a </a:t>
            </a:r>
            <a:r>
              <a:rPr lang="en-US" sz="2000" dirty="0">
                <a:solidFill>
                  <a:srgbClr val="FF0000"/>
                </a:solidFill>
              </a:rPr>
              <a:t>private instance variable </a:t>
            </a:r>
            <a:r>
              <a:rPr lang="en-US" sz="2000" dirty="0"/>
              <a:t>– When this hidden array is full, a new larger hidden array is created and the data is transferred to this new array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An </a:t>
            </a:r>
            <a:r>
              <a:rPr lang="en-US" sz="2000" dirty="0" err="1">
                <a:solidFill>
                  <a:srgbClr val="FF0000"/>
                </a:solidFill>
              </a:rPr>
              <a:t>ArrayList</a:t>
            </a:r>
            <a:r>
              <a:rPr lang="en-US" sz="2000" dirty="0">
                <a:solidFill>
                  <a:srgbClr val="FF0000"/>
                </a:solidFill>
              </a:rPr>
              <a:t> is less efficient than an array</a:t>
            </a:r>
            <a:br>
              <a:rPr lang="en-US" sz="2000" dirty="0"/>
            </a:br>
            <a:r>
              <a:rPr lang="en-US" sz="2000" dirty="0"/>
              <a:t>It does not have the convenient square bracket notation</a:t>
            </a:r>
            <a:br>
              <a:rPr lang="en-US" sz="2000" dirty="0"/>
            </a:br>
            <a:r>
              <a:rPr lang="en-US" sz="2000" dirty="0"/>
              <a:t>The base type of an </a:t>
            </a:r>
            <a:r>
              <a:rPr lang="en-US" sz="2000" dirty="0" err="1"/>
              <a:t>ArrayList</a:t>
            </a:r>
            <a:r>
              <a:rPr lang="en-US" sz="2000" dirty="0"/>
              <a:t> must be a class type or interface type (or other reference type): it cannot be a primitive type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ArrayList</a:t>
            </a:r>
            <a:r>
              <a:rPr lang="en-US" sz="2000" dirty="0"/>
              <a:t> come with many powerful methods you can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1C8CF3-3785-B843-9E81-55330AD1C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615" y="3332849"/>
            <a:ext cx="4137094" cy="30488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F03D13-7D1D-5F49-AFFD-D777701C6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285" y="3396679"/>
            <a:ext cx="20701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17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338" y="248249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Multidimendional</a:t>
            </a:r>
            <a:r>
              <a:rPr lang="en-US" dirty="0"/>
              <a:t> Arrays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DA69C7-0152-9141-A51C-BFAE091C4FDA}"/>
              </a:ext>
            </a:extLst>
          </p:cNvPr>
          <p:cNvSpPr txBox="1">
            <a:spLocks/>
          </p:cNvSpPr>
          <p:nvPr/>
        </p:nvSpPr>
        <p:spPr>
          <a:xfrm>
            <a:off x="809357" y="1421336"/>
            <a:ext cx="10950358" cy="4337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Multidimensional arrays are declared and created in the same ways as one-dimensional arrays.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double[][]table = new double[100][10];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int[][][] figure = new int[10][20][30];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Person[][] = new Person[10][100];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Two-dimensional array is array of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char[][] page = new char[30][100];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page.length</a:t>
            </a:r>
            <a:r>
              <a:rPr lang="en-US" sz="2000" dirty="0"/>
              <a:t> is equal to 30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page[0].length is equal to 100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Ragged array: an array that has 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different number of elements per 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30374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Multidimendional</a:t>
            </a:r>
            <a:r>
              <a:rPr lang="en-US" dirty="0"/>
              <a:t> Arrays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E34CE-F921-6C48-AA26-96A288B7B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84" y="381162"/>
            <a:ext cx="8387231" cy="59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56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Multidimendional</a:t>
            </a:r>
            <a:r>
              <a:rPr lang="en-US" dirty="0"/>
              <a:t> Arrays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B798B-28F9-8541-AF46-2E9B6D47B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10" y="418448"/>
            <a:ext cx="9906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22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328632-3BB1-534E-BD7D-BF8D740A8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810" y="2176159"/>
            <a:ext cx="2527300" cy="2933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DF8CE5-C7E4-024D-829F-7C25BDB3A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481" y="1503672"/>
            <a:ext cx="6197600" cy="4445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121C634-C901-1D47-9DF4-FFCEA10D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338" y="248249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Multidimendional</a:t>
            </a:r>
            <a:r>
              <a:rPr lang="en-US" dirty="0"/>
              <a:t> Arrays</a:t>
            </a:r>
          </a:p>
        </p:txBody>
      </p:sp>
    </p:spTree>
    <p:extLst>
      <p:ext uri="{BB962C8B-B14F-4D97-AF65-F5344CB8AC3E}">
        <p14:creationId xmlns:p14="http://schemas.microsoft.com/office/powerpoint/2010/main" val="152792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924" y="685800"/>
            <a:ext cx="4920019" cy="20215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Recap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7" name="Picture 26" descr="Computer script on a screen">
            <a:extLst>
              <a:ext uri="{FF2B5EF4-FFF2-40B4-BE49-F238E27FC236}">
                <a16:creationId xmlns:a16="http://schemas.microsoft.com/office/drawing/2014/main" id="{B68783CB-FB4F-456D-B662-C9DD276BA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" r="40446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C078704-C9DF-6540-8571-CB0BDB35FF49}"/>
              </a:ext>
            </a:extLst>
          </p:cNvPr>
          <p:cNvSpPr txBox="1">
            <a:spLocks/>
          </p:cNvSpPr>
          <p:nvPr/>
        </p:nvSpPr>
        <p:spPr>
          <a:xfrm>
            <a:off x="6550924" y="2591283"/>
            <a:ext cx="5186807" cy="1675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and methods</a:t>
            </a: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Deep copy and shallow copy</a:t>
            </a:r>
          </a:p>
          <a:p>
            <a:pPr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sz="1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879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Arrays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60210"/>
            <a:ext cx="11397008" cy="5597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array that behaves like this collection of variables, all of type double, can be created using one statement as follows: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double[] score = new double[5];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index score[0], score[1], score[2], score[3], score[4] to get the number 1, 2, 3, 4, 5 of the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array is declared and created in almost the same way that objects are declared and created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</a:rPr>
              <a:t>BaseType</a:t>
            </a:r>
            <a:r>
              <a:rPr lang="en-US" sz="2000" dirty="0">
                <a:solidFill>
                  <a:srgbClr val="FF0000"/>
                </a:solidFill>
              </a:rPr>
              <a:t>[] </a:t>
            </a:r>
            <a:r>
              <a:rPr lang="en-US" sz="2000" dirty="0" err="1">
                <a:solidFill>
                  <a:srgbClr val="FF0000"/>
                </a:solidFill>
              </a:rPr>
              <a:t>ArrayName</a:t>
            </a:r>
            <a:r>
              <a:rPr lang="en-US" sz="2000" dirty="0">
                <a:solidFill>
                  <a:srgbClr val="FF0000"/>
                </a:solidFill>
              </a:rPr>
              <a:t> = new </a:t>
            </a:r>
            <a:r>
              <a:rPr lang="en-US" sz="2000" dirty="0" err="1">
                <a:solidFill>
                  <a:srgbClr val="FF0000"/>
                </a:solidFill>
              </a:rPr>
              <a:t>BaseType</a:t>
            </a:r>
            <a:r>
              <a:rPr lang="en-US" sz="2000" dirty="0">
                <a:solidFill>
                  <a:srgbClr val="FF0000"/>
                </a:solidFill>
              </a:rPr>
              <a:t>[size];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Usually use a for loop to go through an array.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Array is an object and has an instance variable: length.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score.length</a:t>
            </a:r>
            <a:r>
              <a:rPr lang="en-US" sz="2000" dirty="0"/>
              <a:t> is 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Index is from 0 to length-1, other </a:t>
            </a:r>
            <a:r>
              <a:rPr lang="en-US" sz="2000" dirty="0" err="1"/>
              <a:t>indexs</a:t>
            </a:r>
            <a:r>
              <a:rPr lang="en-US" sz="2000" dirty="0"/>
              <a:t> would cause an out-of-bounds 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Initialize with declare: int[] age = {2, 12, 1} (</a:t>
            </a:r>
            <a:r>
              <a:rPr lang="en-US" sz="2000" dirty="0" err="1"/>
              <a:t>age.length</a:t>
            </a:r>
            <a:r>
              <a:rPr lang="en-US" sz="2000" dirty="0"/>
              <a:t> is 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Or initialize with a for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not initialized, they will automatically be initialized to the default value for their base type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90539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Arrays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0CECF-1785-0641-AC0A-48F31EC5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529" y="0"/>
            <a:ext cx="8635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5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Arrays and Reference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9B502E8-584C-384A-8C2D-4A979251F6FA}"/>
              </a:ext>
            </a:extLst>
          </p:cNvPr>
          <p:cNvSpPr txBox="1">
            <a:spLocks/>
          </p:cNvSpPr>
          <p:nvPr/>
        </p:nvSpPr>
        <p:spPr>
          <a:xfrm>
            <a:off x="620821" y="1260211"/>
            <a:ext cx="10950358" cy="4337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Arrays are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variable of an array type holds the address of where the array object is stored in memory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Since an array is a reference type, the behavior of arrays with respect to </a:t>
            </a:r>
            <a:r>
              <a:rPr lang="en-US" sz="2000" dirty="0">
                <a:solidFill>
                  <a:srgbClr val="FF0000"/>
                </a:solidFill>
              </a:rPr>
              <a:t>assignment (=), equality testing (==), and parameter passing</a:t>
            </a:r>
            <a:r>
              <a:rPr lang="en-US" sz="2000" dirty="0"/>
              <a:t> are the same as that described for classes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assignment operator (=) copies this memory address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equality operator (==) tests two arrays share the same address, not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Need to write methods to check length and each values to check if they are equal.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heading for the main method of a program has a parameter for an array of String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can return an array in the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Date[] </a:t>
            </a:r>
            <a:r>
              <a:rPr lang="en-US" sz="2000" dirty="0" err="1"/>
              <a:t>holidayList</a:t>
            </a:r>
            <a:r>
              <a:rPr lang="en-US" sz="2000" dirty="0"/>
              <a:t> = new Date[20];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of these indexed variables are </a:t>
            </a:r>
            <a:r>
              <a:rPr lang="en-US" sz="2000" dirty="0">
                <a:solidFill>
                  <a:srgbClr val="FF0000"/>
                </a:solidFill>
              </a:rPr>
              <a:t>automatically initialized to null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(int 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&lt;</a:t>
            </a:r>
            <a:r>
              <a:rPr lang="en-US" sz="2000" dirty="0" err="1"/>
              <a:t>holidayList.length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{ </a:t>
            </a:r>
            <a:r>
              <a:rPr lang="en-US" sz="2000" dirty="0" err="1"/>
              <a:t>holidayList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 = new Date();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Both </a:t>
            </a:r>
            <a:r>
              <a:rPr lang="en-US" sz="2000" dirty="0">
                <a:solidFill>
                  <a:srgbClr val="FF0000"/>
                </a:solidFill>
              </a:rPr>
              <a:t>array indexed variables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entire arrays</a:t>
            </a:r>
            <a:r>
              <a:rPr lang="en-US" sz="2000" dirty="0"/>
              <a:t> can be used as arguments to methods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04215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Arrays and Reference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C8627A-328F-5642-AD89-2C6B237D4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95" y="1131726"/>
            <a:ext cx="7065818" cy="545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9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Command Line inputs/arguments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First argument: </a:t>
            </a:r>
            <a:r>
              <a:rPr lang="en-US" sz="2000" dirty="0" err="1"/>
              <a:t>args</a:t>
            </a:r>
            <a:r>
              <a:rPr lang="en-US" sz="2000" dirty="0"/>
              <a:t>[0], second argument: </a:t>
            </a:r>
            <a:r>
              <a:rPr lang="en-US" sz="2000" dirty="0" err="1"/>
              <a:t>args</a:t>
            </a:r>
            <a:r>
              <a:rPr lang="en-US" sz="2000" dirty="0"/>
              <a:t>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of these arguments is a string (need to convert to other types for use)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4BA93-48B2-8B42-8D74-8433AEA4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11" y="2014657"/>
            <a:ext cx="7150100" cy="212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E25AE3-BB61-944F-8B3A-23E52A0C5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758" y="1764982"/>
            <a:ext cx="6644242" cy="5295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409F94-FA92-8B4E-BEB6-8FF50B9F5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11" y="4537153"/>
            <a:ext cx="58293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8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Arrays and Reference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E2A327-A3D3-7649-8D2B-9E6308154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63" y="127647"/>
            <a:ext cx="7150100" cy="4889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FB3E9E-EDB5-C140-9082-2BB85F693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79" y="3678910"/>
            <a:ext cx="3289300" cy="3403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491181-83AD-ED43-B2D8-BF3D5D516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198" y="554710"/>
            <a:ext cx="6746973" cy="482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0DD30F-5594-1E4C-B3D3-56405D140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9305" y="3619840"/>
            <a:ext cx="21463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3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for-each loop to go through array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8B597C-3C06-0341-8E3C-4AEDB3888B0C}"/>
              </a:ext>
            </a:extLst>
          </p:cNvPr>
          <p:cNvSpPr txBox="1">
            <a:spLocks/>
          </p:cNvSpPr>
          <p:nvPr/>
        </p:nvSpPr>
        <p:spPr>
          <a:xfrm>
            <a:off x="337752" y="100730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2AB4F7-AF43-7C4C-8CCA-F4A8456DE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50" y="1114549"/>
            <a:ext cx="6032500" cy="4165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E9C3A9-BBA7-C44D-8844-81823932C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40" y="4572000"/>
            <a:ext cx="1536700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C12A20-90B5-CF4A-BA33-7F4DF513A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112" y="1139949"/>
            <a:ext cx="5981700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813A08-5F3D-344B-8460-807E52FB6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8268" y="4730750"/>
            <a:ext cx="21209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35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{0546BCF9-E1A0-BB45-8DAD-1817A162CBCC}tf10001070</Template>
  <TotalTime>4455</TotalTime>
  <Words>739</Words>
  <Application>Microsoft Macintosh PowerPoint</Application>
  <PresentationFormat>Widescreen</PresentationFormat>
  <Paragraphs>558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Java fifth lab</vt:lpstr>
      <vt:lpstr>Recap</vt:lpstr>
      <vt:lpstr>Arrays</vt:lpstr>
      <vt:lpstr>Arrays</vt:lpstr>
      <vt:lpstr>Arrays and Reference</vt:lpstr>
      <vt:lpstr>Arrays and Reference</vt:lpstr>
      <vt:lpstr>Command Line inputs/arguments</vt:lpstr>
      <vt:lpstr>Arrays and Reference</vt:lpstr>
      <vt:lpstr>for-each loop to go through array</vt:lpstr>
      <vt:lpstr>Avoid privacy leak for array</vt:lpstr>
      <vt:lpstr>Selection Sort in Array</vt:lpstr>
      <vt:lpstr>Selection Sort in Array</vt:lpstr>
      <vt:lpstr>Selection Sort in Array</vt:lpstr>
      <vt:lpstr>Enumerated Type</vt:lpstr>
      <vt:lpstr>ArrayList</vt:lpstr>
      <vt:lpstr>Multidimendional Arrays</vt:lpstr>
      <vt:lpstr>Multidimendional Arrays</vt:lpstr>
      <vt:lpstr>Multidimendional Arrays</vt:lpstr>
      <vt:lpstr>Multidimendional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first lab</dc:title>
  <dc:creator>Zhuohan Xie</dc:creator>
  <cp:lastModifiedBy>Zhuohan Xie</cp:lastModifiedBy>
  <cp:revision>41</cp:revision>
  <dcterms:created xsi:type="dcterms:W3CDTF">2021-08-03T04:51:50Z</dcterms:created>
  <dcterms:modified xsi:type="dcterms:W3CDTF">2021-09-08T08:47:15Z</dcterms:modified>
</cp:coreProperties>
</file>