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Override PartName="/ppt/slideMasters/slideMaster2.xml" ContentType="application/vnd.openxmlformats-officedocument.presentationml.slideMaster+xml"/>
  <Override PartName="/ppt/notesSlides/notesSlide16.xml" ContentType="application/vnd.openxmlformats-officedocument.presentationml.notesSlide+xml"/>
  <Default Extension="xml" ContentType="application/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slideLayouts/slideLayout15.xml" ContentType="application/vnd.openxmlformats-officedocument.presentationml.slideLayout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Layouts/slideLayout24.xml" ContentType="application/vnd.openxmlformats-officedocument.presentationml.slideLayout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26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Layouts/slideLayout22.xml" ContentType="application/vnd.openxmlformats-officedocument.presentationml.slideLayout+xml"/>
  <Override PartName="/ppt/slides/slide2.xml" ContentType="application/vnd.openxmlformats-officedocument.presentationml.slide+xml"/>
  <Override PartName="/ppt/notesSlides/notesSlide20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Override PartName="/ppt/viewProps.xml" ContentType="application/vnd.openxmlformats-officedocument.presentationml.viewProps+xml"/>
  <Default Extension="jpeg" ContentType="image/jpeg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0.xml" ContentType="application/vnd.openxmlformats-officedocument.presentationml.slideLayout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Override PartName="/ppt/notesSlides/notesSlide2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  <p:sldMasterId id="2147483662" r:id="rId2"/>
  </p:sldMasterIdLst>
  <p:notesMasterIdLst>
    <p:notesMasterId r:id="rId37"/>
  </p:notesMasterIdLst>
  <p:sldIdLst>
    <p:sldId id="258" r:id="rId3"/>
    <p:sldId id="294" r:id="rId4"/>
    <p:sldId id="262" r:id="rId5"/>
    <p:sldId id="263" r:id="rId6"/>
    <p:sldId id="295" r:id="rId7"/>
    <p:sldId id="264" r:id="rId8"/>
    <p:sldId id="265" r:id="rId9"/>
    <p:sldId id="296" r:id="rId10"/>
    <p:sldId id="268" r:id="rId11"/>
    <p:sldId id="269" r:id="rId12"/>
    <p:sldId id="297" r:id="rId13"/>
    <p:sldId id="291" r:id="rId14"/>
    <p:sldId id="292" r:id="rId15"/>
    <p:sldId id="293" r:id="rId16"/>
    <p:sldId id="271" r:id="rId17"/>
    <p:sldId id="272" r:id="rId18"/>
    <p:sldId id="273" r:id="rId19"/>
    <p:sldId id="279" r:id="rId20"/>
    <p:sldId id="280" r:id="rId21"/>
    <p:sldId id="298" r:id="rId22"/>
    <p:sldId id="282" r:id="rId23"/>
    <p:sldId id="283" r:id="rId24"/>
    <p:sldId id="284" r:id="rId25"/>
    <p:sldId id="274" r:id="rId26"/>
    <p:sldId id="300" r:id="rId27"/>
    <p:sldId id="301" r:id="rId28"/>
    <p:sldId id="299" r:id="rId29"/>
    <p:sldId id="275" r:id="rId30"/>
    <p:sldId id="276" r:id="rId31"/>
    <p:sldId id="277" r:id="rId32"/>
    <p:sldId id="278" r:id="rId33"/>
    <p:sldId id="285" r:id="rId34"/>
    <p:sldId id="286" r:id="rId35"/>
    <p:sldId id="287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6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60A7B-A9EA-B14B-BEA2-A9DA87635910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B82CD-D9BA-7842-9F82-CB4E330665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63105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54113" y="692150"/>
            <a:ext cx="4552950" cy="34163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540" y="4343543"/>
            <a:ext cx="5031389" cy="4116123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Century Gothic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Century Gothic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Century Gothic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Century Gothic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Century Gothic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Century Gothic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Century Gothic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Century Gothic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54113" y="692150"/>
            <a:ext cx="4552950" cy="34163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540" y="4343543"/>
            <a:ext cx="5031389" cy="276999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Century Gothic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Century Gothic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Century Gothic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Century Gothic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Century Gothic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Century Gothic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Century Gothic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Century Gothic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54113" y="692150"/>
            <a:ext cx="4552950" cy="34163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540" y="4343543"/>
            <a:ext cx="5031389" cy="276999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Century Gothic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Century Gothic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Century Gothic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Century Gothic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Century Gothic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Century Gothic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Century Gothic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Century Gothic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54113" y="692150"/>
            <a:ext cx="4552950" cy="34163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540" y="4343543"/>
            <a:ext cx="5031389" cy="276999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Century Gothic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Century Gothic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Century Gothic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Century Gothic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Century Gothic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Century Gothic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Century Gothic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Century Gothic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54113" y="692150"/>
            <a:ext cx="4552950" cy="34163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540" y="4343543"/>
            <a:ext cx="5031389" cy="276999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Century Gothic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Century Gothic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Century Gothic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Century Gothic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Century Gothic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Century Gothic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Century Gothic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Century Gothic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54113" y="692150"/>
            <a:ext cx="4552950" cy="34163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540" y="4343543"/>
            <a:ext cx="5031389" cy="276999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Century Gothic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Century Gothic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Century Gothic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Century Gothic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Century Gothic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Century Gothic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Century Gothic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Century Gothic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54113" y="692150"/>
            <a:ext cx="4552950" cy="34163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540" y="4343543"/>
            <a:ext cx="5031389" cy="276999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Century Gothic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Century Gothic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Century Gothic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Century Gothic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Century Gothic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Century Gothic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Century Gothic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Century Gothic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54113" y="692150"/>
            <a:ext cx="4552950" cy="34163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540" y="4343543"/>
            <a:ext cx="5031389" cy="276999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Century Gothic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Century Gothic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Century Gothic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Century Gothic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Century Gothic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Century Gothic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Century Gothic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Century Gothic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54113" y="692150"/>
            <a:ext cx="4552950" cy="34163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540" y="4343543"/>
            <a:ext cx="5031389" cy="276999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Century Gothic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Century Gothic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Century Gothic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Century Gothic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Century Gothic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Century Gothic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Century Gothic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Century Gothic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54113" y="692150"/>
            <a:ext cx="4552950" cy="34163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540" y="4343543"/>
            <a:ext cx="5031389" cy="276999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Century Gothic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Century Gothic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Century Gothic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Century Gothic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Century Gothic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Century Gothic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Century Gothic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Century Gothic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54113" y="692150"/>
            <a:ext cx="4552950" cy="34163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540" y="4343543"/>
            <a:ext cx="5031389" cy="276999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Century Gothic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Century Gothic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Century Gothic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Century Gothic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Century Gothic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Century Gothic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Century Gothic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Century Gothic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54113" y="692150"/>
            <a:ext cx="4552950" cy="34163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540" y="4343543"/>
            <a:ext cx="5031389" cy="276999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Century Gothic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Century Gothic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Century Gothic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Century Gothic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Century Gothic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Century Gothic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Century Gothic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Century Gothic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54113" y="692150"/>
            <a:ext cx="4552950" cy="34163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540" y="4343543"/>
            <a:ext cx="5031389" cy="276999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Century Gothic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Century Gothic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Century Gothic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Century Gothic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Century Gothic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Century Gothic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Century Gothic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Century Gothic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54113" y="692150"/>
            <a:ext cx="4552950" cy="34163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540" y="4343543"/>
            <a:ext cx="5031389" cy="276999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Century Gothic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Century Gothic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Century Gothic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Century Gothic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Century Gothic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Century Gothic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Century Gothic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Century Gothic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54113" y="692150"/>
            <a:ext cx="4552950" cy="34163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540" y="4343543"/>
            <a:ext cx="5031389" cy="276999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Century Gothic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Century Gothic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Century Gothic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Century Gothic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Century Gothic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Century Gothic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Century Gothic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Century Gothic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54113" y="692150"/>
            <a:ext cx="4552950" cy="34163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540" y="4343543"/>
            <a:ext cx="5031389" cy="276999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Century Gothic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Century Gothic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Century Gothic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Century Gothic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Century Gothic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Century Gothic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Century Gothic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Century Gothic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54113" y="692150"/>
            <a:ext cx="4552950" cy="34163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540" y="4343543"/>
            <a:ext cx="5031389" cy="276999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Century Gothic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Century Gothic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Century Gothic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Century Gothic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Century Gothic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Century Gothic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Century Gothic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Century Gothic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54113" y="692150"/>
            <a:ext cx="4552950" cy="34163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540" y="4343543"/>
            <a:ext cx="5031389" cy="276999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Century Gothic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Century Gothic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Century Gothic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Century Gothic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Century Gothic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Century Gothic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Century Gothic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Century Gothic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54113" y="692150"/>
            <a:ext cx="4552950" cy="34163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540" y="4343543"/>
            <a:ext cx="5031389" cy="276999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Century Gothic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Century Gothic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Century Gothic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Century Gothic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Century Gothic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Century Gothic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Century Gothic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Century Gothic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54113" y="692150"/>
            <a:ext cx="4552950" cy="34163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540" y="4343543"/>
            <a:ext cx="5031389" cy="276999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Century Gothic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Century Gothic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Century Gothic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Century Gothic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Century Gothic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Century Gothic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Century Gothic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Century Gothic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54113" y="692150"/>
            <a:ext cx="4552950" cy="34163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540" y="4343543"/>
            <a:ext cx="5031389" cy="276999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Century Gothic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Century Gothic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Century Gothic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Century Gothic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Century Gothic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Century Gothic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Century Gothic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Century Gothic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54113" y="692150"/>
            <a:ext cx="4552950" cy="34163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540" y="4343543"/>
            <a:ext cx="5031389" cy="276999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Century Gothic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Century Gothic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Century Gothic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Century Gothic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Century Gothic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Century Gothic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Century Gothic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Century Gothic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Hit: it’s in the cache</a:t>
            </a:r>
          </a:p>
          <a:p>
            <a:r>
              <a:rPr lang="en-US" dirty="0" smtClean="0"/>
              <a:t>Miss:</a:t>
            </a:r>
            <a:r>
              <a:rPr lang="en-US" baseline="0" dirty="0" smtClean="0"/>
              <a:t> the tags don’t match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6932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0913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32124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40793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79708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768C-249A-0B41-B956-8701A61CDC03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D8A0-D96C-5D45-AC56-8894299D1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82616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768C-249A-0B41-B956-8701A61CDC03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D8A0-D96C-5D45-AC56-8894299D1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66835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768C-249A-0B41-B956-8701A61CDC03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D8A0-D96C-5D45-AC56-8894299D1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00618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768C-249A-0B41-B956-8701A61CDC03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D8A0-D96C-5D45-AC56-8894299D1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7079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768C-249A-0B41-B956-8701A61CDC03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D8A0-D96C-5D45-AC56-8894299D1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423046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768C-249A-0B41-B956-8701A61CDC03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D8A0-D96C-5D45-AC56-8894299D1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8920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031976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768C-249A-0B41-B956-8701A61CDC03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D8A0-D96C-5D45-AC56-8894299D1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439655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768C-249A-0B41-B956-8701A61CDC03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D8A0-D96C-5D45-AC56-8894299D1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227894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768C-249A-0B41-B956-8701A61CDC03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D8A0-D96C-5D45-AC56-8894299D1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995510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768C-249A-0B41-B956-8701A61CDC03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D8A0-D96C-5D45-AC56-8894299D1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511810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768C-249A-0B41-B956-8701A61CDC03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D8A0-D96C-5D45-AC56-8894299D1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9944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6247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574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39376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6502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96261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6792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2475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b="0">
              <a:latin typeface="Times New Roman" pitchFamily="18" charset="0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+mn-cs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9200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18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1768C-249A-0B41-B956-8701A61CDC03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BD8A0-D96C-5D45-AC56-8894299D1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5103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software/libc/manual/html_node/Getopt.html" TargetMode="External"/><Relationship Id="rId4" Type="http://schemas.openxmlformats.org/officeDocument/2006/relationships/hyperlink" Target="http://crasseux.com/books/ctutorial/fscanf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685800" y="1708012"/>
            <a:ext cx="7772400" cy="646331"/>
          </a:xfrm>
        </p:spPr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/>
            <a:r>
              <a:rPr lang="en-US" dirty="0" smtClean="0"/>
              <a:t>Cache Lab Implementation and Blocking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Aakash</a:t>
            </a:r>
            <a:r>
              <a:rPr lang="en-US" dirty="0" smtClean="0"/>
              <a:t> </a:t>
            </a:r>
            <a:r>
              <a:rPr lang="en-US" dirty="0" err="1" smtClean="0"/>
              <a:t>Sabharwal</a:t>
            </a:r>
            <a:endParaRPr lang="en-US" dirty="0" smtClean="0"/>
          </a:p>
          <a:p>
            <a:r>
              <a:rPr lang="en-US" dirty="0" smtClean="0"/>
              <a:t>Section J</a:t>
            </a:r>
          </a:p>
          <a:p>
            <a:r>
              <a:rPr lang="en-US" dirty="0" smtClean="0"/>
              <a:t>October. 7</a:t>
            </a:r>
            <a:r>
              <a:rPr lang="en-US" baseline="30000" dirty="0" smtClean="0"/>
              <a:t>th</a:t>
            </a:r>
            <a:r>
              <a:rPr lang="en-US" dirty="0" smtClean="0"/>
              <a:t>, 2013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01794251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pitchFamily="34" charset="0"/>
                <a:cs typeface="Helvetica" pitchFamily="34" charset="0"/>
              </a:rPr>
              <a:t>A cache is a set of 2^s </a:t>
            </a:r>
            <a:r>
              <a:rPr lang="en-US" i="1" dirty="0">
                <a:latin typeface="Helvetica" pitchFamily="34" charset="0"/>
                <a:cs typeface="Helvetica" pitchFamily="34" charset="0"/>
              </a:rPr>
              <a:t>cache sets</a:t>
            </a:r>
          </a:p>
          <a:p>
            <a:endParaRPr lang="en-US" i="1" dirty="0">
              <a:latin typeface="Helvetica" pitchFamily="34" charset="0"/>
              <a:cs typeface="Helvetica" pitchFamily="34" charset="0"/>
            </a:endParaRPr>
          </a:p>
          <a:p>
            <a:r>
              <a:rPr lang="en-US" dirty="0">
                <a:latin typeface="Helvetica" pitchFamily="34" charset="0"/>
                <a:cs typeface="Helvetica" pitchFamily="34" charset="0"/>
              </a:rPr>
              <a:t>A </a:t>
            </a:r>
            <a:r>
              <a:rPr lang="en-US" i="1" dirty="0">
                <a:latin typeface="Helvetica" pitchFamily="34" charset="0"/>
                <a:cs typeface="Helvetica" pitchFamily="34" charset="0"/>
              </a:rPr>
              <a:t>cache set </a:t>
            </a:r>
            <a:r>
              <a:rPr lang="en-US" dirty="0">
                <a:latin typeface="Helvetica" pitchFamily="34" charset="0"/>
                <a:cs typeface="Helvetica" pitchFamily="34" charset="0"/>
              </a:rPr>
              <a:t>is a set of E </a:t>
            </a:r>
            <a:r>
              <a:rPr lang="en-US" i="1" dirty="0">
                <a:latin typeface="Helvetica" pitchFamily="34" charset="0"/>
                <a:cs typeface="Helvetica" pitchFamily="34" charset="0"/>
              </a:rPr>
              <a:t>cache lines</a:t>
            </a:r>
          </a:p>
          <a:p>
            <a:pPr lvl="1"/>
            <a:r>
              <a:rPr lang="en-US" dirty="0">
                <a:latin typeface="Helvetica" pitchFamily="34" charset="0"/>
                <a:cs typeface="Helvetica" pitchFamily="34" charset="0"/>
              </a:rPr>
              <a:t>E is called associativity</a:t>
            </a:r>
          </a:p>
          <a:p>
            <a:pPr lvl="1"/>
            <a:r>
              <a:rPr lang="en-US" dirty="0">
                <a:latin typeface="Helvetica" pitchFamily="34" charset="0"/>
                <a:cs typeface="Helvetica" pitchFamily="34" charset="0"/>
              </a:rPr>
              <a:t>If E=1, it is called “direct-mapped”</a:t>
            </a:r>
          </a:p>
          <a:p>
            <a:pPr lvl="1"/>
            <a:endParaRPr lang="en-US" dirty="0">
              <a:latin typeface="Helvetica" pitchFamily="34" charset="0"/>
              <a:cs typeface="Helvetica" pitchFamily="34" charset="0"/>
            </a:endParaRPr>
          </a:p>
          <a:p>
            <a:r>
              <a:rPr lang="en-US" dirty="0">
                <a:latin typeface="Helvetica" pitchFamily="34" charset="0"/>
                <a:cs typeface="Helvetica" pitchFamily="34" charset="0"/>
              </a:rPr>
              <a:t>Each </a:t>
            </a:r>
            <a:r>
              <a:rPr lang="en-US" i="1" dirty="0">
                <a:latin typeface="Helvetica" pitchFamily="34" charset="0"/>
                <a:cs typeface="Helvetica" pitchFamily="34" charset="0"/>
              </a:rPr>
              <a:t>cache line</a:t>
            </a:r>
            <a:r>
              <a:rPr lang="en-US" dirty="0">
                <a:latin typeface="Helvetica" pitchFamily="34" charset="0"/>
                <a:cs typeface="Helvetica" pitchFamily="34" charset="0"/>
              </a:rPr>
              <a:t> stores a block</a:t>
            </a:r>
          </a:p>
          <a:p>
            <a:pPr lvl="1"/>
            <a:r>
              <a:rPr lang="en-US" dirty="0">
                <a:latin typeface="Helvetica" pitchFamily="34" charset="0"/>
                <a:cs typeface="Helvetica" pitchFamily="34" charset="0"/>
              </a:rPr>
              <a:t>Each block has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 B = 2</a:t>
            </a:r>
            <a:r>
              <a:rPr lang="en-US" dirty="0">
                <a:latin typeface="Helvetica" pitchFamily="34" charset="0"/>
                <a:cs typeface="Helvetica" pitchFamily="34" charset="0"/>
              </a:rPr>
              <a:t>^b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bytes</a:t>
            </a:r>
          </a:p>
          <a:p>
            <a:r>
              <a:rPr lang="en-US" dirty="0" smtClean="0">
                <a:latin typeface="Helvetica" pitchFamily="34" charset="0"/>
                <a:cs typeface="Helvetica" pitchFamily="34" charset="0"/>
              </a:rPr>
              <a:t>Total Capacity = S*B*E</a:t>
            </a:r>
          </a:p>
          <a:p>
            <a:endParaRPr lang="en-US" dirty="0">
              <a:latin typeface="Helvetica" pitchFamily="34" charset="0"/>
              <a:cs typeface="Helvetica" pitchFamily="34" charset="0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31568819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Cache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7467600" cy="4873752"/>
          </a:xfrm>
        </p:spPr>
        <p:txBody>
          <a:bodyPr/>
          <a:lstStyle/>
          <a:p>
            <a:endParaRPr lang="en-US" sz="2000" dirty="0" smtClean="0"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  <p:sp>
        <p:nvSpPr>
          <p:cNvPr id="4" name="AutoShape 16"/>
          <p:cNvSpPr>
            <a:spLocks/>
          </p:cNvSpPr>
          <p:nvPr/>
        </p:nvSpPr>
        <p:spPr bwMode="auto">
          <a:xfrm rot="5400000">
            <a:off x="3482035" y="-290401"/>
            <a:ext cx="228600" cy="4237334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 dirty="0">
              <a:latin typeface="+mj-lt"/>
            </a:endParaRPr>
          </a:p>
        </p:txBody>
      </p:sp>
      <p:grpSp>
        <p:nvGrpSpPr>
          <p:cNvPr id="5" name="Group 79"/>
          <p:cNvGrpSpPr/>
          <p:nvPr/>
        </p:nvGrpSpPr>
        <p:grpSpPr>
          <a:xfrm>
            <a:off x="1477667" y="2078999"/>
            <a:ext cx="4237333" cy="492484"/>
            <a:chOff x="1637766" y="1995289"/>
            <a:chExt cx="4648200" cy="492484"/>
          </a:xfrm>
        </p:grpSpPr>
        <p:sp>
          <p:nvSpPr>
            <p:cNvPr id="6" name="Rectangle 5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 smtClean="0">
                <a:latin typeface="+mj-lt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 smtClean="0">
                <a:latin typeface="+mj-lt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 smtClean="0">
                <a:latin typeface="+mj-lt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 smtClean="0">
                <a:latin typeface="+mj-lt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1" name="Straight Connector 10"/>
          <p:cNvCxnSpPr/>
          <p:nvPr/>
        </p:nvCxnSpPr>
        <p:spPr bwMode="auto">
          <a:xfrm>
            <a:off x="1706267" y="4019283"/>
            <a:ext cx="3875673" cy="10096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AutoShape 16"/>
          <p:cNvSpPr>
            <a:spLocks/>
          </p:cNvSpPr>
          <p:nvPr/>
        </p:nvSpPr>
        <p:spPr bwMode="auto">
          <a:xfrm>
            <a:off x="1143000" y="2067735"/>
            <a:ext cx="228600" cy="27328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24013" y="1344634"/>
            <a:ext cx="1603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E lines per set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333" y="3244405"/>
            <a:ext cx="1160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S = 2</a:t>
            </a:r>
            <a:r>
              <a:rPr lang="en-US" sz="1600" baseline="30000" dirty="0" smtClean="0">
                <a:latin typeface="+mj-lt"/>
              </a:rPr>
              <a:t>s</a:t>
            </a:r>
            <a:r>
              <a:rPr lang="en-US" sz="1600" dirty="0" smtClean="0">
                <a:latin typeface="+mj-lt"/>
              </a:rPr>
              <a:t> sets</a:t>
            </a:r>
          </a:p>
        </p:txBody>
      </p:sp>
      <p:grpSp>
        <p:nvGrpSpPr>
          <p:cNvPr id="15" name="Group 80"/>
          <p:cNvGrpSpPr/>
          <p:nvPr/>
        </p:nvGrpSpPr>
        <p:grpSpPr>
          <a:xfrm>
            <a:off x="1477667" y="2647683"/>
            <a:ext cx="4237333" cy="492484"/>
            <a:chOff x="1637766" y="1995289"/>
            <a:chExt cx="4648200" cy="492484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 smtClean="0">
                <a:latin typeface="+mj-lt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 smtClean="0">
                <a:latin typeface="+mj-lt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 smtClean="0">
                <a:latin typeface="+mj-lt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 smtClean="0">
                <a:latin typeface="+mj-lt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" name="Group 86"/>
          <p:cNvGrpSpPr/>
          <p:nvPr/>
        </p:nvGrpSpPr>
        <p:grpSpPr>
          <a:xfrm>
            <a:off x="1477667" y="3221999"/>
            <a:ext cx="4237333" cy="492484"/>
            <a:chOff x="1637766" y="1995289"/>
            <a:chExt cx="4648200" cy="492484"/>
          </a:xfrm>
        </p:grpSpPr>
        <p:sp>
          <p:nvSpPr>
            <p:cNvPr id="22" name="Rectangle 21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 smtClean="0">
                <a:latin typeface="+mj-lt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 smtClean="0">
                <a:latin typeface="+mj-lt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 smtClean="0">
                <a:latin typeface="+mj-lt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 smtClean="0">
                <a:latin typeface="+mj-lt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92"/>
          <p:cNvGrpSpPr/>
          <p:nvPr/>
        </p:nvGrpSpPr>
        <p:grpSpPr>
          <a:xfrm>
            <a:off x="1477667" y="4288799"/>
            <a:ext cx="4237333" cy="492484"/>
            <a:chOff x="1637766" y="1995289"/>
            <a:chExt cx="4648200" cy="492484"/>
          </a:xfrm>
        </p:grpSpPr>
        <p:sp>
          <p:nvSpPr>
            <p:cNvPr id="28" name="Rectangle 27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 smtClean="0">
                <a:latin typeface="+mj-lt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 smtClean="0">
                <a:latin typeface="+mj-lt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 smtClean="0">
                <a:latin typeface="+mj-lt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 smtClean="0">
                <a:latin typeface="+mj-lt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Trapezoid 32"/>
          <p:cNvSpPr/>
          <p:nvPr/>
        </p:nvSpPr>
        <p:spPr bwMode="auto">
          <a:xfrm>
            <a:off x="1543663" y="4709564"/>
            <a:ext cx="3523449" cy="865914"/>
          </a:xfrm>
          <a:prstGeom prst="trapezoid">
            <a:avLst>
              <a:gd name="adj" fmla="val 141754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543663" y="5575478"/>
            <a:ext cx="3523449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3041907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+mj-lt"/>
              </a:rPr>
              <a:t>0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3314512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+mj-lt"/>
              </a:rPr>
              <a:t>1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3575307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+mj-lt"/>
              </a:rPr>
              <a:t>2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4489707" y="5689778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+mj-lt"/>
              </a:rPr>
              <a:t>B-1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3847912" y="5689778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latin typeface="+mj-lt"/>
            </a:endParaRPr>
          </a:p>
        </p:txBody>
      </p:sp>
      <p:cxnSp>
        <p:nvCxnSpPr>
          <p:cNvPr id="40" name="Straight Connector 39"/>
          <p:cNvCxnSpPr/>
          <p:nvPr/>
        </p:nvCxnSpPr>
        <p:spPr bwMode="auto">
          <a:xfrm>
            <a:off x="3982063" y="5841384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Rectangle 40"/>
          <p:cNvSpPr/>
          <p:nvPr/>
        </p:nvSpPr>
        <p:spPr bwMode="auto">
          <a:xfrm>
            <a:off x="2139317" y="5689778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+mj-lt"/>
              </a:rPr>
              <a:t>tag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1670307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+mj-lt"/>
              </a:rPr>
              <a:t>v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16356" y="6107668"/>
            <a:ext cx="971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valid bit</a:t>
            </a:r>
          </a:p>
        </p:txBody>
      </p:sp>
      <p:cxnSp>
        <p:nvCxnSpPr>
          <p:cNvPr id="44" name="Straight Connector 43"/>
          <p:cNvCxnSpPr/>
          <p:nvPr/>
        </p:nvCxnSpPr>
        <p:spPr bwMode="auto">
          <a:xfrm rot="5400000" flipH="1" flipV="1">
            <a:off x="1791306" y="6138001"/>
            <a:ext cx="304800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AutoShape 16"/>
          <p:cNvSpPr>
            <a:spLocks/>
          </p:cNvSpPr>
          <p:nvPr/>
        </p:nvSpPr>
        <p:spPr bwMode="auto">
          <a:xfrm rot="16200000" flipV="1">
            <a:off x="3892984" y="5333467"/>
            <a:ext cx="228600" cy="1905000"/>
          </a:xfrm>
          <a:prstGeom prst="leftBrace">
            <a:avLst>
              <a:gd name="adj1" fmla="val 13697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408897" y="6374902"/>
            <a:ext cx="3812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B = 2</a:t>
            </a:r>
            <a:r>
              <a:rPr lang="en-US" sz="1600" baseline="30000" dirty="0" smtClean="0">
                <a:latin typeface="+mj-lt"/>
              </a:rPr>
              <a:t>b</a:t>
            </a:r>
            <a:r>
              <a:rPr lang="en-US" sz="1600" dirty="0" smtClean="0">
                <a:latin typeface="+mj-lt"/>
              </a:rPr>
              <a:t> bytes per cache block (the data)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6261278" y="28533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+mj-lt"/>
              </a:rPr>
              <a:t>t bits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7251878" y="285335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+mj-lt"/>
              </a:rPr>
              <a:t>s bits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8013878" y="2853352"/>
            <a:ext cx="6858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b bits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172200" y="2513390"/>
            <a:ext cx="1770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Address of word:</a:t>
            </a:r>
          </a:p>
        </p:txBody>
      </p:sp>
      <p:sp>
        <p:nvSpPr>
          <p:cNvPr id="51" name="AutoShape 16"/>
          <p:cNvSpPr>
            <a:spLocks/>
          </p:cNvSpPr>
          <p:nvPr/>
        </p:nvSpPr>
        <p:spPr bwMode="auto">
          <a:xfrm rot="16200000" flipV="1">
            <a:off x="6642278" y="2822218"/>
            <a:ext cx="228600" cy="9905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 dirty="0">
              <a:latin typeface="+mj-lt"/>
            </a:endParaRPr>
          </a:p>
        </p:txBody>
      </p:sp>
      <p:sp>
        <p:nvSpPr>
          <p:cNvPr id="52" name="AutoShape 16"/>
          <p:cNvSpPr>
            <a:spLocks/>
          </p:cNvSpPr>
          <p:nvPr/>
        </p:nvSpPr>
        <p:spPr bwMode="auto">
          <a:xfrm rot="16200000" flipV="1">
            <a:off x="7518579" y="2933702"/>
            <a:ext cx="228600" cy="7619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 dirty="0">
              <a:latin typeface="+mj-lt"/>
            </a:endParaRPr>
          </a:p>
        </p:txBody>
      </p:sp>
      <p:sp>
        <p:nvSpPr>
          <p:cNvPr id="53" name="AutoShape 16"/>
          <p:cNvSpPr>
            <a:spLocks/>
          </p:cNvSpPr>
          <p:nvPr/>
        </p:nvSpPr>
        <p:spPr bwMode="auto">
          <a:xfrm rot="16200000" flipV="1">
            <a:off x="8204378" y="3009901"/>
            <a:ext cx="228600" cy="609600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 dirty="0"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518572" y="3365678"/>
            <a:ext cx="489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tag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284073" y="3364468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set</a:t>
            </a:r>
          </a:p>
          <a:p>
            <a:pPr algn="ctr"/>
            <a:r>
              <a:rPr lang="en-US" sz="1600" dirty="0" smtClean="0">
                <a:latin typeface="+mj-lt"/>
              </a:rPr>
              <a:t>index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956995" y="3364468"/>
            <a:ext cx="702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block</a:t>
            </a:r>
          </a:p>
          <a:p>
            <a:pPr algn="ctr"/>
            <a:r>
              <a:rPr lang="en-US" sz="1600" dirty="0" smtClean="0">
                <a:latin typeface="+mj-lt"/>
              </a:rPr>
              <a:t>offset</a:t>
            </a:r>
          </a:p>
        </p:txBody>
      </p:sp>
      <p:cxnSp>
        <p:nvCxnSpPr>
          <p:cNvPr id="57" name="Shape 92"/>
          <p:cNvCxnSpPr>
            <a:stCxn id="55" idx="2"/>
            <a:endCxn id="28" idx="3"/>
          </p:cNvCxnSpPr>
          <p:nvPr/>
        </p:nvCxnSpPr>
        <p:spPr bwMode="auto">
          <a:xfrm rot="5400000">
            <a:off x="6383048" y="3281195"/>
            <a:ext cx="585798" cy="1921894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Elbow Connector 57"/>
          <p:cNvCxnSpPr>
            <a:stCxn id="56" idx="2"/>
            <a:endCxn id="37" idx="0"/>
          </p:cNvCxnSpPr>
          <p:nvPr/>
        </p:nvCxnSpPr>
        <p:spPr bwMode="auto">
          <a:xfrm rot="5400000">
            <a:off x="5139645" y="2521209"/>
            <a:ext cx="1740535" cy="4596603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6369051" y="4876800"/>
            <a:ext cx="1936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data begins at this offset</a:t>
            </a:r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10/main" xmlns:mv="urn:schemas-microsoft-com:mac:vml" xmlns:mc="http://schemas.openxmlformats.org/markup-compatibility/2006" val="41534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  <p:bldP spid="43" grpId="0"/>
      <p:bldP spid="45" grpId="0" animBg="1"/>
      <p:bldP spid="46" grpId="0"/>
      <p:bldP spid="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Up-Down Arrow 34"/>
          <p:cNvSpPr/>
          <p:nvPr/>
        </p:nvSpPr>
        <p:spPr bwMode="auto">
          <a:xfrm>
            <a:off x="3352800" y="2895600"/>
            <a:ext cx="685800" cy="1371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 smtClean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Cache Concepts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905000" y="4267200"/>
            <a:ext cx="3581400" cy="2057400"/>
          </a:xfrm>
          <a:prstGeom prst="rect">
            <a:avLst/>
          </a:prstGeom>
          <a:solidFill>
            <a:srgbClr val="DEDF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905000" y="2272391"/>
            <a:ext cx="3581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574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338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0574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8956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338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0574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8956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7338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5720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0574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8956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7338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14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5720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15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2286000" y="6096000"/>
            <a:ext cx="3048000" cy="1477"/>
          </a:xfrm>
          <a:prstGeom prst="line">
            <a:avLst/>
          </a:prstGeom>
          <a:noFill/>
          <a:ln w="889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20574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8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8956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7338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14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5720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8764" y="2348591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Cache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4343400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Memory</a:t>
            </a:r>
          </a:p>
        </p:txBody>
      </p: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5635242" y="4147318"/>
            <a:ext cx="3199956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Larger, slower, cheaper 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v</a:t>
            </a:r>
            <a:r>
              <a:rPr lang="en-GB" sz="1600" b="1" dirty="0" smtClean="0">
                <a:latin typeface="Calibri" pitchFamily="34" charset="0"/>
              </a:rPr>
              <a:t>iewed as partitioned </a:t>
            </a:r>
            <a:r>
              <a:rPr lang="en-GB" sz="1600" b="1" dirty="0">
                <a:latin typeface="Calibri" pitchFamily="34" charset="0"/>
              </a:rPr>
              <a:t>into “blocks”</a:t>
            </a:r>
          </a:p>
        </p:txBody>
      </p:sp>
      <p:sp>
        <p:nvSpPr>
          <p:cNvPr id="33" name="Text Box 22"/>
          <p:cNvSpPr txBox="1">
            <a:spLocks noChangeArrowheads="1"/>
          </p:cNvSpPr>
          <p:nvPr/>
        </p:nvSpPr>
        <p:spPr bwMode="auto">
          <a:xfrm>
            <a:off x="3942800" y="3232918"/>
            <a:ext cx="28390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Data is copied </a:t>
            </a:r>
            <a:r>
              <a:rPr lang="en-GB" sz="1600" b="1" dirty="0" smtClean="0">
                <a:latin typeface="Calibri" pitchFamily="34" charset="0"/>
              </a:rPr>
              <a:t>in </a:t>
            </a:r>
            <a:r>
              <a:rPr lang="en-GB" sz="1600" b="1" dirty="0">
                <a:latin typeface="Calibri" pitchFamily="34" charset="0"/>
              </a:rPr>
              <a:t>block-sized transfer units</a:t>
            </a: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5562600" y="2166311"/>
            <a:ext cx="2930908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Smaller, faster, more expensive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memory caches a  subset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the blocks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2057400" y="48006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4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590800" y="34290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4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2057400" y="2424791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4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3733800" y="5181600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10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2590800" y="3429000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10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3733800" y="2424791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10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2346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 animBg="1"/>
      <p:bldP spid="38" grpId="0" animBg="1"/>
      <p:bldP spid="38" grpId="1" animBg="1"/>
      <p:bldP spid="39" grpId="0" animBg="1"/>
      <p:bldP spid="40" grpId="0" animBg="1"/>
      <p:bldP spid="41" grpId="0" animBg="1"/>
      <p:bldP spid="41" grpId="1" animBg="1"/>
      <p:bldP spid="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Up-Down Arrow 42"/>
          <p:cNvSpPr/>
          <p:nvPr/>
        </p:nvSpPr>
        <p:spPr bwMode="auto">
          <a:xfrm>
            <a:off x="3352800" y="1295400"/>
            <a:ext cx="685800" cy="990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 smtClean="0">
              <a:latin typeface="Calibri" pitchFamily="34" charset="0"/>
            </a:endParaRPr>
          </a:p>
        </p:txBody>
      </p:sp>
      <p:sp>
        <p:nvSpPr>
          <p:cNvPr id="35" name="Up-Down Arrow 34"/>
          <p:cNvSpPr/>
          <p:nvPr/>
        </p:nvSpPr>
        <p:spPr bwMode="auto">
          <a:xfrm>
            <a:off x="3352800" y="2895600"/>
            <a:ext cx="685800" cy="1371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 smtClean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Cache Concepts: Miss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905000" y="4267200"/>
            <a:ext cx="3581400" cy="205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905000" y="2272391"/>
            <a:ext cx="3581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574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338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0574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8956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338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0574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8956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7338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5720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0574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8956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7338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14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5720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15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2286000" y="6096000"/>
            <a:ext cx="3048000" cy="1477"/>
          </a:xfrm>
          <a:prstGeom prst="line">
            <a:avLst/>
          </a:prstGeom>
          <a:noFill/>
          <a:ln w="889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20574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8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8956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7338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14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5720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8764" y="2348591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Cache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4343400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Memory</a:t>
            </a:r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5919759" y="1580883"/>
            <a:ext cx="2826906" cy="3961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 smtClean="0">
                <a:latin typeface="Calibri" pitchFamily="34" charset="0"/>
              </a:rPr>
              <a:t>Data in block b is needed</a:t>
            </a:r>
            <a:endParaRPr lang="en-GB" sz="2000" b="1" i="1" dirty="0">
              <a:latin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997173" y="1619517"/>
            <a:ext cx="11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latin typeface="Calibri" pitchFamily="34" charset="0"/>
              </a:rPr>
              <a:t>Request: 12</a:t>
            </a:r>
          </a:p>
        </p:txBody>
      </p:sp>
      <p:sp>
        <p:nvSpPr>
          <p:cNvPr id="48" name="Text Box 29"/>
          <p:cNvSpPr txBox="1">
            <a:spLocks noChangeArrowheads="1"/>
          </p:cNvSpPr>
          <p:nvPr/>
        </p:nvSpPr>
        <p:spPr bwMode="auto">
          <a:xfrm>
            <a:off x="5936094" y="2209800"/>
            <a:ext cx="2569847" cy="697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 smtClean="0">
                <a:latin typeface="Calibri" pitchFamily="34" charset="0"/>
              </a:rPr>
              <a:t>Block b is not in cache: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 smtClean="0">
                <a:solidFill>
                  <a:srgbClr val="C00000"/>
                </a:solidFill>
                <a:latin typeface="Calibri" pitchFamily="34" charset="0"/>
              </a:rPr>
              <a:t>Miss!</a:t>
            </a:r>
            <a:endParaRPr lang="en-GB" sz="2000" b="1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5943600" y="3200400"/>
            <a:ext cx="2585173" cy="697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 smtClean="0">
                <a:latin typeface="Calibri" pitchFamily="34" charset="0"/>
              </a:rPr>
              <a:t>Block b is fetched from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i="1" dirty="0" smtClean="0">
                <a:latin typeface="Calibri" pitchFamily="34" charset="0"/>
              </a:rPr>
              <a:t>memory</a:t>
            </a:r>
            <a:endParaRPr lang="en-GB" sz="2000" b="1" i="1" dirty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97172" y="3395246"/>
            <a:ext cx="11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latin typeface="Calibri" pitchFamily="34" charset="0"/>
              </a:rPr>
              <a:t>Request: 12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2057400" y="55626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12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590800" y="34290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12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2895600" y="2425522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12</a:t>
            </a:r>
          </a:p>
        </p:txBody>
      </p:sp>
      <p:sp>
        <p:nvSpPr>
          <p:cNvPr id="42" name="Text Box 29"/>
          <p:cNvSpPr txBox="1">
            <a:spLocks noChangeArrowheads="1"/>
          </p:cNvSpPr>
          <p:nvPr/>
        </p:nvSpPr>
        <p:spPr bwMode="auto">
          <a:xfrm>
            <a:off x="5943600" y="4191000"/>
            <a:ext cx="2810939" cy="17535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 smtClean="0">
                <a:latin typeface="Calibri" pitchFamily="34" charset="0"/>
              </a:rPr>
              <a:t>Block b is stored in cache</a:t>
            </a:r>
          </a:p>
          <a:p>
            <a:pPr marL="115888" indent="-115888">
              <a:lnSpc>
                <a:spcPct val="98000"/>
              </a:lnSpc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 smtClean="0">
                <a:solidFill>
                  <a:srgbClr val="C00000"/>
                </a:solidFill>
                <a:latin typeface="Calibri" pitchFamily="34" charset="0"/>
              </a:rPr>
              <a:t>Placement policy:</a:t>
            </a:r>
            <a:r>
              <a:rPr lang="en-GB" sz="1800" b="0" dirty="0" smtClean="0">
                <a:latin typeface="Calibri" pitchFamily="34" charset="0"/>
              </a:rPr>
              <a:t/>
            </a:r>
            <a:br>
              <a:rPr lang="en-GB" sz="1800" b="0" dirty="0" smtClean="0">
                <a:latin typeface="Calibri" pitchFamily="34" charset="0"/>
              </a:rPr>
            </a:br>
            <a:r>
              <a:rPr lang="en-GB" sz="1800" b="0" dirty="0" smtClean="0">
                <a:latin typeface="Calibri" pitchFamily="34" charset="0"/>
              </a:rPr>
              <a:t>determines where b goes</a:t>
            </a:r>
          </a:p>
          <a:p>
            <a:pPr marL="115888" indent="-115888">
              <a:lnSpc>
                <a:spcPct val="98000"/>
              </a:lnSpc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 smtClean="0">
                <a:solidFill>
                  <a:srgbClr val="C00000"/>
                </a:solidFill>
                <a:latin typeface="Calibri" pitchFamily="34" charset="0"/>
              </a:rPr>
              <a:t>Replacement policy:</a:t>
            </a:r>
            <a:br>
              <a:rPr lang="en-GB" sz="1800" b="0" dirty="0" smtClean="0">
                <a:solidFill>
                  <a:srgbClr val="C00000"/>
                </a:solidFill>
                <a:latin typeface="Calibri" pitchFamily="34" charset="0"/>
              </a:rPr>
            </a:br>
            <a:r>
              <a:rPr lang="en-GB" sz="1800" b="0" dirty="0" smtClean="0">
                <a:latin typeface="Calibri" pitchFamily="34" charset="0"/>
              </a:rPr>
              <a:t>determines which block</a:t>
            </a:r>
            <a:br>
              <a:rPr lang="en-GB" sz="1800" b="0" dirty="0" smtClean="0">
                <a:latin typeface="Calibri" pitchFamily="34" charset="0"/>
              </a:rPr>
            </a:br>
            <a:r>
              <a:rPr lang="en-GB" sz="1800" b="0" dirty="0" smtClean="0">
                <a:latin typeface="Calibri" pitchFamily="34" charset="0"/>
              </a:rPr>
              <a:t>gets evicted (victim)</a:t>
            </a:r>
            <a:endParaRPr lang="en-GB" sz="1800" b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8904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8" grpId="0"/>
      <p:bldP spid="34" grpId="0"/>
      <p:bldP spid="36" grpId="0"/>
      <p:bldP spid="37" grpId="0" animBg="1"/>
      <p:bldP spid="38" grpId="0" animBg="1"/>
      <p:bldP spid="38" grpId="1" animBg="1"/>
      <p:bldP spid="39" grpId="0" animBg="1"/>
      <p:bldP spid="42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Caching Concepts: </a:t>
            </a:r>
            <a:br>
              <a:rPr lang="en-US" dirty="0" smtClean="0"/>
            </a:br>
            <a:r>
              <a:rPr lang="en-US" dirty="0" smtClean="0"/>
              <a:t>Types of Cache Misses</a:t>
            </a:r>
            <a:endParaRPr lang="en-US" dirty="0"/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6875" y="1733550"/>
            <a:ext cx="8518525" cy="497205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Cold (compulsory) miss</a:t>
            </a:r>
          </a:p>
          <a:p>
            <a:pPr lvl="1"/>
            <a:r>
              <a:rPr lang="en-US" dirty="0" smtClean="0"/>
              <a:t>The first access to a block has to be a miss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Conflict miss</a:t>
            </a:r>
          </a:p>
          <a:p>
            <a:pPr lvl="1"/>
            <a:r>
              <a:rPr lang="en-US" dirty="0" smtClean="0"/>
              <a:t>Conflict misses occur when the level </a:t>
            </a:r>
            <a:r>
              <a:rPr lang="en-US" dirty="0" err="1" smtClean="0"/>
              <a:t>k</a:t>
            </a:r>
            <a:r>
              <a:rPr lang="en-US" dirty="0" smtClean="0"/>
              <a:t> cache is large enough, but multiple data objects all map to the same level </a:t>
            </a:r>
            <a:r>
              <a:rPr lang="en-US" dirty="0" err="1" smtClean="0"/>
              <a:t>k</a:t>
            </a:r>
            <a:r>
              <a:rPr lang="en-US" dirty="0" smtClean="0"/>
              <a:t> block</a:t>
            </a:r>
          </a:p>
          <a:p>
            <a:pPr lvl="2"/>
            <a:r>
              <a:rPr lang="en-US" dirty="0" smtClean="0"/>
              <a:t>E.g., Referencing blocks 0, 8, 0, 8, 0, 8, ... would miss every time</a:t>
            </a:r>
          </a:p>
          <a:p>
            <a:pPr lvl="2"/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Capacity miss</a:t>
            </a:r>
          </a:p>
          <a:p>
            <a:pPr lvl="1"/>
            <a:r>
              <a:rPr lang="en-US" dirty="0" smtClean="0"/>
              <a:t>Occurs when the set of active cache blocks (</a:t>
            </a:r>
            <a:r>
              <a:rPr lang="en-US" dirty="0" smtClean="0">
                <a:solidFill>
                  <a:srgbClr val="FF0000"/>
                </a:solidFill>
              </a:rPr>
              <a:t>working set</a:t>
            </a:r>
            <a:r>
              <a:rPr lang="en-US" dirty="0" smtClean="0"/>
              <a:t>) is larger than the cache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2066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 err="1" smtClean="0"/>
              <a:t>Cachelab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(a) Building a cache simulator</a:t>
            </a:r>
          </a:p>
          <a:p>
            <a:endParaRPr lang="en-US" dirty="0"/>
          </a:p>
          <a:p>
            <a:r>
              <a:rPr lang="en-US" dirty="0"/>
              <a:t>Part (b) Optimizing matrix transpose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31821366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 smtClean="0"/>
              <a:t>Part (a) Cache simulator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cache simulator is NOT a cache! </a:t>
            </a:r>
          </a:p>
          <a:p>
            <a:pPr lvl="1"/>
            <a:r>
              <a:rPr lang="en-US" dirty="0"/>
              <a:t>Memory contents NOT stored</a:t>
            </a:r>
          </a:p>
          <a:p>
            <a:pPr lvl="1"/>
            <a:r>
              <a:rPr lang="en-US" dirty="0"/>
              <a:t>Block offsets are NOT </a:t>
            </a:r>
            <a:r>
              <a:rPr lang="en-US" dirty="0" smtClean="0"/>
              <a:t>used – the </a:t>
            </a:r>
            <a:r>
              <a:rPr lang="en-US" dirty="0" err="1" smtClean="0"/>
              <a:t>b</a:t>
            </a:r>
            <a:r>
              <a:rPr lang="en-US" dirty="0" smtClean="0"/>
              <a:t> bits in your address don’t matter.</a:t>
            </a:r>
          </a:p>
          <a:p>
            <a:pPr lvl="1"/>
            <a:r>
              <a:rPr lang="en-US" dirty="0"/>
              <a:t>Simply </a:t>
            </a:r>
            <a:r>
              <a:rPr lang="en-US" b="1" dirty="0" smtClean="0"/>
              <a:t>count </a:t>
            </a:r>
            <a:r>
              <a:rPr lang="en-US" dirty="0"/>
              <a:t>hits, misses, and evictions</a:t>
            </a:r>
          </a:p>
          <a:p>
            <a:pPr lvl="1"/>
            <a:endParaRPr lang="en-US" dirty="0"/>
          </a:p>
          <a:p>
            <a:r>
              <a:rPr lang="en-US" dirty="0"/>
              <a:t>Your cache simulator need to work for different s, b, E, given at run time.</a:t>
            </a:r>
          </a:p>
          <a:p>
            <a:r>
              <a:rPr lang="en-US" dirty="0"/>
              <a:t>Use </a:t>
            </a:r>
            <a:r>
              <a:rPr lang="en-US" dirty="0" smtClean="0"/>
              <a:t>LRU – Least Recently Used </a:t>
            </a:r>
            <a:r>
              <a:rPr lang="en-US" dirty="0"/>
              <a:t>replacement </a:t>
            </a:r>
            <a:r>
              <a:rPr lang="en-US" dirty="0" smtClean="0"/>
              <a:t>policy</a:t>
            </a:r>
          </a:p>
          <a:p>
            <a:pPr lvl="1"/>
            <a:r>
              <a:rPr lang="en-US" dirty="0" smtClean="0"/>
              <a:t>Evict the least recently used block from the cache to make room for the next block.</a:t>
            </a:r>
          </a:p>
          <a:p>
            <a:pPr lvl="1"/>
            <a:r>
              <a:rPr lang="en-US" dirty="0" smtClean="0"/>
              <a:t>Queues ? Time Stamps 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74703475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 smtClean="0"/>
              <a:t>Cache simulator: Hints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cache is just 2D array of </a:t>
            </a:r>
            <a:r>
              <a:rPr lang="en-US" i="1" dirty="0"/>
              <a:t>cache lines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cache_line</a:t>
            </a:r>
            <a:r>
              <a:rPr lang="en-US" dirty="0"/>
              <a:t> cache[S][E];</a:t>
            </a:r>
          </a:p>
          <a:p>
            <a:pPr lvl="1"/>
            <a:r>
              <a:rPr lang="en-US" dirty="0"/>
              <a:t>S = 2^s,  is the number of sets</a:t>
            </a:r>
          </a:p>
          <a:p>
            <a:pPr lvl="1"/>
            <a:r>
              <a:rPr lang="en-US" dirty="0"/>
              <a:t>E is associativity</a:t>
            </a:r>
          </a:p>
          <a:p>
            <a:r>
              <a:rPr lang="en-US" dirty="0"/>
              <a:t>Each </a:t>
            </a:r>
            <a:r>
              <a:rPr lang="en-US" dirty="0" err="1"/>
              <a:t>cache_line</a:t>
            </a:r>
            <a:r>
              <a:rPr lang="en-US" dirty="0"/>
              <a:t> has:</a:t>
            </a:r>
          </a:p>
          <a:p>
            <a:pPr lvl="1"/>
            <a:r>
              <a:rPr lang="en-US" dirty="0"/>
              <a:t>Valid bit</a:t>
            </a:r>
          </a:p>
          <a:p>
            <a:pPr lvl="1"/>
            <a:r>
              <a:rPr lang="en-US" dirty="0" smtClean="0"/>
              <a:t>Tag</a:t>
            </a:r>
          </a:p>
          <a:p>
            <a:pPr lvl="1"/>
            <a:r>
              <a:rPr lang="en-US" dirty="0" smtClean="0"/>
              <a:t>LRU counter ( only if you are not using a queue 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5207918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57018" y="435678"/>
            <a:ext cx="7592093" cy="646331"/>
          </a:xfrm>
        </p:spPr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 smtClean="0"/>
              <a:t>Cache Lab Implementation:  </a:t>
            </a:r>
            <a:r>
              <a:rPr lang="en-US" dirty="0" err="1" smtClean="0"/>
              <a:t>getopt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</a:pPr>
            <a:r>
              <a:rPr lang="en-US" dirty="0" err="1"/>
              <a:t>getopt</a:t>
            </a:r>
            <a:r>
              <a:rPr lang="en-US" dirty="0"/>
              <a:t>()  automates  parsing  elements  on  the  </a:t>
            </a:r>
            <a:r>
              <a:rPr lang="en-US" dirty="0" err="1"/>
              <a:t>unix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command  </a:t>
            </a:r>
            <a:r>
              <a:rPr lang="en-US" dirty="0"/>
              <a:t>line If function declaration is missing</a:t>
            </a:r>
          </a:p>
          <a:p>
            <a:pPr lvl="1"/>
            <a:r>
              <a:rPr lang="en-US" dirty="0"/>
              <a:t>Typically  called  in  a  loop  to  retrieve  arguments</a:t>
            </a:r>
          </a:p>
          <a:p>
            <a:pPr lvl="1"/>
            <a:r>
              <a:rPr lang="en-US" dirty="0"/>
              <a:t>Its  return  value  is  stored  in  a  local  variable</a:t>
            </a:r>
          </a:p>
          <a:p>
            <a:pPr lvl="1"/>
            <a:r>
              <a:rPr lang="en-US" dirty="0"/>
              <a:t>When  </a:t>
            </a:r>
            <a:r>
              <a:rPr lang="en-US" dirty="0" err="1"/>
              <a:t>getopt</a:t>
            </a:r>
            <a:r>
              <a:rPr lang="en-US" dirty="0"/>
              <a:t>()  returns  -1,  there  are  no  more  </a:t>
            </a:r>
            <a:r>
              <a:rPr lang="en-US" dirty="0" smtClean="0"/>
              <a:t>options</a:t>
            </a:r>
          </a:p>
          <a:p>
            <a:pPr lvl="1">
              <a:buNone/>
            </a:pPr>
            <a:endParaRPr lang="en-US" dirty="0" smtClean="0"/>
          </a:p>
          <a:p>
            <a:pPr marL="0" indent="0"/>
            <a:r>
              <a:rPr lang="en-US" dirty="0"/>
              <a:t>To use </a:t>
            </a:r>
            <a:r>
              <a:rPr lang="en-US" dirty="0" err="1"/>
              <a:t>getopt</a:t>
            </a:r>
            <a:r>
              <a:rPr lang="en-US" dirty="0"/>
              <a:t>, your program must include the header  file </a:t>
            </a:r>
            <a:r>
              <a:rPr lang="en-US" dirty="0" err="1" smtClean="0"/>
              <a:t>unistd.h</a:t>
            </a:r>
            <a:endParaRPr lang="en-US" dirty="0" smtClean="0"/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If not running on the shark machines then you will need #include &lt;</a:t>
            </a:r>
            <a:r>
              <a:rPr lang="en-US" dirty="0" err="1" smtClean="0"/>
              <a:t>getopt.h</a:t>
            </a:r>
            <a:r>
              <a:rPr lang="en-US" dirty="0" smtClean="0"/>
              <a:t>&gt;. </a:t>
            </a:r>
          </a:p>
          <a:p>
            <a:pPr marL="400050" lvl="1" indent="0"/>
            <a:r>
              <a:rPr lang="en-US" dirty="0" smtClean="0"/>
              <a:t> Better Advice: Run on Shark Machines !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76278119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 err="1" smtClean="0"/>
              <a:t>getopt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</a:pPr>
            <a:r>
              <a:rPr lang="en-US" dirty="0"/>
              <a:t>A switch statement is used on the local variable holding the return value from </a:t>
            </a:r>
            <a:r>
              <a:rPr lang="en-US" dirty="0" err="1"/>
              <a:t>getopt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Each command line input case can be taken care of separately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optarg</a:t>
            </a:r>
            <a:r>
              <a:rPr lang="en-US" dirty="0"/>
              <a:t>” is an important variable – it will point to the value of the option argument</a:t>
            </a:r>
          </a:p>
          <a:p>
            <a:r>
              <a:rPr lang="en-US" dirty="0"/>
              <a:t>Think about how to handle invalid inputs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77057185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the World of Pointers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530350"/>
            <a:ext cx="4572000" cy="3797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getopt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6875" y="1064596"/>
            <a:ext cx="7896225" cy="526953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Lucida Console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Lucida Console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Lucida Console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Lucida Console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Lucida Console" pitchFamily="49" charset="0"/>
                <a:cs typeface="Courier New" pitchFamily="49" charset="0"/>
              </a:rPr>
              <a:t>, char** </a:t>
            </a:r>
            <a:r>
              <a:rPr lang="en-US" sz="1600" dirty="0" err="1">
                <a:latin typeface="Lucida Console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Lucida Console" pitchFamily="49" charset="0"/>
                <a:cs typeface="Courier New" pitchFamily="49" charset="0"/>
              </a:rPr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Lucida Console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Lucida Console" pitchFamily="49" charset="0"/>
                <a:cs typeface="Courier New" pitchFamily="49" charset="0"/>
              </a:rPr>
              <a:t>opt, </a:t>
            </a:r>
            <a:r>
              <a:rPr lang="en-US" sz="1600" dirty="0" err="1" smtClean="0">
                <a:latin typeface="Lucida Console" pitchFamily="49" charset="0"/>
                <a:cs typeface="Courier New" pitchFamily="49" charset="0"/>
              </a:rPr>
              <a:t>x,y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  /* looping </a:t>
            </a:r>
            <a:r>
              <a:rPr lang="en-US" sz="1600" dirty="0">
                <a:latin typeface="Lucida Console" pitchFamily="49" charset="0"/>
                <a:cs typeface="Courier New" pitchFamily="49" charset="0"/>
              </a:rPr>
              <a:t>over 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arguments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solidFill>
                  <a:srgbClr val="FF0000"/>
                </a:solidFill>
                <a:latin typeface="Lucida Console" pitchFamily="49" charset="0"/>
                <a:cs typeface="Courier New" pitchFamily="49" charset="0"/>
              </a:rPr>
              <a:t>while</a:t>
            </a:r>
            <a:r>
              <a:rPr lang="en-US" sz="1600" dirty="0">
                <a:solidFill>
                  <a:srgbClr val="FF0000"/>
                </a:solidFill>
                <a:latin typeface="Lucida Console" pitchFamily="49" charset="0"/>
                <a:cs typeface="Courier New" pitchFamily="49" charset="0"/>
              </a:rPr>
              <a:t>(-1 != (opt = </a:t>
            </a:r>
            <a:r>
              <a:rPr lang="en-US" sz="1600" dirty="0" err="1">
                <a:solidFill>
                  <a:srgbClr val="FF0000"/>
                </a:solidFill>
                <a:latin typeface="Lucida Console" pitchFamily="49" charset="0"/>
                <a:cs typeface="Courier New" pitchFamily="49" charset="0"/>
              </a:rPr>
              <a:t>getopt(argc</a:t>
            </a:r>
            <a:r>
              <a:rPr lang="en-US" sz="1600" dirty="0" smtClean="0">
                <a:solidFill>
                  <a:srgbClr val="FF0000"/>
                </a:solidFill>
                <a:latin typeface="Lucida Console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Lucida Console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solidFill>
                  <a:srgbClr val="FF0000"/>
                </a:solidFill>
                <a:latin typeface="Lucida Console" pitchFamily="49" charset="0"/>
                <a:cs typeface="Courier New" pitchFamily="49" charset="0"/>
              </a:rPr>
              <a:t>, “</a:t>
            </a:r>
            <a:r>
              <a:rPr lang="en-US" sz="1600" dirty="0" err="1" smtClean="0">
                <a:solidFill>
                  <a:srgbClr val="FF0000"/>
                </a:solidFill>
                <a:latin typeface="Lucida Console" pitchFamily="49" charset="0"/>
                <a:cs typeface="Courier New" pitchFamily="49" charset="0"/>
              </a:rPr>
              <a:t>x:y</a:t>
            </a:r>
            <a:r>
              <a:rPr lang="en-US" sz="1600" dirty="0" smtClean="0">
                <a:solidFill>
                  <a:srgbClr val="FF0000"/>
                </a:solidFill>
                <a:latin typeface="Lucida Console" pitchFamily="49" charset="0"/>
                <a:cs typeface="Courier New" pitchFamily="49" charset="0"/>
              </a:rPr>
              <a:t>:"))){</a:t>
            </a:r>
            <a:r>
              <a:rPr lang="en-US" sz="1600" dirty="0">
                <a:latin typeface="Lucida Console" pitchFamily="49" charset="0"/>
                <a:cs typeface="Courier New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       /* determine </a:t>
            </a:r>
            <a:r>
              <a:rPr lang="en-US" sz="1600" dirty="0">
                <a:latin typeface="Lucida Console" pitchFamily="49" charset="0"/>
                <a:cs typeface="Courier New" pitchFamily="49" charset="0"/>
              </a:rPr>
              <a:t>which argument it’s 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processing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       switch(opt</a:t>
            </a:r>
            <a:r>
              <a:rPr lang="en-US" sz="1600" dirty="0">
                <a:latin typeface="Lucida Console" pitchFamily="49" charset="0"/>
                <a:cs typeface="Courier New" pitchFamily="49" charset="0"/>
              </a:rPr>
              <a:t>) { </a:t>
            </a:r>
            <a:endParaRPr lang="en-US" sz="1600" dirty="0" smtClean="0">
              <a:latin typeface="Lucida Console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          case </a:t>
            </a:r>
            <a:r>
              <a:rPr lang="en-US" sz="1600" dirty="0">
                <a:latin typeface="Lucida Console" pitchFamily="49" charset="0"/>
                <a:cs typeface="Courier New" pitchFamily="49" charset="0"/>
              </a:rPr>
              <a:t>'x':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solidFill>
                  <a:srgbClr val="FF0000"/>
                </a:solidFill>
                <a:latin typeface="Lucida Console" pitchFamily="49" charset="0"/>
                <a:cs typeface="Courier New" pitchFamily="49" charset="0"/>
              </a:rPr>
              <a:t>x = </a:t>
            </a:r>
            <a:r>
              <a:rPr lang="en-US" sz="1600" dirty="0" err="1" smtClean="0">
                <a:solidFill>
                  <a:srgbClr val="FF0000"/>
                </a:solidFill>
                <a:latin typeface="Lucida Console" pitchFamily="49" charset="0"/>
                <a:cs typeface="Courier New" pitchFamily="49" charset="0"/>
              </a:rPr>
              <a:t>atoi</a:t>
            </a:r>
            <a:r>
              <a:rPr lang="en-US" sz="1600" dirty="0" smtClean="0">
                <a:solidFill>
                  <a:srgbClr val="FF0000"/>
                </a:solidFill>
                <a:latin typeface="Lucida Console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Lucida Console" pitchFamily="49" charset="0"/>
                <a:cs typeface="Courier New" pitchFamily="49" charset="0"/>
              </a:rPr>
              <a:t>optarg</a:t>
            </a:r>
            <a:r>
              <a:rPr lang="en-US" sz="1600" dirty="0">
                <a:solidFill>
                  <a:srgbClr val="FF0000"/>
                </a:solidFill>
                <a:latin typeface="Lucida Console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           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           case ‘</a:t>
            </a:r>
            <a:r>
              <a:rPr lang="en-US" sz="1600" dirty="0" err="1" smtClean="0">
                <a:latin typeface="Lucida Console" pitchFamily="49" charset="0"/>
                <a:cs typeface="Courier New" pitchFamily="49" charset="0"/>
              </a:rPr>
              <a:t>y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':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               </a:t>
            </a:r>
            <a:r>
              <a:rPr lang="en-US" sz="1600" dirty="0" err="1" smtClean="0">
                <a:solidFill>
                  <a:srgbClr val="FF0000"/>
                </a:solidFill>
                <a:latin typeface="Lucida Console" pitchFamily="49" charset="0"/>
                <a:cs typeface="Courier New" pitchFamily="49" charset="0"/>
              </a:rPr>
              <a:t>y</a:t>
            </a:r>
            <a:r>
              <a:rPr lang="en-US" sz="1600" dirty="0" smtClean="0">
                <a:solidFill>
                  <a:srgbClr val="FF0000"/>
                </a:solidFill>
                <a:latin typeface="Lucida Console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solidFill>
                  <a:srgbClr val="FF0000"/>
                </a:solidFill>
                <a:latin typeface="Lucida Console" pitchFamily="49" charset="0"/>
                <a:cs typeface="Courier New" pitchFamily="49" charset="0"/>
              </a:rPr>
              <a:t>atoi(optarg</a:t>
            </a:r>
            <a:r>
              <a:rPr lang="en-US" sz="1600" dirty="0" smtClean="0">
                <a:solidFill>
                  <a:srgbClr val="FF0000"/>
                </a:solidFill>
                <a:latin typeface="Lucida Console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           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           default</a:t>
            </a:r>
            <a:r>
              <a:rPr lang="en-US" sz="1600" dirty="0">
                <a:latin typeface="Lucida Console" pitchFamily="49" charset="0"/>
                <a:cs typeface="Courier New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               </a:t>
            </a:r>
            <a:r>
              <a:rPr lang="en-US" sz="1600" dirty="0" err="1" smtClean="0">
                <a:latin typeface="Lucida Console" pitchFamily="49" charset="0"/>
                <a:cs typeface="Courier New" pitchFamily="49" charset="0"/>
              </a:rPr>
              <a:t>printf</a:t>
            </a:r>
            <a:r>
              <a:rPr lang="en-US" sz="1600" dirty="0">
                <a:latin typeface="Lucida Console" pitchFamily="49" charset="0"/>
                <a:cs typeface="Courier New" pitchFamily="49" charset="0"/>
              </a:rPr>
              <a:t>(“wrong argument\n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               break;</a:t>
            </a:r>
            <a:endParaRPr lang="en-US" sz="1600" dirty="0">
              <a:latin typeface="Lucida Console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       }</a:t>
            </a:r>
            <a:endParaRPr lang="en-US" sz="1600" dirty="0">
              <a:latin typeface="Lucida Console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   }</a:t>
            </a:r>
            <a:endParaRPr lang="en-US" sz="1600" dirty="0">
              <a:latin typeface="Lucida Console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</a:pPr>
            <a:r>
              <a:rPr lang="en-US" sz="2200" dirty="0" smtClean="0"/>
              <a:t> </a:t>
            </a:r>
            <a:r>
              <a:rPr lang="en-US" sz="2600" dirty="0" smtClean="0"/>
              <a:t>Suppose the program executable was called “</a:t>
            </a:r>
            <a:r>
              <a:rPr lang="en-US" sz="2600" dirty="0" err="1" smtClean="0"/>
              <a:t>foo</a:t>
            </a:r>
            <a:r>
              <a:rPr lang="en-US" sz="2600" dirty="0" smtClean="0"/>
              <a:t>”. Then we would call “./</a:t>
            </a:r>
            <a:r>
              <a:rPr lang="en-US" sz="2600" dirty="0" err="1" smtClean="0"/>
              <a:t>foo</a:t>
            </a:r>
            <a:r>
              <a:rPr lang="en-US" sz="2600" dirty="0" smtClean="0"/>
              <a:t> -</a:t>
            </a:r>
            <a:r>
              <a:rPr lang="en-US" sz="2600" dirty="0" err="1" smtClean="0"/>
              <a:t>x</a:t>
            </a:r>
            <a:r>
              <a:rPr lang="en-US" sz="2600" dirty="0" smtClean="0"/>
              <a:t> 1 –</a:t>
            </a:r>
            <a:r>
              <a:rPr lang="en-US" sz="2600" dirty="0" err="1" smtClean="0"/>
              <a:t>y</a:t>
            </a:r>
            <a:r>
              <a:rPr lang="en-US" sz="2600" dirty="0" smtClean="0"/>
              <a:t> 3“ to pass the value 1 to variable </a:t>
            </a:r>
            <a:r>
              <a:rPr lang="en-US" sz="2600" dirty="0" err="1" smtClean="0"/>
              <a:t>x</a:t>
            </a:r>
            <a:r>
              <a:rPr lang="en-US" sz="2600" dirty="0" smtClean="0"/>
              <a:t> and 3 to </a:t>
            </a:r>
            <a:r>
              <a:rPr lang="en-US" sz="2600" dirty="0" err="1" smtClean="0"/>
              <a:t>y</a:t>
            </a:r>
            <a:r>
              <a:rPr lang="en-US" sz="2600" dirty="0" smtClean="0"/>
              <a:t>.</a:t>
            </a:r>
            <a:endParaRPr lang="en-US" sz="2600" dirty="0">
              <a:latin typeface="Lucida Console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10/main" xmlns:mv="urn:schemas-microsoft-com:mac:vml" xmlns:mc="http://schemas.openxmlformats.org/markup-compatibility/2006" val="71514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 err="1" smtClean="0"/>
              <a:t>fscanf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</a:pPr>
            <a:r>
              <a:rPr lang="en-US" dirty="0"/>
              <a:t>The </a:t>
            </a:r>
            <a:r>
              <a:rPr lang="en-US" dirty="0" err="1"/>
              <a:t>fscanf</a:t>
            </a:r>
            <a:r>
              <a:rPr lang="en-US" dirty="0"/>
              <a:t>() function is just like </a:t>
            </a:r>
            <a:r>
              <a:rPr lang="en-US" dirty="0" err="1"/>
              <a:t>scanf</a:t>
            </a:r>
            <a:r>
              <a:rPr lang="en-US" dirty="0"/>
              <a:t>() except </a:t>
            </a:r>
            <a:r>
              <a:rPr lang="en-US" dirty="0" smtClean="0"/>
              <a:t>it </a:t>
            </a:r>
            <a:r>
              <a:rPr lang="en-US" dirty="0"/>
              <a:t>can specify a stream to read from (</a:t>
            </a:r>
            <a:r>
              <a:rPr lang="en-US" dirty="0" err="1" smtClean="0"/>
              <a:t>scanf</a:t>
            </a:r>
            <a:r>
              <a:rPr lang="en-US" dirty="0" smtClean="0"/>
              <a:t> always </a:t>
            </a:r>
            <a:r>
              <a:rPr lang="en-US" dirty="0"/>
              <a:t>reads from </a:t>
            </a:r>
            <a:r>
              <a:rPr lang="en-US" dirty="0" err="1"/>
              <a:t>stdin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parameters: </a:t>
            </a:r>
          </a:p>
          <a:p>
            <a:pPr lvl="2"/>
            <a:r>
              <a:rPr lang="en-US" dirty="0"/>
              <a:t>file pointer, </a:t>
            </a:r>
          </a:p>
          <a:p>
            <a:pPr lvl="2"/>
            <a:r>
              <a:rPr lang="en-US" dirty="0"/>
              <a:t>format string with information on how to read file, </a:t>
            </a:r>
          </a:p>
          <a:p>
            <a:pPr lvl="2"/>
            <a:r>
              <a:rPr lang="en-US" dirty="0"/>
              <a:t>the rest are  pointers to variables to storing data from file</a:t>
            </a:r>
          </a:p>
          <a:p>
            <a:pPr lvl="1"/>
            <a:r>
              <a:rPr lang="en-US" dirty="0"/>
              <a:t>Typically want to use this function in a loop until it hits the end of file</a:t>
            </a:r>
          </a:p>
          <a:p>
            <a:r>
              <a:rPr lang="en-US" dirty="0" err="1"/>
              <a:t>fscanf</a:t>
            </a:r>
            <a:r>
              <a:rPr lang="en-US" dirty="0"/>
              <a:t> will be useful in reading</a:t>
            </a:r>
            <a:r>
              <a:rPr lang="en-US" dirty="0" smtClean="0"/>
              <a:t> lines from </a:t>
            </a:r>
            <a:r>
              <a:rPr lang="en-US" dirty="0"/>
              <a:t>the trace </a:t>
            </a:r>
            <a:r>
              <a:rPr lang="en-US" dirty="0" smtClean="0"/>
              <a:t>files. </a:t>
            </a:r>
          </a:p>
          <a:p>
            <a:pPr lvl="1"/>
            <a:r>
              <a:rPr lang="en-US" dirty="0" smtClean="0"/>
              <a:t>L	10,1	</a:t>
            </a:r>
          </a:p>
          <a:p>
            <a:pPr lvl="1"/>
            <a:r>
              <a:rPr lang="en-US" dirty="0" smtClean="0"/>
              <a:t>M 20,1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17470506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27038" y="384175"/>
            <a:ext cx="8716962" cy="508000"/>
          </a:xfrm>
        </p:spPr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219200"/>
            <a:ext cx="8307388" cy="5224462"/>
          </a:xfrm>
          <a:prstGeom prst="rect">
            <a:avLst/>
          </a:prstGeom>
        </p:spPr>
        <p:txBody>
          <a:bodyPr wrap="square"/>
          <a:lstStyle>
            <a:defPPr marL="385560" marR="0" lvl="0" indent="-385560" algn="l" rtl="0" hangingPunct="1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None/>
              <a:tabLst>
                <a:tab pos="385560" algn="l"/>
                <a:tab pos="914040" algn="l"/>
                <a:tab pos="1828440" algn="l"/>
                <a:tab pos="2742840" algn="l"/>
                <a:tab pos="3657239" algn="l"/>
                <a:tab pos="4571639" algn="l"/>
                <a:tab pos="5486040" algn="l"/>
                <a:tab pos="6400439" algn="l"/>
                <a:tab pos="7314839" algn="l"/>
                <a:tab pos="8229239" algn="l"/>
                <a:tab pos="9143640" algn="l"/>
                <a:tab pos="10058040" algn="l"/>
              </a:tabLst>
              <a:defRPr lang="en-US" sz="2400" b="1" i="0" u="none" strike="noStrike" baseline="0">
                <a:ln>
                  <a:noFill/>
                </a:ln>
                <a:solidFill>
                  <a:srgbClr val="003300"/>
                </a:solidFill>
                <a:effectLst>
                  <a:outerShdw dist="17961" dir="2700000">
                    <a:scrgbClr r="0" g="0" b="0"/>
                  </a:outerShdw>
                </a:effectLst>
                <a:latin typeface="Helvetica" pitchFamily="34"/>
                <a:ea typeface="DejaVu Sans" pitchFamily="2"/>
                <a:cs typeface="DejaVu Sans" pitchFamily="2"/>
              </a:defRPr>
            </a:defPPr>
            <a:lvl1pPr marL="385560" marR="0" lvl="0" indent="-385560" algn="l" rtl="0" hangingPunct="1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None/>
              <a:tabLst>
                <a:tab pos="385560" algn="l"/>
                <a:tab pos="914040" algn="l"/>
                <a:tab pos="1828440" algn="l"/>
                <a:tab pos="2742840" algn="l"/>
                <a:tab pos="3657239" algn="l"/>
                <a:tab pos="4571639" algn="l"/>
                <a:tab pos="5486040" algn="l"/>
                <a:tab pos="6400439" algn="l"/>
                <a:tab pos="7314839" algn="l"/>
                <a:tab pos="8229239" algn="l"/>
                <a:tab pos="9143640" algn="l"/>
                <a:tab pos="10058040" algn="l"/>
              </a:tabLst>
              <a:defRPr lang="en-US" sz="2400" b="1" i="0" u="none" strike="noStrike" baseline="0">
                <a:ln>
                  <a:noFill/>
                </a:ln>
                <a:solidFill>
                  <a:srgbClr val="003300"/>
                </a:solidFill>
                <a:effectLst>
                  <a:outerShdw dist="17961" dir="2700000">
                    <a:scrgbClr r="0" g="0" b="0"/>
                  </a:outerShdw>
                </a:effectLst>
                <a:latin typeface="Helvetica" pitchFamily="34"/>
                <a:ea typeface="DejaVu Sans" pitchFamily="2"/>
                <a:cs typeface="DejaVu Sans" pitchFamily="2"/>
              </a:defRPr>
            </a:lvl1pPr>
            <a:lvl2pPr marL="744480" marR="0" lvl="1" indent="-246240" algn="l" rtl="0" hangingPunct="1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Clr>
                <a:srgbClr val="660033"/>
              </a:buClr>
              <a:buSzPct val="75000"/>
              <a:buFont typeface="Wingdings" pitchFamily="2"/>
              <a:buChar char=""/>
              <a:tabLst>
                <a:tab pos="169560" algn="l"/>
                <a:tab pos="1083960" algn="l"/>
                <a:tab pos="1998360" algn="l"/>
                <a:tab pos="2912759" algn="l"/>
                <a:tab pos="3827159" algn="l"/>
                <a:tab pos="4741560" algn="l"/>
                <a:tab pos="5655959" algn="l"/>
                <a:tab pos="6570360" algn="l"/>
                <a:tab pos="7484760" algn="l"/>
                <a:tab pos="8399160" algn="l"/>
                <a:tab pos="9313560" algn="l"/>
              </a:tabLst>
              <a:defRPr lang="en-US" sz="2000" b="1" i="0" u="none" strike="noStrike" baseline="0">
                <a:ln>
                  <a:noFill/>
                </a:ln>
                <a:solidFill>
                  <a:srgbClr val="000066"/>
                </a:solidFill>
                <a:latin typeface="Helvetica" pitchFamily="34"/>
                <a:ea typeface="DejaVu Sans" pitchFamily="2"/>
                <a:cs typeface="DejaVu Sans" pitchFamily="2"/>
              </a:defRPr>
            </a:lvl2pPr>
            <a:lvl3pPr marL="1145879" marR="0" lvl="2" indent="-237960" algn="l" rtl="0" hangingPunct="1">
              <a:lnSpc>
                <a:spcPct val="107000"/>
              </a:lnSpc>
              <a:spcBef>
                <a:spcPts val="224"/>
              </a:spcBef>
              <a:spcAft>
                <a:spcPts val="0"/>
              </a:spcAft>
              <a:buClr>
                <a:srgbClr val="005400"/>
              </a:buClr>
              <a:buSzPct val="90000"/>
              <a:buFont typeface="Wingdings" pitchFamily="2"/>
              <a:buChar char=""/>
              <a:tabLst>
                <a:tab pos="682560" algn="l"/>
                <a:tab pos="1596960" algn="l"/>
                <a:tab pos="2511360" algn="l"/>
                <a:tab pos="3425760" algn="l"/>
                <a:tab pos="4340160" algn="l"/>
                <a:tab pos="5254560" algn="l"/>
                <a:tab pos="6168960" algn="l"/>
                <a:tab pos="7083360" algn="l"/>
                <a:tab pos="7997760" algn="l"/>
                <a:tab pos="8912160" algn="l"/>
              </a:tabLst>
              <a:defRPr lang="en-US" sz="1800" b="1" i="0" u="none" strike="noStrike" baseline="0">
                <a:ln>
                  <a:noFill/>
                </a:ln>
                <a:solidFill>
                  <a:srgbClr val="000099"/>
                </a:solidFill>
                <a:latin typeface="Helvetica" pitchFamily="34"/>
                <a:ea typeface="DejaVu Sans" pitchFamily="2"/>
                <a:cs typeface="DejaVu Sans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Helvetica" pitchFamily="34"/>
              <a:buChar char="»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000066"/>
                </a:solidFill>
                <a:latin typeface="Helvetica" pitchFamily="34"/>
                <a:ea typeface="DejaVu Sans" pitchFamily="2"/>
                <a:cs typeface="DejaVu Sans" pitchFamily="2"/>
              </a:defRPr>
            </a:lvl4pPr>
            <a:lvl5pPr marL="245088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Times New Roman" pitchFamily="18"/>
              <a:buChar char="•"/>
              <a:tabLst>
                <a:tab pos="291960" algn="l"/>
                <a:tab pos="1206359" algn="l"/>
                <a:tab pos="2120760" algn="l"/>
                <a:tab pos="3035159" algn="l"/>
                <a:tab pos="3949560" algn="l"/>
                <a:tab pos="4863960" algn="l"/>
                <a:tab pos="5778360" algn="l"/>
                <a:tab pos="6692760" algn="l"/>
                <a:tab pos="76071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66"/>
                </a:solidFill>
                <a:latin typeface="Times New Roman" pitchFamily="18"/>
                <a:ea typeface="DejaVu Sans" pitchFamily="2"/>
                <a:cs typeface="DejaVu Sans" pitchFamily="2"/>
              </a:defRPr>
            </a:lvl5pPr>
            <a:lvl6pPr marL="245088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Times New Roman" pitchFamily="18"/>
              <a:buChar char="•"/>
              <a:tabLst>
                <a:tab pos="291960" algn="l"/>
                <a:tab pos="1206359" algn="l"/>
                <a:tab pos="2120760" algn="l"/>
                <a:tab pos="3035159" algn="l"/>
                <a:tab pos="3949560" algn="l"/>
                <a:tab pos="4863960" algn="l"/>
                <a:tab pos="5778360" algn="l"/>
                <a:tab pos="6692760" algn="l"/>
                <a:tab pos="76071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66"/>
                </a:solidFill>
                <a:latin typeface="Times New Roman" pitchFamily="18"/>
                <a:ea typeface="DejaVu Sans" pitchFamily="2"/>
                <a:cs typeface="DejaVu Sans" pitchFamily="2"/>
              </a:defRPr>
            </a:lvl6pPr>
            <a:lvl7pPr marL="245088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Times New Roman" pitchFamily="18"/>
              <a:buChar char="•"/>
              <a:tabLst>
                <a:tab pos="291960" algn="l"/>
                <a:tab pos="1206359" algn="l"/>
                <a:tab pos="2120760" algn="l"/>
                <a:tab pos="3035159" algn="l"/>
                <a:tab pos="3949560" algn="l"/>
                <a:tab pos="4863960" algn="l"/>
                <a:tab pos="5778360" algn="l"/>
                <a:tab pos="6692760" algn="l"/>
                <a:tab pos="76071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66"/>
                </a:solidFill>
                <a:latin typeface="Times New Roman" pitchFamily="18"/>
                <a:ea typeface="DejaVu Sans" pitchFamily="2"/>
                <a:cs typeface="DejaVu Sans" pitchFamily="2"/>
              </a:defRPr>
            </a:lvl7pPr>
            <a:lvl8pPr marL="245088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Times New Roman" pitchFamily="18"/>
              <a:buChar char="•"/>
              <a:tabLst>
                <a:tab pos="291960" algn="l"/>
                <a:tab pos="1206359" algn="l"/>
                <a:tab pos="2120760" algn="l"/>
                <a:tab pos="3035159" algn="l"/>
                <a:tab pos="3949560" algn="l"/>
                <a:tab pos="4863960" algn="l"/>
                <a:tab pos="5778360" algn="l"/>
                <a:tab pos="6692760" algn="l"/>
                <a:tab pos="76071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66"/>
                </a:solidFill>
                <a:latin typeface="Times New Roman" pitchFamily="18"/>
                <a:ea typeface="DejaVu Sans" pitchFamily="2"/>
                <a:cs typeface="DejaVu Sans" pitchFamily="2"/>
              </a:defRPr>
            </a:lvl8pPr>
            <a:lvl9pPr marL="245088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Times New Roman" pitchFamily="18"/>
              <a:buChar char="•"/>
              <a:tabLst>
                <a:tab pos="291960" algn="l"/>
                <a:tab pos="1206359" algn="l"/>
                <a:tab pos="2120760" algn="l"/>
                <a:tab pos="3035159" algn="l"/>
                <a:tab pos="3949560" algn="l"/>
                <a:tab pos="4863960" algn="l"/>
                <a:tab pos="5778360" algn="l"/>
                <a:tab pos="6692760" algn="l"/>
                <a:tab pos="76071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66"/>
                </a:solidFill>
                <a:latin typeface="Times New Roman" pitchFamily="18"/>
                <a:ea typeface="DejaVu Sans" pitchFamily="2"/>
                <a:cs typeface="DejaVu Sans" pitchFamily="2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 sz="1800" b="0" dirty="0" smtClean="0">
                <a:effectLst/>
                <a:latin typeface="Consolas"/>
                <a:cs typeface="Consolas"/>
              </a:rPr>
              <a:t>FILE *</a:t>
            </a:r>
            <a:r>
              <a:rPr lang="en-US" sz="1800" b="0" dirty="0" smtClean="0">
                <a:effectLst/>
                <a:latin typeface="Consolas"/>
                <a:cs typeface="Consolas"/>
              </a:rPr>
              <a:t> </a:t>
            </a:r>
            <a:r>
              <a:rPr lang="en-US" sz="1800" b="0" dirty="0" err="1" smtClean="0">
                <a:effectLst/>
                <a:latin typeface="Consolas"/>
                <a:cs typeface="Consolas"/>
              </a:rPr>
              <a:t>pFile</a:t>
            </a:r>
            <a:r>
              <a:rPr lang="en-US" sz="1800" b="0" dirty="0" smtClean="0">
                <a:effectLst/>
                <a:latin typeface="Consolas"/>
                <a:cs typeface="Consolas"/>
              </a:rPr>
              <a:t>; </a:t>
            </a:r>
            <a:r>
              <a:rPr lang="en-US" sz="1800" b="0" dirty="0" smtClean="0">
                <a:effectLst/>
                <a:latin typeface="Consolas"/>
                <a:cs typeface="Consolas"/>
              </a:rPr>
              <a:t>//pointer to FILE object</a:t>
            </a:r>
          </a:p>
          <a:p>
            <a:pPr marL="0" indent="0">
              <a:spcBef>
                <a:spcPts val="0"/>
              </a:spcBef>
            </a:pPr>
            <a:endParaRPr lang="en-US" sz="1800" b="0" dirty="0" smtClean="0">
              <a:effectLst/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</a:pPr>
            <a:r>
              <a:rPr lang="en-US" sz="1800" b="0" dirty="0" err="1" smtClean="0">
                <a:effectLst/>
                <a:latin typeface="Consolas"/>
                <a:cs typeface="Consolas"/>
              </a:rPr>
              <a:t>pFile</a:t>
            </a:r>
            <a:r>
              <a:rPr lang="en-US" sz="1800" b="0" dirty="0" smtClean="0">
                <a:effectLst/>
                <a:latin typeface="Consolas"/>
                <a:cs typeface="Consolas"/>
              </a:rPr>
              <a:t> = </a:t>
            </a:r>
            <a:r>
              <a:rPr lang="en-US" sz="1800" b="0" dirty="0" err="1" smtClean="0">
                <a:effectLst/>
                <a:latin typeface="Consolas"/>
                <a:cs typeface="Consolas"/>
              </a:rPr>
              <a:t>fopen</a:t>
            </a:r>
            <a:r>
              <a:rPr lang="en-US" sz="1800" b="0" dirty="0" smtClean="0">
                <a:effectLst/>
                <a:latin typeface="Consolas"/>
                <a:cs typeface="Consolas"/>
              </a:rPr>
              <a:t> (</a:t>
            </a:r>
            <a:r>
              <a:rPr sz="1800" b="0" dirty="0" smtClean="0">
                <a:effectLst/>
                <a:latin typeface="Consolas"/>
                <a:cs typeface="Consolas"/>
              </a:rPr>
              <a:t>"tracefile.txt"</a:t>
            </a:r>
            <a:r>
              <a:rPr lang="en-US" sz="1800" b="0" dirty="0" smtClean="0">
                <a:effectLst/>
                <a:latin typeface="Consolas"/>
                <a:cs typeface="Consolas"/>
              </a:rPr>
              <a:t>,“</a:t>
            </a:r>
            <a:r>
              <a:rPr lang="en-US" sz="1800" b="0" dirty="0" err="1" smtClean="0">
                <a:effectLst/>
                <a:latin typeface="Consolas"/>
                <a:cs typeface="Consolas"/>
              </a:rPr>
              <a:t>r</a:t>
            </a:r>
            <a:r>
              <a:rPr lang="en-US" sz="1800" b="0" dirty="0" smtClean="0">
                <a:effectLst/>
                <a:latin typeface="Consolas"/>
                <a:cs typeface="Consolas"/>
              </a:rPr>
              <a:t>"); //open file for reading</a:t>
            </a:r>
          </a:p>
          <a:p>
            <a:pPr marL="0" indent="0">
              <a:spcBef>
                <a:spcPts val="0"/>
              </a:spcBef>
            </a:pPr>
            <a:endParaRPr lang="en-US" sz="1800" b="0" dirty="0" smtClean="0">
              <a:effectLst/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</a:pPr>
            <a:r>
              <a:rPr lang="en-US" sz="1800" b="0" dirty="0" smtClean="0">
                <a:effectLst/>
                <a:latin typeface="Consolas"/>
                <a:cs typeface="Consolas"/>
              </a:rPr>
              <a:t>c</a:t>
            </a:r>
            <a:r>
              <a:rPr lang="en-US" sz="1800" b="0" dirty="0" smtClean="0">
                <a:effectLst/>
                <a:latin typeface="Consolas"/>
                <a:cs typeface="Consolas"/>
              </a:rPr>
              <a:t>har </a:t>
            </a:r>
            <a:r>
              <a:rPr sz="1800" b="0" dirty="0" smtClean="0">
                <a:effectLst/>
                <a:latin typeface="Consolas"/>
                <a:cs typeface="Consolas"/>
              </a:rPr>
              <a:t>identifier</a:t>
            </a:r>
            <a:r>
              <a:rPr lang="en-US" sz="1800" b="0" dirty="0" smtClean="0">
                <a:effectLst/>
                <a:latin typeface="Consolas"/>
                <a:cs typeface="Consolas"/>
              </a:rPr>
              <a:t>;</a:t>
            </a:r>
            <a:endParaRPr sz="1800" b="0" dirty="0" smtClean="0">
              <a:effectLst/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</a:pPr>
            <a:r>
              <a:rPr lang="en-US" sz="1800" b="0" dirty="0" smtClean="0">
                <a:effectLst/>
                <a:latin typeface="Consolas"/>
                <a:cs typeface="Consolas"/>
              </a:rPr>
              <a:t>u</a:t>
            </a:r>
            <a:r>
              <a:rPr sz="1800" b="0" dirty="0" smtClean="0">
                <a:effectLst/>
                <a:latin typeface="Consolas"/>
                <a:cs typeface="Consolas"/>
              </a:rPr>
              <a:t>nsigned </a:t>
            </a:r>
            <a:r>
              <a:rPr sz="1800" b="0" dirty="0" smtClean="0">
                <a:effectLst/>
                <a:latin typeface="Consolas"/>
                <a:cs typeface="Consolas"/>
              </a:rPr>
              <a:t>address;</a:t>
            </a:r>
          </a:p>
          <a:p>
            <a:pPr marL="0" indent="0">
              <a:spcBef>
                <a:spcPts val="0"/>
              </a:spcBef>
            </a:pPr>
            <a:r>
              <a:rPr sz="1800" b="0" dirty="0" smtClean="0">
                <a:effectLst/>
                <a:latin typeface="Consolas"/>
                <a:cs typeface="Consolas"/>
              </a:rPr>
              <a:t>int size;</a:t>
            </a:r>
            <a:endParaRPr lang="en-US" sz="1800" b="0" dirty="0" smtClean="0">
              <a:effectLst/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</a:pPr>
            <a:r>
              <a:rPr lang="en-US" sz="1800" b="0" dirty="0" smtClean="0">
                <a:effectLst/>
                <a:latin typeface="Consolas"/>
                <a:cs typeface="Consolas"/>
              </a:rPr>
              <a:t>//</a:t>
            </a:r>
            <a:r>
              <a:rPr sz="1800" b="0" dirty="0" smtClean="0">
                <a:effectLst/>
                <a:latin typeface="Consolas"/>
                <a:cs typeface="Consolas"/>
              </a:rPr>
              <a:t> Reading lines like " M 20,1" or "L 19,3"</a:t>
            </a:r>
            <a:endParaRPr lang="en-US" sz="1800" b="0" dirty="0" smtClean="0">
              <a:effectLst/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</a:pPr>
            <a:endParaRPr lang="en-US" sz="1800" b="0" dirty="0" smtClean="0">
              <a:effectLst/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</a:pPr>
            <a:r>
              <a:rPr lang="en-US" sz="1800" b="0" dirty="0" err="1" smtClean="0">
                <a:effectLst/>
                <a:latin typeface="Consolas"/>
                <a:cs typeface="Consolas"/>
              </a:rPr>
              <a:t>while(fscanf(pFile</a:t>
            </a:r>
            <a:r>
              <a:rPr lang="en-US" sz="1800" b="0" dirty="0" smtClean="0">
                <a:effectLst/>
                <a:latin typeface="Consolas"/>
                <a:cs typeface="Consolas"/>
              </a:rPr>
              <a:t>,“</a:t>
            </a:r>
            <a:r>
              <a:rPr sz="1800" b="0" dirty="0" smtClean="0">
                <a:effectLst/>
                <a:latin typeface="Consolas"/>
                <a:cs typeface="Consolas"/>
              </a:rPr>
              <a:t> </a:t>
            </a:r>
            <a:r>
              <a:rPr lang="en-US" sz="1800" b="0" dirty="0" smtClean="0">
                <a:effectLst/>
                <a:latin typeface="Consolas"/>
                <a:cs typeface="Consolas"/>
              </a:rPr>
              <a:t>%</a:t>
            </a:r>
            <a:r>
              <a:rPr sz="1800" b="0" dirty="0" smtClean="0">
                <a:effectLst/>
                <a:latin typeface="Consolas"/>
                <a:cs typeface="Consolas"/>
              </a:rPr>
              <a:t>c </a:t>
            </a:r>
            <a:r>
              <a:rPr lang="en-US" sz="1800" b="0" dirty="0" smtClean="0">
                <a:effectLst/>
                <a:latin typeface="Consolas"/>
                <a:cs typeface="Consolas"/>
              </a:rPr>
              <a:t>%</a:t>
            </a:r>
            <a:r>
              <a:rPr sz="1800" b="0" dirty="0" smtClean="0">
                <a:effectLst/>
                <a:latin typeface="Consolas"/>
                <a:cs typeface="Consolas"/>
              </a:rPr>
              <a:t>x,%d</a:t>
            </a:r>
            <a:r>
              <a:rPr lang="en-US" sz="1800" b="0" dirty="0" smtClean="0">
                <a:effectLst/>
                <a:latin typeface="Consolas"/>
                <a:cs typeface="Consolas"/>
              </a:rPr>
              <a:t>”, &amp;</a:t>
            </a:r>
            <a:r>
              <a:rPr sz="1800" b="0" dirty="0" smtClean="0">
                <a:effectLst/>
                <a:latin typeface="Consolas"/>
                <a:cs typeface="Consolas"/>
              </a:rPr>
              <a:t>identifier</a:t>
            </a:r>
            <a:r>
              <a:rPr lang="en-US" sz="1800" b="0" dirty="0" smtClean="0">
                <a:effectLst/>
                <a:latin typeface="Consolas"/>
                <a:cs typeface="Consolas"/>
              </a:rPr>
              <a:t>, &amp;</a:t>
            </a:r>
            <a:r>
              <a:rPr sz="1800" b="0" dirty="0" smtClean="0">
                <a:effectLst/>
                <a:latin typeface="Consolas"/>
                <a:cs typeface="Consolas"/>
              </a:rPr>
              <a:t>address</a:t>
            </a:r>
            <a:r>
              <a:rPr lang="en-US" sz="1800" b="0" dirty="0" smtClean="0">
                <a:effectLst/>
                <a:latin typeface="Consolas"/>
                <a:cs typeface="Consolas"/>
              </a:rPr>
              <a:t>, &amp;</a:t>
            </a:r>
            <a:r>
              <a:rPr sz="1800" b="0" dirty="0" smtClean="0">
                <a:effectLst/>
                <a:latin typeface="Consolas"/>
                <a:cs typeface="Consolas"/>
              </a:rPr>
              <a:t>size</a:t>
            </a:r>
            <a:r>
              <a:rPr lang="en-US" sz="1800" b="0" dirty="0" smtClean="0">
                <a:effectLst/>
                <a:latin typeface="Consolas"/>
                <a:cs typeface="Consolas"/>
              </a:rPr>
              <a:t>)&gt;0){</a:t>
            </a:r>
          </a:p>
          <a:p>
            <a:pPr marL="0" indent="0">
              <a:spcBef>
                <a:spcPts val="0"/>
              </a:spcBef>
            </a:pPr>
            <a:r>
              <a:rPr lang="en-US" sz="1800" b="0" dirty="0" smtClean="0">
                <a:effectLst/>
                <a:latin typeface="Consolas"/>
                <a:cs typeface="Consolas"/>
              </a:rPr>
              <a:t>	// Do stuff</a:t>
            </a:r>
          </a:p>
          <a:p>
            <a:pPr marL="0" indent="0">
              <a:spcBef>
                <a:spcPts val="0"/>
              </a:spcBef>
            </a:pPr>
            <a:r>
              <a:rPr lang="en-US" sz="1800" b="0" dirty="0" smtClean="0">
                <a:effectLst/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0"/>
              </a:spcBef>
            </a:pPr>
            <a:endParaRPr lang="en-US" sz="1800" b="0" dirty="0" smtClean="0">
              <a:effectLst/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</a:pPr>
            <a:r>
              <a:rPr lang="en-US" sz="1800" b="0" dirty="0" err="1" smtClean="0">
                <a:effectLst/>
                <a:latin typeface="Consolas"/>
                <a:cs typeface="Consolas"/>
              </a:rPr>
              <a:t>fclose</a:t>
            </a:r>
            <a:r>
              <a:rPr lang="en-US" sz="1800" b="0" dirty="0" smtClean="0">
                <a:effectLst/>
                <a:latin typeface="Consolas"/>
                <a:cs typeface="Consolas"/>
              </a:rPr>
              <a:t>(</a:t>
            </a:r>
            <a:r>
              <a:rPr lang="en-US" sz="1800" b="0" dirty="0" err="1" smtClean="0">
                <a:effectLst/>
                <a:latin typeface="Consolas"/>
                <a:cs typeface="Consolas"/>
              </a:rPr>
              <a:t>pFile</a:t>
            </a:r>
            <a:r>
              <a:rPr lang="en-US" sz="1800" b="0" dirty="0" smtClean="0">
                <a:effectLst/>
                <a:latin typeface="Consolas"/>
                <a:cs typeface="Consolas"/>
              </a:rPr>
              <a:t>); //remember to close file when done</a:t>
            </a:r>
            <a:endParaRPr lang="en-US" sz="1800" b="0" dirty="0">
              <a:effectLst/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48441257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 err="1" smtClean="0"/>
              <a:t>Malloc</a:t>
            </a:r>
            <a:r>
              <a:rPr lang="en-US" dirty="0" smtClean="0"/>
              <a:t>/free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</a:pPr>
            <a:r>
              <a:rPr lang="en-US" dirty="0" smtClean="0"/>
              <a:t> Use </a:t>
            </a:r>
            <a:r>
              <a:rPr lang="en-US" dirty="0" err="1"/>
              <a:t>malloc</a:t>
            </a:r>
            <a:r>
              <a:rPr lang="en-US" dirty="0" smtClean="0"/>
              <a:t> to </a:t>
            </a:r>
            <a:r>
              <a:rPr lang="en-US" dirty="0"/>
              <a:t>allocate memory on the</a:t>
            </a:r>
            <a:r>
              <a:rPr lang="en-US" dirty="0" smtClean="0"/>
              <a:t> heap </a:t>
            </a:r>
            <a:endParaRPr lang="en-US" dirty="0"/>
          </a:p>
          <a:p>
            <a:pPr marL="0" indent="0">
              <a:spcBef>
                <a:spcPts val="0"/>
              </a:spcBef>
            </a:pPr>
            <a:endParaRPr lang="en-US" dirty="0" smtClean="0"/>
          </a:p>
          <a:p>
            <a:pPr marL="0" indent="0">
              <a:spcBef>
                <a:spcPts val="0"/>
              </a:spcBef>
            </a:pPr>
            <a:r>
              <a:rPr lang="en-US" dirty="0" smtClean="0"/>
              <a:t> Always </a:t>
            </a:r>
            <a:r>
              <a:rPr lang="en-US" dirty="0"/>
              <a:t>free what you </a:t>
            </a:r>
            <a:r>
              <a:rPr lang="en-US" dirty="0" err="1"/>
              <a:t>malloc</a:t>
            </a:r>
            <a:r>
              <a:rPr lang="en-US" dirty="0"/>
              <a:t>, otherwise may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get </a:t>
            </a:r>
            <a:r>
              <a:rPr lang="en-US" dirty="0"/>
              <a:t>memory leak</a:t>
            </a:r>
          </a:p>
          <a:p>
            <a:pPr lvl="1"/>
            <a:r>
              <a:rPr lang="en-US" dirty="0" err="1"/>
              <a:t>Some_pointer_you_malloced</a:t>
            </a:r>
            <a:r>
              <a:rPr lang="en-US" dirty="0"/>
              <a:t> =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));</a:t>
            </a:r>
          </a:p>
          <a:p>
            <a:pPr lvl="1"/>
            <a:r>
              <a:rPr lang="en-US" dirty="0" err="1"/>
              <a:t>Free(some_pointer_you_malloced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pPr lvl="1"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</a:pPr>
            <a:r>
              <a:rPr lang="en-US" dirty="0" smtClean="0"/>
              <a:t> Don’t </a:t>
            </a:r>
            <a:r>
              <a:rPr lang="en-US" dirty="0"/>
              <a:t>free memory you didn’t allocate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06710896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20041533"/>
              </p:ext>
            </p:extLst>
          </p:nvPr>
        </p:nvGraphicFramePr>
        <p:xfrm>
          <a:off x="5867400" y="2667000"/>
          <a:ext cx="2438400" cy="210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5270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52705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52705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52705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94413727"/>
              </p:ext>
            </p:extLst>
          </p:nvPr>
        </p:nvGraphicFramePr>
        <p:xfrm>
          <a:off x="1447800" y="2768600"/>
          <a:ext cx="2438400" cy="210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5270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52705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52705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52705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 smtClean="0"/>
              <a:t>Part (b) Efficient Matrix Transpose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pitchFamily="34" charset="0"/>
                <a:cs typeface="Helvetica" pitchFamily="34" charset="0"/>
              </a:rPr>
              <a:t>Matrix Transpose  (A  -&gt;  B)</a:t>
            </a:r>
          </a:p>
          <a:p>
            <a:pPr marL="0" indent="0">
              <a:buNone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	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Matrix </a:t>
            </a:r>
            <a:r>
              <a:rPr lang="en-US" dirty="0">
                <a:latin typeface="Helvetica" pitchFamily="34" charset="0"/>
                <a:cs typeface="Helvetica" pitchFamily="34" charset="0"/>
              </a:rPr>
              <a:t>A 				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Matrix </a:t>
            </a:r>
            <a:r>
              <a:rPr lang="en-US" dirty="0">
                <a:latin typeface="Helvetica" pitchFamily="34" charset="0"/>
                <a:cs typeface="Helvetica" pitchFamily="34" charset="0"/>
              </a:rPr>
              <a:t>B</a:t>
            </a:r>
          </a:p>
          <a:p>
            <a:endParaRPr lang="en-US" dirty="0">
              <a:latin typeface="Helvetica" pitchFamily="34" charset="0"/>
              <a:cs typeface="Helvetica" pitchFamily="34" charset="0"/>
            </a:endParaRPr>
          </a:p>
          <a:p>
            <a:endParaRPr lang="en-US" dirty="0">
              <a:latin typeface="Helvetica" pitchFamily="34" charset="0"/>
              <a:cs typeface="Helvetica" pitchFamily="34" charset="0"/>
            </a:endParaRPr>
          </a:p>
          <a:p>
            <a:endParaRPr lang="en-US" dirty="0">
              <a:latin typeface="Helvetica" pitchFamily="34" charset="0"/>
              <a:cs typeface="Helvetica" pitchFamily="34" charset="0"/>
            </a:endParaRPr>
          </a:p>
          <a:p>
            <a:endParaRPr lang="en-US" dirty="0">
              <a:latin typeface="Helvetica" pitchFamily="34" charset="0"/>
              <a:cs typeface="Helvetica" pitchFamily="34" charset="0"/>
            </a:endParaRPr>
          </a:p>
          <a:p>
            <a:endParaRPr lang="en-US" dirty="0">
              <a:latin typeface="Helvetica" pitchFamily="34" charset="0"/>
              <a:cs typeface="Helvetica" pitchFamily="34" charset="0"/>
            </a:endParaRPr>
          </a:p>
          <a:p>
            <a:endParaRPr lang="en-US" dirty="0">
              <a:latin typeface="Helvetica" pitchFamily="34" charset="0"/>
              <a:cs typeface="Helvetica" pitchFamily="34" charset="0"/>
            </a:endParaRPr>
          </a:p>
          <a:p>
            <a:r>
              <a:rPr lang="en-US" dirty="0" smtClean="0">
                <a:latin typeface="Helvetica" pitchFamily="34" charset="0"/>
                <a:cs typeface="Helvetica" pitchFamily="34" charset="0"/>
              </a:rPr>
              <a:t>How </a:t>
            </a:r>
            <a:r>
              <a:rPr lang="en-US" dirty="0">
                <a:latin typeface="Helvetica" pitchFamily="34" charset="0"/>
                <a:cs typeface="Helvetica" pitchFamily="34" charset="0"/>
              </a:rPr>
              <a:t>do we optimize this operation using the cache?</a:t>
            </a:r>
          </a:p>
          <a:p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797620" y="2667000"/>
            <a:ext cx="457200" cy="990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191000" y="3429000"/>
            <a:ext cx="15240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16200000">
            <a:off x="1666770" y="2499599"/>
            <a:ext cx="457200" cy="990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73920655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(</a:t>
            </a:r>
            <a:r>
              <a:rPr lang="en-US" dirty="0" err="1" smtClean="0"/>
              <a:t>b</a:t>
            </a:r>
            <a:r>
              <a:rPr lang="en-US" dirty="0" smtClean="0"/>
              <a:t>) Efficient Matrix Transpose</a:t>
            </a:r>
            <a:endParaRPr lang="en-US" dirty="0"/>
          </a:p>
        </p:txBody>
      </p:sp>
      <p:pic>
        <p:nvPicPr>
          <p:cNvPr id="4" name="Content Placeholder 3" descr="Screen Shot 2013-10-05 at 7.10.09 P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524" y="1905065"/>
            <a:ext cx="5446159" cy="2005311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Suppose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Block size is 8 bytes ?</a:t>
            </a:r>
            <a:endParaRPr lang="en-US" sz="2400" b="1" kern="0" dirty="0" smtClean="0">
              <a:latin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lang="en-US" sz="2400" b="1" kern="0" dirty="0" smtClean="0">
              <a:latin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lang="en-US" sz="2400" b="1" kern="0" dirty="0" smtClean="0">
              <a:latin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en-US" sz="2400" b="1" kern="0" dirty="0" smtClean="0">
                <a:latin typeface="Calibri" pitchFamily="34" charset="0"/>
              </a:rPr>
              <a:t>Access A[0][0] cache miss		 Should we handle 3 &amp; 4  </a:t>
            </a: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en-US" sz="2400" b="1" kern="0" dirty="0" smtClean="0">
                <a:latin typeface="Calibri" pitchFamily="34" charset="0"/>
              </a:rPr>
              <a:t>Access B[0][0] cache miss		 next or 5 &amp; 6 ?</a:t>
            </a: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en-US" sz="2400" b="1" kern="0" dirty="0" smtClean="0">
                <a:latin typeface="Calibri" pitchFamily="34" charset="0"/>
              </a:rPr>
              <a:t>Access A[0][1] cache hit</a:t>
            </a: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en-US" sz="2400" b="1" kern="0" dirty="0" smtClean="0">
                <a:latin typeface="Calibri" pitchFamily="34" charset="0"/>
              </a:rPr>
              <a:t>Access B[1][0] cache miss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Blocked Matrix Multiplication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99532" y="1332469"/>
            <a:ext cx="7958668" cy="3105978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c = (double *) </a:t>
            </a:r>
            <a:r>
              <a:rPr lang="en-US" sz="1400" dirty="0" err="1" smtClean="0">
                <a:latin typeface="Courier New" pitchFamily="49" charset="0"/>
              </a:rPr>
              <a:t>calloc</a:t>
            </a:r>
            <a:r>
              <a:rPr lang="en-US" sz="1400" dirty="0" smtClean="0">
                <a:latin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</a:rPr>
              <a:t>sizeof</a:t>
            </a:r>
            <a:r>
              <a:rPr lang="en-US" sz="1400" dirty="0" smtClean="0">
                <a:latin typeface="Courier New" pitchFamily="49" charset="0"/>
              </a:rPr>
              <a:t>(double), n*n);</a:t>
            </a:r>
          </a:p>
          <a:p>
            <a:pPr algn="l">
              <a:lnSpc>
                <a:spcPct val="100000"/>
              </a:lnSpc>
            </a:pPr>
            <a:endParaRPr lang="en-US" sz="14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solidFill>
                  <a:srgbClr val="990000"/>
                </a:solidFill>
                <a:latin typeface="Courier New" pitchFamily="49" charset="0"/>
              </a:rPr>
              <a:t>/* Multiply n x 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</a:rPr>
              <a:t>n </a:t>
            </a:r>
            <a:r>
              <a:rPr lang="en-US" sz="1400" dirty="0" smtClean="0">
                <a:solidFill>
                  <a:srgbClr val="990000"/>
                </a:solidFill>
                <a:latin typeface="Courier New" pitchFamily="49" charset="0"/>
              </a:rPr>
              <a:t>matrices a and b  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</a:rPr>
              <a:t>*/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void </a:t>
            </a:r>
            <a:r>
              <a:rPr lang="en-US" sz="1400" dirty="0" err="1" smtClean="0">
                <a:latin typeface="Courier New" pitchFamily="49" charset="0"/>
              </a:rPr>
              <a:t>mmm</a:t>
            </a:r>
            <a:r>
              <a:rPr lang="en-US" sz="1400" dirty="0" smtClean="0">
                <a:latin typeface="Courier New" pitchFamily="49" charset="0"/>
              </a:rPr>
              <a:t>(double </a:t>
            </a:r>
            <a:r>
              <a:rPr lang="en-US" sz="1400" dirty="0">
                <a:latin typeface="Courier New" pitchFamily="49" charset="0"/>
              </a:rPr>
              <a:t>*a, double *b, </a:t>
            </a:r>
            <a:r>
              <a:rPr lang="en-US" sz="1400" dirty="0" smtClean="0">
                <a:latin typeface="Courier New" pitchFamily="49" charset="0"/>
              </a:rPr>
              <a:t>double *c, </a:t>
            </a: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n</a:t>
            </a:r>
            <a:r>
              <a:rPr lang="en-US" sz="1400" dirty="0">
                <a:latin typeface="Courier New" pitchFamily="49" charset="0"/>
              </a:rPr>
              <a:t>) {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</a:rPr>
              <a:t>j, k;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 0;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&lt; n;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+=B)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for (</a:t>
            </a:r>
            <a:r>
              <a:rPr lang="en-US" sz="1400" dirty="0" smtClean="0">
                <a:latin typeface="Courier New" pitchFamily="49" charset="0"/>
              </a:rPr>
              <a:t>j </a:t>
            </a:r>
            <a:r>
              <a:rPr lang="en-US" sz="1400" dirty="0">
                <a:latin typeface="Courier New" pitchFamily="49" charset="0"/>
              </a:rPr>
              <a:t>= 0; </a:t>
            </a:r>
            <a:r>
              <a:rPr lang="en-US" sz="1400" dirty="0" smtClean="0">
                <a:latin typeface="Courier New" pitchFamily="49" charset="0"/>
              </a:rPr>
              <a:t>j </a:t>
            </a:r>
            <a:r>
              <a:rPr lang="en-US" sz="1400" dirty="0">
                <a:latin typeface="Courier New" pitchFamily="49" charset="0"/>
              </a:rPr>
              <a:t>&lt; n; </a:t>
            </a:r>
            <a:r>
              <a:rPr lang="en-US" sz="1400" dirty="0" smtClean="0">
                <a:latin typeface="Courier New" pitchFamily="49" charset="0"/>
              </a:rPr>
              <a:t>j+=B)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             for (k = 0; k &lt; n; k+=B)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		 </a:t>
            </a:r>
            <a:r>
              <a:rPr lang="en-US" sz="1400" dirty="0" smtClean="0">
                <a:solidFill>
                  <a:srgbClr val="990000"/>
                </a:solidFill>
                <a:latin typeface="Courier New" pitchFamily="49" charset="0"/>
              </a:rPr>
              <a:t>/* B x B mini matrix multiplications */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                  for (i1 =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; i1 &lt; </a:t>
            </a:r>
            <a:r>
              <a:rPr lang="en-US" sz="1400" dirty="0" err="1" smtClean="0">
                <a:latin typeface="Courier New" pitchFamily="49" charset="0"/>
              </a:rPr>
              <a:t>i+B</a:t>
            </a:r>
            <a:r>
              <a:rPr lang="en-US" sz="1400" dirty="0" smtClean="0">
                <a:latin typeface="Courier New" pitchFamily="49" charset="0"/>
              </a:rPr>
              <a:t>;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++)</a:t>
            </a:r>
          </a:p>
          <a:p>
            <a:r>
              <a:rPr lang="en-US" sz="1400" dirty="0" smtClean="0">
                <a:latin typeface="Courier New" pitchFamily="49" charset="0"/>
              </a:rPr>
              <a:t>                      for (j1 = j; j1 &lt; </a:t>
            </a:r>
            <a:r>
              <a:rPr lang="en-US" sz="1400" dirty="0" err="1" smtClean="0">
                <a:latin typeface="Courier New" pitchFamily="49" charset="0"/>
              </a:rPr>
              <a:t>j+B</a:t>
            </a:r>
            <a:r>
              <a:rPr lang="en-US" sz="1400" dirty="0" smtClean="0">
                <a:latin typeface="Courier New" pitchFamily="49" charset="0"/>
              </a:rPr>
              <a:t>; j++)</a:t>
            </a:r>
          </a:p>
          <a:p>
            <a:r>
              <a:rPr lang="en-US" sz="1400" dirty="0" smtClean="0">
                <a:latin typeface="Courier New" pitchFamily="49" charset="0"/>
              </a:rPr>
              <a:t>                          for (k1 = k; k1 &lt; </a:t>
            </a:r>
            <a:r>
              <a:rPr lang="en-US" sz="1400" dirty="0" err="1" smtClean="0">
                <a:latin typeface="Courier New" pitchFamily="49" charset="0"/>
              </a:rPr>
              <a:t>k+B</a:t>
            </a:r>
            <a:r>
              <a:rPr lang="en-US" sz="1400" dirty="0" smtClean="0">
                <a:latin typeface="Courier New" pitchFamily="49" charset="0"/>
              </a:rPr>
              <a:t>; k++)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</a:t>
            </a:r>
            <a:r>
              <a:rPr lang="en-US" sz="1400" dirty="0" smtClean="0">
                <a:latin typeface="Courier New" pitchFamily="49" charset="0"/>
              </a:rPr>
              <a:t>                  c[i1*n+j1] </a:t>
            </a:r>
            <a:r>
              <a:rPr lang="en-US" sz="1400" dirty="0">
                <a:latin typeface="Courier New" pitchFamily="49" charset="0"/>
              </a:rPr>
              <a:t>+= </a:t>
            </a:r>
            <a:r>
              <a:rPr lang="en-US" sz="1400" dirty="0" smtClean="0">
                <a:latin typeface="Courier New" pitchFamily="49" charset="0"/>
              </a:rPr>
              <a:t>a[i1*n </a:t>
            </a:r>
            <a:r>
              <a:rPr lang="en-US" sz="1400" dirty="0">
                <a:latin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</a:rPr>
              <a:t>k1]*b[k1*n + j1];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284665" y="4800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884865" y="4800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1200" y="547117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i1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94196" y="441960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j1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69997" y="521489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*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9532" y="4800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65782" y="51054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=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143000" y="5588001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528732" y="4800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13864" y="51054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+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284665" y="556260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 rot="5400000">
            <a:off x="3996268" y="525780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 rot="5400000">
            <a:off x="2848242" y="566763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rot="5400000">
            <a:off x="3085309" y="566763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rot="5400000">
            <a:off x="2384163" y="566763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>
            <a:off x="2612763" y="566763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oup 30"/>
          <p:cNvGrpSpPr/>
          <p:nvPr/>
        </p:nvGrpSpPr>
        <p:grpSpPr>
          <a:xfrm rot="5400000">
            <a:off x="4207934" y="5266267"/>
            <a:ext cx="702734" cy="228600"/>
            <a:chOff x="2650069" y="6316133"/>
            <a:chExt cx="702734" cy="228600"/>
          </a:xfrm>
        </p:grpSpPr>
        <p:cxnSp>
          <p:nvCxnSpPr>
            <p:cNvPr id="27" name="Straight Connector 26"/>
            <p:cNvCxnSpPr/>
            <p:nvPr/>
          </p:nvCxnSpPr>
          <p:spPr bwMode="auto">
            <a:xfrm rot="5400000">
              <a:off x="3000642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 rot="5400000">
              <a:off x="3237709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 rot="5400000">
              <a:off x="25365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 rot="5400000">
              <a:off x="27651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2" name="TextBox 31"/>
          <p:cNvSpPr txBox="1"/>
          <p:nvPr/>
        </p:nvSpPr>
        <p:spPr>
          <a:xfrm>
            <a:off x="3756917" y="6324600"/>
            <a:ext cx="162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Block size B x B</a:t>
            </a:r>
          </a:p>
        </p:txBody>
      </p:sp>
      <p:cxnSp>
        <p:nvCxnSpPr>
          <p:cNvPr id="34" name="Straight Arrow Connector 33"/>
          <p:cNvCxnSpPr>
            <a:stCxn id="32" idx="0"/>
            <a:endCxn id="20" idx="3"/>
          </p:cNvCxnSpPr>
          <p:nvPr/>
        </p:nvCxnSpPr>
        <p:spPr bwMode="auto">
          <a:xfrm rot="16200000" flipV="1">
            <a:off x="4378813" y="6132555"/>
            <a:ext cx="381000" cy="309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 </a:t>
            </a:r>
            <a:r>
              <a:rPr lang="en-US" sz="2700" dirty="0" smtClean="0"/>
              <a:t>Divide matrix into sub-matrices	</a:t>
            </a:r>
          </a:p>
          <a:p>
            <a:pPr>
              <a:buNone/>
            </a:pPr>
            <a:r>
              <a:rPr lang="en-US" sz="2700" dirty="0" smtClean="0"/>
              <a:t>	This is called blocking.</a:t>
            </a:r>
          </a:p>
          <a:p>
            <a:pPr>
              <a:buNone/>
            </a:pPr>
            <a:endParaRPr lang="en-US" sz="2700" dirty="0" smtClean="0"/>
          </a:p>
          <a:p>
            <a:r>
              <a:rPr lang="en-US" sz="2700" dirty="0" smtClean="0"/>
              <a:t> Size of sub-matrix depends on cache block size, cache size, input matrix size.	</a:t>
            </a:r>
          </a:p>
          <a:p>
            <a:endParaRPr lang="en-US" sz="2700" dirty="0" smtClean="0"/>
          </a:p>
          <a:p>
            <a:r>
              <a:rPr lang="en-US" sz="2700" dirty="0" smtClean="0"/>
              <a:t> Try	</a:t>
            </a:r>
            <a:r>
              <a:rPr lang="en-US" sz="2700" dirty="0" err="1" smtClean="0"/>
              <a:t>diﬀerent</a:t>
            </a:r>
            <a:r>
              <a:rPr lang="en-US" sz="2700" dirty="0" smtClean="0"/>
              <a:t> sub-matrix sizes.</a:t>
            </a:r>
            <a:r>
              <a:rPr lang="en-US" sz="320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 smtClean="0"/>
              <a:t>Part (b)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pitchFamily="34" charset="0"/>
                <a:cs typeface="Helvetica" pitchFamily="34" charset="0"/>
              </a:rPr>
              <a:t>Cache:</a:t>
            </a:r>
          </a:p>
          <a:p>
            <a:pPr lvl="1"/>
            <a:r>
              <a:rPr lang="en-US" dirty="0">
                <a:latin typeface="Helvetica" pitchFamily="34" charset="0"/>
                <a:cs typeface="Helvetica" pitchFamily="34" charset="0"/>
              </a:rPr>
              <a:t>You get 1 kilobytes of cache</a:t>
            </a:r>
          </a:p>
          <a:p>
            <a:pPr lvl="1"/>
            <a:r>
              <a:rPr lang="en-US" dirty="0">
                <a:latin typeface="Helvetica" pitchFamily="34" charset="0"/>
                <a:cs typeface="Helvetica" pitchFamily="34" charset="0"/>
              </a:rPr>
              <a:t>Directly mapped (E=1)</a:t>
            </a:r>
          </a:p>
          <a:p>
            <a:pPr lvl="1"/>
            <a:r>
              <a:rPr lang="en-US" dirty="0">
                <a:latin typeface="Helvetica" pitchFamily="34" charset="0"/>
                <a:cs typeface="Helvetica" pitchFamily="34" charset="0"/>
              </a:rPr>
              <a:t>Block size is 32 bytes (b=5)</a:t>
            </a:r>
          </a:p>
          <a:p>
            <a:pPr lvl="1"/>
            <a:r>
              <a:rPr lang="en-US" dirty="0">
                <a:latin typeface="Helvetica" pitchFamily="34" charset="0"/>
                <a:cs typeface="Helvetica" pitchFamily="34" charset="0"/>
              </a:rPr>
              <a:t>There are 32 sets (s=5)</a:t>
            </a:r>
          </a:p>
          <a:p>
            <a:r>
              <a:rPr lang="en-US" dirty="0">
                <a:latin typeface="Helvetica" pitchFamily="34" charset="0"/>
                <a:cs typeface="Helvetica" pitchFamily="34" charset="0"/>
              </a:rPr>
              <a:t>Test Matrices:</a:t>
            </a:r>
          </a:p>
          <a:p>
            <a:pPr lvl="1"/>
            <a:r>
              <a:rPr lang="en-US" dirty="0">
                <a:latin typeface="Helvetica" pitchFamily="34" charset="0"/>
                <a:cs typeface="Helvetica" pitchFamily="34" charset="0"/>
              </a:rPr>
              <a:t>32 by 32,  64 by 64,  61 by 67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57891910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 smtClean="0"/>
              <a:t>Part (b)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pitchFamily="34" charset="0"/>
                <a:cs typeface="Helvetica" pitchFamily="34" charset="0"/>
              </a:rPr>
              <a:t>Things you’ll need to know:</a:t>
            </a:r>
          </a:p>
          <a:p>
            <a:pPr lvl="1"/>
            <a:r>
              <a:rPr lang="en-US" dirty="0">
                <a:latin typeface="Helvetica" pitchFamily="34" charset="0"/>
                <a:cs typeface="Helvetica" pitchFamily="34" charset="0"/>
              </a:rPr>
              <a:t>Warnings are errors</a:t>
            </a:r>
          </a:p>
          <a:p>
            <a:pPr lvl="1"/>
            <a:r>
              <a:rPr lang="en-US" dirty="0">
                <a:latin typeface="Helvetica" pitchFamily="34" charset="0"/>
                <a:cs typeface="Helvetica" pitchFamily="34" charset="0"/>
              </a:rPr>
              <a:t>Header files</a:t>
            </a:r>
          </a:p>
          <a:p>
            <a:pPr lvl="1"/>
            <a:r>
              <a:rPr lang="en-US" dirty="0">
                <a:latin typeface="Helvetica" pitchFamily="34" charset="0"/>
                <a:cs typeface="Helvetica" pitchFamily="34" charset="0"/>
              </a:rPr>
              <a:t>Useful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53157817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57018" y="493512"/>
            <a:ext cx="7592093" cy="646331"/>
          </a:xfrm>
        </p:spPr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 smtClean="0"/>
              <a:t>Class Schedule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 Lab</a:t>
            </a:r>
          </a:p>
          <a:p>
            <a:pPr lvl="1"/>
            <a:r>
              <a:rPr lang="en-US" dirty="0" smtClean="0"/>
              <a:t>Due Thursday.</a:t>
            </a:r>
          </a:p>
          <a:p>
            <a:pPr lvl="1"/>
            <a:r>
              <a:rPr lang="en-US" dirty="0" smtClean="0"/>
              <a:t>Start now ( if you haven’t already )</a:t>
            </a:r>
          </a:p>
          <a:p>
            <a:r>
              <a:rPr lang="en-US" dirty="0" smtClean="0"/>
              <a:t>Exam Soon !</a:t>
            </a:r>
          </a:p>
          <a:p>
            <a:pPr lvl="1"/>
            <a:r>
              <a:rPr lang="en-US" dirty="0" smtClean="0"/>
              <a:t>Start doing practice problems.</a:t>
            </a:r>
          </a:p>
          <a:p>
            <a:pPr lvl="1"/>
            <a:r>
              <a:rPr lang="en-US" dirty="0" smtClean="0"/>
              <a:t>Wed Oct 16</a:t>
            </a:r>
            <a:r>
              <a:rPr lang="en-US" baseline="30000" dirty="0" smtClean="0"/>
              <a:t>th</a:t>
            </a:r>
            <a:r>
              <a:rPr lang="en-US" dirty="0" smtClean="0"/>
              <a:t> – Sat Oct 19</a:t>
            </a:r>
          </a:p>
          <a:p>
            <a:pPr lvl="1"/>
            <a:r>
              <a:rPr lang="en-US" dirty="0" smtClean="0"/>
              <a:t>10 days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88768902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 smtClean="0"/>
              <a:t>Warnings are Errors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Strict compilation flags</a:t>
            </a:r>
          </a:p>
          <a:p>
            <a:endParaRPr lang="en-US" dirty="0"/>
          </a:p>
          <a:p>
            <a:r>
              <a:rPr lang="en-US" dirty="0"/>
              <a:t>Reasons:</a:t>
            </a:r>
          </a:p>
          <a:p>
            <a:pPr lvl="1"/>
            <a:r>
              <a:rPr lang="en-US" dirty="0"/>
              <a:t>Avoid potential errors that are hard to debug</a:t>
            </a:r>
          </a:p>
          <a:p>
            <a:pPr lvl="1"/>
            <a:r>
              <a:rPr lang="en-US" dirty="0"/>
              <a:t>Learn good habits from the beginning</a:t>
            </a:r>
          </a:p>
          <a:p>
            <a:pPr lvl="1"/>
            <a:endParaRPr lang="en-US" dirty="0"/>
          </a:p>
          <a:p>
            <a:r>
              <a:rPr lang="en-US" dirty="0"/>
              <a:t>Add “-</a:t>
            </a:r>
            <a:r>
              <a:rPr lang="en-US" dirty="0" err="1"/>
              <a:t>Werror</a:t>
            </a:r>
            <a:r>
              <a:rPr lang="en-US" dirty="0"/>
              <a:t>” to your compilation flags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77291960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 smtClean="0"/>
              <a:t>Missing Header Files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Remember to include files that we will be </a:t>
            </a:r>
          </a:p>
          <a:p>
            <a:pPr>
              <a:spcBef>
                <a:spcPts val="0"/>
              </a:spcBef>
            </a:pPr>
            <a:r>
              <a:rPr lang="en-US" dirty="0"/>
              <a:t>using functions from</a:t>
            </a:r>
          </a:p>
          <a:p>
            <a:r>
              <a:rPr lang="en-US" dirty="0"/>
              <a:t>If function declaration is missing</a:t>
            </a:r>
          </a:p>
          <a:p>
            <a:pPr lvl="1"/>
            <a:r>
              <a:rPr lang="en-US" dirty="0"/>
              <a:t>Find corresponding header files</a:t>
            </a:r>
          </a:p>
          <a:p>
            <a:pPr lvl="1"/>
            <a:r>
              <a:rPr lang="en-US" dirty="0"/>
              <a:t>Use: man &lt;function-name&gt; </a:t>
            </a:r>
          </a:p>
          <a:p>
            <a:pPr lvl="1"/>
            <a:endParaRPr lang="en-US" dirty="0"/>
          </a:p>
          <a:p>
            <a:r>
              <a:rPr lang="en-US" dirty="0"/>
              <a:t>Live example</a:t>
            </a:r>
          </a:p>
          <a:p>
            <a:pPr lvl="1"/>
            <a:r>
              <a:rPr lang="en-US" dirty="0"/>
              <a:t>man 3 </a:t>
            </a:r>
            <a:r>
              <a:rPr lang="en-US" dirty="0" err="1"/>
              <a:t>getopt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60272896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 smtClean="0"/>
              <a:t>Tutorials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</a:pPr>
            <a:r>
              <a:rPr lang="en-US" dirty="0" err="1"/>
              <a:t>getopt</a:t>
            </a:r>
            <a:r>
              <a:rPr lang="en-US" dirty="0"/>
              <a:t>: </a:t>
            </a:r>
          </a:p>
          <a:p>
            <a:pPr lvl="1"/>
            <a:r>
              <a:rPr lang="en-US" dirty="0">
                <a:hlinkClick r:id="rId3"/>
              </a:rPr>
              <a:t>http://www.gnu.org/software/libc/manual/html_node/Getopt.html</a:t>
            </a:r>
            <a:endParaRPr lang="en-US" dirty="0"/>
          </a:p>
          <a:p>
            <a:pPr marL="0" indent="0">
              <a:spcBef>
                <a:spcPts val="0"/>
              </a:spcBef>
            </a:pPr>
            <a:r>
              <a:rPr lang="en-US" dirty="0" err="1"/>
              <a:t>fscanf</a:t>
            </a:r>
            <a:r>
              <a:rPr lang="en-US" dirty="0"/>
              <a:t> : </a:t>
            </a:r>
          </a:p>
          <a:p>
            <a:pPr lvl="1"/>
            <a:r>
              <a:rPr lang="en-US" dirty="0">
                <a:hlinkClick r:id="rId4"/>
              </a:rPr>
              <a:t>http://crasseux.com/books/ctutorial/fscanf.html</a:t>
            </a:r>
            <a:endParaRPr lang="en-US" dirty="0"/>
          </a:p>
          <a:p>
            <a:r>
              <a:rPr lang="en-US" dirty="0"/>
              <a:t>Google is your friend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1323893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</a:pPr>
            <a:r>
              <a:rPr lang="en-US" dirty="0"/>
              <a:t>Read the style guideline</a:t>
            </a:r>
          </a:p>
          <a:p>
            <a:pPr lvl="1"/>
            <a:r>
              <a:rPr lang="en-US" dirty="0"/>
              <a:t>But I already read it!</a:t>
            </a:r>
          </a:p>
          <a:p>
            <a:pPr lvl="1"/>
            <a:r>
              <a:rPr lang="en-US" dirty="0"/>
              <a:t>Good, read it again.</a:t>
            </a:r>
          </a:p>
          <a:p>
            <a:pPr lvl="1"/>
            <a:endParaRPr lang="en-US" dirty="0"/>
          </a:p>
          <a:p>
            <a:pPr marL="0" indent="0">
              <a:spcBef>
                <a:spcPts val="0"/>
              </a:spcBef>
            </a:pPr>
            <a:r>
              <a:rPr lang="en-US" dirty="0"/>
              <a:t>Pay special attention to failure and error checking</a:t>
            </a:r>
          </a:p>
          <a:p>
            <a:pPr lvl="1"/>
            <a:r>
              <a:rPr lang="en-US" dirty="0"/>
              <a:t>Functions don’t always work</a:t>
            </a:r>
          </a:p>
          <a:p>
            <a:pPr lvl="1"/>
            <a:r>
              <a:rPr lang="en-US" dirty="0"/>
              <a:t>What happens when a </a:t>
            </a:r>
            <a:r>
              <a:rPr lang="en-US" dirty="0" err="1"/>
              <a:t>syscall</a:t>
            </a:r>
            <a:r>
              <a:rPr lang="en-US" dirty="0"/>
              <a:t> fails??</a:t>
            </a:r>
          </a:p>
          <a:p>
            <a:pPr lvl="1"/>
            <a:endParaRPr lang="en-US" dirty="0"/>
          </a:p>
          <a:p>
            <a:r>
              <a:rPr lang="en-US" dirty="0"/>
              <a:t>Start forming good habits now!</a:t>
            </a:r>
          </a:p>
          <a:p>
            <a:pPr lvl="1"/>
            <a:endParaRPr lang="en-US" dirty="0"/>
          </a:p>
          <a:p>
            <a:pPr marL="0" indent="0">
              <a:spcBef>
                <a:spcPts val="0"/>
              </a:spcBef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21906946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2895600" y="2590800"/>
            <a:ext cx="3085920" cy="22762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83853487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</a:p>
          <a:p>
            <a:r>
              <a:rPr lang="en-US" dirty="0" smtClean="0"/>
              <a:t>Memory </a:t>
            </a:r>
            <a:r>
              <a:rPr lang="en-US" dirty="0"/>
              <a:t>organization</a:t>
            </a:r>
          </a:p>
          <a:p>
            <a:r>
              <a:rPr lang="en-US" dirty="0" smtClean="0"/>
              <a:t>Caching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/>
              <a:t>types of locality</a:t>
            </a:r>
            <a:endParaRPr lang="en-US" dirty="0" smtClean="0"/>
          </a:p>
          <a:p>
            <a:pPr lvl="1"/>
            <a:r>
              <a:rPr lang="en-US" dirty="0" smtClean="0"/>
              <a:t>Cache organization</a:t>
            </a:r>
          </a:p>
          <a:p>
            <a:r>
              <a:rPr lang="en-US" dirty="0" err="1" smtClean="0"/>
              <a:t>Cachelab</a:t>
            </a:r>
            <a:endParaRPr lang="en-US" dirty="0"/>
          </a:p>
          <a:p>
            <a:pPr lvl="1"/>
            <a:r>
              <a:rPr lang="en-US" dirty="0"/>
              <a:t>Part (a) Building Cache Simulator</a:t>
            </a:r>
          </a:p>
          <a:p>
            <a:pPr lvl="1"/>
            <a:r>
              <a:rPr lang="en-US" dirty="0"/>
              <a:t>Part (b) Efficient Matrix </a:t>
            </a:r>
            <a:r>
              <a:rPr lang="en-US" dirty="0" smtClean="0"/>
              <a:t>Transpose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86401551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1147763" y="1866546"/>
            <a:ext cx="5249908" cy="4534254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49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</a:gra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429000" y="2337909"/>
            <a:ext cx="740619" cy="2528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50" dirty="0">
                <a:latin typeface="Calibri" pitchFamily="34" charset="0"/>
              </a:rPr>
              <a:t>R</a:t>
            </a:r>
            <a:r>
              <a:rPr lang="en-GB" sz="1050" b="1" dirty="0" smtClean="0">
                <a:latin typeface="Calibri" pitchFamily="34" charset="0"/>
              </a:rPr>
              <a:t>egisters</a:t>
            </a:r>
            <a:endParaRPr lang="en-GB" sz="1050" b="1" dirty="0">
              <a:latin typeface="Calibri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488381" y="2789133"/>
            <a:ext cx="702619" cy="41126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50" b="1" dirty="0" smtClean="0">
                <a:latin typeface="Calibri" pitchFamily="34" charset="0"/>
              </a:rPr>
              <a:t>L1 cache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50" b="1" dirty="0" smtClean="0">
                <a:latin typeface="Calibri" pitchFamily="34" charset="0"/>
              </a:rPr>
              <a:t> </a:t>
            </a:r>
            <a:r>
              <a:rPr lang="en-GB" sz="1050" b="1" dirty="0">
                <a:latin typeface="Calibri" pitchFamily="34" charset="0"/>
              </a:rPr>
              <a:t>(SRAM)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374811" y="4191000"/>
            <a:ext cx="816189" cy="5696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50" b="1" dirty="0" smtClean="0">
                <a:latin typeface="Calibri" pitchFamily="34" charset="0"/>
              </a:rPr>
              <a:t>Main </a:t>
            </a:r>
            <a:r>
              <a:rPr lang="en-GB" sz="1050" b="1" dirty="0">
                <a:latin typeface="Calibri" pitchFamily="34" charset="0"/>
              </a:rPr>
              <a:t>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50" b="1" dirty="0">
                <a:latin typeface="Calibri" pitchFamily="34" charset="0"/>
              </a:rPr>
              <a:t>(DRAM)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124200" y="4992956"/>
            <a:ext cx="1275930" cy="5696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50" dirty="0">
                <a:latin typeface="Calibri" pitchFamily="34" charset="0"/>
              </a:rPr>
              <a:t>L</a:t>
            </a:r>
            <a:r>
              <a:rPr lang="en-GB" sz="1050" b="1" dirty="0" smtClean="0">
                <a:latin typeface="Calibri" pitchFamily="34" charset="0"/>
              </a:rPr>
              <a:t>ocal </a:t>
            </a:r>
            <a:r>
              <a:rPr lang="en-GB" sz="1050" b="1" dirty="0">
                <a:latin typeface="Calibri" pitchFamily="34" charset="0"/>
              </a:rPr>
              <a:t>secondary storage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50" b="1" dirty="0">
                <a:latin typeface="Calibri" pitchFamily="34" charset="0"/>
              </a:rPr>
              <a:t>(local disks)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3429000" y="2665665"/>
            <a:ext cx="822960" cy="133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1100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441325" y="4316034"/>
            <a:ext cx="1336" cy="1972054"/>
          </a:xfrm>
          <a:prstGeom prst="line">
            <a:avLst/>
          </a:prstGeom>
          <a:noFill/>
          <a:ln w="38160">
            <a:solidFill>
              <a:srgbClr val="000066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sz="1100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55667" y="4605979"/>
            <a:ext cx="692096" cy="7280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50" b="1" dirty="0">
                <a:latin typeface="Calibri" pitchFamily="34" charset="0"/>
              </a:rPr>
              <a:t>Larger,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50" b="1" dirty="0">
                <a:latin typeface="Calibri" pitchFamily="34" charset="0"/>
              </a:rPr>
              <a:t>slower,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50" b="1" dirty="0">
                <a:latin typeface="Calibri" pitchFamily="34" charset="0"/>
              </a:rPr>
              <a:t>cheaper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50" b="1" dirty="0" smtClean="0">
                <a:latin typeface="Calibri" pitchFamily="34" charset="0"/>
              </a:rPr>
              <a:t>per byte</a:t>
            </a:r>
            <a:endParaRPr lang="en-GB" sz="1050" b="1" dirty="0">
              <a:latin typeface="Calibri" pitchFamily="34" charset="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438400" y="5757944"/>
            <a:ext cx="2895601" cy="41126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50" dirty="0">
                <a:latin typeface="Calibri" pitchFamily="34" charset="0"/>
              </a:rPr>
              <a:t>R</a:t>
            </a:r>
            <a:r>
              <a:rPr lang="en-GB" sz="1050" b="1" dirty="0" smtClean="0">
                <a:latin typeface="Calibri" pitchFamily="34" charset="0"/>
              </a:rPr>
              <a:t>emote </a:t>
            </a:r>
            <a:r>
              <a:rPr lang="en-GB" sz="1050" b="1" dirty="0">
                <a:latin typeface="Calibri" pitchFamily="34" charset="0"/>
              </a:rPr>
              <a:t>secondary storage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50" b="1" dirty="0">
                <a:latin typeface="Calibri" pitchFamily="34" charset="0"/>
              </a:rPr>
              <a:t>(tapes, distributed file systems, Web servers)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6096000" y="4876800"/>
            <a:ext cx="1734390" cy="5469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b="1" dirty="0">
                <a:solidFill>
                  <a:srgbClr val="C00000"/>
                </a:solidFill>
                <a:latin typeface="Calibri" pitchFamily="34" charset="0"/>
              </a:rPr>
              <a:t>Local disks hold files retrieved from disks on remote network servers</a:t>
            </a: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5562600" y="4191000"/>
            <a:ext cx="2308515" cy="3961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b="1" dirty="0">
                <a:solidFill>
                  <a:srgbClr val="C00000"/>
                </a:solidFill>
                <a:latin typeface="Calibri" pitchFamily="34" charset="0"/>
              </a:rPr>
              <a:t>Main memory holds disk </a:t>
            </a:r>
            <a:r>
              <a:rPr lang="en-GB" sz="1000" b="1" dirty="0" smtClean="0">
                <a:solidFill>
                  <a:srgbClr val="C00000"/>
                </a:solidFill>
                <a:latin typeface="Calibri" pitchFamily="34" charset="0"/>
              </a:rPr>
              <a:t>blocks </a:t>
            </a:r>
            <a:r>
              <a:rPr lang="en-GB" sz="1000" b="1" dirty="0">
                <a:solidFill>
                  <a:srgbClr val="C00000"/>
                </a:solidFill>
                <a:latin typeface="Calibri" pitchFamily="34" charset="0"/>
              </a:rPr>
              <a:t>retrieved from </a:t>
            </a:r>
            <a:r>
              <a:rPr lang="en-GB" sz="1000" b="1" dirty="0" smtClean="0">
                <a:solidFill>
                  <a:srgbClr val="C00000"/>
                </a:solidFill>
                <a:latin typeface="Calibri" pitchFamily="34" charset="0"/>
              </a:rPr>
              <a:t>local disks</a:t>
            </a:r>
            <a:endParaRPr lang="en-GB" sz="10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>
            <a:off x="1676399" y="5562600"/>
            <a:ext cx="4267201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1100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3429000" y="3468956"/>
            <a:ext cx="702619" cy="41126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50" b="1" dirty="0" smtClean="0">
                <a:latin typeface="Calibri" pitchFamily="34" charset="0"/>
              </a:rPr>
              <a:t>L2 cache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50" b="1" dirty="0" smtClean="0">
                <a:latin typeface="Calibri" pitchFamily="34" charset="0"/>
              </a:rPr>
              <a:t>(</a:t>
            </a:r>
            <a:r>
              <a:rPr lang="en-GB" sz="1050" b="1" dirty="0">
                <a:latin typeface="Calibri" pitchFamily="34" charset="0"/>
              </a:rPr>
              <a:t>SRAM)</a:t>
            </a:r>
          </a:p>
        </p:txBody>
      </p: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4572000" y="2636644"/>
            <a:ext cx="2387295" cy="3961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b="1" dirty="0">
                <a:solidFill>
                  <a:srgbClr val="C00000"/>
                </a:solidFill>
                <a:latin typeface="Calibri" pitchFamily="34" charset="0"/>
              </a:rPr>
              <a:t>L1 cache holds cache lines retrieved from </a:t>
            </a:r>
            <a:r>
              <a:rPr lang="en-GB" sz="1000" b="1" dirty="0" smtClean="0">
                <a:solidFill>
                  <a:srgbClr val="C00000"/>
                </a:solidFill>
                <a:latin typeface="Calibri" pitchFamily="34" charset="0"/>
              </a:rPr>
              <a:t>L2 </a:t>
            </a:r>
            <a:r>
              <a:rPr lang="en-GB" sz="1000" b="1" dirty="0">
                <a:solidFill>
                  <a:srgbClr val="C00000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4114800" y="1828800"/>
            <a:ext cx="2455383" cy="3961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b="1" dirty="0">
                <a:solidFill>
                  <a:srgbClr val="C00000"/>
                </a:solidFill>
                <a:latin typeface="Calibri" pitchFamily="34" charset="0"/>
              </a:rPr>
              <a:t>CPU registers hold words retrieved </a:t>
            </a:r>
            <a:r>
              <a:rPr lang="en-GB" sz="1000" b="1" dirty="0" smtClean="0">
                <a:solidFill>
                  <a:srgbClr val="C00000"/>
                </a:solidFill>
                <a:latin typeface="Calibri" pitchFamily="34" charset="0"/>
              </a:rPr>
              <a:t>from </a:t>
            </a:r>
            <a:r>
              <a:rPr lang="en-GB" sz="1000" b="1" dirty="0">
                <a:solidFill>
                  <a:srgbClr val="C00000"/>
                </a:solidFill>
                <a:latin typeface="Calibri" pitchFamily="34" charset="0"/>
              </a:rPr>
              <a:t>L1 cache</a:t>
            </a:r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5105400" y="3516584"/>
            <a:ext cx="2211047" cy="3961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b="1" dirty="0">
                <a:solidFill>
                  <a:srgbClr val="C00000"/>
                </a:solidFill>
                <a:latin typeface="Calibri" pitchFamily="34" charset="0"/>
              </a:rPr>
              <a:t>L2 cache holds cache lines retrieved from main memory</a:t>
            </a:r>
          </a:p>
        </p:txBody>
      </p:sp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3055061" y="2110897"/>
            <a:ext cx="450139" cy="2528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50" b="1" dirty="0">
                <a:solidFill>
                  <a:srgbClr val="000482"/>
                </a:solidFill>
                <a:latin typeface="Calibri" pitchFamily="34" charset="0"/>
              </a:rPr>
              <a:t>L0:</a:t>
            </a:r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2677236" y="2820509"/>
            <a:ext cx="450139" cy="2528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50" b="1" dirty="0">
                <a:solidFill>
                  <a:srgbClr val="000482"/>
                </a:solidFill>
                <a:latin typeface="Calibri" pitchFamily="34" charset="0"/>
              </a:rPr>
              <a:t>L1:</a:t>
            </a:r>
          </a:p>
        </p:txBody>
      </p:sp>
      <p:sp>
        <p:nvSpPr>
          <p:cNvPr id="23" name="Text Box 32"/>
          <p:cNvSpPr txBox="1">
            <a:spLocks noChangeArrowheads="1"/>
          </p:cNvSpPr>
          <p:nvPr/>
        </p:nvSpPr>
        <p:spPr bwMode="auto">
          <a:xfrm>
            <a:off x="2239086" y="3517422"/>
            <a:ext cx="450139" cy="2528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50" b="1" dirty="0">
                <a:solidFill>
                  <a:srgbClr val="000482"/>
                </a:solidFill>
                <a:latin typeface="Calibri" pitchFamily="34" charset="0"/>
              </a:rPr>
              <a:t>L2:</a:t>
            </a:r>
          </a:p>
        </p:txBody>
      </p:sp>
      <p:sp>
        <p:nvSpPr>
          <p:cNvPr id="24" name="Text Box 33"/>
          <p:cNvSpPr txBox="1">
            <a:spLocks noChangeArrowheads="1"/>
          </p:cNvSpPr>
          <p:nvPr/>
        </p:nvSpPr>
        <p:spPr bwMode="auto">
          <a:xfrm>
            <a:off x="1766011" y="4320697"/>
            <a:ext cx="450139" cy="2528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50" b="1" dirty="0">
                <a:solidFill>
                  <a:srgbClr val="000482"/>
                </a:solidFill>
                <a:latin typeface="Calibri" pitchFamily="34" charset="0"/>
              </a:rPr>
              <a:t>L3:</a:t>
            </a:r>
          </a:p>
        </p:txBody>
      </p: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1302461" y="5029200"/>
            <a:ext cx="450139" cy="2528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50" b="1" dirty="0">
                <a:solidFill>
                  <a:srgbClr val="000482"/>
                </a:solidFill>
                <a:latin typeface="Calibri" pitchFamily="34" charset="0"/>
              </a:rPr>
              <a:t>L4: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884237" y="5840121"/>
            <a:ext cx="450139" cy="2528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50" b="1" dirty="0">
                <a:solidFill>
                  <a:srgbClr val="000482"/>
                </a:solidFill>
                <a:latin typeface="Calibri" pitchFamily="34" charset="0"/>
              </a:rPr>
              <a:t>L5: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457200" y="2057400"/>
            <a:ext cx="690563" cy="7280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50" b="1" dirty="0">
                <a:latin typeface="Calibri" pitchFamily="34" charset="0"/>
              </a:rPr>
              <a:t>Smaller,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50" b="1" dirty="0">
                <a:latin typeface="Calibri" pitchFamily="34" charset="0"/>
              </a:rPr>
              <a:t>faster</a:t>
            </a:r>
            <a:r>
              <a:rPr lang="en-GB" sz="1050" b="1" dirty="0" smtClean="0">
                <a:latin typeface="Calibri" pitchFamily="34" charset="0"/>
              </a:rPr>
              <a:t>,</a:t>
            </a:r>
            <a:endParaRPr lang="en-GB" sz="105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50" b="1" dirty="0">
                <a:latin typeface="Calibri" pitchFamily="34" charset="0"/>
              </a:rPr>
              <a:t>costlier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50" b="1" dirty="0" smtClean="0">
                <a:latin typeface="Calibri" pitchFamily="34" charset="0"/>
              </a:rPr>
              <a:t>per byte</a:t>
            </a:r>
            <a:endParaRPr lang="en-GB" sz="1050" b="1" dirty="0">
              <a:latin typeface="Calibri" pitchFamily="34" charset="0"/>
            </a:endParaRPr>
          </a:p>
        </p:txBody>
      </p:sp>
      <p:sp>
        <p:nvSpPr>
          <p:cNvPr id="28" name="Line 37"/>
          <p:cNvSpPr>
            <a:spLocks noChangeShapeType="1"/>
          </p:cNvSpPr>
          <p:nvPr/>
        </p:nvSpPr>
        <p:spPr bwMode="auto">
          <a:xfrm flipV="1">
            <a:off x="455613" y="1485909"/>
            <a:ext cx="1335" cy="1814503"/>
          </a:xfrm>
          <a:prstGeom prst="line">
            <a:avLst/>
          </a:prstGeom>
          <a:noFill/>
          <a:ln w="38160">
            <a:solidFill>
              <a:srgbClr val="000066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sz="1100"/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2031124" y="4916250"/>
            <a:ext cx="35314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2519896" y="4087019"/>
            <a:ext cx="2538669" cy="252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2955754" y="3352800"/>
            <a:ext cx="1692446" cy="252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10/main" xmlns:mv="urn:schemas-microsoft-com:mac:vml" xmlns:mc="http://schemas.openxmlformats.org/markup-compatibility/2006" val="254564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8" name="Curved Left Arrow 7"/>
          <p:cNvSpPr/>
          <p:nvPr/>
        </p:nvSpPr>
        <p:spPr>
          <a:xfrm>
            <a:off x="2133600" y="2362200"/>
            <a:ext cx="838200" cy="13716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0400" y="2514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We will discuss this interaction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pitchFamily="34" charset="0"/>
                <a:cs typeface="Helvetica" pitchFamily="34" charset="0"/>
              </a:rPr>
              <a:t>Registers</a:t>
            </a:r>
          </a:p>
          <a:p>
            <a:endParaRPr lang="en-US" dirty="0">
              <a:latin typeface="Helvetica" pitchFamily="34" charset="0"/>
              <a:cs typeface="Helvetica" pitchFamily="34" charset="0"/>
            </a:endParaRPr>
          </a:p>
          <a:p>
            <a:r>
              <a:rPr lang="en-US" dirty="0">
                <a:latin typeface="Helvetica" pitchFamily="34" charset="0"/>
                <a:cs typeface="Helvetica" pitchFamily="34" charset="0"/>
              </a:rPr>
              <a:t>SRAM</a:t>
            </a:r>
          </a:p>
          <a:p>
            <a:pPr marL="0" indent="0">
              <a:buNone/>
            </a:pPr>
            <a:endParaRPr lang="en-US" sz="3600" dirty="0">
              <a:latin typeface="Helvetica" pitchFamily="34" charset="0"/>
              <a:cs typeface="Helvetica" pitchFamily="34" charset="0"/>
            </a:endParaRPr>
          </a:p>
          <a:p>
            <a:r>
              <a:rPr lang="en-US" dirty="0">
                <a:latin typeface="Helvetica" pitchFamily="34" charset="0"/>
                <a:cs typeface="Helvetica" pitchFamily="34" charset="0"/>
              </a:rPr>
              <a:t>DRAM</a:t>
            </a:r>
          </a:p>
          <a:p>
            <a:endParaRPr lang="en-US" dirty="0">
              <a:latin typeface="Helvetica" pitchFamily="34" charset="0"/>
              <a:cs typeface="Helvetica" pitchFamily="34" charset="0"/>
            </a:endParaRPr>
          </a:p>
          <a:p>
            <a:r>
              <a:rPr lang="en-US" dirty="0">
                <a:latin typeface="Helvetica" pitchFamily="34" charset="0"/>
                <a:cs typeface="Helvetica" pitchFamily="34" charset="0"/>
              </a:rPr>
              <a:t>Local Secondary storage</a:t>
            </a:r>
          </a:p>
          <a:p>
            <a:endParaRPr lang="en-US" dirty="0">
              <a:latin typeface="Helvetica" pitchFamily="34" charset="0"/>
              <a:cs typeface="Helvetica" pitchFamily="34" charset="0"/>
            </a:endParaRPr>
          </a:p>
          <a:p>
            <a:r>
              <a:rPr lang="en-US" dirty="0">
                <a:latin typeface="Helvetica" pitchFamily="34" charset="0"/>
                <a:cs typeface="Helvetica" pitchFamily="34" charset="0"/>
              </a:rPr>
              <a:t>Remote Secondary storage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77305221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 smtClean="0">
                <a:latin typeface="Helvetica" pitchFamily="34" charset="0"/>
                <a:cs typeface="Helvetica" pitchFamily="34" charset="0"/>
              </a:rPr>
              <a:t>SRAM </a:t>
            </a:r>
            <a:r>
              <a:rPr lang="en-US" dirty="0" err="1" smtClean="0">
                <a:latin typeface="Helvetica" pitchFamily="34" charset="0"/>
                <a:cs typeface="Helvetica" pitchFamily="34" charset="0"/>
              </a:rPr>
              <a:t>vs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 DRAM tradeoff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pitchFamily="34" charset="0"/>
                <a:cs typeface="Helvetica" pitchFamily="34" charset="0"/>
              </a:rPr>
              <a:t>SRAM (cache)</a:t>
            </a:r>
          </a:p>
          <a:p>
            <a:pPr lvl="1"/>
            <a:r>
              <a:rPr lang="en-US" dirty="0">
                <a:latin typeface="Helvetica" pitchFamily="34" charset="0"/>
                <a:cs typeface="Helvetica" pitchFamily="34" charset="0"/>
              </a:rPr>
              <a:t>Faster (L1 cache: 1 CPU cycle)</a:t>
            </a:r>
          </a:p>
          <a:p>
            <a:pPr lvl="1"/>
            <a:r>
              <a:rPr lang="en-US" dirty="0">
                <a:latin typeface="Helvetica" pitchFamily="34" charset="0"/>
                <a:cs typeface="Helvetica" pitchFamily="34" charset="0"/>
              </a:rPr>
              <a:t>Smaller (Kilobytes (L1) or Megabytes (L2))</a:t>
            </a:r>
          </a:p>
          <a:p>
            <a:pPr lvl="1"/>
            <a:r>
              <a:rPr lang="en-US" dirty="0">
                <a:latin typeface="Helvetica" pitchFamily="34" charset="0"/>
                <a:cs typeface="Helvetica" pitchFamily="34" charset="0"/>
              </a:rPr>
              <a:t>More expensive and “energy-hungry”</a:t>
            </a:r>
          </a:p>
          <a:p>
            <a:r>
              <a:rPr lang="en-US" dirty="0">
                <a:latin typeface="Helvetica" pitchFamily="34" charset="0"/>
                <a:cs typeface="Helvetica" pitchFamily="34" charset="0"/>
              </a:rPr>
              <a:t>DRAM (main memory)</a:t>
            </a:r>
          </a:p>
          <a:p>
            <a:pPr lvl="1"/>
            <a:r>
              <a:rPr lang="en-US" dirty="0">
                <a:latin typeface="Helvetica" pitchFamily="34" charset="0"/>
                <a:cs typeface="Helvetica" pitchFamily="34" charset="0"/>
              </a:rPr>
              <a:t>Relatively slower (hundreds of CPU cycles)</a:t>
            </a:r>
          </a:p>
          <a:p>
            <a:pPr lvl="1"/>
            <a:r>
              <a:rPr lang="en-US" dirty="0">
                <a:latin typeface="Helvetica" pitchFamily="34" charset="0"/>
                <a:cs typeface="Helvetica" pitchFamily="34" charset="0"/>
              </a:rPr>
              <a:t>Larger (Gigabytes)</a:t>
            </a:r>
          </a:p>
          <a:p>
            <a:pPr lvl="1"/>
            <a:r>
              <a:rPr lang="en-US" dirty="0" smtClean="0">
                <a:latin typeface="Helvetica" pitchFamily="34" charset="0"/>
                <a:cs typeface="Helvetica" pitchFamily="34" charset="0"/>
              </a:rPr>
              <a:t>Cheaper</a:t>
            </a:r>
            <a:endParaRPr lang="en-US" dirty="0">
              <a:latin typeface="Helvetica" pitchFamily="34" charset="0"/>
              <a:cs typeface="Helvetica" pitchFamily="34" charset="0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34834016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/>
              <a:t>Temporal locality</a:t>
            </a:r>
            <a:endParaRPr lang="en-GB" dirty="0"/>
          </a:p>
          <a:p>
            <a:pPr lvl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/>
              <a:t>Recently referenced items are likely </a:t>
            </a:r>
            <a:br>
              <a:rPr lang="en-GB" dirty="0"/>
            </a:br>
            <a:r>
              <a:rPr lang="en-GB" dirty="0"/>
              <a:t>to be referenced again in the near </a:t>
            </a:r>
            <a:r>
              <a:rPr lang="en-GB" dirty="0" smtClean="0"/>
              <a:t>future</a:t>
            </a:r>
          </a:p>
          <a:p>
            <a:pPr lvl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/>
              <a:t>After accessing address X in memory, save the bytes in cache for future </a:t>
            </a:r>
            <a:r>
              <a:rPr lang="en-US" dirty="0" smtClean="0"/>
              <a:t>access</a:t>
            </a:r>
            <a:endParaRPr lang="en-GB" dirty="0"/>
          </a:p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 smtClean="0">
              <a:solidFill>
                <a:srgbClr val="C00000"/>
              </a:solidFill>
            </a:endParaRPr>
          </a:p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/>
              <a:t>Spatial locality</a:t>
            </a:r>
            <a:endParaRPr lang="en-GB" dirty="0"/>
          </a:p>
          <a:p>
            <a:pPr lvl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/>
              <a:t>Items with nearby addresses tend </a:t>
            </a:r>
            <a:br>
              <a:rPr lang="en-GB" dirty="0"/>
            </a:br>
            <a:r>
              <a:rPr lang="en-GB" dirty="0"/>
              <a:t>to be referenced close together in </a:t>
            </a:r>
            <a:r>
              <a:rPr lang="en-GB" dirty="0" smtClean="0"/>
              <a:t>time</a:t>
            </a:r>
          </a:p>
          <a:p>
            <a:pPr lvl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/>
              <a:t>After accessing address X, save the block of memory around X in cache for future </a:t>
            </a:r>
            <a:r>
              <a:rPr lang="en-US" dirty="0" smtClean="0"/>
              <a:t>access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6216739" y="4267200"/>
            <a:ext cx="1905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680200" y="4267200"/>
            <a:ext cx="381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061200" y="4267200"/>
            <a:ext cx="381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6600780" y="3907665"/>
            <a:ext cx="841420" cy="359535"/>
          </a:xfrm>
          <a:custGeom>
            <a:avLst/>
            <a:gdLst>
              <a:gd name="connsiteX0" fmla="*/ 200695 w 841420"/>
              <a:gd name="connsiteY0" fmla="*/ 353095 h 359535"/>
              <a:gd name="connsiteX1" fmla="*/ 91225 w 841420"/>
              <a:gd name="connsiteY1" fmla="*/ 56881 h 359535"/>
              <a:gd name="connsiteX2" fmla="*/ 748048 w 841420"/>
              <a:gd name="connsiteY2" fmla="*/ 50442 h 359535"/>
              <a:gd name="connsiteX3" fmla="*/ 651456 w 841420"/>
              <a:gd name="connsiteY3" fmla="*/ 359535 h 359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1420" h="359535">
                <a:moveTo>
                  <a:pt x="200695" y="353095"/>
                </a:moveTo>
                <a:cubicBezTo>
                  <a:pt x="100347" y="230209"/>
                  <a:pt x="0" y="107323"/>
                  <a:pt x="91225" y="56881"/>
                </a:cubicBezTo>
                <a:cubicBezTo>
                  <a:pt x="182450" y="6439"/>
                  <a:pt x="654676" y="0"/>
                  <a:pt x="748048" y="50442"/>
                </a:cubicBezTo>
                <a:cubicBezTo>
                  <a:pt x="841420" y="100884"/>
                  <a:pt x="746438" y="230209"/>
                  <a:pt x="651456" y="359535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6400800" y="2109989"/>
            <a:ext cx="1905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251700" y="2109989"/>
            <a:ext cx="381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7169239" y="1676400"/>
            <a:ext cx="627844" cy="433589"/>
          </a:xfrm>
          <a:custGeom>
            <a:avLst/>
            <a:gdLst>
              <a:gd name="connsiteX0" fmla="*/ 290847 w 627844"/>
              <a:gd name="connsiteY0" fmla="*/ 433589 h 433589"/>
              <a:gd name="connsiteX1" fmla="*/ 46149 w 627844"/>
              <a:gd name="connsiteY1" fmla="*/ 72980 h 433589"/>
              <a:gd name="connsiteX2" fmla="*/ 567743 w 627844"/>
              <a:gd name="connsiteY2" fmla="*/ 60101 h 433589"/>
              <a:gd name="connsiteX3" fmla="*/ 406757 w 627844"/>
              <a:gd name="connsiteY3" fmla="*/ 433589 h 43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7844" h="433589">
                <a:moveTo>
                  <a:pt x="290847" y="433589"/>
                </a:moveTo>
                <a:cubicBezTo>
                  <a:pt x="145423" y="284408"/>
                  <a:pt x="0" y="135228"/>
                  <a:pt x="46149" y="72980"/>
                </a:cubicBezTo>
                <a:cubicBezTo>
                  <a:pt x="92298" y="10732"/>
                  <a:pt x="507642" y="0"/>
                  <a:pt x="567743" y="60101"/>
                </a:cubicBezTo>
                <a:cubicBezTo>
                  <a:pt x="627844" y="120202"/>
                  <a:pt x="517300" y="276895"/>
                  <a:pt x="406757" y="433589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10/main" xmlns:mv="urn:schemas-microsoft-com:mac:vml" xmlns:mc="http://schemas.openxmlformats.org/markup-compatibility/2006" val="180826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 smtClean="0"/>
              <a:t>Memory Address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64-bit on shark machines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Block offset:  b bits</a:t>
            </a:r>
          </a:p>
          <a:p>
            <a:r>
              <a:rPr lang="en-US" dirty="0"/>
              <a:t>Set index:  </a:t>
            </a:r>
            <a:r>
              <a:rPr lang="en-US" dirty="0" err="1"/>
              <a:t>s</a:t>
            </a:r>
            <a:r>
              <a:rPr lang="en-US" dirty="0"/>
              <a:t> </a:t>
            </a:r>
            <a:r>
              <a:rPr lang="en-US" dirty="0" smtClean="0"/>
              <a:t>bits</a:t>
            </a:r>
          </a:p>
          <a:p>
            <a:r>
              <a:rPr lang="en-US" dirty="0" smtClean="0"/>
              <a:t>Tag Bits: Address Size – </a:t>
            </a:r>
            <a:r>
              <a:rPr lang="en-US" dirty="0" err="1" smtClean="0"/>
              <a:t>b</a:t>
            </a:r>
            <a:r>
              <a:rPr lang="en-US" dirty="0" smtClean="0"/>
              <a:t> – 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add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0200" y="2514600"/>
            <a:ext cx="6381033" cy="995766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11007444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2051</Words>
  <Application>Microsoft Macintosh PowerPoint</Application>
  <PresentationFormat>On-screen Show (4:3)</PresentationFormat>
  <Paragraphs>434</Paragraphs>
  <Slides>34</Slides>
  <Notes>25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template2007</vt:lpstr>
      <vt:lpstr>Office Theme</vt:lpstr>
      <vt:lpstr>Cache Lab Implementation and Blocking</vt:lpstr>
      <vt:lpstr>Welcome to the World of Pointers !</vt:lpstr>
      <vt:lpstr>Class Schedule</vt:lpstr>
      <vt:lpstr>Outline</vt:lpstr>
      <vt:lpstr>Memory Hierarchy</vt:lpstr>
      <vt:lpstr>Memory Hierarchy</vt:lpstr>
      <vt:lpstr>SRAM vs DRAM tradeoff</vt:lpstr>
      <vt:lpstr>Locality</vt:lpstr>
      <vt:lpstr>Memory Address</vt:lpstr>
      <vt:lpstr>Cache</vt:lpstr>
      <vt:lpstr>Visual Cache Terminology</vt:lpstr>
      <vt:lpstr>General Cache Concepts</vt:lpstr>
      <vt:lpstr>General Cache Concepts: Miss</vt:lpstr>
      <vt:lpstr>General Caching Concepts:  Types of Cache Misses</vt:lpstr>
      <vt:lpstr>Cachelab</vt:lpstr>
      <vt:lpstr>Part (a) Cache simulator</vt:lpstr>
      <vt:lpstr>Cache simulator: Hints</vt:lpstr>
      <vt:lpstr>Cache Lab Implementation:  getopt</vt:lpstr>
      <vt:lpstr>getopt</vt:lpstr>
      <vt:lpstr>getopt Example</vt:lpstr>
      <vt:lpstr>fscanf</vt:lpstr>
      <vt:lpstr>Example</vt:lpstr>
      <vt:lpstr>Malloc/free</vt:lpstr>
      <vt:lpstr>Part (b) Efficient Matrix Transpose</vt:lpstr>
      <vt:lpstr>Part (b) Efficient Matrix Transpose</vt:lpstr>
      <vt:lpstr>Blocked Matrix Multiplication</vt:lpstr>
      <vt:lpstr>Blocking </vt:lpstr>
      <vt:lpstr>Part (b)</vt:lpstr>
      <vt:lpstr>Part (b)</vt:lpstr>
      <vt:lpstr>Warnings are Errors</vt:lpstr>
      <vt:lpstr>Missing Header Files</vt:lpstr>
      <vt:lpstr>Tutorials</vt:lpstr>
      <vt:lpstr>Style</vt:lpstr>
      <vt:lpstr>Questions?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Hieararchy and Caches</dc:title>
  <dc:creator>Ian Hartwig</dc:creator>
  <cp:lastModifiedBy>Marjorie Carlson</cp:lastModifiedBy>
  <cp:revision>25</cp:revision>
  <dcterms:created xsi:type="dcterms:W3CDTF">2013-10-22T02:36:45Z</dcterms:created>
  <dcterms:modified xsi:type="dcterms:W3CDTF">2013-10-22T02:37:40Z</dcterms:modified>
</cp:coreProperties>
</file>