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7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319" r:id="rId5"/>
    <p:sldId id="320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327" r:id="rId16"/>
    <p:sldId id="328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324" r:id="rId26"/>
    <p:sldId id="325" r:id="rId27"/>
    <p:sldId id="285" r:id="rId28"/>
    <p:sldId id="287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323" r:id="rId37"/>
    <p:sldId id="303" r:id="rId38"/>
    <p:sldId id="330" r:id="rId39"/>
    <p:sldId id="305" r:id="rId40"/>
    <p:sldId id="304" r:id="rId41"/>
    <p:sldId id="308" r:id="rId42"/>
    <p:sldId id="329" r:id="rId43"/>
    <p:sldId id="311" r:id="rId44"/>
    <p:sldId id="321" r:id="rId45"/>
    <p:sldId id="312" r:id="rId46"/>
    <p:sldId id="313" r:id="rId47"/>
    <p:sldId id="315" r:id="rId48"/>
    <p:sldId id="314" r:id="rId49"/>
    <p:sldId id="316" r:id="rId50"/>
    <p:sldId id="317" r:id="rId5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540000"/>
    <a:srgbClr val="480000"/>
    <a:srgbClr val="7E0000"/>
    <a:srgbClr val="27F99A"/>
    <a:srgbClr val="FF8C3C"/>
    <a:srgbClr val="C66B5A"/>
    <a:srgbClr val="315263"/>
    <a:srgbClr val="7B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7" autoAdjust="0"/>
    <p:restoredTop sz="84754" autoAdjust="0"/>
  </p:normalViewPr>
  <p:slideViewPr>
    <p:cSldViewPr snapToGrid="0">
      <p:cViewPr varScale="1">
        <p:scale>
          <a:sx n="105" d="100"/>
          <a:sy n="105" d="100"/>
        </p:scale>
        <p:origin x="1408" y="200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32" y="-7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2517" cy="506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defTabSz="980161" eaLnBrk="0" hangingPunct="0">
              <a:defRPr kumimoji="0" sz="1400">
                <a:latin typeface="Times New Roman" pitchFamily="18" charset="0"/>
              </a:defRPr>
            </a:lvl1pPr>
          </a:lstStyle>
          <a:p>
            <a:r>
              <a:rPr lang="zh-CN" altLang="en-US"/>
              <a:t>EE141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0875" y="0"/>
            <a:ext cx="3033636" cy="506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80161" eaLnBrk="0" hangingPunct="0">
              <a:defRPr kumimoji="0" sz="14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13999"/>
            <a:ext cx="3112517" cy="5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80161" eaLnBrk="0" hangingPunct="0">
              <a:defRPr kumimoji="0" sz="14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0875" y="9713999"/>
            <a:ext cx="3033636" cy="5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80161" eaLnBrk="0" hangingPunct="0">
              <a:defRPr kumimoji="0" sz="1400">
                <a:latin typeface="Times New Roman" pitchFamily="18" charset="0"/>
              </a:defRPr>
            </a:lvl1pPr>
          </a:lstStyle>
          <a:p>
            <a:fld id="{DD690241-1E1D-4EC1-B04D-11B325FD3E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919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2517" cy="506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defTabSz="980161" eaLnBrk="0" hangingPunct="0">
              <a:defRPr kumimoji="0" sz="1400">
                <a:latin typeface="Times New Roman" pitchFamily="18" charset="0"/>
              </a:defRPr>
            </a:lvl1pPr>
          </a:lstStyle>
          <a:p>
            <a:r>
              <a:rPr lang="zh-CN" altLang="en-US"/>
              <a:t>EE141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0875" y="0"/>
            <a:ext cx="3033636" cy="506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80161" eaLnBrk="0" hangingPunct="0">
              <a:defRPr kumimoji="0" sz="14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60413"/>
            <a:ext cx="518160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713" y="4898756"/>
            <a:ext cx="5214371" cy="45611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3999"/>
            <a:ext cx="3112517" cy="5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80161" eaLnBrk="0" hangingPunct="0">
              <a:defRPr kumimoji="0" sz="14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0875" y="9713999"/>
            <a:ext cx="3033636" cy="5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80161" eaLnBrk="0" hangingPunct="0">
              <a:defRPr kumimoji="0" sz="1400">
                <a:latin typeface="Times New Roman" pitchFamily="18" charset="0"/>
              </a:defRPr>
            </a:lvl1pPr>
          </a:lstStyle>
          <a:p>
            <a:fld id="{A7360D60-575E-44D3-86C7-49D6EE17CF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4977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0E4FB-1DB1-4EFA-BA41-7F737879D6AD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67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60413"/>
            <a:ext cx="5181600" cy="3886200"/>
          </a:xfrm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r>
              <a:rPr lang="en-US" altLang="zh-CN" dirty="0"/>
              <a:t>VTC characteristics are dependent upon the data input patterns applied to the gate (so the noise margins are also data dependent!)</a:t>
            </a:r>
          </a:p>
          <a:p>
            <a:endParaRPr lang="en-US" altLang="zh-CN" dirty="0"/>
          </a:p>
          <a:p>
            <a:r>
              <a:rPr lang="en-US" altLang="zh-CN" dirty="0"/>
              <a:t>Threshold voltage of M2 will be higher than transistor M1 due to body effect</a:t>
            </a:r>
          </a:p>
          <a:p>
            <a:endParaRPr lang="en-US" altLang="zh-CN" dirty="0"/>
          </a:p>
          <a:p>
            <a:r>
              <a:rPr lang="en-US" altLang="zh-CN" dirty="0"/>
              <a:t>Case 1 – both transistors in the PUN are on simultaneously for A=B=0, representing a strong pull-up.  In the other two cases only one of the pull-up devices is on.  So the VTC is shifted left as a result of the weaker PUN for the second and third cases.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Case 2 –  see Case 3, small difference can be attributed to the body effect of M2 and the drive voltage</a:t>
            </a:r>
          </a:p>
          <a:p>
            <a:endParaRPr lang="en-US" altLang="zh-CN" dirty="0"/>
          </a:p>
          <a:p>
            <a:r>
              <a:rPr lang="en-US" altLang="zh-CN" dirty="0"/>
              <a:t>Case 3 – M2 as resistor in series with M1, so only small effect on VTC; since </a:t>
            </a:r>
            <a:r>
              <a:rPr lang="en-US" altLang="zh-CN" dirty="0" err="1"/>
              <a:t>pulldown</a:t>
            </a:r>
            <a:r>
              <a:rPr lang="en-US" altLang="zh-CN" dirty="0"/>
              <a:t> is strong and </a:t>
            </a:r>
            <a:r>
              <a:rPr lang="en-US" altLang="zh-CN" dirty="0" err="1"/>
              <a:t>pullup</a:t>
            </a:r>
            <a:r>
              <a:rPr lang="en-US" altLang="zh-CN" dirty="0"/>
              <a:t> weaker than case 1, VTC shifted to the left</a:t>
            </a:r>
          </a:p>
          <a:p>
            <a:r>
              <a:rPr lang="en-US" altLang="zh-CN" dirty="0"/>
              <a:t>(also have to discharge both CL (on the output) and </a:t>
            </a:r>
            <a:r>
              <a:rPr lang="en-US" altLang="zh-CN" dirty="0" err="1"/>
              <a:t>Cint</a:t>
            </a:r>
            <a:r>
              <a:rPr lang="en-US" altLang="zh-CN" dirty="0"/>
              <a:t> (possibly) thru M1 so will also be slower!)</a:t>
            </a:r>
          </a:p>
        </p:txBody>
      </p:sp>
    </p:spTree>
    <p:extLst>
      <p:ext uri="{BB962C8B-B14F-4D97-AF65-F5344CB8AC3E}">
        <p14:creationId xmlns:p14="http://schemas.microsoft.com/office/powerpoint/2010/main" val="2055644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60413"/>
            <a:ext cx="5181600" cy="3886200"/>
          </a:xfrm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r>
              <a:rPr lang="en-US" altLang="zh-CN" dirty="0"/>
              <a:t>VTC characteristics are dependent upon the data input patterns applied to the gate (so the noise margins are also data dependent!)</a:t>
            </a:r>
          </a:p>
          <a:p>
            <a:endParaRPr lang="en-US" altLang="zh-CN" dirty="0"/>
          </a:p>
          <a:p>
            <a:r>
              <a:rPr lang="en-US" altLang="zh-CN" dirty="0"/>
              <a:t>Threshold voltage of M2 will be higher than transistor M1 due to body effect</a:t>
            </a:r>
          </a:p>
          <a:p>
            <a:endParaRPr lang="en-US" altLang="zh-CN" dirty="0"/>
          </a:p>
          <a:p>
            <a:r>
              <a:rPr lang="en-US" altLang="zh-CN" dirty="0"/>
              <a:t>Case 1 – both transistors in the PUN are on simultaneously for A=B=0, representing a strong pull-up.  In the other two cases only one of the pull-up devices is on.  So the VTC is shifted left as a result of the weaker PUN for the second and third cases.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Case 2 –  see Case 3, small difference can be attributed to the body effect of M2 and the drive voltage</a:t>
            </a:r>
          </a:p>
          <a:p>
            <a:endParaRPr lang="en-US" altLang="zh-CN" dirty="0"/>
          </a:p>
          <a:p>
            <a:r>
              <a:rPr lang="en-US" altLang="zh-CN" dirty="0"/>
              <a:t>Case 3 – M2 as resistor in series with M1, so only small effect on VTC; since </a:t>
            </a:r>
            <a:r>
              <a:rPr lang="en-US" altLang="zh-CN" dirty="0" err="1"/>
              <a:t>pulldown</a:t>
            </a:r>
            <a:r>
              <a:rPr lang="en-US" altLang="zh-CN" dirty="0"/>
              <a:t> is strong and </a:t>
            </a:r>
            <a:r>
              <a:rPr lang="en-US" altLang="zh-CN" dirty="0" err="1"/>
              <a:t>pullup</a:t>
            </a:r>
            <a:r>
              <a:rPr lang="en-US" altLang="zh-CN" dirty="0"/>
              <a:t> weaker than case 1, VTC shifted to the left</a:t>
            </a:r>
          </a:p>
          <a:p>
            <a:r>
              <a:rPr lang="en-US" altLang="zh-CN" dirty="0"/>
              <a:t>(also have to discharge both CL (on the output) and </a:t>
            </a:r>
            <a:r>
              <a:rPr lang="en-US" altLang="zh-CN" dirty="0" err="1"/>
              <a:t>Cint</a:t>
            </a:r>
            <a:r>
              <a:rPr lang="en-US" altLang="zh-CN" dirty="0"/>
              <a:t> (possibly) thru M1 so will also be slower!)</a:t>
            </a:r>
          </a:p>
        </p:txBody>
      </p:sp>
    </p:spTree>
    <p:extLst>
      <p:ext uri="{BB962C8B-B14F-4D97-AF65-F5344CB8AC3E}">
        <p14:creationId xmlns:p14="http://schemas.microsoft.com/office/powerpoint/2010/main" val="46884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B0AFF-28B9-4BB0-BBA9-D9805FAA2096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760413"/>
            <a:ext cx="5184775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390" tIns="49698" rIns="99390" bIns="4969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5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C59DC-BF08-493B-B3C1-94FBB46B13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737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F047B-82E2-4C14-B341-C34165589D2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760413"/>
            <a:ext cx="5184775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409" tIns="49703" rIns="99409" bIns="49703"/>
          <a:lstStyle/>
          <a:p>
            <a:r>
              <a:rPr lang="en-US" altLang="zh-CN" dirty="0"/>
              <a:t>Assumes </a:t>
            </a:r>
            <a:r>
              <a:rPr lang="en-US" altLang="zh-CN" dirty="0" err="1"/>
              <a:t>Rp</a:t>
            </a:r>
            <a:r>
              <a:rPr lang="en-US" altLang="zh-CN" dirty="0"/>
              <a:t> = Rn</a:t>
            </a:r>
          </a:p>
        </p:txBody>
      </p:sp>
    </p:spTree>
    <p:extLst>
      <p:ext uri="{BB962C8B-B14F-4D97-AF65-F5344CB8AC3E}">
        <p14:creationId xmlns:p14="http://schemas.microsoft.com/office/powerpoint/2010/main" val="291528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E5C73-C49A-4CC6-AE7B-3EB1D89F2B57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760413"/>
            <a:ext cx="5184775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747" tIns="48873" rIns="97747" bIns="48873"/>
          <a:lstStyle/>
          <a:p>
            <a:r>
              <a:rPr lang="en-US" altLang="zh-CN" dirty="0"/>
              <a:t>For class lecture.</a:t>
            </a:r>
          </a:p>
          <a:p>
            <a:endParaRPr lang="en-US" altLang="zh-CN" dirty="0"/>
          </a:p>
          <a:p>
            <a:r>
              <a:rPr lang="en-US" altLang="zh-CN" dirty="0"/>
              <a:t>Red sizing assuming Rp = Rn</a:t>
            </a:r>
          </a:p>
          <a:p>
            <a:r>
              <a:rPr lang="en-US" altLang="zh-CN" dirty="0"/>
              <a:t>Follow short path first; note PMOS for C and B 4 rather than 3 – average in pull-up chain of three – (4+4+2)/3  = 3</a:t>
            </a:r>
          </a:p>
          <a:p>
            <a:r>
              <a:rPr lang="en-US" altLang="zh-CN" dirty="0"/>
              <a:t>Also note structure of pull-up and pull-down to minimize diffusion cap at output (e.g., single PMOS drain connected to output)</a:t>
            </a:r>
          </a:p>
          <a:p>
            <a:endParaRPr lang="en-US" altLang="zh-CN" dirty="0"/>
          </a:p>
          <a:p>
            <a:r>
              <a:rPr lang="en-US" altLang="zh-CN" dirty="0"/>
              <a:t>Green for symmetric response and for performance (where Rn = 3 Rp)</a:t>
            </a:r>
          </a:p>
          <a:p>
            <a:endParaRPr lang="en-US" altLang="zh-CN" dirty="0"/>
          </a:p>
          <a:p>
            <a:r>
              <a:rPr lang="en-US" altLang="zh-CN" dirty="0"/>
              <a:t>Sizing rules of thumb</a:t>
            </a:r>
          </a:p>
          <a:p>
            <a:endParaRPr lang="en-US" altLang="zh-CN" dirty="0"/>
          </a:p>
          <a:p>
            <a:r>
              <a:rPr lang="en-US" altLang="zh-CN" dirty="0"/>
              <a:t>PMOS = 3 * NMOS</a:t>
            </a:r>
          </a:p>
          <a:p>
            <a:r>
              <a:rPr lang="en-US" altLang="zh-CN" dirty="0"/>
              <a:t>1 in series = 1</a:t>
            </a:r>
          </a:p>
          <a:p>
            <a:r>
              <a:rPr lang="en-US" altLang="zh-CN" dirty="0"/>
              <a:t>2 in series = 2</a:t>
            </a:r>
          </a:p>
          <a:p>
            <a:r>
              <a:rPr lang="en-US" altLang="zh-CN" dirty="0"/>
              <a:t>3 in series = 3</a:t>
            </a:r>
          </a:p>
          <a:p>
            <a:r>
              <a:rPr lang="en-US" altLang="zh-C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94903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60D60-575E-44D3-86C7-49D6EE17CF62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619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8144F-592C-4706-BC5F-5C5B9D357F12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760413"/>
            <a:ext cx="5184775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409" tIns="49703" rIns="99409" bIns="49703"/>
          <a:lstStyle/>
          <a:p>
            <a:r>
              <a:rPr lang="en-US" altLang="zh-CN"/>
              <a:t>While output capacitance makes full swing transition (from VDD to 0), internal nodes only transition from VDD-VTn to GND</a:t>
            </a:r>
          </a:p>
          <a:p>
            <a:endParaRPr lang="en-US" altLang="zh-CN"/>
          </a:p>
          <a:p>
            <a:r>
              <a:rPr lang="en-US" altLang="zh-CN"/>
              <a:t>C1, C2, C3 on the order of 0.85 fF for W/L of 0.5/0.25 NMOS and 0.375/0.25 PMOS</a:t>
            </a:r>
          </a:p>
          <a:p>
            <a:r>
              <a:rPr lang="en-US" altLang="zh-CN"/>
              <a:t>CL of 3.2 fF with no output load (all diffusion capacitance – intrinsic capacitance of the gate itself).</a:t>
            </a:r>
          </a:p>
          <a:p>
            <a:r>
              <a:rPr lang="en-US" altLang="zh-CN"/>
              <a:t>To give a 80.3 psec tpHL (simulated as 86 psec)</a:t>
            </a:r>
          </a:p>
        </p:txBody>
      </p:sp>
    </p:spTree>
    <p:extLst>
      <p:ext uri="{BB962C8B-B14F-4D97-AF65-F5344CB8AC3E}">
        <p14:creationId xmlns:p14="http://schemas.microsoft.com/office/powerpoint/2010/main" val="708011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8144F-592C-4706-BC5F-5C5B9D357F12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760413"/>
            <a:ext cx="5184775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409" tIns="49703" rIns="99409" bIns="49703"/>
          <a:lstStyle/>
          <a:p>
            <a:r>
              <a:rPr lang="en-US" altLang="zh-CN" dirty="0"/>
              <a:t>While output capacitance makes full swing transition (from VDD to 0), internal nodes only transition from VDD-</a:t>
            </a:r>
            <a:r>
              <a:rPr lang="en-US" altLang="zh-CN" dirty="0" err="1"/>
              <a:t>VTn</a:t>
            </a:r>
            <a:r>
              <a:rPr lang="en-US" altLang="zh-CN" dirty="0"/>
              <a:t> to GND</a:t>
            </a:r>
          </a:p>
          <a:p>
            <a:endParaRPr lang="en-US" altLang="zh-CN" dirty="0"/>
          </a:p>
          <a:p>
            <a:r>
              <a:rPr lang="en-US" altLang="zh-CN" dirty="0"/>
              <a:t>C1, C2, C3 on the order of 0.85 </a:t>
            </a:r>
            <a:r>
              <a:rPr lang="en-US" altLang="zh-CN" dirty="0" err="1"/>
              <a:t>fF</a:t>
            </a:r>
            <a:r>
              <a:rPr lang="en-US" altLang="zh-CN" dirty="0"/>
              <a:t> for W/L of 0.5/0.25 NMOS and 0.375/0.25 PMOS</a:t>
            </a:r>
          </a:p>
          <a:p>
            <a:r>
              <a:rPr lang="en-US" altLang="zh-CN" dirty="0"/>
              <a:t>CL of 3.2 </a:t>
            </a:r>
            <a:r>
              <a:rPr lang="en-US" altLang="zh-CN" dirty="0" err="1"/>
              <a:t>fF</a:t>
            </a:r>
            <a:r>
              <a:rPr lang="en-US" altLang="zh-CN" dirty="0"/>
              <a:t> with no output load (all diffusion capacitance – intrinsic capacitance of the gate itself).</a:t>
            </a:r>
          </a:p>
          <a:p>
            <a:r>
              <a:rPr lang="en-US" altLang="zh-CN" dirty="0"/>
              <a:t>To give a 80.3 </a:t>
            </a:r>
            <a:r>
              <a:rPr lang="en-US" altLang="zh-CN" dirty="0" err="1"/>
              <a:t>psec</a:t>
            </a:r>
            <a:r>
              <a:rPr lang="en-US" altLang="zh-CN" dirty="0"/>
              <a:t> </a:t>
            </a:r>
            <a:r>
              <a:rPr lang="en-US" altLang="zh-CN" dirty="0" err="1"/>
              <a:t>tpHL</a:t>
            </a:r>
            <a:r>
              <a:rPr lang="en-US" altLang="zh-CN" dirty="0"/>
              <a:t> (simulated as 86 </a:t>
            </a:r>
            <a:r>
              <a:rPr lang="en-US" altLang="zh-CN" dirty="0" err="1"/>
              <a:t>psec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60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67FF1-7D11-4EBA-8BBE-19CD79F307FC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4088" y="760413"/>
            <a:ext cx="5183187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409" tIns="49703" rIns="99409" bIns="49703"/>
          <a:lstStyle/>
          <a:p>
            <a:r>
              <a:rPr lang="en-US" altLang="zh-CN"/>
              <a:t>a1 term is for parallel chain, a2 term is for serial chain, a3 is fan-out</a:t>
            </a:r>
          </a:p>
        </p:txBody>
      </p:sp>
    </p:spTree>
    <p:extLst>
      <p:ext uri="{BB962C8B-B14F-4D97-AF65-F5344CB8AC3E}">
        <p14:creationId xmlns:p14="http://schemas.microsoft.com/office/powerpoint/2010/main" val="34673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6CB67-F641-46F7-919D-7B1D8F1065AF}" type="slidenum">
              <a:rPr lang="zh-CN" altLang="en-US"/>
              <a:pPr/>
              <a:t>2</a:t>
            </a:fld>
            <a:endParaRPr lang="en-US" altLang="zh-CN" dirty="0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63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EE141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8FC585-4862-48D3-A351-40C7C3FDBB1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44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60413"/>
            <a:ext cx="5181600" cy="3887787"/>
          </a:xfrm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899025"/>
            <a:ext cx="5218112" cy="4560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409" tIns="49703" rIns="99409" bIns="49703"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A=b=0-&gt;1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a=1,b=0-&gt;1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的不同在于后者只要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一变化就开始放电，而前者需要等到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导通了才能放电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Gate sizing should result in approximately equal worst case rise and fall times.</a:t>
            </a: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Reason for difference in the last two delays is due to internal node capacitance of the pulldown stack. When A transitions, the pullup only has to charge CL; when A=1 and B transitions pullup have to charge up both CL and Cint.</a:t>
            </a: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high to low transitions (first three cases) delay depends on state of internal node.  Worst case happens when internal node is charged up to VDD –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VTn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Conclusions:  Estimates of delay can be fairly complex – have to consider internal node capacitances and the data patterns.</a:t>
            </a:r>
          </a:p>
        </p:txBody>
      </p:sp>
    </p:spTree>
    <p:extLst>
      <p:ext uri="{BB962C8B-B14F-4D97-AF65-F5344CB8AC3E}">
        <p14:creationId xmlns:p14="http://schemas.microsoft.com/office/powerpoint/2010/main" val="1471665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AB350-F058-4ABE-96B9-B78A1B6A7CD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4088" y="760413"/>
            <a:ext cx="5183187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409" tIns="49703" rIns="99409" bIns="49703"/>
          <a:lstStyle/>
          <a:p>
            <a:r>
              <a:rPr lang="en-US" altLang="zh-CN" dirty="0"/>
              <a:t>For lecture.</a:t>
            </a:r>
          </a:p>
          <a:p>
            <a:endParaRPr lang="en-US" altLang="zh-CN" dirty="0"/>
          </a:p>
          <a:p>
            <a:r>
              <a:rPr lang="en-US" altLang="zh-CN" dirty="0"/>
              <a:t>Critical input is latest arriving signal</a:t>
            </a:r>
          </a:p>
          <a:p>
            <a:endParaRPr lang="en-US" altLang="zh-CN" dirty="0"/>
          </a:p>
          <a:p>
            <a:r>
              <a:rPr lang="en-US" altLang="zh-CN" dirty="0"/>
              <a:t>Place latest arriving signal (critical path) closest to the output</a:t>
            </a:r>
          </a:p>
        </p:txBody>
      </p:sp>
    </p:spTree>
    <p:extLst>
      <p:ext uri="{BB962C8B-B14F-4D97-AF65-F5344CB8AC3E}">
        <p14:creationId xmlns:p14="http://schemas.microsoft.com/office/powerpoint/2010/main" val="3673848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799D5-2966-4D6E-A82A-3840BAF6EC6C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760413"/>
            <a:ext cx="5184775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409" tIns="49703" rIns="99409" bIns="49703"/>
          <a:lstStyle/>
          <a:p>
            <a:r>
              <a:rPr lang="en-US" altLang="zh-CN" dirty="0"/>
              <a:t>M1 have to carry the discharge current from M2, M3, … MN and CL so make it the largest</a:t>
            </a:r>
          </a:p>
          <a:p>
            <a:r>
              <a:rPr lang="en-US" altLang="zh-CN" dirty="0"/>
              <a:t>MN only has to discharge the current from MN (no internal capacitances)</a:t>
            </a:r>
          </a:p>
        </p:txBody>
      </p:sp>
    </p:spTree>
    <p:extLst>
      <p:ext uri="{BB962C8B-B14F-4D97-AF65-F5344CB8AC3E}">
        <p14:creationId xmlns:p14="http://schemas.microsoft.com/office/powerpoint/2010/main" val="51469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6BDCB-2146-407B-BBB4-2CA04E63C629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760413"/>
            <a:ext cx="5184775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409" tIns="49703" rIns="99409" bIns="49703"/>
          <a:lstStyle/>
          <a:p>
            <a:endParaRPr lang="zh-CN" altLang="en-US"/>
          </a:p>
          <a:p>
            <a:r>
              <a:rPr lang="en-US" altLang="zh-CN"/>
              <a:t>Reduced fan-in -&gt; deeper logic depth</a:t>
            </a:r>
          </a:p>
          <a:p>
            <a:endParaRPr lang="en-US" altLang="zh-CN"/>
          </a:p>
          <a:p>
            <a:r>
              <a:rPr lang="en-US" altLang="zh-CN"/>
              <a:t>Reduction in fan-in offsets, by far, the extra delay incurred by the NOR gate (second configuration).</a:t>
            </a:r>
          </a:p>
          <a:p>
            <a:endParaRPr lang="en-US" altLang="zh-CN"/>
          </a:p>
          <a:p>
            <a:r>
              <a:rPr lang="en-US" altLang="zh-CN"/>
              <a:t>Only simulation will tell which of the last two configurations is faster, lower power</a:t>
            </a:r>
          </a:p>
        </p:txBody>
      </p:sp>
    </p:spTree>
    <p:extLst>
      <p:ext uri="{BB962C8B-B14F-4D97-AF65-F5344CB8AC3E}">
        <p14:creationId xmlns:p14="http://schemas.microsoft.com/office/powerpoint/2010/main" val="3494960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EE141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305A8-A9BE-40FD-AB43-6EFF21D09FAE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760413"/>
            <a:ext cx="5184775" cy="3887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899025"/>
            <a:ext cx="5218112" cy="4560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409" tIns="49703" rIns="99409" bIns="49703"/>
          <a:lstStyle/>
          <a:p>
            <a:r>
              <a:rPr lang="en-US" altLang="zh-CN"/>
              <a:t>Reduce CL on large fan-in gates, especially for large CL, and size the inverters progressively to handle the CL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400072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0413"/>
            <a:ext cx="5181600" cy="3886200"/>
          </a:xfrm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pPr marL="226941" indent="-226941">
              <a:buFontTx/>
              <a:buAutoNum type="arabicParenR"/>
            </a:pPr>
            <a:r>
              <a:rPr lang="en-US" altLang="zh-CN" dirty="0"/>
              <a:t>Route VDD and GND horizontally</a:t>
            </a:r>
          </a:p>
          <a:p>
            <a:pPr marL="226941" indent="-226941">
              <a:buFontTx/>
              <a:buAutoNum type="arabicParenR"/>
            </a:pPr>
            <a:r>
              <a:rPr lang="en-US" altLang="zh-CN" dirty="0"/>
              <a:t>Route </a:t>
            </a:r>
            <a:r>
              <a:rPr lang="en-US" altLang="zh-CN" dirty="0" err="1"/>
              <a:t>singals</a:t>
            </a:r>
            <a:r>
              <a:rPr lang="en-US" altLang="zh-CN" dirty="0"/>
              <a:t> in poly perpendicular to VDD and GND (vertically) – poly can serve as input to both </a:t>
            </a:r>
            <a:r>
              <a:rPr lang="en-US" altLang="zh-CN" dirty="0" err="1"/>
              <a:t>nfets</a:t>
            </a:r>
            <a:r>
              <a:rPr lang="en-US" altLang="zh-CN" dirty="0"/>
              <a:t> and </a:t>
            </a:r>
            <a:r>
              <a:rPr lang="en-US" altLang="zh-CN" dirty="0" err="1"/>
              <a:t>pfets</a:t>
            </a:r>
            <a:endParaRPr lang="en-US" altLang="zh-CN" dirty="0"/>
          </a:p>
          <a:p>
            <a:pPr marL="226941" indent="-226941"/>
            <a:r>
              <a:rPr lang="en-US" altLang="zh-CN" dirty="0"/>
              <a:t>	Order inputs (consistent Euler path) to optimize the horizontal connectivity of diff strips</a:t>
            </a:r>
          </a:p>
          <a:p>
            <a:pPr marL="226941" indent="-226941"/>
            <a:r>
              <a:rPr lang="en-US" altLang="zh-CN" dirty="0"/>
              <a:t>	want unbroken row of devices with abutting source/drain connections – so there is only one strip of diffusion in both wells</a:t>
            </a:r>
          </a:p>
          <a:p>
            <a:pPr marL="226941" indent="-226941"/>
            <a:r>
              <a:rPr lang="en-US" altLang="zh-CN" dirty="0"/>
              <a:t>3) Place </a:t>
            </a:r>
            <a:r>
              <a:rPr lang="en-US" altLang="zh-CN" dirty="0" err="1"/>
              <a:t>diffs</a:t>
            </a:r>
            <a:r>
              <a:rPr lang="en-US" altLang="zh-CN" dirty="0"/>
              <a:t> in horizontal strips</a:t>
            </a:r>
          </a:p>
          <a:p>
            <a:pPr marL="226941" indent="-226941"/>
            <a:r>
              <a:rPr lang="en-US" altLang="zh-CN" dirty="0"/>
              <a:t>4) Interconnect appropriately</a:t>
            </a:r>
          </a:p>
          <a:p>
            <a:pPr marL="226941" indent="-226941"/>
            <a:r>
              <a:rPr lang="en-US" altLang="zh-CN" dirty="0"/>
              <a:t>Interconnect between cells are done in “routing channels”</a:t>
            </a:r>
          </a:p>
          <a:p>
            <a:pPr marL="226941" indent="-226941"/>
            <a:endParaRPr lang="en-US" altLang="zh-CN" dirty="0"/>
          </a:p>
          <a:p>
            <a:pPr marL="226941" indent="-226941"/>
            <a:r>
              <a:rPr lang="en-US" altLang="zh-CN" dirty="0"/>
              <a:t>Contacts and wells not shown.</a:t>
            </a:r>
          </a:p>
          <a:p>
            <a:pPr marL="226941" indent="-226941"/>
            <a:endParaRPr lang="en-US" altLang="zh-CN" dirty="0"/>
          </a:p>
          <a:p>
            <a:pPr marL="226941" indent="-226941"/>
            <a:r>
              <a:rPr lang="en-US" altLang="zh-CN" dirty="0"/>
              <a:t>What does this implement??  (NAND feeding an Inverter – so an AND)</a:t>
            </a:r>
          </a:p>
        </p:txBody>
      </p:sp>
    </p:spTree>
    <p:extLst>
      <p:ext uri="{BB962C8B-B14F-4D97-AF65-F5344CB8AC3E}">
        <p14:creationId xmlns:p14="http://schemas.microsoft.com/office/powerpoint/2010/main" val="350164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0413"/>
            <a:ext cx="5181600" cy="3886200"/>
          </a:xfrm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r>
              <a:rPr lang="en-US" altLang="zh-CN"/>
              <a:t>Systematic approach to derive order of input signal wires so gate can be laid out to minimize area</a:t>
            </a:r>
          </a:p>
          <a:p>
            <a:endParaRPr lang="en-US" altLang="zh-CN"/>
          </a:p>
          <a:p>
            <a:r>
              <a:rPr lang="en-US" altLang="zh-CN"/>
              <a:t>Note PUN and PDN are duals (parallel &lt;-&gt; series)</a:t>
            </a:r>
          </a:p>
          <a:p>
            <a:r>
              <a:rPr lang="en-US" altLang="zh-CN"/>
              <a:t>Vertices are nodes (signals) of circuit, VDD, X, GND and edges are transitions</a:t>
            </a:r>
          </a:p>
        </p:txBody>
      </p:sp>
    </p:spTree>
    <p:extLst>
      <p:ext uri="{BB962C8B-B14F-4D97-AF65-F5344CB8AC3E}">
        <p14:creationId xmlns:p14="http://schemas.microsoft.com/office/powerpoint/2010/main" val="340533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0413"/>
            <a:ext cx="5181600" cy="3886200"/>
          </a:xfrm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r>
              <a:rPr lang="en-US" altLang="zh-CN"/>
              <a:t>Line of diffusion layout – abutting source-drain connections</a:t>
            </a:r>
          </a:p>
          <a:p>
            <a:endParaRPr lang="en-US" altLang="zh-CN"/>
          </a:p>
          <a:p>
            <a:r>
              <a:rPr lang="en-US" altLang="zh-CN"/>
              <a:t>Note crossover of left layout eliminated by A B C ordering – talk about area needed for via (and speed impact due to via resistance)</a:t>
            </a:r>
          </a:p>
        </p:txBody>
      </p:sp>
    </p:spTree>
    <p:extLst>
      <p:ext uri="{BB962C8B-B14F-4D97-AF65-F5344CB8AC3E}">
        <p14:creationId xmlns:p14="http://schemas.microsoft.com/office/powerpoint/2010/main" val="178905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0413"/>
            <a:ext cx="5181600" cy="3886200"/>
          </a:xfrm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r>
              <a:rPr lang="en-US" altLang="zh-CN"/>
              <a:t>A path through all nodes in the graph such that each edge is visited once and only once.</a:t>
            </a:r>
          </a:p>
          <a:p>
            <a:endParaRPr lang="en-US" altLang="zh-CN"/>
          </a:p>
          <a:p>
            <a:r>
              <a:rPr lang="en-US" altLang="zh-CN"/>
              <a:t>The sequence of signals on the path is the signal ordering for the inputs.</a:t>
            </a:r>
          </a:p>
          <a:p>
            <a:endParaRPr lang="en-US" altLang="zh-CN"/>
          </a:p>
          <a:p>
            <a:r>
              <a:rPr lang="en-US" altLang="zh-CN"/>
              <a:t>PUN and PDN Euler paths are (must be) consistent (same sequence)</a:t>
            </a:r>
          </a:p>
          <a:p>
            <a:endParaRPr lang="en-US" altLang="zh-CN"/>
          </a:p>
          <a:p>
            <a:r>
              <a:rPr lang="en-US" altLang="zh-CN"/>
              <a:t>If you can define a Euler path then you can generate a layout with no diffusion breaks</a:t>
            </a:r>
          </a:p>
          <a:p>
            <a:endParaRPr lang="en-US" altLang="zh-CN"/>
          </a:p>
          <a:p>
            <a:r>
              <a:rPr lang="en-US" altLang="zh-CN"/>
              <a:t>A B C</a:t>
            </a:r>
          </a:p>
          <a:p>
            <a:r>
              <a:rPr lang="en-US" altLang="zh-CN"/>
              <a:t>C A B</a:t>
            </a:r>
          </a:p>
          <a:p>
            <a:r>
              <a:rPr lang="en-US" altLang="zh-CN"/>
              <a:t>B C A  </a:t>
            </a:r>
            <a:r>
              <a:rPr lang="en-US" altLang="zh-CN">
                <a:sym typeface="Wingdings" pitchFamily="2" charset="2"/>
              </a:rPr>
              <a:t> no PDN -&gt; show how with ppt pen drawing</a:t>
            </a:r>
          </a:p>
          <a:p>
            <a:r>
              <a:rPr lang="en-US" altLang="zh-CN">
                <a:sym typeface="Wingdings" pitchFamily="2" charset="2"/>
              </a:rPr>
              <a:t>B A C</a:t>
            </a:r>
          </a:p>
          <a:p>
            <a:r>
              <a:rPr lang="en-US" altLang="zh-CN">
                <a:sym typeface="Wingdings" pitchFamily="2" charset="2"/>
              </a:rPr>
              <a:t>A C B  -&gt; no PDN</a:t>
            </a:r>
          </a:p>
          <a:p>
            <a:r>
              <a:rPr lang="en-US" altLang="zh-CN">
                <a:sym typeface="Wingdings" pitchFamily="2" charset="2"/>
              </a:rPr>
              <a:t>C B 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87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0413"/>
            <a:ext cx="5181600" cy="3886200"/>
          </a:xfrm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r>
              <a:rPr lang="en-US" altLang="zh-CN"/>
              <a:t>Consistent Euler paths</a:t>
            </a:r>
          </a:p>
          <a:p>
            <a:endParaRPr lang="en-US" altLang="zh-CN"/>
          </a:p>
          <a:p>
            <a:r>
              <a:rPr lang="en-US" altLang="zh-CN"/>
              <a:t>ABDC</a:t>
            </a:r>
          </a:p>
          <a:p>
            <a:r>
              <a:rPr lang="en-US" altLang="zh-CN"/>
              <a:t>BDCA</a:t>
            </a:r>
          </a:p>
          <a:p>
            <a:r>
              <a:rPr lang="en-US" altLang="zh-CN"/>
              <a:t>DCAB</a:t>
            </a:r>
          </a:p>
          <a:p>
            <a:r>
              <a:rPr lang="en-US" altLang="zh-CN"/>
              <a:t>CABD</a:t>
            </a:r>
          </a:p>
          <a:p>
            <a:r>
              <a:rPr lang="en-US" altLang="zh-CN"/>
              <a:t>BACD</a:t>
            </a:r>
          </a:p>
          <a:p>
            <a:r>
              <a:rPr lang="en-US" altLang="zh-CN"/>
              <a:t>ACDB</a:t>
            </a:r>
          </a:p>
          <a:p>
            <a:r>
              <a:rPr lang="en-US" altLang="zh-CN"/>
              <a:t>CDBA</a:t>
            </a:r>
          </a:p>
          <a:p>
            <a:r>
              <a:rPr lang="en-US" altLang="zh-CN"/>
              <a:t>DBAC</a:t>
            </a:r>
          </a:p>
          <a:p>
            <a:endParaRPr lang="en-US" altLang="zh-CN"/>
          </a:p>
          <a:p>
            <a:r>
              <a:rPr lang="en-US" altLang="zh-CN"/>
              <a:t>and NOT DACB, BCAD, etc.</a:t>
            </a:r>
          </a:p>
        </p:txBody>
      </p:sp>
    </p:spTree>
    <p:extLst>
      <p:ext uri="{BB962C8B-B14F-4D97-AF65-F5344CB8AC3E}">
        <p14:creationId xmlns:p14="http://schemas.microsoft.com/office/powerpoint/2010/main" val="398898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0413"/>
            <a:ext cx="5181600" cy="3886200"/>
          </a:xfrm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r>
              <a:rPr lang="en-US" altLang="zh-CN"/>
              <a:t>Can you draw the Euler diagrams for both and show the consistent Euler path(s) for the second?</a:t>
            </a:r>
          </a:p>
        </p:txBody>
      </p:sp>
    </p:spTree>
    <p:extLst>
      <p:ext uri="{BB962C8B-B14F-4D97-AF65-F5344CB8AC3E}">
        <p14:creationId xmlns:p14="http://schemas.microsoft.com/office/powerpoint/2010/main" val="196472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60413"/>
            <a:ext cx="5181600" cy="3886200"/>
          </a:xfrm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71" y="4898756"/>
            <a:ext cx="5217656" cy="4561154"/>
          </a:xfrm>
          <a:ln/>
        </p:spPr>
        <p:txBody>
          <a:bodyPr lIns="97374" tIns="48687" rIns="97374" bIns="48687"/>
          <a:lstStyle/>
          <a:p>
            <a:r>
              <a:rPr lang="en-US" altLang="zh-CN" dirty="0"/>
              <a:t>VTC characteristics are dependent upon the data input patterns applied to the gate (so the noise margins are also data dependent!)</a:t>
            </a:r>
          </a:p>
          <a:p>
            <a:endParaRPr lang="en-US" altLang="zh-CN" dirty="0"/>
          </a:p>
          <a:p>
            <a:r>
              <a:rPr lang="en-US" altLang="zh-CN" dirty="0"/>
              <a:t>Threshold voltage of M2 will be higher than transistor M1 due to body effect</a:t>
            </a:r>
          </a:p>
          <a:p>
            <a:endParaRPr lang="en-US" altLang="zh-CN" dirty="0"/>
          </a:p>
          <a:p>
            <a:r>
              <a:rPr lang="en-US" altLang="zh-CN" dirty="0"/>
              <a:t>Case 1 – both transistors in the PUN are on simultaneously for A=B=0, representing a strong pull-up.  In the other two cases only one of the pull-up devices is on.  So the VTC is shifted left as a result of the weaker PUN for the second and third cases.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Case 2 –  see Case 3, small difference can be attributed to the body effect of M2 and the drive voltage</a:t>
            </a:r>
          </a:p>
          <a:p>
            <a:endParaRPr lang="en-US" altLang="zh-CN" dirty="0"/>
          </a:p>
          <a:p>
            <a:r>
              <a:rPr lang="en-US" altLang="zh-CN" dirty="0"/>
              <a:t>Case 3 – M2 as resistor in series with M1, so only small effect on VTC; since </a:t>
            </a:r>
            <a:r>
              <a:rPr lang="en-US" altLang="zh-CN" dirty="0" err="1"/>
              <a:t>pulldown</a:t>
            </a:r>
            <a:r>
              <a:rPr lang="en-US" altLang="zh-CN" dirty="0"/>
              <a:t> is strong and </a:t>
            </a:r>
            <a:r>
              <a:rPr lang="en-US" altLang="zh-CN" dirty="0" err="1"/>
              <a:t>pullup</a:t>
            </a:r>
            <a:r>
              <a:rPr lang="en-US" altLang="zh-CN" dirty="0"/>
              <a:t> weaker than case 1, VTC shifted to the left</a:t>
            </a:r>
          </a:p>
          <a:p>
            <a:r>
              <a:rPr lang="en-US" altLang="zh-CN" dirty="0"/>
              <a:t>(also have to discharge both CL (on the output) and </a:t>
            </a:r>
            <a:r>
              <a:rPr lang="en-US" altLang="zh-CN" dirty="0" err="1"/>
              <a:t>Cint</a:t>
            </a:r>
            <a:r>
              <a:rPr lang="en-US" altLang="zh-CN" dirty="0"/>
              <a:t> (possibly) thru M1 so will also be slower!)</a:t>
            </a:r>
          </a:p>
        </p:txBody>
      </p:sp>
    </p:spTree>
    <p:extLst>
      <p:ext uri="{BB962C8B-B14F-4D97-AF65-F5344CB8AC3E}">
        <p14:creationId xmlns:p14="http://schemas.microsoft.com/office/powerpoint/2010/main" val="351083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>
                <a:solidFill>
                  <a:srgbClr val="480000"/>
                </a:solidFill>
                <a:latin typeface="+mn-lt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70702" y="6400800"/>
            <a:ext cx="7401697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45A262-B322-4C24-874B-94115DF3E77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330543" y="6491288"/>
            <a:ext cx="11668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1800" dirty="0">
                <a:solidFill>
                  <a:schemeClr val="bg1"/>
                </a:solidFill>
              </a:rPr>
              <a:t>Introduction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237" y="308920"/>
            <a:ext cx="8285205" cy="685800"/>
          </a:xfrm>
        </p:spPr>
        <p:txBody>
          <a:bodyPr/>
          <a:lstStyle>
            <a:lvl1pPr>
              <a:defRPr sz="4400">
                <a:effectLst/>
                <a:latin typeface="+mn-lt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060" y="1272746"/>
            <a:ext cx="8285205" cy="4823254"/>
          </a:xfrm>
        </p:spPr>
        <p:txBody>
          <a:bodyPr/>
          <a:lstStyle>
            <a:lvl1pPr>
              <a:buFont typeface="Arial" pitchFamily="34" charset="0"/>
              <a:buChar char="•"/>
              <a:defRPr sz="2400">
                <a:latin typeface="+mn-lt"/>
              </a:defRPr>
            </a:lvl1pPr>
            <a:lvl2pPr>
              <a:buFont typeface="Arial" pitchFamily="34" charset="0"/>
              <a:buChar char="•"/>
              <a:defRPr sz="2400">
                <a:latin typeface="+mn-lt"/>
              </a:defRPr>
            </a:lvl2pPr>
            <a:lvl3pPr>
              <a:buFont typeface="Arial" pitchFamily="34" charset="0"/>
              <a:buChar char="•"/>
              <a:defRPr sz="2400">
                <a:latin typeface="+mn-lt"/>
              </a:defRPr>
            </a:lvl3pPr>
            <a:lvl4pPr>
              <a:buFont typeface="Arial" pitchFamily="34" charset="0"/>
              <a:buChar char="•"/>
              <a:defRPr sz="2400">
                <a:latin typeface="+mn-lt"/>
              </a:defRPr>
            </a:lvl4pPr>
            <a:lvl5pPr>
              <a:buFont typeface="Arial" pitchFamily="34" charset="0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587704-1999-4B67-9FB9-D386DA93C781}" type="slidenum">
              <a:rPr lang="zh-CN" altLang="en-US" smtClean="0"/>
              <a:pPr/>
              <a:t>‹#›</a:t>
            </a:fld>
            <a:r>
              <a:rPr lang="en-US" altLang="zh-CN" dirty="0"/>
              <a:t>/62</a:t>
            </a: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78F39-691D-432B-8167-080D8A7B59E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64000" cy="4537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064000" cy="4537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0C68E0-75D7-4A71-9D1A-A38515BD80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4523" y="247136"/>
            <a:ext cx="830991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060" y="1050324"/>
            <a:ext cx="8285205" cy="504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827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480000"/>
                </a:solidFill>
                <a:latin typeface="+mn-lt"/>
                <a:ea typeface="宋体" charset="-122"/>
              </a:defRPr>
            </a:lvl1pPr>
          </a:lstStyle>
          <a:p>
            <a:fld id="{EE7E4050-DDBC-4409-AB44-3DFFAA6486A0}" type="slidenum">
              <a:rPr lang="zh-CN" altLang="en-US" smtClean="0"/>
              <a:pPr/>
              <a:t>‹#›</a:t>
            </a:fld>
            <a:r>
              <a:rPr lang="en-US" altLang="zh-CN" dirty="0"/>
              <a:t>/62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3400168" y="6396681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0" dirty="0">
                <a:solidFill>
                  <a:srgbClr val="480000"/>
                </a:solidFill>
                <a:latin typeface="Arial" charset="0"/>
                <a:ea typeface="宋体" charset="-122"/>
              </a:rPr>
              <a:t>Digital 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3" r:id="rId3"/>
    <p:sldLayoutId id="2147483680" r:id="rId4"/>
  </p:sldLayoutIdLst>
  <p:transition>
    <p:zoom/>
  </p:transition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C00000"/>
          </a:solidFill>
          <a:latin typeface="+mn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455613" indent="-4556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8556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2pPr>
      <a:lvl3pPr marL="1198563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png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png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71120" y="2130425"/>
            <a:ext cx="8981440" cy="2492375"/>
          </a:xfrm>
        </p:spPr>
        <p:txBody>
          <a:bodyPr/>
          <a:lstStyle/>
          <a:p>
            <a:r>
              <a:rPr lang="en-US" altLang="zh-Hans" sz="4000" i="1" dirty="0">
                <a:solidFill>
                  <a:srgbClr val="002060"/>
                </a:solidFill>
              </a:rPr>
              <a:t>Digital Integrated Circuits</a:t>
            </a:r>
            <a:br>
              <a:rPr lang="en-US" altLang="zh-Hans" i="1" dirty="0">
                <a:solidFill>
                  <a:srgbClr val="002060"/>
                </a:solidFill>
              </a:rPr>
            </a:br>
            <a:r>
              <a:rPr lang="en-US" altLang="zh-CN" b="1" i="1" dirty="0">
                <a:solidFill>
                  <a:srgbClr val="002060"/>
                </a:solidFill>
              </a:rPr>
              <a:t>Designing Combinational</a:t>
            </a:r>
            <a:br>
              <a:rPr lang="en-US" altLang="zh-CN" b="1" i="1" dirty="0">
                <a:solidFill>
                  <a:srgbClr val="002060"/>
                </a:solidFill>
              </a:rPr>
            </a:br>
            <a:r>
              <a:rPr lang="en-US" altLang="zh-CN" b="1" i="1" dirty="0">
                <a:solidFill>
                  <a:srgbClr val="002060"/>
                </a:solidFill>
              </a:rPr>
              <a:t>Logic Circuits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4000" b="1" i="1" dirty="0"/>
              <a:t>Fuyuzhuo</a:t>
            </a:r>
            <a:endParaRPr lang="en-US" altLang="zh-CN" sz="4000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Consistent Euler Path</a:t>
            </a:r>
          </a:p>
        </p:txBody>
      </p:sp>
      <p:sp>
        <p:nvSpPr>
          <p:cNvPr id="840707" name="Oval 3"/>
          <p:cNvSpPr>
            <a:spLocks noChangeArrowheads="1"/>
          </p:cNvSpPr>
          <p:nvPr/>
        </p:nvSpPr>
        <p:spPr bwMode="auto">
          <a:xfrm>
            <a:off x="3190240" y="3170932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708" name="Oval 4"/>
          <p:cNvSpPr>
            <a:spLocks noChangeArrowheads="1"/>
          </p:cNvSpPr>
          <p:nvPr/>
        </p:nvSpPr>
        <p:spPr bwMode="auto">
          <a:xfrm>
            <a:off x="5781040" y="3170932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709" name="Oval 5"/>
          <p:cNvSpPr>
            <a:spLocks noChangeArrowheads="1"/>
          </p:cNvSpPr>
          <p:nvPr/>
        </p:nvSpPr>
        <p:spPr bwMode="auto">
          <a:xfrm>
            <a:off x="4409440" y="3856732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4409440" y="3932932"/>
            <a:ext cx="241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08F00"/>
                </a:solidFill>
                <a:ea typeface="宋体" pitchFamily="2" charset="-122"/>
              </a:rPr>
              <a:t>j</a:t>
            </a:r>
          </a:p>
        </p:txBody>
      </p:sp>
      <p:sp>
        <p:nvSpPr>
          <p:cNvPr id="840711" name="Text Box 7"/>
          <p:cNvSpPr txBox="1">
            <a:spLocks noChangeArrowheads="1"/>
          </p:cNvSpPr>
          <p:nvPr/>
        </p:nvSpPr>
        <p:spPr bwMode="auto">
          <a:xfrm>
            <a:off x="5933440" y="3018532"/>
            <a:ext cx="592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a typeface="宋体" pitchFamily="2" charset="-122"/>
              </a:rPr>
              <a:t>DD</a:t>
            </a:r>
          </a:p>
        </p:txBody>
      </p:sp>
      <p:sp>
        <p:nvSpPr>
          <p:cNvPr id="840712" name="Text Box 8"/>
          <p:cNvSpPr txBox="1">
            <a:spLocks noChangeArrowheads="1"/>
          </p:cNvSpPr>
          <p:nvPr/>
        </p:nvSpPr>
        <p:spPr bwMode="auto">
          <a:xfrm>
            <a:off x="2809240" y="3094732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840713" name="Oval 9"/>
          <p:cNvSpPr>
            <a:spLocks noChangeArrowheads="1"/>
          </p:cNvSpPr>
          <p:nvPr/>
        </p:nvSpPr>
        <p:spPr bwMode="auto">
          <a:xfrm>
            <a:off x="4409440" y="2027932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714" name="Oval 10"/>
          <p:cNvSpPr>
            <a:spLocks noChangeArrowheads="1"/>
          </p:cNvSpPr>
          <p:nvPr/>
        </p:nvSpPr>
        <p:spPr bwMode="auto">
          <a:xfrm>
            <a:off x="4409440" y="3170932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715" name="Oval 11"/>
          <p:cNvSpPr>
            <a:spLocks noChangeArrowheads="1"/>
          </p:cNvSpPr>
          <p:nvPr/>
        </p:nvSpPr>
        <p:spPr bwMode="auto">
          <a:xfrm>
            <a:off x="4409440" y="4618732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716" name="Text Box 12"/>
          <p:cNvSpPr txBox="1">
            <a:spLocks noChangeArrowheads="1"/>
          </p:cNvSpPr>
          <p:nvPr/>
        </p:nvSpPr>
        <p:spPr bwMode="auto">
          <a:xfrm>
            <a:off x="4333240" y="1646932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840717" name="Text Box 13"/>
          <p:cNvSpPr txBox="1">
            <a:spLocks noChangeArrowheads="1"/>
          </p:cNvSpPr>
          <p:nvPr/>
        </p:nvSpPr>
        <p:spPr bwMode="auto">
          <a:xfrm>
            <a:off x="4180840" y="3018532"/>
            <a:ext cx="241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  <a:ea typeface="宋体" pitchFamily="2" charset="-122"/>
              </a:rPr>
              <a:t>i</a:t>
            </a:r>
          </a:p>
        </p:txBody>
      </p:sp>
      <p:sp>
        <p:nvSpPr>
          <p:cNvPr id="840718" name="Text Box 14"/>
          <p:cNvSpPr txBox="1">
            <a:spLocks noChangeArrowheads="1"/>
          </p:cNvSpPr>
          <p:nvPr/>
        </p:nvSpPr>
        <p:spPr bwMode="auto">
          <a:xfrm>
            <a:off x="4104640" y="4771132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GND</a:t>
            </a:r>
          </a:p>
        </p:txBody>
      </p:sp>
      <p:sp>
        <p:nvSpPr>
          <p:cNvPr id="840719" name="Text Box 15"/>
          <p:cNvSpPr txBox="1">
            <a:spLocks noChangeArrowheads="1"/>
          </p:cNvSpPr>
          <p:nvPr/>
        </p:nvSpPr>
        <p:spPr bwMode="auto">
          <a:xfrm>
            <a:off x="4790440" y="3856732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40720" name="Text Box 16"/>
          <p:cNvSpPr txBox="1">
            <a:spLocks noChangeArrowheads="1"/>
          </p:cNvSpPr>
          <p:nvPr/>
        </p:nvSpPr>
        <p:spPr bwMode="auto">
          <a:xfrm>
            <a:off x="3799840" y="3856732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40721" name="Text Box 17"/>
          <p:cNvSpPr txBox="1">
            <a:spLocks noChangeArrowheads="1"/>
          </p:cNvSpPr>
          <p:nvPr/>
        </p:nvSpPr>
        <p:spPr bwMode="auto">
          <a:xfrm>
            <a:off x="4333240" y="2332732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840722" name="Rectangle 18"/>
          <p:cNvSpPr>
            <a:spLocks noChangeArrowheads="1"/>
          </p:cNvSpPr>
          <p:nvPr/>
        </p:nvSpPr>
        <p:spPr bwMode="auto">
          <a:xfrm>
            <a:off x="500034" y="5572140"/>
            <a:ext cx="8229600" cy="716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For a single poly strip for every input signal, the </a:t>
            </a: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Euler paths</a:t>
            </a:r>
            <a:r>
              <a:rPr lang="en-US" altLang="zh-CN" dirty="0">
                <a:latin typeface="+mn-lt"/>
              </a:rPr>
              <a:t> in the PUN and PDN must be consistent (the same)</a:t>
            </a:r>
          </a:p>
        </p:txBody>
      </p:sp>
      <p:sp>
        <p:nvSpPr>
          <p:cNvPr id="840723" name="Rectangle 19"/>
          <p:cNvSpPr>
            <a:spLocks noChangeArrowheads="1"/>
          </p:cNvSpPr>
          <p:nvPr/>
        </p:nvSpPr>
        <p:spPr bwMode="auto">
          <a:xfrm>
            <a:off x="500034" y="854639"/>
            <a:ext cx="8429684" cy="716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宋体" pitchFamily="2" charset="-122"/>
              </a:rPr>
              <a:t>An uninterrupted diffusion strip is possible only if there </a:t>
            </a:r>
            <a:r>
              <a:rPr lang="en-US" altLang="zh-CN" dirty="0">
                <a:latin typeface="+mn-lt"/>
              </a:rPr>
              <a:t>exists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itchFamily="2" charset="-122"/>
              </a:rPr>
              <a:t> a Euler path in the logic graph</a:t>
            </a:r>
          </a:p>
        </p:txBody>
      </p:sp>
      <p:sp>
        <p:nvSpPr>
          <p:cNvPr id="2" name="矩形 1"/>
          <p:cNvSpPr/>
          <p:nvPr/>
        </p:nvSpPr>
        <p:spPr>
          <a:xfrm>
            <a:off x="4876800" y="4960409"/>
            <a:ext cx="426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92075">
              <a:lnSpc>
                <a:spcPct val="90000"/>
              </a:lnSpc>
              <a:spcBef>
                <a:spcPct val="35000"/>
              </a:spcBef>
              <a:buClr>
                <a:srgbClr val="C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600" i="1" dirty="0"/>
              <a:t>Euler path: a path through all nodes in the graph such that each edge is visited once and only once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Consistent Euler Path</a:t>
            </a:r>
          </a:p>
        </p:txBody>
      </p:sp>
      <p:sp>
        <p:nvSpPr>
          <p:cNvPr id="841731" name="Oval 3"/>
          <p:cNvSpPr>
            <a:spLocks noChangeArrowheads="1"/>
          </p:cNvSpPr>
          <p:nvPr/>
        </p:nvSpPr>
        <p:spPr bwMode="auto">
          <a:xfrm>
            <a:off x="3037840" y="3064439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1732" name="Oval 4"/>
          <p:cNvSpPr>
            <a:spLocks noChangeArrowheads="1"/>
          </p:cNvSpPr>
          <p:nvPr/>
        </p:nvSpPr>
        <p:spPr bwMode="auto">
          <a:xfrm>
            <a:off x="5628640" y="3064439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1733" name="Oval 5"/>
          <p:cNvSpPr>
            <a:spLocks noChangeArrowheads="1"/>
          </p:cNvSpPr>
          <p:nvPr/>
        </p:nvSpPr>
        <p:spPr bwMode="auto">
          <a:xfrm>
            <a:off x="4257040" y="3750239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1734" name="Text Box 6"/>
          <p:cNvSpPr txBox="1">
            <a:spLocks noChangeArrowheads="1"/>
          </p:cNvSpPr>
          <p:nvPr/>
        </p:nvSpPr>
        <p:spPr bwMode="auto">
          <a:xfrm>
            <a:off x="4257040" y="3826439"/>
            <a:ext cx="241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08F00"/>
                </a:solidFill>
                <a:ea typeface="宋体" pitchFamily="2" charset="-122"/>
              </a:rPr>
              <a:t>j</a:t>
            </a:r>
          </a:p>
        </p:txBody>
      </p:sp>
      <p:sp>
        <p:nvSpPr>
          <p:cNvPr id="841735" name="Text Box 7"/>
          <p:cNvSpPr txBox="1">
            <a:spLocks noChangeArrowheads="1"/>
          </p:cNvSpPr>
          <p:nvPr/>
        </p:nvSpPr>
        <p:spPr bwMode="auto">
          <a:xfrm>
            <a:off x="5781040" y="2912039"/>
            <a:ext cx="592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a typeface="宋体" pitchFamily="2" charset="-122"/>
              </a:rPr>
              <a:t>DD</a:t>
            </a:r>
          </a:p>
        </p:txBody>
      </p:sp>
      <p:sp>
        <p:nvSpPr>
          <p:cNvPr id="841736" name="Text Box 8"/>
          <p:cNvSpPr txBox="1">
            <a:spLocks noChangeArrowheads="1"/>
          </p:cNvSpPr>
          <p:nvPr/>
        </p:nvSpPr>
        <p:spPr bwMode="auto">
          <a:xfrm>
            <a:off x="2656840" y="2988239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841737" name="Oval 9"/>
          <p:cNvSpPr>
            <a:spLocks noChangeArrowheads="1"/>
          </p:cNvSpPr>
          <p:nvPr/>
        </p:nvSpPr>
        <p:spPr bwMode="auto">
          <a:xfrm>
            <a:off x="4257040" y="1921439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1738" name="Oval 10"/>
          <p:cNvSpPr>
            <a:spLocks noChangeArrowheads="1"/>
          </p:cNvSpPr>
          <p:nvPr/>
        </p:nvSpPr>
        <p:spPr bwMode="auto">
          <a:xfrm>
            <a:off x="4257040" y="3064439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1739" name="Oval 11"/>
          <p:cNvSpPr>
            <a:spLocks noChangeArrowheads="1"/>
          </p:cNvSpPr>
          <p:nvPr/>
        </p:nvSpPr>
        <p:spPr bwMode="auto">
          <a:xfrm>
            <a:off x="4257040" y="4512239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1740" name="Text Box 12"/>
          <p:cNvSpPr txBox="1">
            <a:spLocks noChangeArrowheads="1"/>
          </p:cNvSpPr>
          <p:nvPr/>
        </p:nvSpPr>
        <p:spPr bwMode="auto">
          <a:xfrm>
            <a:off x="4180840" y="1540439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841741" name="Text Box 13"/>
          <p:cNvSpPr txBox="1">
            <a:spLocks noChangeArrowheads="1"/>
          </p:cNvSpPr>
          <p:nvPr/>
        </p:nvSpPr>
        <p:spPr bwMode="auto">
          <a:xfrm>
            <a:off x="4028440" y="2912039"/>
            <a:ext cx="241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  <a:ea typeface="宋体" pitchFamily="2" charset="-122"/>
              </a:rPr>
              <a:t>i</a:t>
            </a:r>
          </a:p>
        </p:txBody>
      </p:sp>
      <p:sp>
        <p:nvSpPr>
          <p:cNvPr id="841742" name="Text Box 14"/>
          <p:cNvSpPr txBox="1">
            <a:spLocks noChangeArrowheads="1"/>
          </p:cNvSpPr>
          <p:nvPr/>
        </p:nvSpPr>
        <p:spPr bwMode="auto">
          <a:xfrm>
            <a:off x="3952240" y="4664639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GND</a:t>
            </a:r>
          </a:p>
        </p:txBody>
      </p:sp>
      <p:sp>
        <p:nvSpPr>
          <p:cNvPr id="841743" name="Text Box 15"/>
          <p:cNvSpPr txBox="1">
            <a:spLocks noChangeArrowheads="1"/>
          </p:cNvSpPr>
          <p:nvPr/>
        </p:nvSpPr>
        <p:spPr bwMode="auto">
          <a:xfrm>
            <a:off x="4714240" y="3750239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41744" name="Text Box 16"/>
          <p:cNvSpPr txBox="1">
            <a:spLocks noChangeArrowheads="1"/>
          </p:cNvSpPr>
          <p:nvPr/>
        </p:nvSpPr>
        <p:spPr bwMode="auto">
          <a:xfrm>
            <a:off x="3647440" y="3750239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41745" name="Text Box 17"/>
          <p:cNvSpPr txBox="1">
            <a:spLocks noChangeArrowheads="1"/>
          </p:cNvSpPr>
          <p:nvPr/>
        </p:nvSpPr>
        <p:spPr bwMode="auto">
          <a:xfrm>
            <a:off x="4104640" y="2226239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cxnSp>
        <p:nvCxnSpPr>
          <p:cNvPr id="841746" name="AutoShape 18"/>
          <p:cNvCxnSpPr>
            <a:cxnSpLocks noChangeShapeType="1"/>
            <a:stCxn id="841732" idx="4"/>
            <a:endCxn id="841734" idx="0"/>
          </p:cNvCxnSpPr>
          <p:nvPr/>
        </p:nvCxnSpPr>
        <p:spPr bwMode="auto">
          <a:xfrm rot="5400000">
            <a:off x="4736465" y="2858064"/>
            <a:ext cx="609600" cy="1327150"/>
          </a:xfrm>
          <a:prstGeom prst="curvedConnector3">
            <a:avLst>
              <a:gd name="adj1" fmla="val 91403"/>
            </a:avLst>
          </a:prstGeom>
          <a:noFill/>
          <a:ln w="28575">
            <a:solidFill>
              <a:srgbClr val="F08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47" name="AutoShape 19"/>
          <p:cNvCxnSpPr>
            <a:cxnSpLocks noChangeShapeType="1"/>
            <a:stCxn id="841733" idx="7"/>
            <a:endCxn id="841731" idx="5"/>
          </p:cNvCxnSpPr>
          <p:nvPr/>
        </p:nvCxnSpPr>
        <p:spPr bwMode="auto">
          <a:xfrm rot="5400000" flipH="1">
            <a:off x="3488690" y="2873939"/>
            <a:ext cx="577850" cy="1219200"/>
          </a:xfrm>
          <a:prstGeom prst="curvedConnector3">
            <a:avLst>
              <a:gd name="adj1" fmla="val 8514"/>
            </a:avLst>
          </a:prstGeom>
          <a:noFill/>
          <a:ln w="28575">
            <a:solidFill>
              <a:srgbClr val="F08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48" name="AutoShape 20"/>
          <p:cNvCxnSpPr>
            <a:cxnSpLocks noChangeShapeType="1"/>
            <a:stCxn id="841731" idx="7"/>
            <a:endCxn id="841732" idx="1"/>
          </p:cNvCxnSpPr>
          <p:nvPr/>
        </p:nvCxnSpPr>
        <p:spPr bwMode="auto">
          <a:xfrm rot="5400000" flipV="1">
            <a:off x="4408646" y="1846033"/>
            <a:ext cx="1588" cy="2482850"/>
          </a:xfrm>
          <a:prstGeom prst="curvedConnector3">
            <a:avLst>
              <a:gd name="adj1" fmla="val -32600005"/>
            </a:avLst>
          </a:prstGeom>
          <a:noFill/>
          <a:ln w="28575">
            <a:solidFill>
              <a:srgbClr val="F08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49" name="AutoShape 21"/>
          <p:cNvCxnSpPr>
            <a:cxnSpLocks noChangeShapeType="1"/>
            <a:stCxn id="841738" idx="0"/>
            <a:endCxn id="841739" idx="6"/>
          </p:cNvCxnSpPr>
          <p:nvPr/>
        </p:nvCxnSpPr>
        <p:spPr bwMode="auto">
          <a:xfrm rot="5400000" flipV="1">
            <a:off x="3609340" y="3788339"/>
            <a:ext cx="1524000" cy="76200"/>
          </a:xfrm>
          <a:prstGeom prst="curvedConnector4">
            <a:avLst>
              <a:gd name="adj1" fmla="val 5000"/>
              <a:gd name="adj2" fmla="val 531245"/>
            </a:avLst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50" name="AutoShape 22"/>
          <p:cNvCxnSpPr>
            <a:cxnSpLocks noChangeShapeType="1"/>
            <a:stCxn id="841739" idx="2"/>
            <a:endCxn id="841741" idx="3"/>
          </p:cNvCxnSpPr>
          <p:nvPr/>
        </p:nvCxnSpPr>
        <p:spPr bwMode="auto">
          <a:xfrm rot="10800000" flipH="1">
            <a:off x="4257040" y="3110477"/>
            <a:ext cx="12700" cy="1477962"/>
          </a:xfrm>
          <a:prstGeom prst="curvedConnector5">
            <a:avLst>
              <a:gd name="adj1" fmla="val -2212505"/>
              <a:gd name="adj2" fmla="val 54241"/>
              <a:gd name="adj3" fmla="val -2212505"/>
            </a:avLst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1751" name="AutoShape 23"/>
          <p:cNvCxnSpPr>
            <a:cxnSpLocks noChangeShapeType="1"/>
            <a:stCxn id="841738" idx="4"/>
            <a:endCxn id="841737" idx="3"/>
          </p:cNvCxnSpPr>
          <p:nvPr/>
        </p:nvCxnSpPr>
        <p:spPr bwMode="auto">
          <a:xfrm rot="16200000" flipV="1">
            <a:off x="3723640" y="2607239"/>
            <a:ext cx="1165225" cy="53975"/>
          </a:xfrm>
          <a:prstGeom prst="curvedConnector5">
            <a:avLst>
              <a:gd name="adj1" fmla="val 18528"/>
              <a:gd name="adj2" fmla="val 423528"/>
              <a:gd name="adj3" fmla="val 97139"/>
            </a:avLst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841752" name="Text Box 24"/>
          <p:cNvSpPr txBox="1">
            <a:spLocks noChangeArrowheads="1"/>
          </p:cNvSpPr>
          <p:nvPr/>
        </p:nvSpPr>
        <p:spPr bwMode="auto">
          <a:xfrm>
            <a:off x="6077109" y="5175265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41753" name="Text Box 25"/>
          <p:cNvSpPr txBox="1">
            <a:spLocks noChangeArrowheads="1"/>
          </p:cNvSpPr>
          <p:nvPr/>
        </p:nvSpPr>
        <p:spPr bwMode="auto">
          <a:xfrm>
            <a:off x="6477000" y="5165725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41754" name="Text Box 26"/>
          <p:cNvSpPr txBox="1">
            <a:spLocks noChangeArrowheads="1"/>
          </p:cNvSpPr>
          <p:nvPr/>
        </p:nvSpPr>
        <p:spPr bwMode="auto">
          <a:xfrm>
            <a:off x="6858000" y="5165725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500034" y="5572140"/>
            <a:ext cx="8229600" cy="716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For a single poly strip for every input signal, the Euler paths in the PUN and PDN must be consistent (the same)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500034" y="854639"/>
            <a:ext cx="8429684" cy="716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宋体" pitchFamily="2" charset="-122"/>
              </a:rPr>
              <a:t>An uninterrupted diffusion strip is possible only if there </a:t>
            </a:r>
            <a:r>
              <a:rPr lang="en-US" altLang="zh-CN" dirty="0">
                <a:latin typeface="+mn-lt"/>
              </a:rPr>
              <a:t>exists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itchFamily="2" charset="-122"/>
              </a:rPr>
              <a:t> a Euler path in the logic graph</a:t>
            </a:r>
          </a:p>
        </p:txBody>
      </p:sp>
      <p:sp>
        <p:nvSpPr>
          <p:cNvPr id="33" name="矩形 32"/>
          <p:cNvSpPr/>
          <p:nvPr/>
        </p:nvSpPr>
        <p:spPr>
          <a:xfrm>
            <a:off x="4927600" y="4706394"/>
            <a:ext cx="426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92075">
              <a:lnSpc>
                <a:spcPct val="90000"/>
              </a:lnSpc>
              <a:spcBef>
                <a:spcPct val="35000"/>
              </a:spcBef>
              <a:buClr>
                <a:srgbClr val="C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1600" i="1" dirty="0"/>
              <a:t>Euler path: a path through all nodes in the graph such that each edge is visited once and only once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4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4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52" grpId="0" autoUpdateAnimBg="0"/>
      <p:bldP spid="841753" grpId="0" autoUpdateAnimBg="0"/>
      <p:bldP spid="84175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OAI22 Logic Graph</a:t>
            </a:r>
          </a:p>
        </p:txBody>
      </p:sp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1676400"/>
            <a:ext cx="533400" cy="762000"/>
            <a:chOff x="2928" y="1584"/>
            <a:chExt cx="336" cy="480"/>
          </a:xfrm>
        </p:grpSpPr>
        <p:sp>
          <p:nvSpPr>
            <p:cNvPr id="843781" name="Line 5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782" name="Line 6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783" name="Line 7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784" name="Line 8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785" name="Line 9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786" name="Line 10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787" name="Line 11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788" name="Oval 12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66800" y="4343400"/>
            <a:ext cx="533400" cy="762000"/>
            <a:chOff x="1008" y="2880"/>
            <a:chExt cx="336" cy="480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843791" name="Line 1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792" name="Line 1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793" name="Line 1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794" name="Line 1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795" name="Line 19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796" name="Line 20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3797" name="Line 21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 flipH="1">
            <a:off x="2057400" y="4343400"/>
            <a:ext cx="533400" cy="762000"/>
            <a:chOff x="1008" y="2880"/>
            <a:chExt cx="336" cy="480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843800" name="Line 2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01" name="Line 2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02" name="Line 26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03" name="Line 2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04" name="Line 28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05" name="Line 29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3806" name="Line 30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3807" name="Line 31"/>
          <p:cNvSpPr>
            <a:spLocks noChangeShapeType="1"/>
          </p:cNvSpPr>
          <p:nvPr/>
        </p:nvSpPr>
        <p:spPr bwMode="auto">
          <a:xfrm>
            <a:off x="1600200" y="5105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808" name="Line 32"/>
          <p:cNvSpPr>
            <a:spLocks noChangeShapeType="1"/>
          </p:cNvSpPr>
          <p:nvPr/>
        </p:nvSpPr>
        <p:spPr bwMode="auto">
          <a:xfrm>
            <a:off x="16002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066800" y="3581400"/>
            <a:ext cx="533400" cy="762000"/>
            <a:chOff x="1008" y="2880"/>
            <a:chExt cx="336" cy="480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843811" name="Line 3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12" name="Line 3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13" name="Line 3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14" name="Line 3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15" name="Line 39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16" name="Line 40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3817" name="Line 41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1676400" y="5105400"/>
            <a:ext cx="304800" cy="228600"/>
            <a:chOff x="1584" y="3504"/>
            <a:chExt cx="192" cy="144"/>
          </a:xfrm>
        </p:grpSpPr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584" y="3600"/>
              <a:ext cx="192" cy="48"/>
              <a:chOff x="1200" y="3072"/>
              <a:chExt cx="192" cy="48"/>
            </a:xfrm>
          </p:grpSpPr>
          <p:sp>
            <p:nvSpPr>
              <p:cNvPr id="843820" name="Line 44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21" name="Line 45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3822" name="Line 46"/>
            <p:cNvSpPr>
              <a:spLocks noChangeShapeType="1"/>
            </p:cNvSpPr>
            <p:nvPr/>
          </p:nvSpPr>
          <p:spPr bwMode="auto">
            <a:xfrm>
              <a:off x="1680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3823" name="Text Box 47"/>
          <p:cNvSpPr txBox="1">
            <a:spLocks noChangeArrowheads="1"/>
          </p:cNvSpPr>
          <p:nvPr/>
        </p:nvSpPr>
        <p:spPr bwMode="auto">
          <a:xfrm>
            <a:off x="762000" y="45720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43824" name="Text Box 48"/>
          <p:cNvSpPr txBox="1">
            <a:spLocks noChangeArrowheads="1"/>
          </p:cNvSpPr>
          <p:nvPr/>
        </p:nvSpPr>
        <p:spPr bwMode="auto">
          <a:xfrm>
            <a:off x="2514600" y="45720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1066800" y="2286000"/>
            <a:ext cx="533400" cy="762000"/>
            <a:chOff x="2928" y="1584"/>
            <a:chExt cx="336" cy="480"/>
          </a:xfrm>
        </p:grpSpPr>
        <p:sp>
          <p:nvSpPr>
            <p:cNvPr id="843826" name="Line 50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27" name="Line 51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28" name="Line 52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29" name="Line 53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30" name="Line 54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31" name="Line 55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32" name="Line 56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33" name="Oval 57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 flipH="1">
            <a:off x="2057400" y="1676400"/>
            <a:ext cx="533400" cy="762000"/>
            <a:chOff x="2928" y="1584"/>
            <a:chExt cx="336" cy="480"/>
          </a:xfrm>
        </p:grpSpPr>
        <p:sp>
          <p:nvSpPr>
            <p:cNvPr id="843835" name="Line 59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36" name="Line 60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37" name="Line 61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38" name="Line 62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39" name="Line 63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40" name="Line 64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41" name="Line 65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42" name="Oval 66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3843" name="Line 67"/>
          <p:cNvSpPr>
            <a:spLocks noChangeShapeType="1"/>
          </p:cNvSpPr>
          <p:nvPr/>
        </p:nvSpPr>
        <p:spPr bwMode="auto">
          <a:xfrm>
            <a:off x="1600200" y="3048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844" name="Line 68"/>
          <p:cNvSpPr>
            <a:spLocks noChangeShapeType="1"/>
          </p:cNvSpPr>
          <p:nvPr/>
        </p:nvSpPr>
        <p:spPr bwMode="auto">
          <a:xfrm>
            <a:off x="1600200" y="1676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845" name="Line 69"/>
          <p:cNvSpPr>
            <a:spLocks noChangeShapeType="1"/>
          </p:cNvSpPr>
          <p:nvPr/>
        </p:nvSpPr>
        <p:spPr bwMode="auto">
          <a:xfrm>
            <a:off x="1828800" y="144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846" name="Line 70"/>
          <p:cNvSpPr>
            <a:spLocks noChangeShapeType="1"/>
          </p:cNvSpPr>
          <p:nvPr/>
        </p:nvSpPr>
        <p:spPr bwMode="auto">
          <a:xfrm>
            <a:off x="1676400" y="144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847" name="Line 71"/>
          <p:cNvSpPr>
            <a:spLocks noChangeShapeType="1"/>
          </p:cNvSpPr>
          <p:nvPr/>
        </p:nvSpPr>
        <p:spPr bwMode="auto">
          <a:xfrm>
            <a:off x="1828800" y="3048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848" name="Line 72"/>
          <p:cNvSpPr>
            <a:spLocks noChangeShapeType="1"/>
          </p:cNvSpPr>
          <p:nvPr/>
        </p:nvSpPr>
        <p:spPr bwMode="auto">
          <a:xfrm>
            <a:off x="1828800" y="3352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849" name="Text Box 73"/>
          <p:cNvSpPr txBox="1">
            <a:spLocks noChangeArrowheads="1"/>
          </p:cNvSpPr>
          <p:nvPr/>
        </p:nvSpPr>
        <p:spPr bwMode="auto">
          <a:xfrm>
            <a:off x="2209800" y="3200400"/>
            <a:ext cx="2308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 = !((A+B)•(C+D))</a:t>
            </a:r>
          </a:p>
        </p:txBody>
      </p:sp>
      <p:sp>
        <p:nvSpPr>
          <p:cNvPr id="843850" name="Text Box 74"/>
          <p:cNvSpPr txBox="1">
            <a:spLocks noChangeArrowheads="1"/>
          </p:cNvSpPr>
          <p:nvPr/>
        </p:nvSpPr>
        <p:spPr bwMode="auto">
          <a:xfrm>
            <a:off x="762000" y="24384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43851" name="Text Box 75"/>
          <p:cNvSpPr txBox="1">
            <a:spLocks noChangeArrowheads="1"/>
          </p:cNvSpPr>
          <p:nvPr/>
        </p:nvSpPr>
        <p:spPr bwMode="auto">
          <a:xfrm>
            <a:off x="762000" y="18288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43852" name="Text Box 76"/>
          <p:cNvSpPr txBox="1">
            <a:spLocks noChangeArrowheads="1"/>
          </p:cNvSpPr>
          <p:nvPr/>
        </p:nvSpPr>
        <p:spPr bwMode="auto">
          <a:xfrm>
            <a:off x="2590800" y="24384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843853" name="Oval 77"/>
          <p:cNvSpPr>
            <a:spLocks noChangeArrowheads="1"/>
          </p:cNvSpPr>
          <p:nvPr/>
        </p:nvSpPr>
        <p:spPr bwMode="auto">
          <a:xfrm>
            <a:off x="5257800" y="3200400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854" name="Oval 78"/>
          <p:cNvSpPr>
            <a:spLocks noChangeArrowheads="1"/>
          </p:cNvSpPr>
          <p:nvPr/>
        </p:nvSpPr>
        <p:spPr bwMode="auto">
          <a:xfrm>
            <a:off x="7848600" y="3200400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43855" name="AutoShape 79"/>
          <p:cNvCxnSpPr>
            <a:cxnSpLocks noChangeShapeType="1"/>
            <a:stCxn id="843853" idx="0"/>
            <a:endCxn id="843854" idx="1"/>
          </p:cNvCxnSpPr>
          <p:nvPr/>
        </p:nvCxnSpPr>
        <p:spPr bwMode="auto">
          <a:xfrm rot="5400000" flipV="1">
            <a:off x="6591300" y="1943100"/>
            <a:ext cx="22225" cy="2536825"/>
          </a:xfrm>
          <a:prstGeom prst="curvedConnector3">
            <a:avLst>
              <a:gd name="adj1" fmla="val -2171431"/>
            </a:avLst>
          </a:prstGeom>
          <a:noFill/>
          <a:ln w="28575">
            <a:solidFill>
              <a:srgbClr val="F08F00"/>
            </a:solidFill>
            <a:round/>
            <a:headEnd/>
            <a:tailEnd/>
          </a:ln>
          <a:effectLst/>
        </p:spPr>
      </p:cxnSp>
      <p:sp>
        <p:nvSpPr>
          <p:cNvPr id="843856" name="Oval 80"/>
          <p:cNvSpPr>
            <a:spLocks noChangeArrowheads="1"/>
          </p:cNvSpPr>
          <p:nvPr/>
        </p:nvSpPr>
        <p:spPr bwMode="auto">
          <a:xfrm>
            <a:off x="6477000" y="3886200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43857" name="AutoShape 81"/>
          <p:cNvCxnSpPr>
            <a:cxnSpLocks noChangeShapeType="1"/>
            <a:stCxn id="843854" idx="5"/>
            <a:endCxn id="843856" idx="5"/>
          </p:cNvCxnSpPr>
          <p:nvPr/>
        </p:nvCxnSpPr>
        <p:spPr bwMode="auto">
          <a:xfrm rot="5400000">
            <a:off x="6950075" y="2987675"/>
            <a:ext cx="685800" cy="1371600"/>
          </a:xfrm>
          <a:prstGeom prst="curvedConnector3">
            <a:avLst>
              <a:gd name="adj1" fmla="val 86106"/>
            </a:avLst>
          </a:prstGeom>
          <a:noFill/>
          <a:ln w="28575">
            <a:solidFill>
              <a:srgbClr val="F08F00"/>
            </a:solidFill>
            <a:round/>
            <a:headEnd/>
            <a:tailEnd/>
          </a:ln>
          <a:effectLst/>
        </p:spPr>
      </p:cxnSp>
      <p:cxnSp>
        <p:nvCxnSpPr>
          <p:cNvPr id="843858" name="AutoShape 82"/>
          <p:cNvCxnSpPr>
            <a:cxnSpLocks noChangeShapeType="1"/>
            <a:stCxn id="843856" idx="5"/>
            <a:endCxn id="843853" idx="3"/>
          </p:cNvCxnSpPr>
          <p:nvPr/>
        </p:nvCxnSpPr>
        <p:spPr bwMode="auto">
          <a:xfrm rot="16200000" flipV="1">
            <a:off x="5600700" y="3009900"/>
            <a:ext cx="685800" cy="1327150"/>
          </a:xfrm>
          <a:prstGeom prst="curvedConnector3">
            <a:avLst>
              <a:gd name="adj1" fmla="val 13426"/>
            </a:avLst>
          </a:prstGeom>
          <a:noFill/>
          <a:ln w="28575">
            <a:solidFill>
              <a:srgbClr val="F08F00"/>
            </a:solidFill>
            <a:round/>
            <a:headEnd/>
            <a:tailEnd/>
          </a:ln>
          <a:effectLst/>
        </p:spPr>
      </p:cxnSp>
      <p:sp>
        <p:nvSpPr>
          <p:cNvPr id="843859" name="Text Box 83"/>
          <p:cNvSpPr txBox="1">
            <a:spLocks noChangeArrowheads="1"/>
          </p:cNvSpPr>
          <p:nvPr/>
        </p:nvSpPr>
        <p:spPr bwMode="auto">
          <a:xfrm>
            <a:off x="8001000" y="3048000"/>
            <a:ext cx="592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a typeface="宋体" pitchFamily="2" charset="-122"/>
              </a:rPr>
              <a:t>DD</a:t>
            </a:r>
          </a:p>
        </p:txBody>
      </p:sp>
      <p:sp>
        <p:nvSpPr>
          <p:cNvPr id="843860" name="Text Box 84"/>
          <p:cNvSpPr txBox="1">
            <a:spLocks noChangeArrowheads="1"/>
          </p:cNvSpPr>
          <p:nvPr/>
        </p:nvSpPr>
        <p:spPr bwMode="auto">
          <a:xfrm>
            <a:off x="4876800" y="31242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843861" name="Oval 85"/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862" name="Oval 86"/>
          <p:cNvSpPr>
            <a:spLocks noChangeArrowheads="1"/>
          </p:cNvSpPr>
          <p:nvPr/>
        </p:nvSpPr>
        <p:spPr bwMode="auto">
          <a:xfrm>
            <a:off x="6477000" y="3200400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863" name="Oval 87"/>
          <p:cNvSpPr>
            <a:spLocks noChangeArrowheads="1"/>
          </p:cNvSpPr>
          <p:nvPr/>
        </p:nvSpPr>
        <p:spPr bwMode="auto">
          <a:xfrm>
            <a:off x="6477000" y="4648200"/>
            <a:ext cx="152400" cy="1524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43864" name="AutoShape 88"/>
          <p:cNvCxnSpPr>
            <a:cxnSpLocks noChangeShapeType="1"/>
            <a:stCxn id="843861" idx="6"/>
            <a:endCxn id="843862" idx="6"/>
          </p:cNvCxnSpPr>
          <p:nvPr/>
        </p:nvCxnSpPr>
        <p:spPr bwMode="auto">
          <a:xfrm>
            <a:off x="6629400" y="2133600"/>
            <a:ext cx="1588" cy="11430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</p:cxnSp>
      <p:cxnSp>
        <p:nvCxnSpPr>
          <p:cNvPr id="843865" name="AutoShape 89"/>
          <p:cNvCxnSpPr>
            <a:cxnSpLocks noChangeShapeType="1"/>
            <a:stCxn id="843862" idx="6"/>
            <a:endCxn id="843863" idx="6"/>
          </p:cNvCxnSpPr>
          <p:nvPr/>
        </p:nvCxnSpPr>
        <p:spPr bwMode="auto">
          <a:xfrm>
            <a:off x="6629400" y="3276600"/>
            <a:ext cx="1588" cy="14478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</p:cxnSp>
      <p:cxnSp>
        <p:nvCxnSpPr>
          <p:cNvPr id="843866" name="AutoShape 90"/>
          <p:cNvCxnSpPr>
            <a:cxnSpLocks noChangeShapeType="1"/>
            <a:stCxn id="843862" idx="6"/>
            <a:endCxn id="843863" idx="1"/>
          </p:cNvCxnSpPr>
          <p:nvPr/>
        </p:nvCxnSpPr>
        <p:spPr bwMode="auto">
          <a:xfrm flipH="1">
            <a:off x="6499225" y="3276600"/>
            <a:ext cx="130175" cy="1393825"/>
          </a:xfrm>
          <a:prstGeom prst="curvedConnector4">
            <a:avLst>
              <a:gd name="adj1" fmla="val 273167"/>
              <a:gd name="adj2" fmla="val 98745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</p:cxnSp>
      <p:sp>
        <p:nvSpPr>
          <p:cNvPr id="843867" name="Text Box 91"/>
          <p:cNvSpPr txBox="1">
            <a:spLocks noChangeArrowheads="1"/>
          </p:cNvSpPr>
          <p:nvPr/>
        </p:nvSpPr>
        <p:spPr bwMode="auto">
          <a:xfrm>
            <a:off x="6400800" y="16764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843868" name="Text Box 92"/>
          <p:cNvSpPr txBox="1">
            <a:spLocks noChangeArrowheads="1"/>
          </p:cNvSpPr>
          <p:nvPr/>
        </p:nvSpPr>
        <p:spPr bwMode="auto">
          <a:xfrm>
            <a:off x="6172200" y="48006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GND</a:t>
            </a:r>
          </a:p>
        </p:txBody>
      </p:sp>
      <p:sp>
        <p:nvSpPr>
          <p:cNvPr id="843869" name="Text Box 93"/>
          <p:cNvSpPr txBox="1">
            <a:spLocks noChangeArrowheads="1"/>
          </p:cNvSpPr>
          <p:nvPr/>
        </p:nvSpPr>
        <p:spPr bwMode="auto">
          <a:xfrm>
            <a:off x="6858000" y="38862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43870" name="Text Box 94"/>
          <p:cNvSpPr txBox="1">
            <a:spLocks noChangeArrowheads="1"/>
          </p:cNvSpPr>
          <p:nvPr/>
        </p:nvSpPr>
        <p:spPr bwMode="auto">
          <a:xfrm>
            <a:off x="5867400" y="38862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43871" name="Text Box 95"/>
          <p:cNvSpPr txBox="1">
            <a:spLocks noChangeArrowheads="1"/>
          </p:cNvSpPr>
          <p:nvPr/>
        </p:nvSpPr>
        <p:spPr bwMode="auto">
          <a:xfrm>
            <a:off x="6858000" y="23622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843872" name="Text Box 96"/>
          <p:cNvSpPr txBox="1">
            <a:spLocks noChangeArrowheads="1"/>
          </p:cNvSpPr>
          <p:nvPr/>
        </p:nvSpPr>
        <p:spPr bwMode="auto">
          <a:xfrm>
            <a:off x="7467600" y="1752600"/>
            <a:ext cx="7223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08F00"/>
                </a:solidFill>
                <a:ea typeface="宋体" pitchFamily="2" charset="-122"/>
              </a:rPr>
              <a:t>PUN</a:t>
            </a:r>
          </a:p>
        </p:txBody>
      </p:sp>
      <p:sp>
        <p:nvSpPr>
          <p:cNvPr id="843873" name="Text Box 97"/>
          <p:cNvSpPr txBox="1">
            <a:spLocks noChangeArrowheads="1"/>
          </p:cNvSpPr>
          <p:nvPr/>
        </p:nvSpPr>
        <p:spPr bwMode="auto">
          <a:xfrm>
            <a:off x="7467600" y="4572000"/>
            <a:ext cx="7223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  <a:ea typeface="宋体" pitchFamily="2" charset="-122"/>
              </a:rPr>
              <a:t>PDN</a:t>
            </a:r>
          </a:p>
        </p:txBody>
      </p:sp>
      <p:grpSp>
        <p:nvGrpSpPr>
          <p:cNvPr id="13" name="Group 98"/>
          <p:cNvGrpSpPr>
            <a:grpSpLocks/>
          </p:cNvGrpSpPr>
          <p:nvPr/>
        </p:nvGrpSpPr>
        <p:grpSpPr bwMode="auto">
          <a:xfrm flipH="1">
            <a:off x="2057400" y="2286000"/>
            <a:ext cx="533400" cy="762000"/>
            <a:chOff x="2928" y="1584"/>
            <a:chExt cx="336" cy="480"/>
          </a:xfrm>
        </p:grpSpPr>
        <p:sp>
          <p:nvSpPr>
            <p:cNvPr id="843875" name="Line 99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76" name="Line 100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77" name="Line 101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78" name="Line 102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79" name="Line 103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80" name="Line 104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81" name="Line 105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882" name="Oval 106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3883" name="Text Box 107"/>
          <p:cNvSpPr txBox="1">
            <a:spLocks noChangeArrowheads="1"/>
          </p:cNvSpPr>
          <p:nvPr/>
        </p:nvSpPr>
        <p:spPr bwMode="auto">
          <a:xfrm>
            <a:off x="2590800" y="19050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grpSp>
        <p:nvGrpSpPr>
          <p:cNvPr id="14" name="Group 108"/>
          <p:cNvGrpSpPr>
            <a:grpSpLocks/>
          </p:cNvGrpSpPr>
          <p:nvPr/>
        </p:nvGrpSpPr>
        <p:grpSpPr bwMode="auto">
          <a:xfrm flipH="1">
            <a:off x="2057400" y="3581400"/>
            <a:ext cx="533400" cy="762000"/>
            <a:chOff x="1008" y="2880"/>
            <a:chExt cx="336" cy="480"/>
          </a:xfrm>
        </p:grpSpPr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843886" name="Line 110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87" name="Line 111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88" name="Line 112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89" name="Line 113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90" name="Line 114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3891" name="Line 115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3892" name="Line 116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3893" name="Line 117"/>
          <p:cNvSpPr>
            <a:spLocks noChangeShapeType="1"/>
          </p:cNvSpPr>
          <p:nvPr/>
        </p:nvSpPr>
        <p:spPr bwMode="auto">
          <a:xfrm>
            <a:off x="1600200" y="3581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894" name="Text Box 118"/>
          <p:cNvSpPr txBox="1">
            <a:spLocks noChangeArrowheads="1"/>
          </p:cNvSpPr>
          <p:nvPr/>
        </p:nvSpPr>
        <p:spPr bwMode="auto">
          <a:xfrm>
            <a:off x="2590800" y="37338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843895" name="Text Box 119"/>
          <p:cNvSpPr txBox="1">
            <a:spLocks noChangeArrowheads="1"/>
          </p:cNvSpPr>
          <p:nvPr/>
        </p:nvSpPr>
        <p:spPr bwMode="auto">
          <a:xfrm>
            <a:off x="5867400" y="23622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843896" name="Oval 120"/>
          <p:cNvSpPr>
            <a:spLocks noChangeArrowheads="1"/>
          </p:cNvSpPr>
          <p:nvPr/>
        </p:nvSpPr>
        <p:spPr bwMode="auto">
          <a:xfrm>
            <a:off x="6477000" y="2667000"/>
            <a:ext cx="152400" cy="152400"/>
          </a:xfrm>
          <a:prstGeom prst="ellipse">
            <a:avLst/>
          </a:prstGeom>
          <a:solidFill>
            <a:srgbClr val="F08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43897" name="AutoShape 121"/>
          <p:cNvCxnSpPr>
            <a:cxnSpLocks noChangeShapeType="1"/>
            <a:stCxn id="843861" idx="2"/>
          </p:cNvCxnSpPr>
          <p:nvPr/>
        </p:nvCxnSpPr>
        <p:spPr bwMode="auto">
          <a:xfrm rot="10800000" flipH="1" flipV="1">
            <a:off x="6477000" y="2133600"/>
            <a:ext cx="76200" cy="1241425"/>
          </a:xfrm>
          <a:prstGeom prst="curvedConnector4">
            <a:avLst>
              <a:gd name="adj1" fmla="val -300000"/>
              <a:gd name="adj2" fmla="val 89894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</p:cxnSp>
      <p:sp>
        <p:nvSpPr>
          <p:cNvPr id="843898" name="AutoShape 122"/>
          <p:cNvSpPr>
            <a:spLocks noChangeArrowheads="1"/>
          </p:cNvSpPr>
          <p:nvPr/>
        </p:nvSpPr>
        <p:spPr bwMode="auto">
          <a:xfrm>
            <a:off x="4038600" y="4953000"/>
            <a:ext cx="4572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899" name="AutoShape 123"/>
          <p:cNvSpPr>
            <a:spLocks noChangeArrowheads="1"/>
          </p:cNvSpPr>
          <p:nvPr/>
        </p:nvSpPr>
        <p:spPr bwMode="auto">
          <a:xfrm flipH="1">
            <a:off x="3581400" y="4876800"/>
            <a:ext cx="457200" cy="381000"/>
          </a:xfrm>
          <a:prstGeom prst="moon">
            <a:avLst>
              <a:gd name="adj" fmla="val 7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900" name="AutoShape 124"/>
          <p:cNvSpPr>
            <a:spLocks noChangeArrowheads="1"/>
          </p:cNvSpPr>
          <p:nvPr/>
        </p:nvSpPr>
        <p:spPr bwMode="auto">
          <a:xfrm flipH="1">
            <a:off x="3581400" y="5257800"/>
            <a:ext cx="457200" cy="381000"/>
          </a:xfrm>
          <a:prstGeom prst="moon">
            <a:avLst>
              <a:gd name="adj" fmla="val 7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901" name="Line 125"/>
          <p:cNvSpPr>
            <a:spLocks noChangeShapeType="1"/>
          </p:cNvSpPr>
          <p:nvPr/>
        </p:nvSpPr>
        <p:spPr bwMode="auto">
          <a:xfrm>
            <a:off x="3352800" y="495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902" name="Line 126"/>
          <p:cNvSpPr>
            <a:spLocks noChangeShapeType="1"/>
          </p:cNvSpPr>
          <p:nvPr/>
        </p:nvSpPr>
        <p:spPr bwMode="auto">
          <a:xfrm>
            <a:off x="3352800" y="518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903" name="Line 127"/>
          <p:cNvSpPr>
            <a:spLocks noChangeShapeType="1"/>
          </p:cNvSpPr>
          <p:nvPr/>
        </p:nvSpPr>
        <p:spPr bwMode="auto">
          <a:xfrm>
            <a:off x="3352800" y="5334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904" name="Line 128"/>
          <p:cNvSpPr>
            <a:spLocks noChangeShapeType="1"/>
          </p:cNvSpPr>
          <p:nvPr/>
        </p:nvSpPr>
        <p:spPr bwMode="auto">
          <a:xfrm>
            <a:off x="3352800" y="5562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905" name="Line 129"/>
          <p:cNvSpPr>
            <a:spLocks noChangeShapeType="1"/>
          </p:cNvSpPr>
          <p:nvPr/>
        </p:nvSpPr>
        <p:spPr bwMode="auto">
          <a:xfrm>
            <a:off x="4648200" y="5257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43906" name="Text Box 130"/>
          <p:cNvSpPr txBox="1">
            <a:spLocks noChangeArrowheads="1"/>
          </p:cNvSpPr>
          <p:nvPr/>
        </p:nvSpPr>
        <p:spPr bwMode="auto">
          <a:xfrm>
            <a:off x="2971800" y="47244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43907" name="Text Box 131"/>
          <p:cNvSpPr txBox="1">
            <a:spLocks noChangeArrowheads="1"/>
          </p:cNvSpPr>
          <p:nvPr/>
        </p:nvSpPr>
        <p:spPr bwMode="auto">
          <a:xfrm>
            <a:off x="2971800" y="49530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43908" name="Text Box 132"/>
          <p:cNvSpPr txBox="1">
            <a:spLocks noChangeArrowheads="1"/>
          </p:cNvSpPr>
          <p:nvPr/>
        </p:nvSpPr>
        <p:spPr bwMode="auto">
          <a:xfrm>
            <a:off x="2971800" y="51816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843909" name="Text Box 133"/>
          <p:cNvSpPr txBox="1">
            <a:spLocks noChangeArrowheads="1"/>
          </p:cNvSpPr>
          <p:nvPr/>
        </p:nvSpPr>
        <p:spPr bwMode="auto">
          <a:xfrm>
            <a:off x="2971800" y="54102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843910" name="Oval 134"/>
          <p:cNvSpPr>
            <a:spLocks noChangeArrowheads="1"/>
          </p:cNvSpPr>
          <p:nvPr/>
        </p:nvSpPr>
        <p:spPr bwMode="auto">
          <a:xfrm>
            <a:off x="4495800" y="5181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 descr="Dotted diamond"/>
          <p:cNvSpPr>
            <a:spLocks noChangeArrowheads="1"/>
          </p:cNvSpPr>
          <p:nvPr/>
        </p:nvSpPr>
        <p:spPr bwMode="auto">
          <a:xfrm>
            <a:off x="5943600" y="1676400"/>
            <a:ext cx="76200" cy="28956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OAI22 Layout</a:t>
            </a:r>
          </a:p>
        </p:txBody>
      </p:sp>
      <p:sp>
        <p:nvSpPr>
          <p:cNvPr id="845828" name="Rectangle 4" descr="Dotted diamond"/>
          <p:cNvSpPr>
            <a:spLocks noChangeArrowheads="1"/>
          </p:cNvSpPr>
          <p:nvPr/>
        </p:nvSpPr>
        <p:spPr bwMode="auto">
          <a:xfrm>
            <a:off x="3048000" y="1676400"/>
            <a:ext cx="76200" cy="28956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29" name="Rectangle 5" descr="Dotted diamond"/>
          <p:cNvSpPr>
            <a:spLocks noChangeArrowheads="1"/>
          </p:cNvSpPr>
          <p:nvPr/>
        </p:nvSpPr>
        <p:spPr bwMode="auto">
          <a:xfrm>
            <a:off x="3962400" y="1676400"/>
            <a:ext cx="76200" cy="28956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30" name="Rectangle 6" descr="Dotted diamond"/>
          <p:cNvSpPr>
            <a:spLocks noChangeArrowheads="1"/>
          </p:cNvSpPr>
          <p:nvPr/>
        </p:nvSpPr>
        <p:spPr bwMode="auto">
          <a:xfrm>
            <a:off x="4876800" y="1676400"/>
            <a:ext cx="76200" cy="28956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31" name="Rectangle 7"/>
          <p:cNvSpPr>
            <a:spLocks noChangeArrowheads="1"/>
          </p:cNvSpPr>
          <p:nvPr/>
        </p:nvSpPr>
        <p:spPr bwMode="auto">
          <a:xfrm>
            <a:off x="2590800" y="2590800"/>
            <a:ext cx="3733800" cy="76200"/>
          </a:xfrm>
          <a:prstGeom prst="rect">
            <a:avLst/>
          </a:prstGeom>
          <a:solidFill>
            <a:srgbClr val="F08F00">
              <a:alpha val="50000"/>
            </a:srgbClr>
          </a:solidFill>
          <a:ln w="12700">
            <a:solidFill>
              <a:srgbClr val="F08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32" name="Text Box 8"/>
          <p:cNvSpPr txBox="1">
            <a:spLocks noChangeArrowheads="1"/>
          </p:cNvSpPr>
          <p:nvPr/>
        </p:nvSpPr>
        <p:spPr bwMode="auto">
          <a:xfrm>
            <a:off x="3810000" y="12192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45833" name="Text Box 9"/>
          <p:cNvSpPr txBox="1">
            <a:spLocks noChangeArrowheads="1"/>
          </p:cNvSpPr>
          <p:nvPr/>
        </p:nvSpPr>
        <p:spPr bwMode="auto">
          <a:xfrm>
            <a:off x="2895600" y="12192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45834" name="Text Box 10"/>
          <p:cNvSpPr txBox="1">
            <a:spLocks noChangeArrowheads="1"/>
          </p:cNvSpPr>
          <p:nvPr/>
        </p:nvSpPr>
        <p:spPr bwMode="auto">
          <a:xfrm>
            <a:off x="4724400" y="12192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845835" name="Rectangle 11"/>
          <p:cNvSpPr>
            <a:spLocks noChangeArrowheads="1"/>
          </p:cNvSpPr>
          <p:nvPr/>
        </p:nvSpPr>
        <p:spPr bwMode="auto">
          <a:xfrm>
            <a:off x="3505200" y="36576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36" name="Rectangle 12"/>
          <p:cNvSpPr>
            <a:spLocks noChangeArrowheads="1"/>
          </p:cNvSpPr>
          <p:nvPr/>
        </p:nvSpPr>
        <p:spPr bwMode="auto">
          <a:xfrm>
            <a:off x="4343400" y="2590800"/>
            <a:ext cx="76200" cy="533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37" name="Rectangle 13"/>
          <p:cNvSpPr>
            <a:spLocks noChangeArrowheads="1"/>
          </p:cNvSpPr>
          <p:nvPr/>
        </p:nvSpPr>
        <p:spPr bwMode="auto">
          <a:xfrm>
            <a:off x="2667000" y="3657600"/>
            <a:ext cx="3657600" cy="76200"/>
          </a:xfrm>
          <a:prstGeom prst="rect">
            <a:avLst/>
          </a:prstGeom>
          <a:solidFill>
            <a:srgbClr val="009900">
              <a:alpha val="50000"/>
            </a:srgbClr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38" name="Rectangle 14"/>
          <p:cNvSpPr>
            <a:spLocks noChangeArrowheads="1"/>
          </p:cNvSpPr>
          <p:nvPr/>
        </p:nvSpPr>
        <p:spPr bwMode="auto">
          <a:xfrm>
            <a:off x="2667000" y="33528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39" name="Rectangle 15"/>
          <p:cNvSpPr>
            <a:spLocks noChangeArrowheads="1"/>
          </p:cNvSpPr>
          <p:nvPr/>
        </p:nvSpPr>
        <p:spPr bwMode="auto">
          <a:xfrm>
            <a:off x="4419600" y="33528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40" name="Rectangle 16"/>
          <p:cNvSpPr>
            <a:spLocks noChangeArrowheads="1"/>
          </p:cNvSpPr>
          <p:nvPr/>
        </p:nvSpPr>
        <p:spPr bwMode="auto">
          <a:xfrm>
            <a:off x="2667000" y="3352800"/>
            <a:ext cx="1752600" cy="76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41" name="Rectangle 17"/>
          <p:cNvSpPr>
            <a:spLocks noChangeArrowheads="1"/>
          </p:cNvSpPr>
          <p:nvPr/>
        </p:nvSpPr>
        <p:spPr bwMode="auto">
          <a:xfrm>
            <a:off x="2590800" y="19812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42" name="Rectangle 18"/>
          <p:cNvSpPr>
            <a:spLocks noChangeArrowheads="1"/>
          </p:cNvSpPr>
          <p:nvPr/>
        </p:nvSpPr>
        <p:spPr bwMode="auto">
          <a:xfrm>
            <a:off x="6248400" y="1981200"/>
            <a:ext cx="76200" cy="685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43" name="Text Box 19"/>
          <p:cNvSpPr txBox="1">
            <a:spLocks noChangeArrowheads="1"/>
          </p:cNvSpPr>
          <p:nvPr/>
        </p:nvSpPr>
        <p:spPr bwMode="auto">
          <a:xfrm>
            <a:off x="1676400" y="1828800"/>
            <a:ext cx="592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a typeface="宋体" pitchFamily="2" charset="-122"/>
              </a:rPr>
              <a:t>DD</a:t>
            </a:r>
          </a:p>
        </p:txBody>
      </p:sp>
      <p:sp>
        <p:nvSpPr>
          <p:cNvPr id="845844" name="Text Box 20"/>
          <p:cNvSpPr txBox="1">
            <a:spLocks noChangeArrowheads="1"/>
          </p:cNvSpPr>
          <p:nvPr/>
        </p:nvSpPr>
        <p:spPr bwMode="auto">
          <a:xfrm>
            <a:off x="1600200" y="41148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GND</a:t>
            </a:r>
          </a:p>
        </p:txBody>
      </p:sp>
      <p:sp>
        <p:nvSpPr>
          <p:cNvPr id="845845" name="Rectangle 21"/>
          <p:cNvSpPr>
            <a:spLocks noChangeArrowheads="1"/>
          </p:cNvSpPr>
          <p:nvPr/>
        </p:nvSpPr>
        <p:spPr bwMode="auto">
          <a:xfrm>
            <a:off x="2438400" y="4267200"/>
            <a:ext cx="3886200" cy="76200"/>
          </a:xfrm>
          <a:prstGeom prst="rect">
            <a:avLst/>
          </a:prstGeom>
          <a:solidFill>
            <a:srgbClr val="8901F3">
              <a:alpha val="50000"/>
            </a:srgbClr>
          </a:solidFill>
          <a:ln w="12700">
            <a:solidFill>
              <a:srgbClr val="8901F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46" name="Rectangle 22"/>
          <p:cNvSpPr>
            <a:spLocks noChangeArrowheads="1"/>
          </p:cNvSpPr>
          <p:nvPr/>
        </p:nvSpPr>
        <p:spPr bwMode="auto">
          <a:xfrm>
            <a:off x="2362200" y="1981200"/>
            <a:ext cx="3962400" cy="76200"/>
          </a:xfrm>
          <a:prstGeom prst="rect">
            <a:avLst/>
          </a:prstGeom>
          <a:solidFill>
            <a:srgbClr val="8901F3">
              <a:alpha val="50000"/>
            </a:srgbClr>
          </a:solidFill>
          <a:ln w="12700">
            <a:solidFill>
              <a:srgbClr val="8901F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47" name="Text Box 23"/>
          <p:cNvSpPr txBox="1">
            <a:spLocks noChangeArrowheads="1"/>
          </p:cNvSpPr>
          <p:nvPr/>
        </p:nvSpPr>
        <p:spPr bwMode="auto">
          <a:xfrm>
            <a:off x="5791200" y="12192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845848" name="Rectangle 24"/>
          <p:cNvSpPr>
            <a:spLocks noChangeArrowheads="1"/>
          </p:cNvSpPr>
          <p:nvPr/>
        </p:nvSpPr>
        <p:spPr bwMode="auto">
          <a:xfrm>
            <a:off x="5410200" y="3124200"/>
            <a:ext cx="76200" cy="6096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49" name="Rectangle 25"/>
          <p:cNvSpPr>
            <a:spLocks noChangeArrowheads="1"/>
          </p:cNvSpPr>
          <p:nvPr/>
        </p:nvSpPr>
        <p:spPr bwMode="auto">
          <a:xfrm>
            <a:off x="6248400" y="36576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50" name="Rectangle 26"/>
          <p:cNvSpPr>
            <a:spLocks noChangeArrowheads="1"/>
          </p:cNvSpPr>
          <p:nvPr/>
        </p:nvSpPr>
        <p:spPr bwMode="auto">
          <a:xfrm>
            <a:off x="4419600" y="3962400"/>
            <a:ext cx="1905000" cy="76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51" name="Rectangle 27"/>
          <p:cNvSpPr>
            <a:spLocks noChangeArrowheads="1"/>
          </p:cNvSpPr>
          <p:nvPr/>
        </p:nvSpPr>
        <p:spPr bwMode="auto">
          <a:xfrm>
            <a:off x="4419600" y="3657600"/>
            <a:ext cx="76200" cy="3810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52" name="Rectangle 28"/>
          <p:cNvSpPr>
            <a:spLocks noChangeArrowheads="1"/>
          </p:cNvSpPr>
          <p:nvPr/>
        </p:nvSpPr>
        <p:spPr bwMode="auto">
          <a:xfrm>
            <a:off x="4419600" y="3048000"/>
            <a:ext cx="1905000" cy="76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53" name="Text Box 29"/>
          <p:cNvSpPr txBox="1">
            <a:spLocks noChangeArrowheads="1"/>
          </p:cNvSpPr>
          <p:nvPr/>
        </p:nvSpPr>
        <p:spPr bwMode="auto">
          <a:xfrm>
            <a:off x="6400800" y="28956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845854" name="Rectangle 30"/>
          <p:cNvSpPr>
            <a:spLocks noChangeArrowheads="1"/>
          </p:cNvSpPr>
          <p:nvPr/>
        </p:nvSpPr>
        <p:spPr bwMode="auto">
          <a:xfrm>
            <a:off x="792480" y="4902200"/>
            <a:ext cx="7399020" cy="11069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altLang="zh-CN" sz="2800" b="1" i="1" dirty="0">
                <a:solidFill>
                  <a:schemeClr val="tx1"/>
                </a:solidFill>
                <a:latin typeface="+mn-ea"/>
                <a:ea typeface="+mn-ea"/>
              </a:rPr>
              <a:t>Some functions have no consistent Euler path like </a:t>
            </a:r>
            <a:endParaRPr lang="en-US" altLang="zh-CN" sz="2800" b="1" i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  x = !(a +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</a:rPr>
              <a:t>bc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+ de)  (but x = !(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</a:rPr>
              <a:t>bc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+ a + de) does!)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VTC is Data-Dependent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31761" y="4929189"/>
            <a:ext cx="9012239" cy="1284288"/>
            <a:chOff x="83" y="3105"/>
            <a:chExt cx="5677" cy="809"/>
          </a:xfrm>
        </p:grpSpPr>
        <p:sp>
          <p:nvSpPr>
            <p:cNvPr id="851003" name="Rectangle 59"/>
            <p:cNvSpPr>
              <a:spLocks noChangeArrowheads="1"/>
            </p:cNvSpPr>
            <p:nvPr/>
          </p:nvSpPr>
          <p:spPr bwMode="auto">
            <a:xfrm>
              <a:off x="83" y="3105"/>
              <a:ext cx="5677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65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</a:pPr>
              <a:r>
                <a:rPr lang="en-US" altLang="zh-CN" sz="2000" b="1" i="1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宋体" pitchFamily="2" charset="-122"/>
                </a:rPr>
                <a:t>The threshold voltage of M</a:t>
              </a:r>
              <a:r>
                <a:rPr lang="en-US" altLang="zh-CN" sz="2000" b="1" i="1" baseline="-25000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宋体" pitchFamily="2" charset="-122"/>
                </a:rPr>
                <a:t>2</a:t>
              </a:r>
              <a:r>
                <a:rPr lang="en-US" altLang="zh-CN" sz="2000" b="1" i="1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宋体" pitchFamily="2" charset="-122"/>
                </a:rPr>
                <a:t> is higher than M</a:t>
              </a:r>
              <a:r>
                <a:rPr lang="en-US" altLang="zh-CN" sz="2000" b="1" i="1" baseline="-25000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宋体" pitchFamily="2" charset="-122"/>
                </a:rPr>
                <a:t>1</a:t>
              </a:r>
              <a:r>
                <a:rPr lang="en-US" altLang="zh-CN" sz="2000" b="1" i="1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宋体" pitchFamily="2" charset="-122"/>
                </a:rPr>
                <a:t> due to the body effect (</a:t>
              </a:r>
              <a:r>
                <a:rPr lang="en-US" altLang="zh-CN" sz="2000" b="1" i="1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宋体" pitchFamily="2" charset="-122"/>
                  <a:sym typeface="Symbol" pitchFamily="18" charset="2"/>
                </a:rPr>
                <a:t>)</a:t>
              </a:r>
            </a:p>
          </p:txBody>
        </p:sp>
        <p:sp>
          <p:nvSpPr>
            <p:cNvPr id="851014" name="Rectangle 70"/>
            <p:cNvSpPr>
              <a:spLocks noChangeArrowheads="1"/>
            </p:cNvSpPr>
            <p:nvPr/>
          </p:nvSpPr>
          <p:spPr bwMode="auto">
            <a:xfrm>
              <a:off x="270" y="3420"/>
              <a:ext cx="5323" cy="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        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Tn2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 = 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Tn0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 +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((|2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| + 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) -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|2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|)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       since 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SB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 of M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2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 is not zero (when 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 = 0) due to the presence of 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+mn-lt"/>
                  <a:ea typeface="宋体" pitchFamily="2" charset="-122"/>
                  <a:sym typeface="Symbol" pitchFamily="18" charset="2"/>
                </a:rPr>
                <a:t>int</a:t>
              </a:r>
              <a:endParaRPr lang="en-US" altLang="zh-CN" sz="2000" i="1" dirty="0">
                <a:solidFill>
                  <a:schemeClr val="tx1"/>
                </a:solidFill>
                <a:latin typeface="+mn-lt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851015" name="Rectangle 71"/>
            <p:cNvSpPr>
              <a:spLocks noChangeArrowheads="1"/>
            </p:cNvSpPr>
            <p:nvPr/>
          </p:nvSpPr>
          <p:spPr bwMode="auto">
            <a:xfrm>
              <a:off x="630" y="3240"/>
              <a:ext cx="885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Tn1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 = 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+mn-lt"/>
                  <a:ea typeface="宋体" pitchFamily="2" charset="-122"/>
                </a:rPr>
                <a:t>Tn0</a:t>
              </a:r>
              <a:endParaRPr lang="en-US" altLang="zh-CN" sz="2000" dirty="0">
                <a:solidFill>
                  <a:schemeClr val="tx1"/>
                </a:solidFill>
                <a:latin typeface="+mn-lt"/>
                <a:ea typeface="宋体" pitchFamily="2" charset="-122"/>
                <a:sym typeface="Symbol" pitchFamily="18" charset="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4" y="986310"/>
            <a:ext cx="7438095" cy="3771429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VTC is Data-Dependent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4" y="986310"/>
            <a:ext cx="7438095" cy="37714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1A50D31-9E16-9644-A787-77588DF3E62C}"/>
              </a:ext>
            </a:extLst>
          </p:cNvPr>
          <p:cNvSpPr/>
          <p:nvPr/>
        </p:nvSpPr>
        <p:spPr>
          <a:xfrm>
            <a:off x="1864894" y="2634916"/>
            <a:ext cx="372979" cy="709863"/>
          </a:xfrm>
          <a:prstGeom prst="rect">
            <a:avLst/>
          </a:prstGeom>
          <a:solidFill>
            <a:schemeClr val="accent1">
              <a:lumMod val="60000"/>
              <a:lumOff val="40000"/>
              <a:alpha val="41961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2F3EC67-BC06-5C40-B35B-5BCAE5447C92}"/>
                  </a:ext>
                </a:extLst>
              </p:cNvPr>
              <p:cNvSpPr txBox="1"/>
              <p:nvPr/>
            </p:nvSpPr>
            <p:spPr>
              <a:xfrm>
                <a:off x="174792" y="4993385"/>
                <a:ext cx="4966508" cy="703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2F3EC67-BC06-5C40-B35B-5BCAE544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2" y="4993385"/>
                <a:ext cx="4966508" cy="703782"/>
              </a:xfrm>
              <a:prstGeom prst="rect">
                <a:avLst/>
              </a:prstGeom>
              <a:blipFill>
                <a:blip r:embed="rId4"/>
                <a:stretch>
                  <a:fillRect l="-1531" t="-178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A0748B43-C8E1-1946-8DBB-0BB7F21EA55C}"/>
              </a:ext>
            </a:extLst>
          </p:cNvPr>
          <p:cNvCxnSpPr/>
          <p:nvPr/>
        </p:nvCxnSpPr>
        <p:spPr>
          <a:xfrm rot="16200000" flipH="1">
            <a:off x="2203150" y="4188204"/>
            <a:ext cx="1716024" cy="197617"/>
          </a:xfrm>
          <a:prstGeom prst="bentConnector3">
            <a:avLst>
              <a:gd name="adj1" fmla="val 9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064DC642-37DD-FC4D-8B33-E8B0E143867E}"/>
              </a:ext>
            </a:extLst>
          </p:cNvPr>
          <p:cNvCxnSpPr>
            <a:cxnSpLocks/>
          </p:cNvCxnSpPr>
          <p:nvPr/>
        </p:nvCxnSpPr>
        <p:spPr>
          <a:xfrm>
            <a:off x="926592" y="5145025"/>
            <a:ext cx="0" cy="34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51A52B2-EB56-4B40-8FDC-67653F36A9E9}"/>
              </a:ext>
            </a:extLst>
          </p:cNvPr>
          <p:cNvCxnSpPr/>
          <p:nvPr/>
        </p:nvCxnSpPr>
        <p:spPr>
          <a:xfrm flipV="1">
            <a:off x="3395472" y="5072634"/>
            <a:ext cx="0" cy="34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996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VTC is Data-Dependent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4" y="986310"/>
            <a:ext cx="7438095" cy="37714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1A50D31-9E16-9644-A787-77588DF3E62C}"/>
              </a:ext>
            </a:extLst>
          </p:cNvPr>
          <p:cNvSpPr/>
          <p:nvPr/>
        </p:nvSpPr>
        <p:spPr>
          <a:xfrm>
            <a:off x="1852863" y="3525253"/>
            <a:ext cx="372979" cy="709863"/>
          </a:xfrm>
          <a:prstGeom prst="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58EDD7-DFBD-5C4E-9E86-2473E9E9C128}"/>
                  </a:ext>
                </a:extLst>
              </p:cNvPr>
              <p:cNvSpPr txBox="1"/>
              <p:nvPr/>
            </p:nvSpPr>
            <p:spPr>
              <a:xfrm>
                <a:off x="364523" y="4924573"/>
                <a:ext cx="5711424" cy="703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𝑮𝑺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𝑫𝒔𝒂𝒕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𝑫𝒔𝒂𝒕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58EDD7-DFBD-5C4E-9E86-2473E9E9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23" y="4924573"/>
                <a:ext cx="5711424" cy="703782"/>
              </a:xfrm>
              <a:prstGeom prst="rect">
                <a:avLst/>
              </a:prstGeom>
              <a:blipFill>
                <a:blip r:embed="rId4"/>
                <a:stretch>
                  <a:fillRect l="-887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2DBA88CC-59A8-7C42-AE3C-458A6DEAE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40906" y="3858146"/>
            <a:ext cx="1664127" cy="805837"/>
          </a:xfrm>
          <a:prstGeom prst="bentConnector3">
            <a:avLst>
              <a:gd name="adj1" fmla="val 9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E910DAD-0CCC-A94E-89E5-57E1975EF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00" y="3213100"/>
            <a:ext cx="177800" cy="431800"/>
          </a:xfrm>
          <a:prstGeom prst="rect">
            <a:avLst/>
          </a:prstGeom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89A34E0-728D-BC47-93DD-3C00311BCC0F}"/>
              </a:ext>
            </a:extLst>
          </p:cNvPr>
          <p:cNvCxnSpPr>
            <a:cxnSpLocks/>
          </p:cNvCxnSpPr>
          <p:nvPr/>
        </p:nvCxnSpPr>
        <p:spPr>
          <a:xfrm>
            <a:off x="1164336" y="5004817"/>
            <a:ext cx="0" cy="34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5399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C7BC0-391D-429C-9270-659B3D4F687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CMOS Properties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" y="1215862"/>
            <a:ext cx="8930640" cy="49637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ea typeface="宋体" pitchFamily="2" charset="-122"/>
              </a:rPr>
              <a:t>Full rail-to-rail swing 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high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noise margins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ea typeface="宋体" pitchFamily="2" charset="-122"/>
              </a:rPr>
              <a:t>not dependent upon device sizes</a:t>
            </a:r>
            <a:r>
              <a:rPr lang="en-US" altLang="zh-CN" sz="2800" dirty="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ea typeface="宋体" pitchFamily="2" charset="-122"/>
              </a:rPr>
              <a:t>ratioless</a:t>
            </a:r>
            <a:endParaRPr lang="en-US" altLang="zh-CN" sz="2800" b="1" i="1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ea typeface="宋体" pitchFamily="2" charset="-122"/>
              </a:rPr>
              <a:t>Always a path to </a:t>
            </a:r>
            <a:r>
              <a:rPr lang="en-US" altLang="zh-CN" sz="2800" dirty="0" err="1">
                <a:ea typeface="宋体" pitchFamily="2" charset="-122"/>
              </a:rPr>
              <a:t>Vdd</a:t>
            </a:r>
            <a:r>
              <a:rPr lang="en-US" altLang="zh-CN" sz="2800" dirty="0">
                <a:ea typeface="宋体" pitchFamily="2" charset="-122"/>
              </a:rPr>
              <a:t> or </a:t>
            </a:r>
            <a:r>
              <a:rPr lang="en-US" altLang="zh-CN" sz="2800" dirty="0" err="1">
                <a:ea typeface="宋体" pitchFamily="2" charset="-122"/>
              </a:rPr>
              <a:t>Gnd</a:t>
            </a:r>
            <a:r>
              <a:rPr lang="en-US" altLang="zh-CN" sz="2800" dirty="0">
                <a:ea typeface="宋体" pitchFamily="2" charset="-122"/>
              </a:rPr>
              <a:t> 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low</a:t>
            </a:r>
            <a:r>
              <a:rPr lang="en-US" altLang="zh-CN" sz="2800" dirty="0">
                <a:solidFill>
                  <a:srgbClr val="7E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output impedance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ea typeface="宋体" pitchFamily="2" charset="-122"/>
              </a:rPr>
              <a:t>zero steady-state input current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high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input resistance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ea typeface="宋体" pitchFamily="2" charset="-122"/>
              </a:rPr>
              <a:t>No direct path steady state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no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static power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ea typeface="宋体" pitchFamily="2" charset="-122"/>
              </a:rPr>
              <a:t>Propagation delay function of load capacitance and resistance of transistors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062CC2-41D2-4CFC-8F7C-F1D968BD227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CMOS logic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061" y="1272746"/>
            <a:ext cx="6373340" cy="289285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i="1" dirty="0">
                <a:solidFill>
                  <a:schemeClr val="bg1">
                    <a:lumMod val="85000"/>
                  </a:schemeClr>
                </a:solidFill>
              </a:rPr>
              <a:t>CMOS static characteristic</a:t>
            </a:r>
          </a:p>
          <a:p>
            <a:r>
              <a:rPr lang="en-US" altLang="zh-CN" sz="2800" b="1" i="1" dirty="0"/>
              <a:t>CMOS propagate delay</a:t>
            </a:r>
          </a:p>
          <a:p>
            <a:r>
              <a:rPr lang="en-US" altLang="zh-CN" sz="2800" i="1" dirty="0">
                <a:solidFill>
                  <a:schemeClr val="bg1">
                    <a:lumMod val="85000"/>
                  </a:schemeClr>
                </a:solidFill>
              </a:rPr>
              <a:t>Large fan-in technology</a:t>
            </a:r>
          </a:p>
          <a:p>
            <a:r>
              <a:rPr lang="en-US" altLang="zh-CN" sz="2800" i="1" dirty="0">
                <a:solidFill>
                  <a:schemeClr val="bg1">
                    <a:lumMod val="85000"/>
                  </a:schemeClr>
                </a:solidFill>
              </a:rPr>
              <a:t>Logic effort</a:t>
            </a:r>
          </a:p>
          <a:p>
            <a:r>
              <a:rPr lang="en-US" altLang="zh-CN" sz="2800" i="1" dirty="0">
                <a:solidFill>
                  <a:schemeClr val="bg1">
                    <a:lumMod val="85000"/>
                  </a:schemeClr>
                </a:solidFill>
              </a:rPr>
              <a:t>CMOS power analysis</a:t>
            </a:r>
          </a:p>
          <a:p>
            <a:pPr marL="569913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79981EDC-8714-48C1-BCF2-5E34931A272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Delay Definitions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ea typeface="宋体" pitchFamily="2" charset="-122"/>
              </a:rPr>
              <a:t>t</a:t>
            </a:r>
            <a:r>
              <a:rPr lang="en-US" altLang="zh-CN" b="1" baseline="-25000" dirty="0" err="1">
                <a:ea typeface="宋体" pitchFamily="2" charset="-122"/>
              </a:rPr>
              <a:t>pdr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rising propagation delay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From input to rising </a:t>
            </a:r>
            <a:r>
              <a:rPr lang="en-US" altLang="zh-CN" b="1" dirty="0">
                <a:ea typeface="宋体" pitchFamily="2" charset="-122"/>
              </a:rPr>
              <a:t>output</a:t>
            </a:r>
            <a:r>
              <a:rPr lang="en-US" altLang="zh-CN" dirty="0">
                <a:ea typeface="宋体" pitchFamily="2" charset="-122"/>
              </a:rPr>
              <a:t> crossing V</a:t>
            </a:r>
            <a:r>
              <a:rPr lang="en-US" altLang="zh-CN" baseline="-25000" dirty="0">
                <a:ea typeface="宋体" pitchFamily="2" charset="-122"/>
              </a:rPr>
              <a:t>DD</a:t>
            </a:r>
            <a:r>
              <a:rPr lang="en-US" altLang="zh-CN" dirty="0">
                <a:ea typeface="宋体" pitchFamily="2" charset="-122"/>
              </a:rPr>
              <a:t>/2</a:t>
            </a:r>
          </a:p>
          <a:p>
            <a:r>
              <a:rPr lang="en-US" altLang="zh-CN" b="1" dirty="0" err="1">
                <a:ea typeface="宋体" pitchFamily="2" charset="-122"/>
              </a:rPr>
              <a:t>t</a:t>
            </a:r>
            <a:r>
              <a:rPr lang="en-US" altLang="zh-CN" b="1" baseline="-25000" dirty="0" err="1">
                <a:ea typeface="宋体" pitchFamily="2" charset="-122"/>
              </a:rPr>
              <a:t>pdf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falling propagation delay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From input to falling </a:t>
            </a:r>
            <a:r>
              <a:rPr lang="en-US" altLang="zh-CN" b="1" dirty="0">
                <a:ea typeface="宋体" pitchFamily="2" charset="-122"/>
              </a:rPr>
              <a:t>output</a:t>
            </a:r>
            <a:r>
              <a:rPr lang="en-US" altLang="zh-CN" dirty="0">
                <a:ea typeface="宋体" pitchFamily="2" charset="-122"/>
              </a:rPr>
              <a:t> crossing V</a:t>
            </a:r>
            <a:r>
              <a:rPr lang="en-US" altLang="zh-CN" baseline="-25000" dirty="0">
                <a:ea typeface="宋体" pitchFamily="2" charset="-122"/>
              </a:rPr>
              <a:t>DD</a:t>
            </a:r>
            <a:r>
              <a:rPr lang="en-US" altLang="zh-CN" dirty="0">
                <a:ea typeface="宋体" pitchFamily="2" charset="-122"/>
              </a:rPr>
              <a:t>/2</a:t>
            </a:r>
          </a:p>
          <a:p>
            <a:r>
              <a:rPr lang="en-US" altLang="zh-CN" b="1" dirty="0" err="1">
                <a:ea typeface="宋体" pitchFamily="2" charset="-122"/>
              </a:rPr>
              <a:t>t</a:t>
            </a:r>
            <a:r>
              <a:rPr lang="en-US" altLang="zh-CN" b="1" baseline="-25000" dirty="0" err="1">
                <a:ea typeface="宋体" pitchFamily="2" charset="-122"/>
              </a:rPr>
              <a:t>pd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average propagation delay(max-time)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pd</a:t>
            </a:r>
            <a:r>
              <a:rPr lang="en-US" altLang="zh-CN" dirty="0">
                <a:ea typeface="宋体" pitchFamily="2" charset="-122"/>
              </a:rPr>
              <a:t> = (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pdr</a:t>
            </a:r>
            <a:r>
              <a:rPr lang="en-US" altLang="zh-CN" dirty="0">
                <a:ea typeface="宋体" pitchFamily="2" charset="-122"/>
              </a:rPr>
              <a:t> +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pdf</a:t>
            </a:r>
            <a:r>
              <a:rPr lang="en-US" altLang="zh-CN" dirty="0">
                <a:ea typeface="宋体" pitchFamily="2" charset="-122"/>
              </a:rPr>
              <a:t>)/2</a:t>
            </a:r>
          </a:p>
          <a:p>
            <a:r>
              <a:rPr lang="en-US" altLang="zh-CN" b="1" dirty="0" err="1">
                <a:ea typeface="宋体" pitchFamily="2" charset="-122"/>
              </a:rPr>
              <a:t>t</a:t>
            </a:r>
            <a:r>
              <a:rPr lang="en-US" altLang="zh-CN" b="1" baseline="-25000" dirty="0" err="1"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rise time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From output crossing 0.1 V</a:t>
            </a:r>
            <a:r>
              <a:rPr lang="en-US" altLang="zh-CN" baseline="-25000" dirty="0">
                <a:ea typeface="宋体" pitchFamily="2" charset="-122"/>
              </a:rPr>
              <a:t>DD</a:t>
            </a:r>
            <a:r>
              <a:rPr lang="en-US" altLang="zh-CN" dirty="0">
                <a:ea typeface="宋体" pitchFamily="2" charset="-122"/>
              </a:rPr>
              <a:t> to 0.9 V</a:t>
            </a:r>
            <a:r>
              <a:rPr lang="en-US" altLang="zh-CN" baseline="-25000" dirty="0">
                <a:ea typeface="宋体" pitchFamily="2" charset="-122"/>
              </a:rPr>
              <a:t>DD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 err="1">
                <a:ea typeface="宋体" pitchFamily="2" charset="-122"/>
              </a:rPr>
              <a:t>t</a:t>
            </a:r>
            <a:r>
              <a:rPr lang="en-US" altLang="zh-CN" b="1" baseline="-25000" dirty="0" err="1">
                <a:ea typeface="宋体" pitchFamily="2" charset="-122"/>
              </a:rPr>
              <a:t>f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fall time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From output crossing 0.9 V</a:t>
            </a:r>
            <a:r>
              <a:rPr lang="en-US" altLang="zh-CN" baseline="-25000" dirty="0">
                <a:ea typeface="宋体" pitchFamily="2" charset="-122"/>
              </a:rPr>
              <a:t>DD</a:t>
            </a:r>
            <a:r>
              <a:rPr lang="en-US" altLang="zh-CN" dirty="0">
                <a:ea typeface="宋体" pitchFamily="2" charset="-122"/>
              </a:rPr>
              <a:t> to 0.1 V</a:t>
            </a:r>
            <a:r>
              <a:rPr lang="en-US" altLang="zh-CN" baseline="-25000" dirty="0">
                <a:ea typeface="宋体" pitchFamily="2" charset="-122"/>
              </a:rPr>
              <a:t>DD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8DF080-975C-46C6-8C59-5ABF37A95459}" type="slidenum">
              <a:rPr lang="zh-CN" altLang="en-US"/>
              <a:pPr/>
              <a:t>2</a:t>
            </a:fld>
            <a:endParaRPr lang="en-US" altLang="zh-CN" dirty="0"/>
          </a:p>
        </p:txBody>
      </p:sp>
      <p:sp>
        <p:nvSpPr>
          <p:cNvPr id="608377" name="Rectangle 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Combinational vs. Sequential Logic</a:t>
            </a:r>
          </a:p>
        </p:txBody>
      </p:sp>
      <p:sp>
        <p:nvSpPr>
          <p:cNvPr id="608270" name="Rectangle 14"/>
          <p:cNvSpPr>
            <a:spLocks noChangeArrowheads="1"/>
          </p:cNvSpPr>
          <p:nvPr/>
        </p:nvSpPr>
        <p:spPr bwMode="auto">
          <a:xfrm>
            <a:off x="1193800" y="25923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271" name="Rectangle 15"/>
          <p:cNvSpPr>
            <a:spLocks noChangeArrowheads="1"/>
          </p:cNvSpPr>
          <p:nvPr/>
        </p:nvSpPr>
        <p:spPr bwMode="auto">
          <a:xfrm>
            <a:off x="1727200" y="25923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276" name="Rectangle 20"/>
          <p:cNvSpPr>
            <a:spLocks noChangeArrowheads="1"/>
          </p:cNvSpPr>
          <p:nvPr/>
        </p:nvSpPr>
        <p:spPr bwMode="auto">
          <a:xfrm>
            <a:off x="1193800" y="31130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277" name="Rectangle 21"/>
          <p:cNvSpPr>
            <a:spLocks noChangeArrowheads="1"/>
          </p:cNvSpPr>
          <p:nvPr/>
        </p:nvSpPr>
        <p:spPr bwMode="auto">
          <a:xfrm>
            <a:off x="1727200" y="31130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282" name="Rectangle 26"/>
          <p:cNvSpPr>
            <a:spLocks noChangeArrowheads="1"/>
          </p:cNvSpPr>
          <p:nvPr/>
        </p:nvSpPr>
        <p:spPr bwMode="auto">
          <a:xfrm>
            <a:off x="1193800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283" name="Rectangle 27"/>
          <p:cNvSpPr>
            <a:spLocks noChangeArrowheads="1"/>
          </p:cNvSpPr>
          <p:nvPr/>
        </p:nvSpPr>
        <p:spPr bwMode="auto">
          <a:xfrm>
            <a:off x="1727200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288" name="Rectangle 32"/>
          <p:cNvSpPr>
            <a:spLocks noChangeArrowheads="1"/>
          </p:cNvSpPr>
          <p:nvPr/>
        </p:nvSpPr>
        <p:spPr bwMode="auto">
          <a:xfrm>
            <a:off x="3478213" y="22479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294" name="Rectangle 38"/>
          <p:cNvSpPr>
            <a:spLocks noChangeArrowheads="1"/>
          </p:cNvSpPr>
          <p:nvPr/>
        </p:nvSpPr>
        <p:spPr bwMode="auto">
          <a:xfrm>
            <a:off x="3478213" y="293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07" name="Rectangle 51"/>
          <p:cNvSpPr>
            <a:spLocks noChangeArrowheads="1"/>
          </p:cNvSpPr>
          <p:nvPr/>
        </p:nvSpPr>
        <p:spPr bwMode="auto">
          <a:xfrm>
            <a:off x="5256213" y="23241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08" name="Rectangle 52"/>
          <p:cNvSpPr>
            <a:spLocks noChangeArrowheads="1"/>
          </p:cNvSpPr>
          <p:nvPr/>
        </p:nvSpPr>
        <p:spPr bwMode="auto">
          <a:xfrm>
            <a:off x="5802313" y="23241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13" name="Rectangle 57"/>
          <p:cNvSpPr>
            <a:spLocks noChangeArrowheads="1"/>
          </p:cNvSpPr>
          <p:nvPr/>
        </p:nvSpPr>
        <p:spPr bwMode="auto">
          <a:xfrm>
            <a:off x="5256213" y="25923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14" name="Rectangle 58"/>
          <p:cNvSpPr>
            <a:spLocks noChangeArrowheads="1"/>
          </p:cNvSpPr>
          <p:nvPr/>
        </p:nvSpPr>
        <p:spPr bwMode="auto">
          <a:xfrm>
            <a:off x="5802313" y="25923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19" name="Rectangle 63"/>
          <p:cNvSpPr>
            <a:spLocks noChangeArrowheads="1"/>
          </p:cNvSpPr>
          <p:nvPr/>
        </p:nvSpPr>
        <p:spPr bwMode="auto">
          <a:xfrm>
            <a:off x="5256213" y="20828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20" name="Rectangle 64"/>
          <p:cNvSpPr>
            <a:spLocks noChangeArrowheads="1"/>
          </p:cNvSpPr>
          <p:nvPr/>
        </p:nvSpPr>
        <p:spPr bwMode="auto">
          <a:xfrm>
            <a:off x="5802313" y="2082800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26" name="Rectangle 70"/>
          <p:cNvSpPr>
            <a:spLocks noChangeArrowheads="1"/>
          </p:cNvSpPr>
          <p:nvPr/>
        </p:nvSpPr>
        <p:spPr bwMode="auto">
          <a:xfrm>
            <a:off x="8099425" y="20828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32" name="Rectangle 76"/>
          <p:cNvSpPr>
            <a:spLocks noChangeArrowheads="1"/>
          </p:cNvSpPr>
          <p:nvPr/>
        </p:nvSpPr>
        <p:spPr bwMode="auto">
          <a:xfrm>
            <a:off x="8099425" y="2425700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42" name="Rectangle 86"/>
          <p:cNvSpPr>
            <a:spLocks noChangeArrowheads="1"/>
          </p:cNvSpPr>
          <p:nvPr/>
        </p:nvSpPr>
        <p:spPr bwMode="auto">
          <a:xfrm>
            <a:off x="5802313" y="31130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52" name="Rectangle 96"/>
          <p:cNvSpPr>
            <a:spLocks noChangeArrowheads="1"/>
          </p:cNvSpPr>
          <p:nvPr/>
        </p:nvSpPr>
        <p:spPr bwMode="auto">
          <a:xfrm>
            <a:off x="5802313" y="293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358" name="Rectangle 102"/>
          <p:cNvSpPr>
            <a:spLocks noChangeArrowheads="1"/>
          </p:cNvSpPr>
          <p:nvPr/>
        </p:nvSpPr>
        <p:spPr bwMode="auto">
          <a:xfrm>
            <a:off x="1562100" y="4778375"/>
            <a:ext cx="17120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dirty="0">
                <a:solidFill>
                  <a:srgbClr val="000000"/>
                </a:solidFill>
                <a:latin typeface="+mn-lt"/>
              </a:rPr>
              <a:t>Combinational 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59" name="Rectangle 103"/>
          <p:cNvSpPr>
            <a:spLocks noChangeArrowheads="1"/>
          </p:cNvSpPr>
          <p:nvPr/>
        </p:nvSpPr>
        <p:spPr bwMode="auto">
          <a:xfrm>
            <a:off x="5840413" y="4778375"/>
            <a:ext cx="12134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dirty="0">
                <a:solidFill>
                  <a:srgbClr val="000000"/>
                </a:solidFill>
                <a:latin typeface="+mn-lt"/>
              </a:rPr>
              <a:t>Sequential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66" name="Rectangle 110"/>
          <p:cNvSpPr>
            <a:spLocks noChangeArrowheads="1"/>
          </p:cNvSpPr>
          <p:nvPr/>
        </p:nvSpPr>
        <p:spPr bwMode="auto">
          <a:xfrm>
            <a:off x="1790700" y="5630863"/>
            <a:ext cx="11301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dirty="0">
                <a:solidFill>
                  <a:srgbClr val="000000"/>
                </a:solidFill>
                <a:latin typeface="+mn-lt"/>
              </a:rPr>
              <a:t>Output = 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67" name="Rectangle 111"/>
          <p:cNvSpPr>
            <a:spLocks noChangeArrowheads="1"/>
          </p:cNvSpPr>
          <p:nvPr/>
        </p:nvSpPr>
        <p:spPr bwMode="auto">
          <a:xfrm>
            <a:off x="2855913" y="5643563"/>
            <a:ext cx="8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i="1" dirty="0">
                <a:solidFill>
                  <a:srgbClr val="000000"/>
                </a:solidFill>
                <a:latin typeface="+mn-lt"/>
              </a:rPr>
              <a:t>f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68" name="Rectangle 112"/>
          <p:cNvSpPr>
            <a:spLocks noChangeArrowheads="1"/>
          </p:cNvSpPr>
          <p:nvPr/>
        </p:nvSpPr>
        <p:spPr bwMode="auto">
          <a:xfrm>
            <a:off x="2932113" y="5630863"/>
            <a:ext cx="8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dirty="0">
                <a:solidFill>
                  <a:srgbClr val="000000"/>
                </a:solidFill>
                <a:latin typeface="+mn-lt"/>
              </a:rPr>
              <a:t>(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69" name="Rectangle 113"/>
          <p:cNvSpPr>
            <a:spLocks noChangeArrowheads="1"/>
          </p:cNvSpPr>
          <p:nvPr/>
        </p:nvSpPr>
        <p:spPr bwMode="auto">
          <a:xfrm>
            <a:off x="3021013" y="5643563"/>
            <a:ext cx="2276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i="1" dirty="0">
                <a:solidFill>
                  <a:srgbClr val="000000"/>
                </a:solidFill>
                <a:latin typeface="+mn-lt"/>
              </a:rPr>
              <a:t>In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70" name="Rectangle 114"/>
          <p:cNvSpPr>
            <a:spLocks noChangeArrowheads="1"/>
          </p:cNvSpPr>
          <p:nvPr/>
        </p:nvSpPr>
        <p:spPr bwMode="auto">
          <a:xfrm>
            <a:off x="3262313" y="5630863"/>
            <a:ext cx="8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dirty="0">
                <a:solidFill>
                  <a:srgbClr val="000000"/>
                </a:solidFill>
                <a:latin typeface="+mn-lt"/>
              </a:rPr>
              <a:t>)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71" name="Rectangle 115"/>
          <p:cNvSpPr>
            <a:spLocks noChangeArrowheads="1"/>
          </p:cNvSpPr>
          <p:nvPr/>
        </p:nvSpPr>
        <p:spPr bwMode="auto">
          <a:xfrm>
            <a:off x="5408613" y="5605463"/>
            <a:ext cx="11301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dirty="0">
                <a:solidFill>
                  <a:srgbClr val="000000"/>
                </a:solidFill>
                <a:latin typeface="+mn-lt"/>
              </a:rPr>
              <a:t>Output = 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72" name="Rectangle 116"/>
          <p:cNvSpPr>
            <a:spLocks noChangeArrowheads="1"/>
          </p:cNvSpPr>
          <p:nvPr/>
        </p:nvSpPr>
        <p:spPr bwMode="auto">
          <a:xfrm>
            <a:off x="6475413" y="5618163"/>
            <a:ext cx="8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i="1" dirty="0">
                <a:solidFill>
                  <a:srgbClr val="000000"/>
                </a:solidFill>
                <a:latin typeface="+mn-lt"/>
              </a:rPr>
              <a:t>f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73" name="Rectangle 117"/>
          <p:cNvSpPr>
            <a:spLocks noChangeArrowheads="1"/>
          </p:cNvSpPr>
          <p:nvPr/>
        </p:nvSpPr>
        <p:spPr bwMode="auto">
          <a:xfrm>
            <a:off x="6564313" y="5605463"/>
            <a:ext cx="8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dirty="0">
                <a:solidFill>
                  <a:srgbClr val="000000"/>
                </a:solidFill>
                <a:latin typeface="+mn-lt"/>
              </a:rPr>
              <a:t>(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74" name="Rectangle 118"/>
          <p:cNvSpPr>
            <a:spLocks noChangeArrowheads="1"/>
          </p:cNvSpPr>
          <p:nvPr/>
        </p:nvSpPr>
        <p:spPr bwMode="auto">
          <a:xfrm>
            <a:off x="6638925" y="5618163"/>
            <a:ext cx="1750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i="1" dirty="0">
                <a:solidFill>
                  <a:srgbClr val="000000"/>
                </a:solidFill>
                <a:latin typeface="+mn-lt"/>
              </a:rPr>
              <a:t>In, Previous In</a:t>
            </a:r>
            <a:endParaRPr kumimoji="0" lang="en-US" altLang="zh-CN" i="1" dirty="0">
              <a:latin typeface="+mn-lt"/>
            </a:endParaRPr>
          </a:p>
        </p:txBody>
      </p:sp>
      <p:sp>
        <p:nvSpPr>
          <p:cNvPr id="608375" name="Rectangle 119"/>
          <p:cNvSpPr>
            <a:spLocks noChangeArrowheads="1"/>
          </p:cNvSpPr>
          <p:nvPr/>
        </p:nvSpPr>
        <p:spPr bwMode="auto">
          <a:xfrm>
            <a:off x="8226425" y="5605463"/>
            <a:ext cx="8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en-US" altLang="zh-CN" sz="2000" b="1" dirty="0">
                <a:solidFill>
                  <a:srgbClr val="000000"/>
                </a:solidFill>
                <a:latin typeface="+mn-lt"/>
              </a:rPr>
              <a:t>)</a:t>
            </a:r>
            <a:endParaRPr kumimoji="0" lang="en-US" altLang="zh-CN" i="1" dirty="0">
              <a:latin typeface="+mn-lt"/>
            </a:endParaRPr>
          </a:p>
        </p:txBody>
      </p:sp>
      <p:pic>
        <p:nvPicPr>
          <p:cNvPr id="608376" name="Picture 1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" y="2260600"/>
            <a:ext cx="8281988" cy="2009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C9580CFF-14F4-423E-8DD3-8BE5A6F2C35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Delay Definitions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ea typeface="宋体" pitchFamily="2" charset="-122"/>
              </a:rPr>
              <a:t>t</a:t>
            </a:r>
            <a:r>
              <a:rPr lang="en-US" altLang="zh-CN" b="1" baseline="-25000" dirty="0" err="1">
                <a:ea typeface="宋体" pitchFamily="2" charset="-122"/>
              </a:rPr>
              <a:t>cdr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rising contamination delay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Minimum time from input to rising output crossing V</a:t>
            </a:r>
            <a:r>
              <a:rPr lang="en-US" altLang="zh-CN" baseline="-25000" dirty="0">
                <a:ea typeface="宋体" pitchFamily="2" charset="-122"/>
              </a:rPr>
              <a:t>DD</a:t>
            </a:r>
            <a:r>
              <a:rPr lang="en-US" altLang="zh-CN" dirty="0">
                <a:ea typeface="宋体" pitchFamily="2" charset="-122"/>
              </a:rPr>
              <a:t>/2</a:t>
            </a:r>
          </a:p>
          <a:p>
            <a:r>
              <a:rPr lang="en-US" altLang="zh-CN" b="1" dirty="0" err="1">
                <a:ea typeface="宋体" pitchFamily="2" charset="-122"/>
              </a:rPr>
              <a:t>t</a:t>
            </a:r>
            <a:r>
              <a:rPr lang="en-US" altLang="zh-CN" b="1" baseline="-25000" dirty="0" err="1">
                <a:ea typeface="宋体" pitchFamily="2" charset="-122"/>
              </a:rPr>
              <a:t>cdf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falling contamination delay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Minimum time from input to falling output crossing V</a:t>
            </a:r>
            <a:r>
              <a:rPr lang="en-US" altLang="zh-CN" baseline="-25000" dirty="0">
                <a:ea typeface="宋体" pitchFamily="2" charset="-122"/>
              </a:rPr>
              <a:t>DD</a:t>
            </a:r>
            <a:r>
              <a:rPr lang="en-US" altLang="zh-CN" dirty="0">
                <a:ea typeface="宋体" pitchFamily="2" charset="-122"/>
              </a:rPr>
              <a:t>/2</a:t>
            </a:r>
          </a:p>
          <a:p>
            <a:r>
              <a:rPr lang="en-US" altLang="zh-CN" b="1" dirty="0" err="1">
                <a:ea typeface="宋体" pitchFamily="2" charset="-122"/>
              </a:rPr>
              <a:t>t</a:t>
            </a:r>
            <a:r>
              <a:rPr lang="en-US" altLang="zh-CN" b="1" baseline="-25000" dirty="0" err="1">
                <a:ea typeface="宋体" pitchFamily="2" charset="-122"/>
              </a:rPr>
              <a:t>cd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i="1" dirty="0">
                <a:ea typeface="宋体" pitchFamily="2" charset="-122"/>
              </a:rPr>
              <a:t>average contamination delay(min-time)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Minimum time from input crossing 50% to the output crossing 50%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pd</a:t>
            </a:r>
            <a:r>
              <a:rPr lang="en-US" altLang="zh-CN" dirty="0">
                <a:ea typeface="宋体" pitchFamily="2" charset="-122"/>
              </a:rPr>
              <a:t> = (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cdr</a:t>
            </a:r>
            <a:r>
              <a:rPr lang="en-US" altLang="zh-CN" dirty="0">
                <a:ea typeface="宋体" pitchFamily="2" charset="-122"/>
              </a:rPr>
              <a:t> +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cdf</a:t>
            </a:r>
            <a:r>
              <a:rPr lang="en-US" altLang="zh-CN" dirty="0">
                <a:ea typeface="宋体" pitchFamily="2" charset="-122"/>
              </a:rPr>
              <a:t>)/2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ED41A992-0E16-4423-8191-7E9E5FC2E26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Simulated Inverter Delay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Solving differential equations by hand is too hard</a:t>
            </a:r>
          </a:p>
          <a:p>
            <a:r>
              <a:rPr lang="en-US" altLang="zh-CN">
                <a:ea typeface="宋体" pitchFamily="2" charset="-122"/>
              </a:rPr>
              <a:t>SPICE simulator solves the equations numerically</a:t>
            </a:r>
          </a:p>
          <a:p>
            <a:pPr lvl="1"/>
            <a:r>
              <a:rPr lang="en-US" altLang="zh-CN">
                <a:ea typeface="宋体" pitchFamily="2" charset="-122"/>
              </a:rPr>
              <a:t>Uses more accurate I-V models too!</a:t>
            </a:r>
          </a:p>
          <a:p>
            <a:r>
              <a:rPr lang="en-US" altLang="zh-CN">
                <a:ea typeface="宋体" pitchFamily="2" charset="-122"/>
              </a:rPr>
              <a:t>But simulations take time to write</a:t>
            </a:r>
          </a:p>
        </p:txBody>
      </p:sp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2133600" y="3276600"/>
          <a:ext cx="36576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75" name="Visio" r:id="rId3" imgW="2399995" imgH="1920850" progId="Visio.Drawing.11">
                  <p:embed/>
                </p:oleObj>
              </mc:Choice>
              <mc:Fallback>
                <p:oleObj name="Visio" r:id="rId3" imgW="2399995" imgH="19208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36576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</a:t>
            </a:r>
            <a:r>
              <a:rPr lang="en-US" altLang="zh-CN" b="1" dirty="0">
                <a:solidFill>
                  <a:srgbClr val="FF0000"/>
                </a:solidFill>
              </a:rPr>
              <a:t>estimation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We have timing analyzer at different levels</a:t>
            </a:r>
          </a:p>
          <a:p>
            <a:pPr lvl="1"/>
            <a:r>
              <a:rPr lang="en-US" altLang="zh-CN" sz="2800" dirty="0"/>
              <a:t>The architectural/micro-</a:t>
            </a:r>
            <a:r>
              <a:rPr lang="en-US" altLang="zh-CN" sz="2800" dirty="0" err="1"/>
              <a:t>architectual</a:t>
            </a:r>
            <a:r>
              <a:rPr lang="en-US" altLang="zh-CN" sz="2800" dirty="0"/>
              <a:t> level</a:t>
            </a:r>
          </a:p>
          <a:p>
            <a:pPr lvl="1"/>
            <a:r>
              <a:rPr lang="en-US" altLang="zh-CN" sz="2800" dirty="0"/>
              <a:t>Logic level</a:t>
            </a:r>
          </a:p>
          <a:p>
            <a:pPr lvl="1"/>
            <a:r>
              <a:rPr lang="en-US" altLang="zh-CN" sz="2800" dirty="0"/>
              <a:t>Circuit level</a:t>
            </a:r>
          </a:p>
          <a:p>
            <a:pPr lvl="1"/>
            <a:r>
              <a:rPr lang="en-US" altLang="zh-CN" sz="2800" dirty="0"/>
              <a:t>Layout level</a:t>
            </a:r>
          </a:p>
          <a:p>
            <a:r>
              <a:rPr lang="en-US" altLang="zh-CN" sz="2800" dirty="0"/>
              <a:t>GIGO(Garbage In Garbage Out)!</a:t>
            </a:r>
          </a:p>
          <a:p>
            <a:r>
              <a:rPr lang="en-US" altLang="zh-CN" sz="2800" dirty="0"/>
              <a:t>Simulation could only tell how fast…, it could not tell how to modify the circuit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5879F1E5-4367-41D7-9CFB-86CECE53AFD4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01C2EC0C-80DF-465F-95FD-9B1903041CF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Delay Estimation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 would like to be able to easily estimate delay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Not as accurate as simulation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But easier to ask “What if?”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step response usually looks like a 1</a:t>
            </a:r>
            <a:r>
              <a:rPr lang="en-US" altLang="zh-CN" baseline="30000" dirty="0">
                <a:ea typeface="宋体" pitchFamily="2" charset="-122"/>
              </a:rPr>
              <a:t>st</a:t>
            </a:r>
            <a:r>
              <a:rPr lang="en-US" altLang="zh-CN" dirty="0">
                <a:ea typeface="宋体" pitchFamily="2" charset="-122"/>
              </a:rPr>
              <a:t> order RC response with a decaying exponential.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Use RC delay models to estimate delay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 = total capacitance on output node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Use </a:t>
            </a:r>
            <a:r>
              <a:rPr lang="en-US" altLang="zh-CN" i="1" dirty="0">
                <a:ea typeface="宋体" pitchFamily="2" charset="-122"/>
              </a:rPr>
              <a:t>effective resistance</a:t>
            </a:r>
            <a:r>
              <a:rPr lang="en-US" altLang="zh-CN" dirty="0">
                <a:ea typeface="宋体" pitchFamily="2" charset="-122"/>
              </a:rPr>
              <a:t> 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 that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pd</a:t>
            </a:r>
            <a:r>
              <a:rPr lang="en-US" altLang="zh-CN" dirty="0">
                <a:ea typeface="宋体" pitchFamily="2" charset="-122"/>
              </a:rPr>
              <a:t> = RC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Characterize transistors by finding their effective 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Depends on average current as gate switches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D32DE1-8B74-4806-9414-F5CA5672C5F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Input Pattern Effects on Delay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788" y="1628775"/>
            <a:ext cx="5081616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Delay is dependent on the</a:t>
            </a:r>
            <a:r>
              <a:rPr lang="en-US" altLang="zh-CN" sz="2800" dirty="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pattern</a:t>
            </a:r>
            <a:r>
              <a:rPr lang="en-US" altLang="zh-CN" sz="2800" dirty="0">
                <a:ea typeface="宋体" pitchFamily="2" charset="-122"/>
              </a:rPr>
              <a:t> of inputs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Low to high transition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both inputs </a:t>
            </a:r>
            <a:r>
              <a:rPr lang="en-US" altLang="zh-CN" sz="2800" dirty="0">
                <a:ea typeface="宋体" pitchFamily="2" charset="-122"/>
              </a:rPr>
              <a:t>go low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delay is 0.69 </a:t>
            </a:r>
            <a:r>
              <a:rPr lang="en-US" altLang="zh-CN" sz="2800" dirty="0" err="1">
                <a:ea typeface="宋体" pitchFamily="2" charset="-122"/>
              </a:rPr>
              <a:t>R</a:t>
            </a:r>
            <a:r>
              <a:rPr lang="en-US" altLang="zh-CN" sz="2800" baseline="-25000" dirty="0" err="1">
                <a:ea typeface="宋体" pitchFamily="2" charset="-122"/>
              </a:rPr>
              <a:t>p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/2 </a:t>
            </a:r>
            <a:r>
              <a:rPr lang="en-US" altLang="zh-CN" sz="2800" dirty="0">
                <a:ea typeface="宋体" pitchFamily="2" charset="-122"/>
              </a:rPr>
              <a:t>C</a:t>
            </a:r>
            <a:r>
              <a:rPr lang="en-US" altLang="zh-CN" sz="2800" baseline="-25000" dirty="0">
                <a:ea typeface="宋体" pitchFamily="2" charset="-122"/>
              </a:rPr>
              <a:t>L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one input </a:t>
            </a:r>
            <a:r>
              <a:rPr lang="en-US" altLang="zh-CN" sz="2800" dirty="0">
                <a:ea typeface="宋体" pitchFamily="2" charset="-122"/>
              </a:rPr>
              <a:t>goes low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delay is 0.69 </a:t>
            </a:r>
            <a:r>
              <a:rPr lang="en-US" altLang="zh-CN" sz="2800" dirty="0" err="1">
                <a:ea typeface="宋体" pitchFamily="2" charset="-122"/>
              </a:rPr>
              <a:t>R</a:t>
            </a:r>
            <a:r>
              <a:rPr lang="en-US" altLang="zh-CN" sz="2800" baseline="-25000" dirty="0" err="1">
                <a:ea typeface="宋体" pitchFamily="2" charset="-122"/>
              </a:rPr>
              <a:t>p</a:t>
            </a:r>
            <a:r>
              <a:rPr lang="en-US" altLang="zh-CN" sz="2800" dirty="0">
                <a:ea typeface="宋体" pitchFamily="2" charset="-122"/>
              </a:rPr>
              <a:t> C</a:t>
            </a:r>
            <a:r>
              <a:rPr lang="en-US" altLang="zh-CN" sz="2800" baseline="-25000" dirty="0">
                <a:ea typeface="宋体" pitchFamily="2" charset="-122"/>
              </a:rPr>
              <a:t>L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High to low transition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both inputs go high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delay is 0.69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R</a:t>
            </a:r>
            <a:r>
              <a:rPr lang="en-US" altLang="zh-CN" sz="2800" baseline="-25000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C</a:t>
            </a:r>
            <a:r>
              <a:rPr lang="en-US" altLang="zh-CN" sz="2800" baseline="-25000" dirty="0">
                <a:ea typeface="宋体" pitchFamily="2" charset="-122"/>
              </a:rPr>
              <a:t>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60400" y="1651000"/>
            <a:ext cx="2552700" cy="4241800"/>
            <a:chOff x="990600" y="2057400"/>
            <a:chExt cx="1865313" cy="34290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2055813" y="3176588"/>
              <a:ext cx="722312" cy="600075"/>
              <a:chOff x="1488" y="2304"/>
              <a:chExt cx="675" cy="565"/>
            </a:xfrm>
          </p:grpSpPr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5846" name="Line 6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47" name="Line 7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5848" name="Line 8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49" name="Line 9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50" name="Line 10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51" name="Line 11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52" name="Text Box 12"/>
              <p:cNvSpPr txBox="1">
                <a:spLocks noChangeArrowheads="1"/>
              </p:cNvSpPr>
              <p:nvPr/>
            </p:nvSpPr>
            <p:spPr bwMode="auto">
              <a:xfrm>
                <a:off x="1732" y="2495"/>
                <a:ext cx="431" cy="3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C</a:t>
                </a:r>
                <a:r>
                  <a:rPr kumimoji="0" lang="en-US" altLang="zh-CN" sz="2000" baseline="-25000">
                    <a:latin typeface="Arial" pitchFamily="34" charset="0"/>
                  </a:rPr>
                  <a:t>L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714500" y="3354388"/>
              <a:ext cx="155575" cy="417512"/>
              <a:chOff x="864" y="2448"/>
              <a:chExt cx="192" cy="480"/>
            </a:xfrm>
          </p:grpSpPr>
          <p:sp>
            <p:nvSpPr>
              <p:cNvPr id="675854" name="Line 1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55" name="Line 15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56" name="Line 16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57" name="Line 17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58" name="Line 18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59" name="Line 19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60" name="Line 20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1768475" y="4068763"/>
              <a:ext cx="50800" cy="603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62" name="Line 22"/>
            <p:cNvSpPr>
              <a:spLocks noChangeShapeType="1"/>
            </p:cNvSpPr>
            <p:nvPr/>
          </p:nvSpPr>
          <p:spPr bwMode="auto">
            <a:xfrm>
              <a:off x="1612900" y="3832225"/>
              <a:ext cx="155575" cy="236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63" name="Line 23"/>
            <p:cNvSpPr>
              <a:spLocks noChangeShapeType="1"/>
            </p:cNvSpPr>
            <p:nvPr/>
          </p:nvSpPr>
          <p:spPr bwMode="auto">
            <a:xfrm flipV="1">
              <a:off x="1768475" y="3176588"/>
              <a:ext cx="0" cy="17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64" name="Line 24"/>
            <p:cNvSpPr>
              <a:spLocks noChangeShapeType="1"/>
            </p:cNvSpPr>
            <p:nvPr/>
          </p:nvSpPr>
          <p:spPr bwMode="auto">
            <a:xfrm>
              <a:off x="1768475" y="4129088"/>
              <a:ext cx="0" cy="23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65" name="Text Box 25"/>
            <p:cNvSpPr txBox="1">
              <a:spLocks noChangeArrowheads="1"/>
            </p:cNvSpPr>
            <p:nvPr/>
          </p:nvSpPr>
          <p:spPr bwMode="auto">
            <a:xfrm>
              <a:off x="1457325" y="3771900"/>
              <a:ext cx="2397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B</a:t>
              </a:r>
            </a:p>
          </p:txBody>
        </p:sp>
        <p:sp>
          <p:nvSpPr>
            <p:cNvPr id="675866" name="Text Box 26"/>
            <p:cNvSpPr txBox="1">
              <a:spLocks noChangeArrowheads="1"/>
            </p:cNvSpPr>
            <p:nvPr/>
          </p:nvSpPr>
          <p:spPr bwMode="auto">
            <a:xfrm>
              <a:off x="1389063" y="3316288"/>
              <a:ext cx="46037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R</a:t>
              </a:r>
              <a:r>
                <a:rPr kumimoji="0" lang="en-US" altLang="zh-CN" sz="2000" baseline="-25000">
                  <a:latin typeface="Arial" pitchFamily="34" charset="0"/>
                </a:rPr>
                <a:t>n</a:t>
              </a:r>
              <a:endParaRPr kumimoji="0" lang="en-US" altLang="zh-CN" sz="2000">
                <a:latin typeface="Arial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990600" y="2057400"/>
              <a:ext cx="825500" cy="1087438"/>
              <a:chOff x="2208" y="1632"/>
              <a:chExt cx="595" cy="746"/>
            </a:xfrm>
          </p:grpSpPr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5869" name="Line 29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7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71" name="Line 31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7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73" name="Line 33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7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75" name="Line 35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5876" name="Oval 36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877" name="Line 37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78" name="Line 38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79" name="Text Box 39"/>
              <p:cNvSpPr txBox="1">
                <a:spLocks noChangeArrowheads="1"/>
              </p:cNvSpPr>
              <p:nvPr/>
            </p:nvSpPr>
            <p:spPr bwMode="auto">
              <a:xfrm>
                <a:off x="2208" y="2040"/>
                <a:ext cx="172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75880" name="Text Box 40"/>
              <p:cNvSpPr txBox="1">
                <a:spLocks noChangeArrowheads="1"/>
              </p:cNvSpPr>
              <p:nvPr/>
            </p:nvSpPr>
            <p:spPr bwMode="auto">
              <a:xfrm>
                <a:off x="2471" y="1755"/>
                <a:ext cx="332" cy="2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 dirty="0" err="1">
                    <a:latin typeface="Arial" pitchFamily="34" charset="0"/>
                  </a:rPr>
                  <a:t>R</a:t>
                </a:r>
                <a:r>
                  <a:rPr kumimoji="0" lang="en-US" altLang="zh-CN" sz="2000" baseline="-25000" dirty="0" err="1">
                    <a:latin typeface="Arial" pitchFamily="34" charset="0"/>
                  </a:rPr>
                  <a:t>p</a:t>
                </a:r>
                <a:endParaRPr kumimoji="0" lang="en-US" altLang="zh-CN" sz="2000" dirty="0">
                  <a:latin typeface="Arial" pitchFamily="34" charset="0"/>
                </a:endParaRPr>
              </a:p>
            </p:txBody>
          </p:sp>
          <p:sp>
            <p:nvSpPr>
              <p:cNvPr id="675881" name="Line 41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82" name="Line 42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83" name="Line 43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789113" y="2057400"/>
              <a:ext cx="827087" cy="1087438"/>
              <a:chOff x="2207" y="1632"/>
              <a:chExt cx="596" cy="746"/>
            </a:xfrm>
          </p:grpSpPr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5886" name="Line 46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8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88" name="Line 48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8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90" name="Line 50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9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892" name="Line 52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5893" name="Oval 53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894" name="Line 54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95" name="Line 55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96" name="Text Box 56"/>
              <p:cNvSpPr txBox="1">
                <a:spLocks noChangeArrowheads="1"/>
              </p:cNvSpPr>
              <p:nvPr/>
            </p:nvSpPr>
            <p:spPr bwMode="auto">
              <a:xfrm>
                <a:off x="2207" y="2040"/>
                <a:ext cx="172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675897" name="Text Box 57"/>
              <p:cNvSpPr txBox="1">
                <a:spLocks noChangeArrowheads="1"/>
              </p:cNvSpPr>
              <p:nvPr/>
            </p:nvSpPr>
            <p:spPr bwMode="auto">
              <a:xfrm>
                <a:off x="2472" y="1755"/>
                <a:ext cx="331" cy="2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p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  <p:sp>
            <p:nvSpPr>
              <p:cNvPr id="675898" name="Line 5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899" name="Line 59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00" name="Line 60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5901" name="Line 61"/>
            <p:cNvSpPr>
              <a:spLocks noChangeShapeType="1"/>
            </p:cNvSpPr>
            <p:nvPr/>
          </p:nvSpPr>
          <p:spPr bwMode="auto">
            <a:xfrm>
              <a:off x="1323975" y="3176588"/>
              <a:ext cx="1065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1389063" y="4227513"/>
              <a:ext cx="534987" cy="1258887"/>
              <a:chOff x="1007" y="2448"/>
              <a:chExt cx="385" cy="864"/>
            </a:xfrm>
          </p:grpSpPr>
          <p:grpSp>
            <p:nvGrpSpPr>
              <p:cNvPr id="10" name="Group 63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5904" name="Line 64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0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06" name="Line 66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0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08" name="Line 68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0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10" name="Line 70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5911" name="Oval 71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2" name="Line 72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13" name="Line 73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14" name="Line 74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15" name="Text Box 75"/>
              <p:cNvSpPr txBox="1">
                <a:spLocks noChangeArrowheads="1"/>
              </p:cNvSpPr>
              <p:nvPr/>
            </p:nvSpPr>
            <p:spPr bwMode="auto">
              <a:xfrm>
                <a:off x="1057" y="2856"/>
                <a:ext cx="172" cy="2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75916" name="Text Box 76"/>
              <p:cNvSpPr txBox="1">
                <a:spLocks noChangeArrowheads="1"/>
              </p:cNvSpPr>
              <p:nvPr/>
            </p:nvSpPr>
            <p:spPr bwMode="auto">
              <a:xfrm>
                <a:off x="1007" y="2544"/>
                <a:ext cx="332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n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  <p:grpSp>
            <p:nvGrpSpPr>
              <p:cNvPr id="11" name="Group 77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5918" name="Line 78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19" name="Line 79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2055813" y="4297363"/>
              <a:ext cx="800100" cy="598487"/>
              <a:chOff x="1488" y="2304"/>
              <a:chExt cx="747" cy="565"/>
            </a:xfrm>
          </p:grpSpPr>
          <p:grpSp>
            <p:nvGrpSpPr>
              <p:cNvPr id="13" name="Group 81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5922" name="Line 82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923" name="Line 83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5924" name="Line 84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25" name="Line 85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26" name="Line 86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27" name="Line 87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28" name="Text Box 88"/>
              <p:cNvSpPr txBox="1">
                <a:spLocks noChangeArrowheads="1"/>
              </p:cNvSpPr>
              <p:nvPr/>
            </p:nvSpPr>
            <p:spPr bwMode="auto">
              <a:xfrm>
                <a:off x="1728" y="2495"/>
                <a:ext cx="507" cy="3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C</a:t>
                </a:r>
                <a:r>
                  <a:rPr kumimoji="0" lang="en-US" altLang="zh-CN" sz="2000" baseline="-25000">
                    <a:latin typeface="Arial" pitchFamily="34" charset="0"/>
                  </a:rPr>
                  <a:t>int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675929" name="Line 89"/>
            <p:cNvSpPr>
              <a:spLocks noChangeShapeType="1"/>
            </p:cNvSpPr>
            <p:nvPr/>
          </p:nvSpPr>
          <p:spPr bwMode="auto">
            <a:xfrm>
              <a:off x="1790700" y="4297363"/>
              <a:ext cx="398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D558B-EEF5-494B-801A-6A1A5831E11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Transistor Sizing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600" y="1628775"/>
            <a:ext cx="8280400" cy="4537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828800"/>
            <a:ext cx="2055813" cy="3733800"/>
            <a:chOff x="480" y="1488"/>
            <a:chExt cx="1295" cy="23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48" y="2256"/>
              <a:ext cx="475" cy="390"/>
              <a:chOff x="1488" y="2304"/>
              <a:chExt cx="616" cy="5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8919" name="Line 7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2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8921" name="Line 9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22" name="Line 10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23" name="Line 11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24" name="Line 12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25" name="Text Box 13"/>
              <p:cNvSpPr txBox="1">
                <a:spLocks noChangeArrowheads="1"/>
              </p:cNvSpPr>
              <p:nvPr/>
            </p:nvSpPr>
            <p:spPr bwMode="auto">
              <a:xfrm>
                <a:off x="1728" y="2497"/>
                <a:ext cx="376" cy="3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C</a:t>
                </a:r>
                <a:r>
                  <a:rPr kumimoji="0" lang="en-US" altLang="zh-CN" sz="2000" baseline="-25000">
                    <a:latin typeface="Arial" pitchFamily="34" charset="0"/>
                  </a:rPr>
                  <a:t>L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002" y="2378"/>
              <a:ext cx="112" cy="286"/>
              <a:chOff x="864" y="2448"/>
              <a:chExt cx="192" cy="480"/>
            </a:xfrm>
          </p:grpSpPr>
          <p:sp>
            <p:nvSpPr>
              <p:cNvPr id="678927" name="Line 15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28" name="Line 16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29" name="Line 17"/>
              <p:cNvSpPr>
                <a:spLocks noChangeShapeType="1"/>
              </p:cNvSpPr>
              <p:nvPr/>
            </p:nvSpPr>
            <p:spPr bwMode="auto">
              <a:xfrm>
                <a:off x="864" y="25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30" name="Line 18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31" name="Line 19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32" name="Line 20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33" name="Line 21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8934" name="Oval 22"/>
            <p:cNvSpPr>
              <a:spLocks noChangeArrowheads="1"/>
            </p:cNvSpPr>
            <p:nvPr/>
          </p:nvSpPr>
          <p:spPr bwMode="auto">
            <a:xfrm>
              <a:off x="1040" y="2868"/>
              <a:ext cx="37" cy="4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8935" name="Line 23"/>
            <p:cNvSpPr>
              <a:spLocks noChangeShapeType="1"/>
            </p:cNvSpPr>
            <p:nvPr/>
          </p:nvSpPr>
          <p:spPr bwMode="auto">
            <a:xfrm>
              <a:off x="928" y="2705"/>
              <a:ext cx="112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6" name="Line 24"/>
            <p:cNvSpPr>
              <a:spLocks noChangeShapeType="1"/>
            </p:cNvSpPr>
            <p:nvPr/>
          </p:nvSpPr>
          <p:spPr bwMode="auto">
            <a:xfrm flipV="1">
              <a:off x="1040" y="2256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7" name="Line 25"/>
            <p:cNvSpPr>
              <a:spLocks noChangeShapeType="1"/>
            </p:cNvSpPr>
            <p:nvPr/>
          </p:nvSpPr>
          <p:spPr bwMode="auto">
            <a:xfrm>
              <a:off x="1040" y="2909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8" name="Text Box 26"/>
            <p:cNvSpPr txBox="1">
              <a:spLocks noChangeArrowheads="1"/>
            </p:cNvSpPr>
            <p:nvPr/>
          </p:nvSpPr>
          <p:spPr bwMode="auto">
            <a:xfrm>
              <a:off x="816" y="2664"/>
              <a:ext cx="17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B</a:t>
              </a:r>
            </a:p>
          </p:txBody>
        </p:sp>
        <p:sp>
          <p:nvSpPr>
            <p:cNvPr id="678939" name="Text Box 27"/>
            <p:cNvSpPr txBox="1">
              <a:spLocks noChangeArrowheads="1"/>
            </p:cNvSpPr>
            <p:nvPr/>
          </p:nvSpPr>
          <p:spPr bwMode="auto">
            <a:xfrm>
              <a:off x="768" y="2352"/>
              <a:ext cx="29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R</a:t>
              </a:r>
              <a:r>
                <a:rPr kumimoji="0" lang="en-US" altLang="zh-CN" sz="2000" baseline="-25000">
                  <a:latin typeface="Arial" pitchFamily="34" charset="0"/>
                </a:rPr>
                <a:t>n</a:t>
              </a:r>
              <a:endParaRPr kumimoji="0" lang="en-US" altLang="zh-CN" sz="2000">
                <a:latin typeface="Arial" pitchFamily="34" charset="0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480" y="1488"/>
              <a:ext cx="552" cy="746"/>
              <a:chOff x="2208" y="1632"/>
              <a:chExt cx="552" cy="746"/>
            </a:xfrm>
          </p:grpSpPr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8942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4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44" name="Line 32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4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46" name="Line 34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4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48" name="Line 36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8949" name="Oval 37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950" name="Line 38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51" name="Line 39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52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040"/>
                <a:ext cx="17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78953" name="Text Box 41"/>
              <p:cNvSpPr txBox="1">
                <a:spLocks noChangeArrowheads="1"/>
              </p:cNvSpPr>
              <p:nvPr/>
            </p:nvSpPr>
            <p:spPr bwMode="auto">
              <a:xfrm>
                <a:off x="2470" y="1754"/>
                <a:ext cx="29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p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  <p:sp>
            <p:nvSpPr>
              <p:cNvPr id="678954" name="Line 42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55" name="Line 43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56" name="Line 44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1056" y="1488"/>
              <a:ext cx="552" cy="746"/>
              <a:chOff x="2208" y="1632"/>
              <a:chExt cx="552" cy="746"/>
            </a:xfrm>
          </p:grpSpPr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2394" y="1754"/>
                <a:ext cx="112" cy="286"/>
                <a:chOff x="864" y="2448"/>
                <a:chExt cx="192" cy="480"/>
              </a:xfrm>
            </p:grpSpPr>
            <p:sp>
              <p:nvSpPr>
                <p:cNvPr id="678959" name="Line 47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6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61" name="Line 49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6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63" name="Line 51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6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65" name="Line 53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8966" name="Oval 54"/>
              <p:cNvSpPr>
                <a:spLocks noChangeArrowheads="1"/>
              </p:cNvSpPr>
              <p:nvPr/>
            </p:nvSpPr>
            <p:spPr bwMode="auto">
              <a:xfrm>
                <a:off x="2432" y="2244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967" name="Line 55"/>
              <p:cNvSpPr>
                <a:spLocks noChangeShapeType="1"/>
              </p:cNvSpPr>
              <p:nvPr/>
            </p:nvSpPr>
            <p:spPr bwMode="auto">
              <a:xfrm>
                <a:off x="2320" y="2081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68" name="Line 56"/>
              <p:cNvSpPr>
                <a:spLocks noChangeShapeType="1"/>
              </p:cNvSpPr>
              <p:nvPr/>
            </p:nvSpPr>
            <p:spPr bwMode="auto">
              <a:xfrm flipV="1">
                <a:off x="2432" y="1632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69" name="Text Box 57"/>
              <p:cNvSpPr txBox="1">
                <a:spLocks noChangeArrowheads="1"/>
              </p:cNvSpPr>
              <p:nvPr/>
            </p:nvSpPr>
            <p:spPr bwMode="auto">
              <a:xfrm>
                <a:off x="2208" y="2040"/>
                <a:ext cx="17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678970" name="Text Box 58"/>
              <p:cNvSpPr txBox="1">
                <a:spLocks noChangeArrowheads="1"/>
              </p:cNvSpPr>
              <p:nvPr/>
            </p:nvSpPr>
            <p:spPr bwMode="auto">
              <a:xfrm>
                <a:off x="2470" y="1754"/>
                <a:ext cx="29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p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  <p:sp>
            <p:nvSpPr>
              <p:cNvPr id="678971" name="Line 59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72" name="Line 60"/>
              <p:cNvSpPr>
                <a:spLocks noChangeShapeType="1"/>
              </p:cNvSpPr>
              <p:nvPr/>
            </p:nvSpPr>
            <p:spPr bwMode="auto">
              <a:xfrm flipV="1">
                <a:off x="2448" y="2256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73" name="Line 61"/>
              <p:cNvSpPr>
                <a:spLocks noChangeShapeType="1"/>
              </p:cNvSpPr>
              <p:nvPr/>
            </p:nvSpPr>
            <p:spPr bwMode="auto">
              <a:xfrm>
                <a:off x="2352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8974" name="Line 62"/>
            <p:cNvSpPr>
              <a:spLocks noChangeShapeType="1"/>
            </p:cNvSpPr>
            <p:nvPr/>
          </p:nvSpPr>
          <p:spPr bwMode="auto">
            <a:xfrm>
              <a:off x="720" y="225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768" y="2976"/>
              <a:ext cx="384" cy="864"/>
              <a:chOff x="1008" y="2448"/>
              <a:chExt cx="384" cy="864"/>
            </a:xfrm>
          </p:grpSpPr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8977" name="Line 65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78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79" name="Line 67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8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81" name="Line 69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8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83" name="Line 71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8984" name="Oval 72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985" name="Line 73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86" name="Line 74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87" name="Line 75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88" name="Text Box 76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78989" name="Text Box 77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9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n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  <p:grpSp>
            <p:nvGrpSpPr>
              <p:cNvPr id="12" name="Group 78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8991" name="Line 79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92" name="Line 80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1248" y="3024"/>
              <a:ext cx="527" cy="390"/>
              <a:chOff x="1488" y="2304"/>
              <a:chExt cx="684" cy="536"/>
            </a:xfrm>
          </p:grpSpPr>
          <p:grpSp>
            <p:nvGrpSpPr>
              <p:cNvPr id="14" name="Group 82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8995" name="Line 83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996" name="Line 84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8997" name="Line 85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98" name="Line 86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99" name="Line 87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00" name="Line 88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01" name="Text Box 89"/>
              <p:cNvSpPr txBox="1">
                <a:spLocks noChangeArrowheads="1"/>
              </p:cNvSpPr>
              <p:nvPr/>
            </p:nvSpPr>
            <p:spPr bwMode="auto">
              <a:xfrm>
                <a:off x="1728" y="2496"/>
                <a:ext cx="444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C</a:t>
                </a:r>
                <a:r>
                  <a:rPr kumimoji="0" lang="en-US" altLang="zh-CN" sz="2000" baseline="-25000">
                    <a:latin typeface="Arial" pitchFamily="34" charset="0"/>
                  </a:rPr>
                  <a:t>int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679002" name="Line 90"/>
            <p:cNvSpPr>
              <a:spLocks noChangeShapeType="1"/>
            </p:cNvSpPr>
            <p:nvPr/>
          </p:nvSpPr>
          <p:spPr bwMode="auto">
            <a:xfrm>
              <a:off x="1056" y="302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1"/>
          <p:cNvGrpSpPr>
            <a:grpSpLocks/>
          </p:cNvGrpSpPr>
          <p:nvPr/>
        </p:nvGrpSpPr>
        <p:grpSpPr bwMode="auto">
          <a:xfrm>
            <a:off x="5257800" y="1828800"/>
            <a:ext cx="2430463" cy="3733800"/>
            <a:chOff x="3984" y="1392"/>
            <a:chExt cx="1531" cy="2352"/>
          </a:xfrm>
        </p:grpSpPr>
        <p:grpSp>
          <p:nvGrpSpPr>
            <p:cNvPr id="16" name="Group 92"/>
            <p:cNvGrpSpPr>
              <a:grpSpLocks/>
            </p:cNvGrpSpPr>
            <p:nvPr/>
          </p:nvGrpSpPr>
          <p:grpSpPr bwMode="auto">
            <a:xfrm>
              <a:off x="4320" y="1392"/>
              <a:ext cx="552" cy="816"/>
              <a:chOff x="672" y="1344"/>
              <a:chExt cx="711" cy="960"/>
            </a:xfrm>
          </p:grpSpPr>
          <p:grpSp>
            <p:nvGrpSpPr>
              <p:cNvPr id="17" name="Group 93"/>
              <p:cNvGrpSpPr>
                <a:grpSpLocks/>
              </p:cNvGrpSpPr>
              <p:nvPr/>
            </p:nvGrpSpPr>
            <p:grpSpPr bwMode="auto">
              <a:xfrm>
                <a:off x="912" y="1488"/>
                <a:ext cx="144" cy="336"/>
                <a:chOff x="864" y="2448"/>
                <a:chExt cx="192" cy="480"/>
              </a:xfrm>
            </p:grpSpPr>
            <p:sp>
              <p:nvSpPr>
                <p:cNvPr id="679006" name="Line 94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07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08" name="Line 96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0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10" name="Line 98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11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12" name="Line 100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9013" name="Oval 10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014" name="Line 102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15" name="Line 103"/>
              <p:cNvSpPr>
                <a:spLocks noChangeShapeType="1"/>
              </p:cNvSpPr>
              <p:nvPr/>
            </p:nvSpPr>
            <p:spPr bwMode="auto">
              <a:xfrm flipV="1">
                <a:off x="960" y="1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16" name="Line 104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17" name="Text Box 10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223" cy="2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679018" name="Text Box 106"/>
              <p:cNvSpPr txBox="1">
                <a:spLocks noChangeArrowheads="1"/>
              </p:cNvSpPr>
              <p:nvPr/>
            </p:nvSpPr>
            <p:spPr bwMode="auto">
              <a:xfrm>
                <a:off x="1009" y="1488"/>
                <a:ext cx="374" cy="2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p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grpSp>
          <p:nvGrpSpPr>
            <p:cNvPr id="18" name="Group 107"/>
            <p:cNvGrpSpPr>
              <a:grpSpLocks/>
            </p:cNvGrpSpPr>
            <p:nvPr/>
          </p:nvGrpSpPr>
          <p:grpSpPr bwMode="auto">
            <a:xfrm>
              <a:off x="4320" y="2064"/>
              <a:ext cx="552" cy="816"/>
              <a:chOff x="672" y="1344"/>
              <a:chExt cx="711" cy="960"/>
            </a:xfrm>
          </p:grpSpPr>
          <p:grpSp>
            <p:nvGrpSpPr>
              <p:cNvPr id="19" name="Group 108"/>
              <p:cNvGrpSpPr>
                <a:grpSpLocks/>
              </p:cNvGrpSpPr>
              <p:nvPr/>
            </p:nvGrpSpPr>
            <p:grpSpPr bwMode="auto">
              <a:xfrm>
                <a:off x="912" y="1488"/>
                <a:ext cx="144" cy="336"/>
                <a:chOff x="864" y="2448"/>
                <a:chExt cx="192" cy="480"/>
              </a:xfrm>
            </p:grpSpPr>
            <p:sp>
              <p:nvSpPr>
                <p:cNvPr id="679021" name="Line 109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22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23" name="Line 111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24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25" name="Line 113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26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27" name="Line 115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9028" name="Oval 116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029" name="Line 117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30" name="Line 118"/>
              <p:cNvSpPr>
                <a:spLocks noChangeShapeType="1"/>
              </p:cNvSpPr>
              <p:nvPr/>
            </p:nvSpPr>
            <p:spPr bwMode="auto">
              <a:xfrm flipV="1">
                <a:off x="960" y="1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31" name="Line 119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32" name="Text Box 12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223" cy="2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79033" name="Text Box 121"/>
              <p:cNvSpPr txBox="1">
                <a:spLocks noChangeArrowheads="1"/>
              </p:cNvSpPr>
              <p:nvPr/>
            </p:nvSpPr>
            <p:spPr bwMode="auto">
              <a:xfrm>
                <a:off x="1009" y="1488"/>
                <a:ext cx="374" cy="2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p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679034" name="Line 122"/>
            <p:cNvSpPr>
              <a:spLocks noChangeShapeType="1"/>
            </p:cNvSpPr>
            <p:nvPr/>
          </p:nvSpPr>
          <p:spPr bwMode="auto">
            <a:xfrm>
              <a:off x="4464" y="13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123"/>
            <p:cNvGrpSpPr>
              <a:grpSpLocks/>
            </p:cNvGrpSpPr>
            <p:nvPr/>
          </p:nvGrpSpPr>
          <p:grpSpPr bwMode="auto">
            <a:xfrm>
              <a:off x="3984" y="2880"/>
              <a:ext cx="384" cy="864"/>
              <a:chOff x="1008" y="2448"/>
              <a:chExt cx="384" cy="864"/>
            </a:xfrm>
          </p:grpSpPr>
          <p:grpSp>
            <p:nvGrpSpPr>
              <p:cNvPr id="21" name="Group 124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9037" name="Line 125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38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39" name="Line 127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40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41" name="Line 129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42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43" name="Line 131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9044" name="Oval 132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045" name="Line 133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46" name="Line 134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47" name="Line 135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48" name="Text Box 136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79049" name="Text Box 137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9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n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  <p:grpSp>
            <p:nvGrpSpPr>
              <p:cNvPr id="22" name="Group 138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9051" name="Line 139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52" name="Line 140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" name="Group 141"/>
            <p:cNvGrpSpPr>
              <a:grpSpLocks/>
            </p:cNvGrpSpPr>
            <p:nvPr/>
          </p:nvGrpSpPr>
          <p:grpSpPr bwMode="auto">
            <a:xfrm>
              <a:off x="4608" y="2880"/>
              <a:ext cx="384" cy="864"/>
              <a:chOff x="1008" y="2448"/>
              <a:chExt cx="384" cy="864"/>
            </a:xfrm>
          </p:grpSpPr>
          <p:grpSp>
            <p:nvGrpSpPr>
              <p:cNvPr id="24" name="Group 142"/>
              <p:cNvGrpSpPr>
                <a:grpSpLocks/>
              </p:cNvGrpSpPr>
              <p:nvPr/>
            </p:nvGrpSpPr>
            <p:grpSpPr bwMode="auto">
              <a:xfrm>
                <a:off x="1242" y="2570"/>
                <a:ext cx="112" cy="286"/>
                <a:chOff x="864" y="2448"/>
                <a:chExt cx="192" cy="480"/>
              </a:xfrm>
            </p:grpSpPr>
            <p:sp>
              <p:nvSpPr>
                <p:cNvPr id="679055" name="Line 143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56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864" y="2496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57" name="Line 145"/>
                <p:cNvSpPr>
                  <a:spLocks noChangeShapeType="1"/>
                </p:cNvSpPr>
                <p:nvPr/>
              </p:nvSpPr>
              <p:spPr bwMode="auto">
                <a:xfrm>
                  <a:off x="864" y="2592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58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59" name="Line 147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19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60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64" y="2784"/>
                  <a:ext cx="19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61" name="Line 149"/>
                <p:cNvSpPr>
                  <a:spLocks noChangeShapeType="1"/>
                </p:cNvSpPr>
                <p:nvPr/>
              </p:nvSpPr>
              <p:spPr bwMode="auto">
                <a:xfrm>
                  <a:off x="864" y="288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9062" name="Oval 150"/>
              <p:cNvSpPr>
                <a:spLocks noChangeArrowheads="1"/>
              </p:cNvSpPr>
              <p:nvPr/>
            </p:nvSpPr>
            <p:spPr bwMode="auto">
              <a:xfrm>
                <a:off x="1280" y="3060"/>
                <a:ext cx="37" cy="4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063" name="Line 151"/>
              <p:cNvSpPr>
                <a:spLocks noChangeShapeType="1"/>
              </p:cNvSpPr>
              <p:nvPr/>
            </p:nvSpPr>
            <p:spPr bwMode="auto">
              <a:xfrm>
                <a:off x="1168" y="2897"/>
                <a:ext cx="112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64" name="Line 152"/>
              <p:cNvSpPr>
                <a:spLocks noChangeShapeType="1"/>
              </p:cNvSpPr>
              <p:nvPr/>
            </p:nvSpPr>
            <p:spPr bwMode="auto">
              <a:xfrm flipV="1">
                <a:off x="1280" y="2448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65" name="Line 153"/>
              <p:cNvSpPr>
                <a:spLocks noChangeShapeType="1"/>
              </p:cNvSpPr>
              <p:nvPr/>
            </p:nvSpPr>
            <p:spPr bwMode="auto">
              <a:xfrm>
                <a:off x="1280" y="3101"/>
                <a:ext cx="0" cy="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66" name="Text Box 154"/>
              <p:cNvSpPr txBox="1">
                <a:spLocks noChangeArrowheads="1"/>
              </p:cNvSpPr>
              <p:nvPr/>
            </p:nvSpPr>
            <p:spPr bwMode="auto">
              <a:xfrm>
                <a:off x="1056" y="2856"/>
                <a:ext cx="17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679067" name="Text Box 155"/>
              <p:cNvSpPr txBox="1">
                <a:spLocks noChangeArrowheads="1"/>
              </p:cNvSpPr>
              <p:nvPr/>
            </p:nvSpPr>
            <p:spPr bwMode="auto">
              <a:xfrm>
                <a:off x="1008" y="2544"/>
                <a:ext cx="29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R</a:t>
                </a:r>
                <a:r>
                  <a:rPr kumimoji="0" lang="en-US" altLang="zh-CN" sz="2000" baseline="-25000">
                    <a:latin typeface="Arial" pitchFamily="34" charset="0"/>
                  </a:rPr>
                  <a:t>n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  <p:grpSp>
            <p:nvGrpSpPr>
              <p:cNvPr id="25" name="Group 156"/>
              <p:cNvGrpSpPr>
                <a:grpSpLocks/>
              </p:cNvGrpSpPr>
              <p:nvPr/>
            </p:nvGrpSpPr>
            <p:grpSpPr bwMode="auto">
              <a:xfrm>
                <a:off x="1200" y="3264"/>
                <a:ext cx="192" cy="48"/>
                <a:chOff x="2592" y="3504"/>
                <a:chExt cx="192" cy="48"/>
              </a:xfrm>
            </p:grpSpPr>
            <p:sp>
              <p:nvSpPr>
                <p:cNvPr id="679069" name="Line 157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70" name="Line 158"/>
                <p:cNvSpPr>
                  <a:spLocks noChangeShapeType="1"/>
                </p:cNvSpPr>
                <p:nvPr/>
              </p:nvSpPr>
              <p:spPr bwMode="auto">
                <a:xfrm>
                  <a:off x="2640" y="355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79071" name="Line 159"/>
            <p:cNvSpPr>
              <a:spLocks noChangeShapeType="1"/>
            </p:cNvSpPr>
            <p:nvPr/>
          </p:nvSpPr>
          <p:spPr bwMode="auto">
            <a:xfrm>
              <a:off x="4272" y="288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160"/>
            <p:cNvGrpSpPr>
              <a:grpSpLocks/>
            </p:cNvGrpSpPr>
            <p:nvPr/>
          </p:nvGrpSpPr>
          <p:grpSpPr bwMode="auto">
            <a:xfrm>
              <a:off x="5040" y="2880"/>
              <a:ext cx="475" cy="390"/>
              <a:chOff x="1488" y="2304"/>
              <a:chExt cx="616" cy="536"/>
            </a:xfrm>
          </p:grpSpPr>
          <p:grpSp>
            <p:nvGrpSpPr>
              <p:cNvPr id="27" name="Group 161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9074" name="Line 162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75" name="Line 163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9076" name="Line 164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77" name="Line 165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78" name="Line 166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79" name="Line 167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80" name="Text Box 168"/>
              <p:cNvSpPr txBox="1">
                <a:spLocks noChangeArrowheads="1"/>
              </p:cNvSpPr>
              <p:nvPr/>
            </p:nvSpPr>
            <p:spPr bwMode="auto">
              <a:xfrm>
                <a:off x="1728" y="2497"/>
                <a:ext cx="376" cy="3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C</a:t>
                </a:r>
                <a:r>
                  <a:rPr kumimoji="0" lang="en-US" altLang="zh-CN" sz="2000" baseline="-25000">
                    <a:latin typeface="Arial" pitchFamily="34" charset="0"/>
                  </a:rPr>
                  <a:t>L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679081" name="Line 169"/>
            <p:cNvSpPr>
              <a:spLocks noChangeShapeType="1"/>
            </p:cNvSpPr>
            <p:nvPr/>
          </p:nvSpPr>
          <p:spPr bwMode="auto">
            <a:xfrm>
              <a:off x="4320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9082" name="Line 170"/>
            <p:cNvSpPr>
              <a:spLocks noChangeShapeType="1"/>
            </p:cNvSpPr>
            <p:nvPr/>
          </p:nvSpPr>
          <p:spPr bwMode="auto">
            <a:xfrm>
              <a:off x="4320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171"/>
            <p:cNvGrpSpPr>
              <a:grpSpLocks/>
            </p:cNvGrpSpPr>
            <p:nvPr/>
          </p:nvGrpSpPr>
          <p:grpSpPr bwMode="auto">
            <a:xfrm>
              <a:off x="4848" y="2112"/>
              <a:ext cx="527" cy="390"/>
              <a:chOff x="1488" y="2304"/>
              <a:chExt cx="684" cy="536"/>
            </a:xfrm>
          </p:grpSpPr>
          <p:grpSp>
            <p:nvGrpSpPr>
              <p:cNvPr id="29" name="Group 172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79085" name="Line 173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9086" name="Line 174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9087" name="Line 175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88" name="Line 176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89" name="Line 177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90" name="Line 178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091" name="Text Box 179"/>
              <p:cNvSpPr txBox="1">
                <a:spLocks noChangeArrowheads="1"/>
              </p:cNvSpPr>
              <p:nvPr/>
            </p:nvSpPr>
            <p:spPr bwMode="auto">
              <a:xfrm>
                <a:off x="1728" y="2496"/>
                <a:ext cx="444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C</a:t>
                </a:r>
                <a:r>
                  <a:rPr kumimoji="0" lang="en-US" altLang="zh-CN" sz="2000" baseline="-25000">
                    <a:latin typeface="Arial" pitchFamily="34" charset="0"/>
                  </a:rPr>
                  <a:t>int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679092" name="Line 180"/>
            <p:cNvSpPr>
              <a:spLocks noChangeShapeType="1"/>
            </p:cNvSpPr>
            <p:nvPr/>
          </p:nvSpPr>
          <p:spPr bwMode="auto">
            <a:xfrm>
              <a:off x="4560" y="21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9093" name="Text Box 181"/>
          <p:cNvSpPr txBox="1">
            <a:spLocks noChangeArrowheads="1"/>
          </p:cNvSpPr>
          <p:nvPr/>
        </p:nvSpPr>
        <p:spPr bwMode="auto">
          <a:xfrm>
            <a:off x="1600200" y="3581400"/>
            <a:ext cx="3254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000">
                <a:solidFill>
                  <a:srgbClr val="FF8C3C"/>
                </a:solidFill>
                <a:latin typeface="Arial" pitchFamily="34" charset="0"/>
              </a:rPr>
              <a:t>2</a:t>
            </a:r>
          </a:p>
          <a:p>
            <a:pPr eaLnBrk="0" hangingPunct="0"/>
            <a:endParaRPr kumimoji="0" lang="en-US" altLang="zh-CN" sz="2000">
              <a:solidFill>
                <a:schemeClr val="accent1"/>
              </a:solidFill>
              <a:latin typeface="Arial" pitchFamily="34" charset="0"/>
            </a:endParaRPr>
          </a:p>
          <a:p>
            <a:pPr eaLnBrk="0" hangingPunct="0"/>
            <a:endParaRPr kumimoji="0" lang="en-US" altLang="zh-CN" sz="2000">
              <a:solidFill>
                <a:schemeClr val="accent1"/>
              </a:solidFill>
              <a:latin typeface="Arial" pitchFamily="34" charset="0"/>
            </a:endParaRPr>
          </a:p>
          <a:p>
            <a:pPr eaLnBrk="0" hangingPunct="0"/>
            <a:r>
              <a:rPr kumimoji="0" lang="en-US" altLang="zh-CN" sz="2000">
                <a:solidFill>
                  <a:srgbClr val="FF8C3C"/>
                </a:solidFill>
                <a:latin typeface="Arial" pitchFamily="34" charset="0"/>
              </a:rPr>
              <a:t>2</a:t>
            </a:r>
          </a:p>
        </p:txBody>
      </p:sp>
      <p:grpSp>
        <p:nvGrpSpPr>
          <p:cNvPr id="30" name="Group 182"/>
          <p:cNvGrpSpPr>
            <a:grpSpLocks/>
          </p:cNvGrpSpPr>
          <p:nvPr/>
        </p:nvGrpSpPr>
        <p:grpSpPr bwMode="auto">
          <a:xfrm>
            <a:off x="1143000" y="2438400"/>
            <a:ext cx="2230438" cy="396875"/>
            <a:chOff x="720" y="1536"/>
            <a:chExt cx="1405" cy="250"/>
          </a:xfrm>
        </p:grpSpPr>
        <p:sp>
          <p:nvSpPr>
            <p:cNvPr id="679095" name="Text Box 183"/>
            <p:cNvSpPr txBox="1">
              <a:spLocks noChangeArrowheads="1"/>
            </p:cNvSpPr>
            <p:nvPr/>
          </p:nvSpPr>
          <p:spPr bwMode="auto">
            <a:xfrm>
              <a:off x="720" y="1536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679096" name="Text Box 184"/>
            <p:cNvSpPr txBox="1">
              <a:spLocks noChangeArrowheads="1"/>
            </p:cNvSpPr>
            <p:nvPr/>
          </p:nvSpPr>
          <p:spPr bwMode="auto">
            <a:xfrm>
              <a:off x="1920" y="1536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2</a:t>
              </a:r>
            </a:p>
          </p:txBody>
        </p:sp>
      </p:grpSp>
      <p:grpSp>
        <p:nvGrpSpPr>
          <p:cNvPr id="31" name="Group 185"/>
          <p:cNvGrpSpPr>
            <a:grpSpLocks/>
          </p:cNvGrpSpPr>
          <p:nvPr/>
        </p:nvGrpSpPr>
        <p:grpSpPr bwMode="auto">
          <a:xfrm>
            <a:off x="4953000" y="4648200"/>
            <a:ext cx="2230438" cy="625475"/>
            <a:chOff x="3120" y="2928"/>
            <a:chExt cx="1405" cy="394"/>
          </a:xfrm>
        </p:grpSpPr>
        <p:sp>
          <p:nvSpPr>
            <p:cNvPr id="679098" name="Text Box 186"/>
            <p:cNvSpPr txBox="1">
              <a:spLocks noChangeArrowheads="1"/>
            </p:cNvSpPr>
            <p:nvPr/>
          </p:nvSpPr>
          <p:spPr bwMode="auto">
            <a:xfrm>
              <a:off x="3120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679099" name="Text Box 187"/>
            <p:cNvSpPr txBox="1">
              <a:spLocks noChangeArrowheads="1"/>
            </p:cNvSpPr>
            <p:nvPr/>
          </p:nvSpPr>
          <p:spPr bwMode="auto">
            <a:xfrm>
              <a:off x="4320" y="3072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679100" name="Text Box 188"/>
          <p:cNvSpPr txBox="1">
            <a:spLocks noChangeArrowheads="1"/>
          </p:cNvSpPr>
          <p:nvPr/>
        </p:nvSpPr>
        <p:spPr bwMode="auto">
          <a:xfrm>
            <a:off x="5410200" y="2362200"/>
            <a:ext cx="3254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000">
                <a:solidFill>
                  <a:srgbClr val="FF8C3C"/>
                </a:solidFill>
                <a:latin typeface="Arial" pitchFamily="34" charset="0"/>
              </a:rPr>
              <a:t>4</a:t>
            </a:r>
          </a:p>
          <a:p>
            <a:pPr eaLnBrk="0" hangingPunct="0"/>
            <a:endParaRPr kumimoji="0" lang="en-US" altLang="zh-CN" sz="2000">
              <a:solidFill>
                <a:srgbClr val="FF8C3C"/>
              </a:solidFill>
              <a:latin typeface="Arial" pitchFamily="34" charset="0"/>
            </a:endParaRPr>
          </a:p>
          <a:p>
            <a:pPr eaLnBrk="0" hangingPunct="0"/>
            <a:endParaRPr kumimoji="0" lang="en-US" altLang="zh-CN" sz="2000">
              <a:solidFill>
                <a:srgbClr val="FF8C3C"/>
              </a:solidFill>
              <a:latin typeface="Arial" pitchFamily="34" charset="0"/>
            </a:endParaRPr>
          </a:p>
          <a:p>
            <a:pPr eaLnBrk="0" hangingPunct="0"/>
            <a:r>
              <a:rPr kumimoji="0" lang="en-US" altLang="zh-CN" sz="2000">
                <a:solidFill>
                  <a:srgbClr val="FF8C3C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995082" y="1549838"/>
            <a:ext cx="2872998" cy="1585411"/>
          </a:xfrm>
          <a:prstGeom prst="roundRect">
            <a:avLst/>
          </a:prstGeom>
          <a:noFill/>
          <a:ln w="38100">
            <a:solidFill>
              <a:srgbClr val="CC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>
            <a:off x="4844822" y="4068531"/>
            <a:ext cx="2872998" cy="1585411"/>
          </a:xfrm>
          <a:prstGeom prst="roundRect">
            <a:avLst/>
          </a:prstGeom>
          <a:noFill/>
          <a:ln w="38100">
            <a:solidFill>
              <a:srgbClr val="CC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24260" y="3433148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Minimum timing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cxnSp>
        <p:nvCxnSpPr>
          <p:cNvPr id="35" name="曲线连接符 34"/>
          <p:cNvCxnSpPr>
            <a:stCxn id="32" idx="3"/>
            <a:endCxn id="191" idx="1"/>
          </p:cNvCxnSpPr>
          <p:nvPr/>
        </p:nvCxnSpPr>
        <p:spPr>
          <a:xfrm>
            <a:off x="3868080" y="2342544"/>
            <a:ext cx="976742" cy="2518693"/>
          </a:xfrm>
          <a:prstGeom prst="curvedConnector3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圆角矩形 194"/>
          <p:cNvSpPr/>
          <p:nvPr/>
        </p:nvSpPr>
        <p:spPr>
          <a:xfrm>
            <a:off x="1938337" y="3261226"/>
            <a:ext cx="760701" cy="2148975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圆角矩形 195"/>
          <p:cNvSpPr/>
          <p:nvPr/>
        </p:nvSpPr>
        <p:spPr>
          <a:xfrm>
            <a:off x="5721925" y="1854469"/>
            <a:ext cx="760701" cy="2148975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879600" y="5915327"/>
            <a:ext cx="549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Balance between </a:t>
            </a:r>
            <a:r>
              <a:rPr lang="en-US" altLang="zh-CN" i="1" dirty="0" err="1"/>
              <a:t>Pullup</a:t>
            </a:r>
            <a:r>
              <a:rPr lang="en-US" altLang="zh-CN" i="1" dirty="0"/>
              <a:t> and Pulldown Network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85052896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BFA45-0D62-4B1E-93AB-4CBABDEDEB18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681071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Sizing has different options</a:t>
            </a:r>
          </a:p>
        </p:txBody>
      </p:sp>
      <p:sp>
        <p:nvSpPr>
          <p:cNvPr id="681002" name="Text Box 42"/>
          <p:cNvSpPr txBox="1">
            <a:spLocks noChangeArrowheads="1"/>
          </p:cNvSpPr>
          <p:nvPr/>
        </p:nvSpPr>
        <p:spPr bwMode="auto">
          <a:xfrm>
            <a:off x="5257800" y="4019550"/>
            <a:ext cx="26876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OUT = D + A • (B + C)</a:t>
            </a:r>
          </a:p>
        </p:txBody>
      </p:sp>
      <p:sp>
        <p:nvSpPr>
          <p:cNvPr id="681066" name="Line 106"/>
          <p:cNvSpPr>
            <a:spLocks noChangeShapeType="1"/>
          </p:cNvSpPr>
          <p:nvPr/>
        </p:nvSpPr>
        <p:spPr bwMode="auto">
          <a:xfrm>
            <a:off x="6172200" y="40195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11"/>
          <p:cNvGrpSpPr/>
          <p:nvPr/>
        </p:nvGrpSpPr>
        <p:grpSpPr>
          <a:xfrm>
            <a:off x="1857356" y="1571612"/>
            <a:ext cx="2992438" cy="4419600"/>
            <a:chOff x="2133600" y="1733550"/>
            <a:chExt cx="2992438" cy="441960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38400" y="4857750"/>
              <a:ext cx="533400" cy="533400"/>
              <a:chOff x="1008" y="2016"/>
              <a:chExt cx="336" cy="336"/>
            </a:xfrm>
          </p:grpSpPr>
          <p:sp>
            <p:nvSpPr>
              <p:cNvPr id="680964" name="Line 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65" name="Line 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66" name="Line 6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67" name="Line 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68" name="Line 8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69" name="Line 9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810000" y="6076950"/>
              <a:ext cx="304800" cy="76200"/>
              <a:chOff x="2592" y="3504"/>
              <a:chExt cx="192" cy="48"/>
            </a:xfrm>
          </p:grpSpPr>
          <p:sp>
            <p:nvSpPr>
              <p:cNvPr id="680971" name="Line 11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72" name="Line 12"/>
              <p:cNvSpPr>
                <a:spLocks noChangeShapeType="1"/>
              </p:cNvSpPr>
              <p:nvPr/>
            </p:nvSpPr>
            <p:spPr bwMode="auto">
              <a:xfrm>
                <a:off x="2640" y="355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505200" y="5314950"/>
              <a:ext cx="533400" cy="533400"/>
              <a:chOff x="1008" y="2016"/>
              <a:chExt cx="336" cy="336"/>
            </a:xfrm>
          </p:grpSpPr>
          <p:sp>
            <p:nvSpPr>
              <p:cNvPr id="680974" name="Line 1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75" name="Line 1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76" name="Line 16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77" name="Line 1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78" name="Line 18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79" name="Line 19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419600" y="5314950"/>
              <a:ext cx="533400" cy="533400"/>
              <a:chOff x="1008" y="2016"/>
              <a:chExt cx="336" cy="336"/>
            </a:xfrm>
          </p:grpSpPr>
          <p:sp>
            <p:nvSpPr>
              <p:cNvPr id="680981" name="Line 21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82" name="Line 22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83" name="Line 23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84" name="Line 24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85" name="Line 25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86" name="Line 26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0987" name="Line 27"/>
            <p:cNvSpPr>
              <a:spLocks noChangeShapeType="1"/>
            </p:cNvSpPr>
            <p:nvPr/>
          </p:nvSpPr>
          <p:spPr bwMode="auto">
            <a:xfrm>
              <a:off x="2971800" y="584835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88" name="Line 28"/>
            <p:cNvSpPr>
              <a:spLocks noChangeShapeType="1"/>
            </p:cNvSpPr>
            <p:nvPr/>
          </p:nvSpPr>
          <p:spPr bwMode="auto">
            <a:xfrm>
              <a:off x="2971800" y="51625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89" name="Line 29"/>
            <p:cNvSpPr>
              <a:spLocks noChangeShapeType="1"/>
            </p:cNvSpPr>
            <p:nvPr/>
          </p:nvSpPr>
          <p:spPr bwMode="auto">
            <a:xfrm>
              <a:off x="4038600" y="50101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90" name="Line 30"/>
            <p:cNvSpPr>
              <a:spLocks noChangeShapeType="1"/>
            </p:cNvSpPr>
            <p:nvPr/>
          </p:nvSpPr>
          <p:spPr bwMode="auto">
            <a:xfrm>
              <a:off x="4953000" y="50101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991" name="Line 31"/>
            <p:cNvSpPr>
              <a:spLocks noChangeShapeType="1"/>
            </p:cNvSpPr>
            <p:nvPr/>
          </p:nvSpPr>
          <p:spPr bwMode="auto">
            <a:xfrm>
              <a:off x="4038600" y="501015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962400" y="4476750"/>
              <a:ext cx="533400" cy="533400"/>
              <a:chOff x="1008" y="2016"/>
              <a:chExt cx="336" cy="336"/>
            </a:xfrm>
          </p:grpSpPr>
          <p:sp>
            <p:nvSpPr>
              <p:cNvPr id="680993" name="Line 33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94" name="Line 3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95" name="Line 35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96" name="Line 3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97" name="Line 37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998" name="Line 38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0999" name="Line 39"/>
            <p:cNvSpPr>
              <a:spLocks noChangeShapeType="1"/>
            </p:cNvSpPr>
            <p:nvPr/>
          </p:nvSpPr>
          <p:spPr bwMode="auto">
            <a:xfrm>
              <a:off x="4495800" y="41719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000" name="Line 40"/>
            <p:cNvSpPr>
              <a:spLocks noChangeShapeType="1"/>
            </p:cNvSpPr>
            <p:nvPr/>
          </p:nvSpPr>
          <p:spPr bwMode="auto">
            <a:xfrm>
              <a:off x="2971800" y="41719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001" name="Line 41"/>
            <p:cNvSpPr>
              <a:spLocks noChangeShapeType="1"/>
            </p:cNvSpPr>
            <p:nvPr/>
          </p:nvSpPr>
          <p:spPr bwMode="auto">
            <a:xfrm>
              <a:off x="2971800" y="41719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003" name="Line 43"/>
            <p:cNvSpPr>
              <a:spLocks noChangeShapeType="1"/>
            </p:cNvSpPr>
            <p:nvPr/>
          </p:nvSpPr>
          <p:spPr bwMode="auto">
            <a:xfrm>
              <a:off x="3962400" y="58483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004" name="Text Box 44"/>
            <p:cNvSpPr txBox="1">
              <a:spLocks noChangeArrowheads="1"/>
            </p:cNvSpPr>
            <p:nvPr/>
          </p:nvSpPr>
          <p:spPr bwMode="auto">
            <a:xfrm>
              <a:off x="2133600" y="4781550"/>
              <a:ext cx="368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D</a:t>
              </a:r>
            </a:p>
          </p:txBody>
        </p:sp>
        <p:sp>
          <p:nvSpPr>
            <p:cNvPr id="681005" name="Text Box 45"/>
            <p:cNvSpPr txBox="1">
              <a:spLocks noChangeArrowheads="1"/>
            </p:cNvSpPr>
            <p:nvPr/>
          </p:nvSpPr>
          <p:spPr bwMode="auto">
            <a:xfrm>
              <a:off x="3581400" y="4400550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A</a:t>
              </a:r>
            </a:p>
          </p:txBody>
        </p:sp>
        <p:sp>
          <p:nvSpPr>
            <p:cNvPr id="681006" name="Text Box 46"/>
            <p:cNvSpPr txBox="1">
              <a:spLocks noChangeArrowheads="1"/>
            </p:cNvSpPr>
            <p:nvPr/>
          </p:nvSpPr>
          <p:spPr bwMode="auto">
            <a:xfrm>
              <a:off x="3124200" y="5238750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B</a:t>
              </a:r>
            </a:p>
          </p:txBody>
        </p:sp>
        <p:sp>
          <p:nvSpPr>
            <p:cNvPr id="681007" name="Text Box 47"/>
            <p:cNvSpPr txBox="1">
              <a:spLocks noChangeArrowheads="1"/>
            </p:cNvSpPr>
            <p:nvPr/>
          </p:nvSpPr>
          <p:spPr bwMode="auto">
            <a:xfrm>
              <a:off x="4114800" y="5238750"/>
              <a:ext cx="368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</a:p>
          </p:txBody>
        </p: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2971800" y="3409950"/>
              <a:ext cx="838200" cy="762000"/>
              <a:chOff x="1872" y="2208"/>
              <a:chExt cx="528" cy="480"/>
            </a:xfrm>
          </p:grpSpPr>
          <p:grpSp>
            <p:nvGrpSpPr>
              <p:cNvPr id="9" name="Group 49"/>
              <p:cNvGrpSpPr>
                <a:grpSpLocks/>
              </p:cNvGrpSpPr>
              <p:nvPr/>
            </p:nvGrpSpPr>
            <p:grpSpPr bwMode="auto">
              <a:xfrm>
                <a:off x="2064" y="2208"/>
                <a:ext cx="336" cy="480"/>
                <a:chOff x="2928" y="1584"/>
                <a:chExt cx="336" cy="480"/>
              </a:xfrm>
            </p:grpSpPr>
            <p:sp>
              <p:nvSpPr>
                <p:cNvPr id="681010" name="Line 50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11" name="Line 51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12" name="Line 52"/>
                <p:cNvSpPr>
                  <a:spLocks noChangeShapeType="1"/>
                </p:cNvSpPr>
                <p:nvPr/>
              </p:nvSpPr>
              <p:spPr bwMode="auto">
                <a:xfrm>
                  <a:off x="3120" y="192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13" name="Line 53"/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14" name="Line 54"/>
                <p:cNvSpPr>
                  <a:spLocks noChangeShapeType="1"/>
                </p:cNvSpPr>
                <p:nvPr/>
              </p:nvSpPr>
              <p:spPr bwMode="auto">
                <a:xfrm>
                  <a:off x="3264" y="1920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15" name="Line 55"/>
                <p:cNvSpPr>
                  <a:spLocks noChangeShapeType="1"/>
                </p:cNvSpPr>
                <p:nvPr/>
              </p:nvSpPr>
              <p:spPr bwMode="auto">
                <a:xfrm>
                  <a:off x="2928" y="1824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16" name="Line 56"/>
                <p:cNvSpPr>
                  <a:spLocks noChangeShapeType="1"/>
                </p:cNvSpPr>
                <p:nvPr/>
              </p:nvSpPr>
              <p:spPr bwMode="auto">
                <a:xfrm>
                  <a:off x="3264" y="1584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17" name="Oval 57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1018" name="Text Box 58"/>
              <p:cNvSpPr txBox="1">
                <a:spLocks noChangeArrowheads="1"/>
              </p:cNvSpPr>
              <p:nvPr/>
            </p:nvSpPr>
            <p:spPr bwMode="auto">
              <a:xfrm>
                <a:off x="1872" y="2304"/>
                <a:ext cx="2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D</a:t>
                </a:r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133600" y="1962150"/>
              <a:ext cx="838200" cy="1447800"/>
              <a:chOff x="1344" y="1296"/>
              <a:chExt cx="528" cy="912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536" y="1296"/>
                <a:ext cx="336" cy="912"/>
                <a:chOff x="1536" y="1296"/>
                <a:chExt cx="336" cy="912"/>
              </a:xfrm>
            </p:grpSpPr>
            <p:grpSp>
              <p:nvGrpSpPr>
                <p:cNvPr id="12" name="Group 61"/>
                <p:cNvGrpSpPr>
                  <a:grpSpLocks/>
                </p:cNvGrpSpPr>
                <p:nvPr/>
              </p:nvGrpSpPr>
              <p:grpSpPr bwMode="auto">
                <a:xfrm>
                  <a:off x="1536" y="1536"/>
                  <a:ext cx="336" cy="480"/>
                  <a:chOff x="2928" y="1584"/>
                  <a:chExt cx="336" cy="480"/>
                </a:xfrm>
              </p:grpSpPr>
              <p:sp>
                <p:nvSpPr>
                  <p:cNvPr id="68102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172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02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172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02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1920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02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2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02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92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027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824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02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584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029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48" cy="4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1030" name="Line 70"/>
                <p:cNvSpPr>
                  <a:spLocks noChangeShapeType="1"/>
                </p:cNvSpPr>
                <p:nvPr/>
              </p:nvSpPr>
              <p:spPr bwMode="auto">
                <a:xfrm>
                  <a:off x="1872" y="1968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031" name="Line 71"/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1032" name="Text Box 72"/>
              <p:cNvSpPr txBox="1">
                <a:spLocks noChangeArrowheads="1"/>
              </p:cNvSpPr>
              <p:nvPr/>
            </p:nvSpPr>
            <p:spPr bwMode="auto">
              <a:xfrm>
                <a:off x="1344" y="1632"/>
                <a:ext cx="22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A</a:t>
                </a:r>
              </a:p>
            </p:txBody>
          </p:sp>
        </p:grp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3810000" y="1962150"/>
              <a:ext cx="533400" cy="762000"/>
              <a:chOff x="2928" y="1584"/>
              <a:chExt cx="336" cy="480"/>
            </a:xfrm>
          </p:grpSpPr>
          <p:sp>
            <p:nvSpPr>
              <p:cNvPr id="681034" name="Line 74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35" name="Line 75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36" name="Line 76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37" name="Line 77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38" name="Line 78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39" name="Line 79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40" name="Line 80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41" name="Oval 81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82"/>
            <p:cNvGrpSpPr>
              <a:grpSpLocks/>
            </p:cNvGrpSpPr>
            <p:nvPr/>
          </p:nvGrpSpPr>
          <p:grpSpPr bwMode="auto">
            <a:xfrm>
              <a:off x="3810000" y="2647950"/>
              <a:ext cx="533400" cy="762000"/>
              <a:chOff x="2928" y="1584"/>
              <a:chExt cx="336" cy="480"/>
            </a:xfrm>
          </p:grpSpPr>
          <p:sp>
            <p:nvSpPr>
              <p:cNvPr id="681043" name="Line 83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44" name="Line 84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45" name="Line 85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46" name="Line 86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47" name="Line 87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48" name="Line 88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49" name="Line 89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50" name="Oval 90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1051" name="Line 91"/>
            <p:cNvSpPr>
              <a:spLocks noChangeShapeType="1"/>
            </p:cNvSpPr>
            <p:nvPr/>
          </p:nvSpPr>
          <p:spPr bwMode="auto">
            <a:xfrm>
              <a:off x="2971800" y="340995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052" name="Line 92"/>
            <p:cNvSpPr>
              <a:spLocks noChangeShapeType="1"/>
            </p:cNvSpPr>
            <p:nvPr/>
          </p:nvSpPr>
          <p:spPr bwMode="auto">
            <a:xfrm>
              <a:off x="2971800" y="196215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3429000" y="1733550"/>
              <a:ext cx="304800" cy="228600"/>
              <a:chOff x="2160" y="1152"/>
              <a:chExt cx="192" cy="144"/>
            </a:xfrm>
          </p:grpSpPr>
          <p:sp>
            <p:nvSpPr>
              <p:cNvPr id="681054" name="Line 94"/>
              <p:cNvSpPr>
                <a:spLocks noChangeShapeType="1"/>
              </p:cNvSpPr>
              <p:nvPr/>
            </p:nvSpPr>
            <p:spPr bwMode="auto">
              <a:xfrm>
                <a:off x="2256" y="115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055" name="Line 95"/>
              <p:cNvSpPr>
                <a:spLocks noChangeShapeType="1"/>
              </p:cNvSpPr>
              <p:nvPr/>
            </p:nvSpPr>
            <p:spPr bwMode="auto">
              <a:xfrm>
                <a:off x="2160" y="11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1056" name="Text Box 96"/>
            <p:cNvSpPr txBox="1">
              <a:spLocks noChangeArrowheads="1"/>
            </p:cNvSpPr>
            <p:nvPr/>
          </p:nvSpPr>
          <p:spPr bwMode="auto">
            <a:xfrm>
              <a:off x="3505200" y="2114550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B</a:t>
              </a:r>
            </a:p>
          </p:txBody>
        </p:sp>
        <p:sp>
          <p:nvSpPr>
            <p:cNvPr id="681057" name="Text Box 97"/>
            <p:cNvSpPr txBox="1">
              <a:spLocks noChangeArrowheads="1"/>
            </p:cNvSpPr>
            <p:nvPr/>
          </p:nvSpPr>
          <p:spPr bwMode="auto">
            <a:xfrm>
              <a:off x="3505200" y="2800350"/>
              <a:ext cx="368300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</a:p>
          </p:txBody>
        </p:sp>
        <p:sp>
          <p:nvSpPr>
            <p:cNvPr id="681058" name="Text Box 98"/>
            <p:cNvSpPr txBox="1">
              <a:spLocks noChangeArrowheads="1"/>
            </p:cNvSpPr>
            <p:nvPr/>
          </p:nvSpPr>
          <p:spPr bwMode="auto">
            <a:xfrm>
              <a:off x="2743200" y="4857750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681059" name="Text Box 99"/>
            <p:cNvSpPr txBox="1">
              <a:spLocks noChangeArrowheads="1"/>
            </p:cNvSpPr>
            <p:nvPr/>
          </p:nvSpPr>
          <p:spPr bwMode="auto">
            <a:xfrm>
              <a:off x="4343400" y="4400550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681060" name="Text Box 100"/>
            <p:cNvSpPr txBox="1">
              <a:spLocks noChangeArrowheads="1"/>
            </p:cNvSpPr>
            <p:nvPr/>
          </p:nvSpPr>
          <p:spPr bwMode="auto">
            <a:xfrm>
              <a:off x="3886200" y="5238750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681061" name="Text Box 101"/>
            <p:cNvSpPr txBox="1">
              <a:spLocks noChangeArrowheads="1"/>
            </p:cNvSpPr>
            <p:nvPr/>
          </p:nvSpPr>
          <p:spPr bwMode="auto">
            <a:xfrm>
              <a:off x="4800600" y="5238750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681062" name="Text Box 102"/>
            <p:cNvSpPr txBox="1">
              <a:spLocks noChangeArrowheads="1"/>
            </p:cNvSpPr>
            <p:nvPr/>
          </p:nvSpPr>
          <p:spPr bwMode="auto">
            <a:xfrm>
              <a:off x="3581400" y="3562350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681063" name="Text Box 103"/>
            <p:cNvSpPr txBox="1">
              <a:spLocks noChangeArrowheads="1"/>
            </p:cNvSpPr>
            <p:nvPr/>
          </p:nvSpPr>
          <p:spPr bwMode="auto">
            <a:xfrm>
              <a:off x="2819400" y="2495550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 dirty="0">
                  <a:solidFill>
                    <a:srgbClr val="FF8C3C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681064" name="Text Box 104"/>
            <p:cNvSpPr txBox="1">
              <a:spLocks noChangeArrowheads="1"/>
            </p:cNvSpPr>
            <p:nvPr/>
          </p:nvSpPr>
          <p:spPr bwMode="auto">
            <a:xfrm>
              <a:off x="4191000" y="2876550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681065" name="Text Box 105"/>
            <p:cNvSpPr txBox="1">
              <a:spLocks noChangeArrowheads="1"/>
            </p:cNvSpPr>
            <p:nvPr/>
          </p:nvSpPr>
          <p:spPr bwMode="auto">
            <a:xfrm>
              <a:off x="4191000" y="2114550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FF8C3C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681067" name="Text Box 107"/>
            <p:cNvSpPr txBox="1">
              <a:spLocks noChangeArrowheads="1"/>
            </p:cNvSpPr>
            <p:nvPr/>
          </p:nvSpPr>
          <p:spPr bwMode="auto">
            <a:xfrm>
              <a:off x="3836988" y="3575050"/>
              <a:ext cx="3254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000046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681068" name="Text Box 108"/>
            <p:cNvSpPr txBox="1">
              <a:spLocks noChangeArrowheads="1"/>
            </p:cNvSpPr>
            <p:nvPr/>
          </p:nvSpPr>
          <p:spPr bwMode="auto">
            <a:xfrm>
              <a:off x="3074988" y="2508250"/>
              <a:ext cx="3254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000046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681069" name="Text Box 109"/>
            <p:cNvSpPr txBox="1">
              <a:spLocks noChangeArrowheads="1"/>
            </p:cNvSpPr>
            <p:nvPr/>
          </p:nvSpPr>
          <p:spPr bwMode="auto">
            <a:xfrm>
              <a:off x="4446588" y="2889250"/>
              <a:ext cx="3254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000046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681070" name="Text Box 110"/>
            <p:cNvSpPr txBox="1">
              <a:spLocks noChangeArrowheads="1"/>
            </p:cNvSpPr>
            <p:nvPr/>
          </p:nvSpPr>
          <p:spPr bwMode="auto">
            <a:xfrm>
              <a:off x="4446588" y="2127250"/>
              <a:ext cx="325437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solidFill>
                    <a:srgbClr val="000046"/>
                  </a:solidFill>
                  <a:latin typeface="Arial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58831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E3645ECD-292A-4862-866E-B3E9679B906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Elmore Delay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ON transistors look like resistors</a:t>
            </a:r>
          </a:p>
          <a:p>
            <a:r>
              <a:rPr lang="en-US" altLang="zh-CN">
                <a:ea typeface="宋体" pitchFamily="2" charset="-122"/>
              </a:rPr>
              <a:t>Pullup or pulldown network modeled as </a:t>
            </a:r>
            <a:r>
              <a:rPr lang="en-US" altLang="zh-CN" i="1">
                <a:ea typeface="宋体" pitchFamily="2" charset="-122"/>
              </a:rPr>
              <a:t>RC ladder</a:t>
            </a:r>
          </a:p>
          <a:p>
            <a:r>
              <a:rPr lang="en-US" altLang="zh-CN">
                <a:ea typeface="宋体" pitchFamily="2" charset="-122"/>
              </a:rPr>
              <a:t>Elmore delay of RC ladder</a:t>
            </a: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1752600" y="4060825"/>
          <a:ext cx="60198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360" name="VISIO" r:id="rId3" imgW="2117520" imgH="742680" progId="Visio.Drawing.11">
                  <p:embed/>
                </p:oleObj>
              </mc:Choice>
              <mc:Fallback>
                <p:oleObj name="VISIO" r:id="rId3" imgW="2117520" imgH="7426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60825"/>
                        <a:ext cx="60198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4164013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76600"/>
              </p:ext>
            </p:extLst>
          </p:nvPr>
        </p:nvGraphicFramePr>
        <p:xfrm>
          <a:off x="595286" y="2722558"/>
          <a:ext cx="77946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361" name="Equation" r:id="rId5" imgW="3200400" imgH="609480" progId="">
                  <p:embed/>
                </p:oleObj>
              </mc:Choice>
              <mc:Fallback>
                <p:oleObj name="Equation" r:id="rId5" imgW="3200400" imgH="609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86" y="2722558"/>
                        <a:ext cx="7794625" cy="1479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9C1811F4-E35C-4315-95C8-90B18D04F90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RC Delay Models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Use equivalent circuits for MOS transistors</a:t>
            </a:r>
          </a:p>
          <a:p>
            <a:pPr lvl="1"/>
            <a:r>
              <a:rPr lang="en-US" altLang="zh-CN">
                <a:ea typeface="宋体" pitchFamily="2" charset="-122"/>
              </a:rPr>
              <a:t>Ideal switch + capacitance and ON resistance</a:t>
            </a:r>
          </a:p>
          <a:p>
            <a:pPr lvl="1"/>
            <a:r>
              <a:rPr lang="en-US" altLang="zh-CN">
                <a:ea typeface="宋体" pitchFamily="2" charset="-122"/>
              </a:rPr>
              <a:t>Unit nMOS has resistance R, capacitance C</a:t>
            </a:r>
          </a:p>
          <a:p>
            <a:pPr lvl="1"/>
            <a:r>
              <a:rPr lang="en-US" altLang="zh-CN">
                <a:ea typeface="宋体" pitchFamily="2" charset="-122"/>
              </a:rPr>
              <a:t>Unit pMOS has resistance 2R, capacitance C</a:t>
            </a:r>
          </a:p>
          <a:p>
            <a:r>
              <a:rPr lang="en-US" altLang="zh-CN">
                <a:ea typeface="宋体" pitchFamily="2" charset="-122"/>
              </a:rPr>
              <a:t>Capacitance proportional to width</a:t>
            </a:r>
          </a:p>
          <a:p>
            <a:r>
              <a:rPr lang="en-US" altLang="zh-CN">
                <a:ea typeface="宋体" pitchFamily="2" charset="-122"/>
              </a:rPr>
              <a:t>Resistance inversely proportional to width</a:t>
            </a:r>
          </a:p>
        </p:txBody>
      </p:sp>
      <p:graphicFrame>
        <p:nvGraphicFramePr>
          <p:cNvPr id="319495" name="Object 7"/>
          <p:cNvGraphicFramePr>
            <a:graphicFrameLocks noChangeAspect="1"/>
          </p:cNvGraphicFramePr>
          <p:nvPr/>
        </p:nvGraphicFramePr>
        <p:xfrm>
          <a:off x="762000" y="3962400"/>
          <a:ext cx="75438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23" name="VISIO" r:id="rId3" imgW="4328280" imgH="1266840" progId="Visio.Drawing.11">
                  <p:embed/>
                </p:oleObj>
              </mc:Choice>
              <mc:Fallback>
                <p:oleObj name="VISIO" r:id="rId3" imgW="4328280" imgH="1266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75438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0C4F137C-6884-426F-8F4C-051EE117775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Example: 3-input NAND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3060" y="1272746"/>
            <a:ext cx="8285205" cy="48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5613" indent="-4556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85566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98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kumimoji="0" lang="en-US" altLang="zh-CN" sz="2800" kern="0">
                <a:ea typeface="宋体" pitchFamily="2" charset="-122"/>
              </a:rPr>
              <a:t>Sketch a 3-input NAND with transistor widths chosen to achieve effective rise and fall resistances equal to a unit inverter (R)</a:t>
            </a:r>
            <a:endParaRPr kumimoji="0" lang="en-US" altLang="zh-CN" sz="2800" kern="0" dirty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93E1D-F872-451A-B7A2-8B40553614BD}" type="slidenum">
              <a:rPr lang="zh-CN" altLang="en-US"/>
              <a:pPr/>
              <a:t>3</a:t>
            </a:fld>
            <a:endParaRPr lang="en-US" altLang="zh-CN" dirty="0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/>
              <a:t>agenda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i="1" dirty="0"/>
              <a:t>Static CMOS design</a:t>
            </a:r>
          </a:p>
          <a:p>
            <a:r>
              <a:rPr lang="en-US" altLang="zh-CN" sz="3200" b="1" i="1" dirty="0"/>
              <a:t>Ratioed logic design-Pseudo NMOS</a:t>
            </a:r>
          </a:p>
          <a:p>
            <a:r>
              <a:rPr lang="en-US" altLang="zh-CN" sz="3200" b="1" i="1" dirty="0"/>
              <a:t>Pass transistor design</a:t>
            </a:r>
          </a:p>
          <a:p>
            <a:r>
              <a:rPr lang="en-US" altLang="zh-CN" sz="3200" b="1" i="1" dirty="0"/>
              <a:t>Dynamic logic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FDFA58B9-BBB9-42A6-92F7-A3D9CF6EC21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Example: 3-input NAND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800" dirty="0">
                <a:ea typeface="宋体" pitchFamily="2" charset="-122"/>
              </a:rPr>
              <a:t>Sketch a 3-input NAND with transistor widths chosen to achieve effective rise and fall resistances equal to a unit inverter (R)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2971800" y="2819400"/>
          <a:ext cx="33528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48" name="VISIO" r:id="rId3" imgW="1033560" imgH="917280" progId="Visio.Drawing.11">
                  <p:embed/>
                </p:oleObj>
              </mc:Choice>
              <mc:Fallback>
                <p:oleObj name="VISIO" r:id="rId3" imgW="1033560" imgH="9172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3352800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BE5CD5D9-0ACA-4F5E-A74B-AB9C19C4D2C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Example: 3-input NAND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2971800" y="2819400"/>
          <a:ext cx="33528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72" name="VISIO" r:id="rId3" imgW="1033560" imgH="917280" progId="Visio.Drawing.11">
                  <p:embed/>
                </p:oleObj>
              </mc:Choice>
              <mc:Fallback>
                <p:oleObj name="VISIO" r:id="rId3" imgW="1033560" imgH="9172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3352800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3060" y="1272746"/>
            <a:ext cx="8285205" cy="48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5613" indent="-4556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85566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98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kumimoji="0" lang="en-US" altLang="zh-CN" sz="2800" kern="0" dirty="0">
                <a:ea typeface="宋体" pitchFamily="2" charset="-122"/>
              </a:rPr>
              <a:t>Sketch a 3-input NAND with transistor widths chosen to achieve effective rise and fall resistances equal to a unit inverter (R)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FDFF1F14-6A56-45CA-BDBF-32917307B25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3-input NAND Caps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Annotate the 3-input NAND gate with gate and diffusion capacitance.</a:t>
            </a: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2286000" y="2362200"/>
          <a:ext cx="4572000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420" name="VISIO" r:id="rId3" imgW="1863360" imgH="1476360" progId="Visio.Drawing.11">
                  <p:embed/>
                </p:oleObj>
              </mc:Choice>
              <mc:Fallback>
                <p:oleObj name="VISIO" r:id="rId3" imgW="1863360" imgH="147636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4572000" cy="362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1620A526-AB0F-44D4-AC16-65C57F98B2C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3-input NAND Caps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Annotate the 3-input NAND gate with gate and diffusion capacitance.</a:t>
            </a:r>
          </a:p>
        </p:txBody>
      </p:sp>
      <p:graphicFrame>
        <p:nvGraphicFramePr>
          <p:cNvPr id="324613" name="Object 5"/>
          <p:cNvGraphicFramePr>
            <a:graphicFrameLocks noChangeAspect="1"/>
          </p:cNvGraphicFramePr>
          <p:nvPr/>
        </p:nvGraphicFramePr>
        <p:xfrm>
          <a:off x="1295400" y="2438400"/>
          <a:ext cx="63246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444" name="VISIO" r:id="rId3" imgW="1714680" imgH="917280" progId="Visio.Drawing.11">
                  <p:embed/>
                </p:oleObj>
              </mc:Choice>
              <mc:Fallback>
                <p:oleObj name="VISIO" r:id="rId3" imgW="1714680" imgH="9172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632460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6877C719-C0F6-4451-8141-D4EAECA258C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Example: 2-input NAND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Estimate worst-case rising and falling delay of 2-input NAND driving </a:t>
            </a:r>
            <a:r>
              <a:rPr lang="en-US" altLang="zh-CN" sz="2800" i="1" dirty="0">
                <a:ea typeface="宋体" pitchFamily="2" charset="-122"/>
              </a:rPr>
              <a:t>h</a:t>
            </a:r>
            <a:r>
              <a:rPr lang="en-US" altLang="zh-CN" sz="2800" dirty="0">
                <a:ea typeface="宋体" pitchFamily="2" charset="-122"/>
              </a:rPr>
              <a:t> identical gates.</a:t>
            </a: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5105400" y="2362200"/>
          <a:ext cx="30480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8" name="VISIO" r:id="rId3" imgW="1346040" imgH="628560" progId="Visio.Drawing.11">
                  <p:embed/>
                </p:oleObj>
              </mc:Choice>
              <mc:Fallback>
                <p:oleObj name="VISIO" r:id="rId3" imgW="1346040" imgH="62856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304800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685800" y="2590800"/>
          <a:ext cx="42672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9" name="VISIO" r:id="rId5" imgW="1541520" imgH="745920" progId="Visio.Drawing.11">
                  <p:embed/>
                </p:oleObj>
              </mc:Choice>
              <mc:Fallback>
                <p:oleObj name="VISIO" r:id="rId5" imgW="1541520" imgH="74592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42672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B56AB862-1D84-4299-BD24-37BB1C830F9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Example: 2-input NAND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Estimate rising and falling propagation delays of a 2-input NAND driving </a:t>
            </a:r>
            <a:r>
              <a:rPr lang="en-US" altLang="zh-CN" sz="2800" i="1" dirty="0">
                <a:ea typeface="宋体" pitchFamily="2" charset="-122"/>
              </a:rPr>
              <a:t>h</a:t>
            </a:r>
            <a:r>
              <a:rPr lang="en-US" altLang="zh-CN" sz="2800" dirty="0">
                <a:ea typeface="宋体" pitchFamily="2" charset="-122"/>
              </a:rPr>
              <a:t> identical gates.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5105400" y="2362200"/>
          <a:ext cx="30480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52" name="VISIO" r:id="rId3" imgW="1346040" imgH="628560" progId="Visio.Drawing.11">
                  <p:embed/>
                </p:oleObj>
              </mc:Choice>
              <mc:Fallback>
                <p:oleObj name="VISIO" r:id="rId3" imgW="1346040" imgH="62856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304800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685800" y="2590800"/>
          <a:ext cx="42672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53" name="VISIO" r:id="rId5" imgW="1541520" imgH="745920" progId="Visio.Drawing.11">
                  <p:embed/>
                </p:oleObj>
              </mc:Choice>
              <mc:Fallback>
                <p:oleObj name="VISIO" r:id="rId5" imgW="1541520" imgH="74592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42672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59613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80000"/>
                </a:solidFill>
                <a:ea typeface="宋体" panose="02010600030101010101" pitchFamily="2" charset="-122"/>
              </a:rPr>
              <a:t>Slide </a:t>
            </a:r>
            <a:fld id="{40EFA046-0E75-447F-A9D2-D42DF9970B57}" type="slidenum">
              <a:rPr lang="en-US" altLang="zh-CN" sz="1400" smtClean="0">
                <a:solidFill>
                  <a:srgbClr val="48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9563"/>
            <a:ext cx="8285162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 2-input NAND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24217" y="1725612"/>
            <a:ext cx="8285162" cy="482282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Estimate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rising</a:t>
            </a:r>
            <a:r>
              <a:rPr lang="en-US" altLang="zh-CN" sz="2800" dirty="0">
                <a:ea typeface="宋体" panose="02010600030101010101" pitchFamily="2" charset="-122"/>
              </a:rPr>
              <a:t> and falling propagation delays of a 2-input NAND driving </a:t>
            </a:r>
            <a:r>
              <a:rPr lang="en-US" altLang="zh-CN" sz="2800" i="1" dirty="0"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ea typeface="宋体" panose="02010600030101010101" pitchFamily="2" charset="-122"/>
              </a:rPr>
              <a:t> identical gates.</a:t>
            </a:r>
          </a:p>
        </p:txBody>
      </p:sp>
      <p:graphicFrame>
        <p:nvGraphicFramePr>
          <p:cNvPr id="50182" name="Object 5"/>
          <p:cNvGraphicFramePr>
            <a:graphicFrameLocks noChangeAspect="1"/>
          </p:cNvGraphicFramePr>
          <p:nvPr/>
        </p:nvGraphicFramePr>
        <p:xfrm>
          <a:off x="685800" y="2590800"/>
          <a:ext cx="42672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38" name="VISIO" r:id="rId3" imgW="1542288" imgH="745236" progId="Visio.Drawing.11">
                  <p:embed/>
                </p:oleObj>
              </mc:Choice>
              <mc:Fallback>
                <p:oleObj name="VISIO" r:id="rId3" imgW="1542288" imgH="7452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42672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EBBA4D4-3254-7C47-97FC-3CEBF6C4EB14}"/>
              </a:ext>
            </a:extLst>
          </p:cNvPr>
          <p:cNvSpPr txBox="1"/>
          <p:nvPr/>
        </p:nvSpPr>
        <p:spPr>
          <a:xfrm>
            <a:off x="2819400" y="2601694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F48C05-DEBD-DE45-A395-F530FDEC8740}"/>
              </a:ext>
            </a:extLst>
          </p:cNvPr>
          <p:cNvSpPr/>
          <p:nvPr/>
        </p:nvSpPr>
        <p:spPr>
          <a:xfrm>
            <a:off x="1544851" y="316180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9A28C3-C345-B647-BE56-ACF6DC63F6D5}"/>
                  </a:ext>
                </a:extLst>
              </p:cNvPr>
              <p:cNvSpPr txBox="1"/>
              <p:nvPr/>
            </p:nvSpPr>
            <p:spPr>
              <a:xfrm>
                <a:off x="381429" y="5186959"/>
                <a:ext cx="4190571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𝑝𝐿𝐻</m:t>
                          </m:r>
                        </m:sub>
                      </m:sSub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2(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6+4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9A28C3-C345-B647-BE56-ACF6DC63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9" y="5186959"/>
                <a:ext cx="4190571" cy="397866"/>
              </a:xfrm>
              <a:prstGeom prst="rect">
                <a:avLst/>
              </a:prstGeom>
              <a:blipFill>
                <a:blip r:embed="rId5"/>
                <a:stretch>
                  <a:fillRect l="-1212" r="-21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15A99FA9-E9A3-3748-9FEB-55137F39D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06074"/>
              </p:ext>
            </p:extLst>
          </p:nvPr>
        </p:nvGraphicFramePr>
        <p:xfrm>
          <a:off x="4919139" y="2590800"/>
          <a:ext cx="42672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39" name="VISIO" r:id="rId6" imgW="1542288" imgH="745236" progId="Visio.Drawing.11">
                  <p:embed/>
                </p:oleObj>
              </mc:Choice>
              <mc:Fallback>
                <p:oleObj name="VISIO" r:id="rId6" imgW="1542288" imgH="745236" progId="Visio.Drawing.11">
                  <p:embed/>
                  <p:pic>
                    <p:nvPicPr>
                      <p:cNvPr id="501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139" y="2590800"/>
                        <a:ext cx="42672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F54947-10E3-994A-94F7-BC7CCB60690C}"/>
                  </a:ext>
                </a:extLst>
              </p:cNvPr>
              <p:cNvSpPr txBox="1"/>
              <p:nvPr/>
            </p:nvSpPr>
            <p:spPr>
              <a:xfrm>
                <a:off x="4888604" y="5002123"/>
                <a:ext cx="4255396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𝑝𝐻𝐿</m:t>
                          </m:r>
                        </m:sub>
                      </m:sSub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2(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6+4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F54947-10E3-994A-94F7-BC7CCB606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04" y="5002123"/>
                <a:ext cx="4255396" cy="689035"/>
              </a:xfrm>
              <a:prstGeom prst="rect">
                <a:avLst/>
              </a:prstGeom>
              <a:blipFill>
                <a:blip r:embed="rId7"/>
                <a:stretch>
                  <a:fillRect l="-595" t="-1818" r="-2083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形状 4">
            <a:extLst>
              <a:ext uri="{FF2B5EF4-FFF2-40B4-BE49-F238E27FC236}">
                <a16:creationId xmlns:a16="http://schemas.microsoft.com/office/drawing/2014/main" id="{92AF8206-3615-0F49-BE24-747544E2BD41}"/>
              </a:ext>
            </a:extLst>
          </p:cNvPr>
          <p:cNvSpPr/>
          <p:nvPr/>
        </p:nvSpPr>
        <p:spPr>
          <a:xfrm>
            <a:off x="2260586" y="2720898"/>
            <a:ext cx="1686946" cy="494944"/>
          </a:xfrm>
          <a:custGeom>
            <a:avLst/>
            <a:gdLst>
              <a:gd name="connsiteX0" fmla="*/ 148077 w 1686946"/>
              <a:gd name="connsiteY0" fmla="*/ 0 h 494944"/>
              <a:gd name="connsiteX1" fmla="*/ 148077 w 1686946"/>
              <a:gd name="connsiteY1" fmla="*/ 423746 h 494944"/>
              <a:gd name="connsiteX2" fmla="*/ 1686946 w 1686946"/>
              <a:gd name="connsiteY2" fmla="*/ 490653 h 4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946" h="494944">
                <a:moveTo>
                  <a:pt x="148077" y="0"/>
                </a:moveTo>
                <a:cubicBezTo>
                  <a:pt x="19838" y="170985"/>
                  <a:pt x="-108401" y="341971"/>
                  <a:pt x="148077" y="423746"/>
                </a:cubicBezTo>
                <a:cubicBezTo>
                  <a:pt x="404555" y="505521"/>
                  <a:pt x="1045750" y="498087"/>
                  <a:pt x="1686946" y="4906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13460F41-9245-2E4F-942D-D582E6CFFB37}"/>
              </a:ext>
            </a:extLst>
          </p:cNvPr>
          <p:cNvSpPr/>
          <p:nvPr/>
        </p:nvSpPr>
        <p:spPr>
          <a:xfrm>
            <a:off x="2406688" y="2781701"/>
            <a:ext cx="1013305" cy="1357162"/>
          </a:xfrm>
          <a:custGeom>
            <a:avLst/>
            <a:gdLst>
              <a:gd name="connsiteX0" fmla="*/ 38129 w 1013305"/>
              <a:gd name="connsiteY0" fmla="*/ 0 h 1357162"/>
              <a:gd name="connsiteX1" fmla="*/ 28504 w 1013305"/>
              <a:gd name="connsiteY1" fmla="*/ 750771 h 1357162"/>
              <a:gd name="connsiteX2" fmla="*/ 355763 w 1013305"/>
              <a:gd name="connsiteY2" fmla="*/ 981777 h 1357162"/>
              <a:gd name="connsiteX3" fmla="*/ 914028 w 1013305"/>
              <a:gd name="connsiteY3" fmla="*/ 1001027 h 1357162"/>
              <a:gd name="connsiteX4" fmla="*/ 1010280 w 1013305"/>
              <a:gd name="connsiteY4" fmla="*/ 1357162 h 13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305" h="1357162">
                <a:moveTo>
                  <a:pt x="38129" y="0"/>
                </a:moveTo>
                <a:cubicBezTo>
                  <a:pt x="6847" y="293571"/>
                  <a:pt x="-24435" y="587142"/>
                  <a:pt x="28504" y="750771"/>
                </a:cubicBezTo>
                <a:cubicBezTo>
                  <a:pt x="81443" y="914400"/>
                  <a:pt x="208176" y="940068"/>
                  <a:pt x="355763" y="981777"/>
                </a:cubicBezTo>
                <a:cubicBezTo>
                  <a:pt x="503350" y="1023486"/>
                  <a:pt x="804942" y="938463"/>
                  <a:pt x="914028" y="1001027"/>
                </a:cubicBezTo>
                <a:cubicBezTo>
                  <a:pt x="1023114" y="1063591"/>
                  <a:pt x="1016697" y="1210376"/>
                  <a:pt x="1010280" y="135716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67772887-0D08-5F48-8B0A-D62DF20A03CB}"/>
              </a:ext>
            </a:extLst>
          </p:cNvPr>
          <p:cNvSpPr/>
          <p:nvPr/>
        </p:nvSpPr>
        <p:spPr>
          <a:xfrm>
            <a:off x="6982568" y="2920267"/>
            <a:ext cx="1218156" cy="1314849"/>
          </a:xfrm>
          <a:custGeom>
            <a:avLst/>
            <a:gdLst>
              <a:gd name="connsiteX0" fmla="*/ 1218156 w 1218156"/>
              <a:gd name="connsiteY0" fmla="*/ 102066 h 1314849"/>
              <a:gd name="connsiteX1" fmla="*/ 169003 w 1218156"/>
              <a:gd name="connsiteY1" fmla="*/ 121316 h 1314849"/>
              <a:gd name="connsiteX2" fmla="*/ 14998 w 1218156"/>
              <a:gd name="connsiteY2" fmla="*/ 1314849 h 131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6" h="1314849">
                <a:moveTo>
                  <a:pt x="1218156" y="102066"/>
                </a:moveTo>
                <a:cubicBezTo>
                  <a:pt x="793842" y="10625"/>
                  <a:pt x="369529" y="-80815"/>
                  <a:pt x="169003" y="121316"/>
                </a:cubicBezTo>
                <a:cubicBezTo>
                  <a:pt x="-31523" y="323447"/>
                  <a:pt x="-8263" y="819148"/>
                  <a:pt x="14998" y="131484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4EECCCF4-0CF6-C94F-86E3-3AC9C1DEB049}"/>
              </a:ext>
            </a:extLst>
          </p:cNvPr>
          <p:cNvSpPr/>
          <p:nvPr/>
        </p:nvSpPr>
        <p:spPr>
          <a:xfrm>
            <a:off x="7104077" y="3096047"/>
            <a:ext cx="1106272" cy="1033191"/>
          </a:xfrm>
          <a:custGeom>
            <a:avLst/>
            <a:gdLst>
              <a:gd name="connsiteX0" fmla="*/ 1106272 w 1106272"/>
              <a:gd name="connsiteY0" fmla="*/ 41789 h 1033191"/>
              <a:gd name="connsiteX1" fmla="*/ 239999 w 1106272"/>
              <a:gd name="connsiteY1" fmla="*/ 51414 h 1033191"/>
              <a:gd name="connsiteX2" fmla="*/ 8992 w 1106272"/>
              <a:gd name="connsiteY2" fmla="*/ 551928 h 1033191"/>
              <a:gd name="connsiteX3" fmla="*/ 471005 w 1106272"/>
              <a:gd name="connsiteY3" fmla="*/ 657806 h 1033191"/>
              <a:gd name="connsiteX4" fmla="*/ 586508 w 1106272"/>
              <a:gd name="connsiteY4" fmla="*/ 1033191 h 103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272" h="1033191">
                <a:moveTo>
                  <a:pt x="1106272" y="41789"/>
                </a:moveTo>
                <a:cubicBezTo>
                  <a:pt x="764575" y="4090"/>
                  <a:pt x="422879" y="-33609"/>
                  <a:pt x="239999" y="51414"/>
                </a:cubicBezTo>
                <a:cubicBezTo>
                  <a:pt x="57119" y="136437"/>
                  <a:pt x="-29509" y="450863"/>
                  <a:pt x="8992" y="551928"/>
                </a:cubicBezTo>
                <a:cubicBezTo>
                  <a:pt x="47493" y="652993"/>
                  <a:pt x="374752" y="577596"/>
                  <a:pt x="471005" y="657806"/>
                </a:cubicBezTo>
                <a:cubicBezTo>
                  <a:pt x="567258" y="738017"/>
                  <a:pt x="576883" y="885604"/>
                  <a:pt x="586508" y="103319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305062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BA6331FC-7D01-47F9-AB44-B2564708E11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Contamination Delay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Best-case (contamination) delay can be substantially less than propagation delay.</a:t>
            </a:r>
          </a:p>
          <a:p>
            <a:r>
              <a:rPr lang="en-US" altLang="zh-CN" sz="2800" dirty="0">
                <a:ea typeface="宋体" pitchFamily="2" charset="-122"/>
              </a:rPr>
              <a:t>Ex: If both inputs fall simultaneously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685800" y="2743200"/>
          <a:ext cx="42672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749" name="VISIO" r:id="rId3" imgW="1541520" imgH="745920" progId="Visio.Drawing.11">
                  <p:embed/>
                </p:oleObj>
              </mc:Choice>
              <mc:Fallback>
                <p:oleObj name="VISIO" r:id="rId3" imgW="1541520" imgH="74592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42672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65FA6B1-92C8-D64E-82BE-3BA92B352B62}"/>
              </a:ext>
            </a:extLst>
          </p:cNvPr>
          <p:cNvSpPr txBox="1"/>
          <p:nvPr/>
        </p:nvSpPr>
        <p:spPr>
          <a:xfrm>
            <a:off x="6794369" y="2743200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29BFC1-887F-344F-AB8D-101082E95338}"/>
              </a:ext>
            </a:extLst>
          </p:cNvPr>
          <p:cNvSpPr txBox="1"/>
          <p:nvPr/>
        </p:nvSpPr>
        <p:spPr>
          <a:xfrm>
            <a:off x="5085443" y="2760196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CD3EF2-38E9-3B45-9B73-B307EA435B0D}"/>
              </a:ext>
            </a:extLst>
          </p:cNvPr>
          <p:cNvSpPr txBox="1"/>
          <p:nvPr/>
        </p:nvSpPr>
        <p:spPr>
          <a:xfrm>
            <a:off x="2019300" y="3452703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B756F3-DC77-3E47-B2DE-B178643A5582}"/>
              </a:ext>
            </a:extLst>
          </p:cNvPr>
          <p:cNvSpPr txBox="1"/>
          <p:nvPr/>
        </p:nvSpPr>
        <p:spPr>
          <a:xfrm>
            <a:off x="2019300" y="3962182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</a:rPr>
              <a:t>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2D361E-FFE9-A345-A82D-265A3334B3BD}"/>
                  </a:ext>
                </a:extLst>
              </p:cNvPr>
              <p:cNvSpPr txBox="1"/>
              <p:nvPr/>
            </p:nvSpPr>
            <p:spPr>
              <a:xfrm>
                <a:off x="1082800" y="5400588"/>
                <a:ext cx="3238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𝑐𝐻𝐿</m:t>
                          </m:r>
                        </m:sub>
                      </m:sSub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2(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6+4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2D361E-FFE9-A345-A82D-265A3334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00" y="5400588"/>
                <a:ext cx="3238386" cy="369332"/>
              </a:xfrm>
              <a:prstGeom prst="rect">
                <a:avLst/>
              </a:prstGeom>
              <a:blipFill>
                <a:blip r:embed="rId5"/>
                <a:stretch>
                  <a:fillRect l="-1172" r="-273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FA4F4E6B-9248-8842-8014-FC8F846E3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919"/>
              </p:ext>
            </p:extLst>
          </p:nvPr>
        </p:nvGraphicFramePr>
        <p:xfrm>
          <a:off x="4677033" y="2760196"/>
          <a:ext cx="42672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750" name="VISIO" r:id="rId6" imgW="1541520" imgH="745920" progId="Visio.Drawing.11">
                  <p:embed/>
                </p:oleObj>
              </mc:Choice>
              <mc:Fallback>
                <p:oleObj name="VISIO" r:id="rId6" imgW="1541520" imgH="745920" progId="Visio.Drawing.11">
                  <p:embed/>
                  <p:pic>
                    <p:nvPicPr>
                      <p:cNvPr id="338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033" y="2760196"/>
                        <a:ext cx="42672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3417E8-66E8-134E-8169-F1E67C25E812}"/>
                  </a:ext>
                </a:extLst>
              </p:cNvPr>
              <p:cNvSpPr txBox="1"/>
              <p:nvPr/>
            </p:nvSpPr>
            <p:spPr>
              <a:xfrm>
                <a:off x="5020926" y="5162418"/>
                <a:ext cx="3303212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𝑐𝐿𝐻</m:t>
                          </m:r>
                        </m:sub>
                      </m:sSub>
                      <m:r>
                        <a:rPr kumimoji="1" lang="en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2(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6+4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3417E8-66E8-134E-8169-F1E67C25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26" y="5162418"/>
                <a:ext cx="3303212" cy="689035"/>
              </a:xfrm>
              <a:prstGeom prst="rect">
                <a:avLst/>
              </a:prstGeom>
              <a:blipFill>
                <a:blip r:embed="rId7"/>
                <a:stretch>
                  <a:fillRect l="-1149" r="-268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任意形状 2">
            <a:extLst>
              <a:ext uri="{FF2B5EF4-FFF2-40B4-BE49-F238E27FC236}">
                <a16:creationId xmlns:a16="http://schemas.microsoft.com/office/drawing/2014/main" id="{CEA9F722-68EB-3442-8064-C77A006FC4E8}"/>
              </a:ext>
            </a:extLst>
          </p:cNvPr>
          <p:cNvSpPr/>
          <p:nvPr/>
        </p:nvSpPr>
        <p:spPr>
          <a:xfrm>
            <a:off x="2182662" y="3249858"/>
            <a:ext cx="1705944" cy="994883"/>
          </a:xfrm>
          <a:custGeom>
            <a:avLst/>
            <a:gdLst>
              <a:gd name="connsiteX0" fmla="*/ 1705944 w 1705944"/>
              <a:gd name="connsiteY0" fmla="*/ 61233 h 994883"/>
              <a:gd name="connsiteX1" fmla="*/ 271780 w 1705944"/>
              <a:gd name="connsiteY1" fmla="*/ 99734 h 994883"/>
              <a:gd name="connsiteX2" fmla="*/ 2273 w 1705944"/>
              <a:gd name="connsiteY2" fmla="*/ 994883 h 99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944" h="994883">
                <a:moveTo>
                  <a:pt x="1705944" y="61233"/>
                </a:moveTo>
                <a:cubicBezTo>
                  <a:pt x="1130834" y="2679"/>
                  <a:pt x="555725" y="-55874"/>
                  <a:pt x="271780" y="99734"/>
                </a:cubicBezTo>
                <a:cubicBezTo>
                  <a:pt x="-12165" y="255342"/>
                  <a:pt x="-4946" y="625112"/>
                  <a:pt x="2273" y="9948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36389C95-80E3-0F44-983D-BDB999012274}"/>
              </a:ext>
            </a:extLst>
          </p:cNvPr>
          <p:cNvSpPr/>
          <p:nvPr/>
        </p:nvSpPr>
        <p:spPr>
          <a:xfrm>
            <a:off x="5954073" y="3003082"/>
            <a:ext cx="1332251" cy="427216"/>
          </a:xfrm>
          <a:custGeom>
            <a:avLst/>
            <a:gdLst>
              <a:gd name="connsiteX0" fmla="*/ 90592 w 1332251"/>
              <a:gd name="connsiteY0" fmla="*/ 0 h 427216"/>
              <a:gd name="connsiteX1" fmla="*/ 129093 w 1332251"/>
              <a:gd name="connsiteY1" fmla="*/ 365760 h 427216"/>
              <a:gd name="connsiteX2" fmla="*/ 1332251 w 1332251"/>
              <a:gd name="connsiteY2" fmla="*/ 423512 h 42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51" h="427216">
                <a:moveTo>
                  <a:pt x="90592" y="0"/>
                </a:moveTo>
                <a:cubicBezTo>
                  <a:pt x="6371" y="147587"/>
                  <a:pt x="-77850" y="295175"/>
                  <a:pt x="129093" y="365760"/>
                </a:cubicBezTo>
                <a:cubicBezTo>
                  <a:pt x="336036" y="436345"/>
                  <a:pt x="834143" y="429928"/>
                  <a:pt x="1332251" y="423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421A8853-003C-C84F-8437-8CAE3C440405}"/>
              </a:ext>
            </a:extLst>
          </p:cNvPr>
          <p:cNvSpPr/>
          <p:nvPr/>
        </p:nvSpPr>
        <p:spPr>
          <a:xfrm>
            <a:off x="6773472" y="2954956"/>
            <a:ext cx="397349" cy="427215"/>
          </a:xfrm>
          <a:custGeom>
            <a:avLst/>
            <a:gdLst>
              <a:gd name="connsiteX0" fmla="*/ 21964 w 397349"/>
              <a:gd name="connsiteY0" fmla="*/ 0 h 427215"/>
              <a:gd name="connsiteX1" fmla="*/ 41214 w 397349"/>
              <a:gd name="connsiteY1" fmla="*/ 365760 h 427215"/>
              <a:gd name="connsiteX2" fmla="*/ 397349 w 397349"/>
              <a:gd name="connsiteY2" fmla="*/ 423511 h 42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349" h="427215">
                <a:moveTo>
                  <a:pt x="21964" y="0"/>
                </a:moveTo>
                <a:cubicBezTo>
                  <a:pt x="307" y="147587"/>
                  <a:pt x="-21350" y="295175"/>
                  <a:pt x="41214" y="365760"/>
                </a:cubicBezTo>
                <a:cubicBezTo>
                  <a:pt x="103778" y="436345"/>
                  <a:pt x="250563" y="429928"/>
                  <a:pt x="397349" y="42351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308920"/>
            <a:ext cx="9144000" cy="685800"/>
          </a:xfrm>
        </p:spPr>
        <p:txBody>
          <a:bodyPr/>
          <a:lstStyle/>
          <a:p>
            <a:r>
              <a:rPr lang="en-US" altLang="zh-CN" sz="3600" dirty="0"/>
              <a:t>Practice: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060" y="1272746"/>
            <a:ext cx="8581767" cy="4823254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i="1" dirty="0"/>
              <a:t>1. Sketch a 4-input NAND gate with transistor widths chosen to achieve effective rise and fall resistance equal to a unit inverter.</a:t>
            </a:r>
          </a:p>
          <a:p>
            <a:pPr lvl="1"/>
            <a:r>
              <a:rPr lang="en-US" altLang="zh-CN" i="1" dirty="0"/>
              <a:t> Compute the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LH</a:t>
            </a:r>
            <a:r>
              <a:rPr lang="en-US" altLang="zh-CN" i="1" dirty="0"/>
              <a:t> and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HL</a:t>
            </a:r>
            <a:r>
              <a:rPr lang="en-US" altLang="zh-CN" i="1" dirty="0"/>
              <a:t> propagation delays(in terms of R and C) of the NAND gate driving h identical NAND gates using the ELMORE delay model</a:t>
            </a:r>
          </a:p>
          <a:p>
            <a:pPr marL="0" indent="0">
              <a:buNone/>
            </a:pPr>
            <a:r>
              <a:rPr lang="en-US" altLang="zh-CN" i="1" dirty="0"/>
              <a:t>A: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587704-1999-4B67-9FB9-D386DA93C781}" type="slidenum">
              <a:rPr lang="zh-CN" altLang="en-US" smtClean="0"/>
              <a:pPr/>
              <a:t>38</a:t>
            </a:fld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975DCFC-FB8B-234B-B057-90E8012EF4BF}"/>
              </a:ext>
            </a:extLst>
          </p:cNvPr>
          <p:cNvGrpSpPr/>
          <p:nvPr/>
        </p:nvGrpSpPr>
        <p:grpSpPr>
          <a:xfrm>
            <a:off x="-1" y="3844343"/>
            <a:ext cx="9004993" cy="2683457"/>
            <a:chOff x="-1" y="3844343"/>
            <a:chExt cx="9004993" cy="2683457"/>
          </a:xfrm>
        </p:grpSpPr>
        <p:sp>
          <p:nvSpPr>
            <p:cNvPr id="6" name="文本框 5"/>
            <p:cNvSpPr txBox="1"/>
            <p:nvPr/>
          </p:nvSpPr>
          <p:spPr>
            <a:xfrm>
              <a:off x="4432992" y="4814353"/>
              <a:ext cx="457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t</a:t>
              </a:r>
              <a:r>
                <a:rPr lang="en-US" altLang="zh-CN" i="1" baseline="-25000" dirty="0" err="1"/>
                <a:t>pHL</a:t>
              </a:r>
              <a:r>
                <a:rPr lang="en-US" altLang="zh-CN" i="1" dirty="0"/>
                <a:t>=ln2[4C*R/4+2R/4*4C+3R/4*4C+4R/4*(12C+6Ch)]=RCln2[1+2+3+(12+6h)]=ln2(18+6h)</a:t>
              </a:r>
              <a:endParaRPr lang="zh-CN" altLang="en-US" i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-1" y="3912972"/>
            <a:ext cx="5856497" cy="2614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1861" name="Visio" r:id="rId4" imgW="3114583" imgH="1390814" progId="Visio.Drawing.15">
                    <p:embed/>
                  </p:oleObj>
                </mc:Choice>
                <mc:Fallback>
                  <p:oleObj name="Visio" r:id="rId4" imgW="3114583" imgH="1390814" progId="Visio.Drawing.15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1" y="3912972"/>
                          <a:ext cx="5856497" cy="2614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B86B25-D622-D145-8CD0-1B464438B7A8}"/>
                </a:ext>
              </a:extLst>
            </p:cNvPr>
            <p:cNvSpPr/>
            <p:nvPr/>
          </p:nvSpPr>
          <p:spPr>
            <a:xfrm>
              <a:off x="4432992" y="3844343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i="1" dirty="0" err="1">
                  <a:solidFill>
                    <a:srgbClr val="FF0000"/>
                  </a:solidFill>
                </a:rPr>
                <a:t>t</a:t>
              </a:r>
              <a:r>
                <a:rPr lang="en-US" altLang="zh-CN" i="1" baseline="-25000" dirty="0" err="1">
                  <a:solidFill>
                    <a:srgbClr val="FF0000"/>
                  </a:solidFill>
                </a:rPr>
                <a:t>pLH</a:t>
              </a:r>
              <a:r>
                <a:rPr lang="en-US" altLang="zh-CN" i="1" dirty="0">
                  <a:solidFill>
                    <a:srgbClr val="FF0000"/>
                  </a:solidFill>
                </a:rPr>
                <a:t>=ln2[4C*R+4C*R+4C*R+ (12C+6Ch) R*]=RCln2[24+6h]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D591EB4B-E8B1-467B-A4F0-970D4A22D44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Layout Comparison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Which layout is better?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838200" y="2209800"/>
          <a:ext cx="73152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84" name="VISIO" r:id="rId3" imgW="4200480" imgH="2085840" progId="Visio.Drawing.11">
                  <p:embed/>
                </p:oleObj>
              </mc:Choice>
              <mc:Fallback>
                <p:oleObj name="VISIO" r:id="rId3" imgW="4200480" imgH="2085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73152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68" y="2340996"/>
            <a:ext cx="3133032" cy="3520834"/>
          </a:xfrm>
          <a:prstGeom prst="rect">
            <a:avLst/>
          </a:prstGeom>
        </p:spPr>
      </p:pic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93E1D-F872-451A-B7A2-8B40553614B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/>
              <a:t>agenda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000" b="1" i="1" dirty="0"/>
              <a:t>Static CMOS design</a:t>
            </a:r>
          </a:p>
          <a:p>
            <a:r>
              <a:rPr lang="en-US" altLang="zh-CN" sz="4000" b="1" i="1" dirty="0" err="1">
                <a:solidFill>
                  <a:schemeClr val="bg1">
                    <a:lumMod val="85000"/>
                  </a:schemeClr>
                </a:solidFill>
              </a:rPr>
              <a:t>Ratioed</a:t>
            </a:r>
            <a:r>
              <a:rPr lang="en-US" altLang="zh-CN" sz="4000" b="1" i="1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altLang="zh-CN" sz="4000" b="1" i="1" dirty="0" err="1">
                <a:solidFill>
                  <a:schemeClr val="bg1">
                    <a:lumMod val="85000"/>
                  </a:schemeClr>
                </a:solidFill>
              </a:rPr>
              <a:t>design___Pseudo</a:t>
            </a:r>
            <a:r>
              <a:rPr lang="en-US" altLang="zh-CN" sz="4000" b="1" i="1" dirty="0">
                <a:solidFill>
                  <a:schemeClr val="bg1">
                    <a:lumMod val="85000"/>
                  </a:schemeClr>
                </a:solidFill>
              </a:rPr>
              <a:t> NMOS</a:t>
            </a:r>
          </a:p>
          <a:p>
            <a:r>
              <a:rPr lang="en-US" altLang="zh-CN" sz="4000" b="1" i="1" dirty="0">
                <a:solidFill>
                  <a:schemeClr val="bg1">
                    <a:lumMod val="85000"/>
                  </a:schemeClr>
                </a:solidFill>
              </a:rPr>
              <a:t>Pass transistor design</a:t>
            </a:r>
          </a:p>
          <a:p>
            <a:r>
              <a:rPr lang="en-US" altLang="zh-CN" sz="4000" b="1" i="1" dirty="0">
                <a:solidFill>
                  <a:schemeClr val="bg1">
                    <a:lumMod val="85000"/>
                  </a:schemeClr>
                </a:solidFill>
              </a:rPr>
              <a:t>Dynamic logic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3299" y="5610143"/>
            <a:ext cx="83070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</a:rPr>
              <a:t>What is the difference between inverter and logic?</a:t>
            </a:r>
          </a:p>
        </p:txBody>
      </p:sp>
    </p:spTree>
    <p:extLst>
      <p:ext uri="{BB962C8B-B14F-4D97-AF65-F5344CB8AC3E}">
        <p14:creationId xmlns:p14="http://schemas.microsoft.com/office/powerpoint/2010/main" val="1545493952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833997"/>
              </p:ext>
            </p:extLst>
          </p:nvPr>
        </p:nvGraphicFramePr>
        <p:xfrm>
          <a:off x="653070" y="3560441"/>
          <a:ext cx="7277655" cy="357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61" name="VISIO" r:id="rId3" imgW="3610080" imgH="1771560" progId="Visio.Drawing.11">
                  <p:embed/>
                </p:oleObj>
              </mc:Choice>
              <mc:Fallback>
                <p:oleObj name="VISIO" r:id="rId3" imgW="3610080" imgH="177156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70" y="3560441"/>
                        <a:ext cx="7277655" cy="3571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236" y="994720"/>
            <a:ext cx="8285205" cy="4823254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assumed contacted diffusion on every s / d.</a:t>
            </a:r>
          </a:p>
          <a:p>
            <a:r>
              <a:rPr lang="en-US" altLang="zh-CN" sz="2800" dirty="0">
                <a:ea typeface="宋体" pitchFamily="2" charset="-122"/>
              </a:rPr>
              <a:t>Good layout minimizes diffusion area</a:t>
            </a:r>
          </a:p>
          <a:p>
            <a:r>
              <a:rPr lang="en-US" altLang="zh-CN" sz="2800" dirty="0">
                <a:ea typeface="宋体" pitchFamily="2" charset="-122"/>
              </a:rPr>
              <a:t>Ex: NAND3 layout shares one diffusion contact</a:t>
            </a:r>
          </a:p>
          <a:p>
            <a:pPr lvl="1"/>
            <a:r>
              <a:rPr lang="en-US" altLang="zh-CN" sz="2800" dirty="0">
                <a:ea typeface="宋体" pitchFamily="2" charset="-122"/>
              </a:rPr>
              <a:t>Reduces output capacitance by 2C</a:t>
            </a:r>
          </a:p>
          <a:p>
            <a:pPr lvl="1"/>
            <a:r>
              <a:rPr lang="en-US" altLang="zh-CN" sz="2800" dirty="0">
                <a:ea typeface="宋体" pitchFamily="2" charset="-122"/>
              </a:rPr>
              <a:t>Merged </a:t>
            </a:r>
            <a:r>
              <a:rPr lang="en-US" altLang="zh-CN" sz="2800" dirty="0" err="1">
                <a:ea typeface="宋体" pitchFamily="2" charset="-122"/>
              </a:rPr>
              <a:t>uncontacted</a:t>
            </a:r>
            <a:r>
              <a:rPr lang="en-US" altLang="zh-CN" sz="2800" dirty="0">
                <a:ea typeface="宋体" pitchFamily="2" charset="-122"/>
              </a:rPr>
              <a:t> diffusion might help too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1DA229C0-C56C-4EC5-8232-DD4E526B6E1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Diffusion Capacitance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ED75F6-005D-43B0-B92A-F634B4E82CC5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Fan-In Considerations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01044" y="4168518"/>
            <a:ext cx="533400" cy="533400"/>
            <a:chOff x="1008" y="2016"/>
            <a:chExt cx="336" cy="336"/>
          </a:xfrm>
        </p:grpSpPr>
        <p:sp>
          <p:nvSpPr>
            <p:cNvPr id="683012" name="Line 4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3" name="Line 5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4" name="Line 6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5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6" name="Line 8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7" name="Line 9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01044" y="3635118"/>
            <a:ext cx="533400" cy="533400"/>
            <a:chOff x="1008" y="2016"/>
            <a:chExt cx="336" cy="336"/>
          </a:xfrm>
        </p:grpSpPr>
        <p:sp>
          <p:nvSpPr>
            <p:cNvPr id="683019" name="Line 11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0" name="Line 12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1" name="Line 13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2" name="Line 14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3" name="Line 15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4" name="Line 16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01044" y="3101718"/>
            <a:ext cx="533400" cy="533400"/>
            <a:chOff x="1008" y="2016"/>
            <a:chExt cx="336" cy="336"/>
          </a:xfrm>
        </p:grpSpPr>
        <p:sp>
          <p:nvSpPr>
            <p:cNvPr id="683026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7" name="Line 19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8" name="Line 20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001044" y="2568318"/>
            <a:ext cx="533400" cy="533400"/>
            <a:chOff x="1008" y="2016"/>
            <a:chExt cx="336" cy="336"/>
          </a:xfrm>
        </p:grpSpPr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382044" y="4701918"/>
            <a:ext cx="304800" cy="76200"/>
            <a:chOff x="2592" y="3504"/>
            <a:chExt cx="192" cy="48"/>
          </a:xfrm>
        </p:grpSpPr>
        <p:sp>
          <p:nvSpPr>
            <p:cNvPr id="683040" name="Line 32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41" name="Line 33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067844" y="1577718"/>
            <a:ext cx="838200" cy="762000"/>
            <a:chOff x="1872" y="2208"/>
            <a:chExt cx="528" cy="480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44" name="Line 36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5" name="Line 37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6" name="Line 38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7" name="Line 39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8" name="Line 40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9" name="Line 41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0" name="Line 42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1" name="Oval 43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3052" name="Text Box 44"/>
            <p:cNvSpPr txBox="1">
              <a:spLocks noChangeArrowheads="1"/>
            </p:cNvSpPr>
            <p:nvPr/>
          </p:nvSpPr>
          <p:spPr bwMode="auto">
            <a:xfrm>
              <a:off x="1872" y="230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153444" y="1577718"/>
            <a:ext cx="838200" cy="762000"/>
            <a:chOff x="1872" y="2208"/>
            <a:chExt cx="528" cy="480"/>
          </a:xfrm>
        </p:grpSpPr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55" name="Line 47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6" name="Line 48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7" name="Line 49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8" name="Line 50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9" name="Line 51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0" name="Line 5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1" name="Line 53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2" name="Oval 54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3063" name="Text Box 55"/>
            <p:cNvSpPr txBox="1">
              <a:spLocks noChangeArrowheads="1"/>
            </p:cNvSpPr>
            <p:nvPr/>
          </p:nvSpPr>
          <p:spPr bwMode="auto">
            <a:xfrm>
              <a:off x="1872" y="230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39044" y="1577718"/>
            <a:ext cx="838200" cy="762000"/>
            <a:chOff x="1872" y="2208"/>
            <a:chExt cx="528" cy="480"/>
          </a:xfrm>
        </p:grpSpPr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66" name="Line 58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7" name="Line 59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8" name="Line 60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9" name="Line 61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0" name="Line 62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1" name="Line 6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2" name="Line 64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3" name="Oval 65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3074" name="Text Box 66"/>
            <p:cNvSpPr txBox="1">
              <a:spLocks noChangeArrowheads="1"/>
            </p:cNvSpPr>
            <p:nvPr/>
          </p:nvSpPr>
          <p:spPr bwMode="auto">
            <a:xfrm>
              <a:off x="1872" y="2304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324644" y="1577718"/>
            <a:ext cx="838200" cy="762000"/>
            <a:chOff x="1872" y="2208"/>
            <a:chExt cx="528" cy="480"/>
          </a:xfrm>
        </p:grpSpPr>
        <p:grpSp>
          <p:nvGrpSpPr>
            <p:cNvPr id="14" name="Group 68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77" name="Line 69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8" name="Line 70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9" name="Line 71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0" name="Line 72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1" name="Line 73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2" name="Line 74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3" name="Line 75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4" name="Oval 76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3085" name="Text Box 77"/>
            <p:cNvSpPr txBox="1">
              <a:spLocks noChangeArrowheads="1"/>
            </p:cNvSpPr>
            <p:nvPr/>
          </p:nvSpPr>
          <p:spPr bwMode="auto">
            <a:xfrm>
              <a:off x="1872" y="2304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683086" name="Line 78"/>
          <p:cNvSpPr>
            <a:spLocks noChangeShapeType="1"/>
          </p:cNvSpPr>
          <p:nvPr/>
        </p:nvSpPr>
        <p:spPr bwMode="auto">
          <a:xfrm>
            <a:off x="1162844" y="2339718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087" name="Line 79"/>
          <p:cNvSpPr>
            <a:spLocks noChangeShapeType="1"/>
          </p:cNvSpPr>
          <p:nvPr/>
        </p:nvSpPr>
        <p:spPr bwMode="auto">
          <a:xfrm>
            <a:off x="2534444" y="233971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088" name="Text Box 80"/>
          <p:cNvSpPr txBox="1">
            <a:spLocks noChangeArrowheads="1"/>
          </p:cNvSpPr>
          <p:nvPr/>
        </p:nvSpPr>
        <p:spPr bwMode="auto">
          <a:xfrm>
            <a:off x="1620044" y="4092318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D</a:t>
            </a:r>
          </a:p>
        </p:txBody>
      </p:sp>
      <p:sp>
        <p:nvSpPr>
          <p:cNvPr id="683089" name="Text Box 81"/>
          <p:cNvSpPr txBox="1">
            <a:spLocks noChangeArrowheads="1"/>
          </p:cNvSpPr>
          <p:nvPr/>
        </p:nvSpPr>
        <p:spPr bwMode="auto">
          <a:xfrm>
            <a:off x="1620044" y="3558918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C</a:t>
            </a:r>
          </a:p>
        </p:txBody>
      </p:sp>
      <p:sp>
        <p:nvSpPr>
          <p:cNvPr id="683090" name="Text Box 82"/>
          <p:cNvSpPr txBox="1">
            <a:spLocks noChangeArrowheads="1"/>
          </p:cNvSpPr>
          <p:nvPr/>
        </p:nvSpPr>
        <p:spPr bwMode="auto">
          <a:xfrm>
            <a:off x="1620044" y="3025518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B</a:t>
            </a:r>
          </a:p>
        </p:txBody>
      </p:sp>
      <p:sp>
        <p:nvSpPr>
          <p:cNvPr id="683091" name="Text Box 83"/>
          <p:cNvSpPr txBox="1">
            <a:spLocks noChangeArrowheads="1"/>
          </p:cNvSpPr>
          <p:nvPr/>
        </p:nvSpPr>
        <p:spPr bwMode="auto">
          <a:xfrm>
            <a:off x="1620044" y="2492118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A</a:t>
            </a:r>
          </a:p>
        </p:txBody>
      </p:sp>
      <p:sp>
        <p:nvSpPr>
          <p:cNvPr id="683092" name="Line 84"/>
          <p:cNvSpPr>
            <a:spLocks noChangeShapeType="1"/>
          </p:cNvSpPr>
          <p:nvPr/>
        </p:nvSpPr>
        <p:spPr bwMode="auto">
          <a:xfrm>
            <a:off x="1162844" y="1577718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2305844" y="1349118"/>
            <a:ext cx="304800" cy="228600"/>
            <a:chOff x="2160" y="1152"/>
            <a:chExt cx="192" cy="144"/>
          </a:xfrm>
        </p:grpSpPr>
        <p:sp>
          <p:nvSpPr>
            <p:cNvPr id="683094" name="Line 86"/>
            <p:cNvSpPr>
              <a:spLocks noChangeShapeType="1"/>
            </p:cNvSpPr>
            <p:nvPr/>
          </p:nvSpPr>
          <p:spPr bwMode="auto">
            <a:xfrm>
              <a:off x="2256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95" name="Line 87"/>
            <p:cNvSpPr>
              <a:spLocks noChangeShapeType="1"/>
            </p:cNvSpPr>
            <p:nvPr/>
          </p:nvSpPr>
          <p:spPr bwMode="auto">
            <a:xfrm>
              <a:off x="2160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3906044" y="2339718"/>
            <a:ext cx="722313" cy="600075"/>
            <a:chOff x="1488" y="2304"/>
            <a:chExt cx="675" cy="565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098" name="Line 9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99" name="Line 9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3100" name="Line 9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01" name="Line 9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02" name="Line 9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03" name="Line 9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04" name="Text Box 96"/>
            <p:cNvSpPr txBox="1">
              <a:spLocks noChangeArrowheads="1"/>
            </p:cNvSpPr>
            <p:nvPr/>
          </p:nvSpPr>
          <p:spPr bwMode="auto">
            <a:xfrm>
              <a:off x="1732" y="2495"/>
              <a:ext cx="431" cy="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L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grpSp>
        <p:nvGrpSpPr>
          <p:cNvPr id="18" name="Group 97"/>
          <p:cNvGrpSpPr>
            <a:grpSpLocks/>
          </p:cNvGrpSpPr>
          <p:nvPr/>
        </p:nvGrpSpPr>
        <p:grpSpPr bwMode="auto">
          <a:xfrm>
            <a:off x="2763044" y="2949318"/>
            <a:ext cx="620713" cy="546100"/>
            <a:chOff x="1488" y="2304"/>
            <a:chExt cx="921" cy="697"/>
          </a:xfrm>
        </p:grpSpPr>
        <p:grpSp>
          <p:nvGrpSpPr>
            <p:cNvPr id="19" name="Group 9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07" name="Line 9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108" name="Line 10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3109" name="Line 10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10" name="Line 10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11" name="Line 10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12" name="Line 10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13" name="Text Box 105"/>
            <p:cNvSpPr txBox="1">
              <a:spLocks noChangeArrowheads="1"/>
            </p:cNvSpPr>
            <p:nvPr/>
          </p:nvSpPr>
          <p:spPr bwMode="auto">
            <a:xfrm>
              <a:off x="1726" y="2494"/>
              <a:ext cx="683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3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83114" name="Line 106"/>
          <p:cNvSpPr>
            <a:spLocks noChangeShapeType="1"/>
          </p:cNvSpPr>
          <p:nvPr/>
        </p:nvSpPr>
        <p:spPr bwMode="auto">
          <a:xfrm>
            <a:off x="2534444" y="294931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07"/>
          <p:cNvGrpSpPr>
            <a:grpSpLocks/>
          </p:cNvGrpSpPr>
          <p:nvPr/>
        </p:nvGrpSpPr>
        <p:grpSpPr bwMode="auto">
          <a:xfrm>
            <a:off x="2763044" y="3482718"/>
            <a:ext cx="620713" cy="546100"/>
            <a:chOff x="1488" y="2304"/>
            <a:chExt cx="921" cy="697"/>
          </a:xfrm>
        </p:grpSpPr>
        <p:grpSp>
          <p:nvGrpSpPr>
            <p:cNvPr id="21" name="Group 10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17" name="Line 10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118" name="Line 11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3119" name="Line 11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20" name="Line 11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21" name="Line 11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22" name="Line 11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23" name="Text Box 115"/>
            <p:cNvSpPr txBox="1">
              <a:spLocks noChangeArrowheads="1"/>
            </p:cNvSpPr>
            <p:nvPr/>
          </p:nvSpPr>
          <p:spPr bwMode="auto">
            <a:xfrm>
              <a:off x="1726" y="2494"/>
              <a:ext cx="683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2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83124" name="Line 116"/>
          <p:cNvSpPr>
            <a:spLocks noChangeShapeType="1"/>
          </p:cNvSpPr>
          <p:nvPr/>
        </p:nvSpPr>
        <p:spPr bwMode="auto">
          <a:xfrm>
            <a:off x="2534444" y="348271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117"/>
          <p:cNvGrpSpPr>
            <a:grpSpLocks/>
          </p:cNvGrpSpPr>
          <p:nvPr/>
        </p:nvGrpSpPr>
        <p:grpSpPr bwMode="auto">
          <a:xfrm>
            <a:off x="2763044" y="4016118"/>
            <a:ext cx="620713" cy="546100"/>
            <a:chOff x="1488" y="2304"/>
            <a:chExt cx="922" cy="697"/>
          </a:xfrm>
        </p:grpSpPr>
        <p:grpSp>
          <p:nvGrpSpPr>
            <p:cNvPr id="23" name="Group 11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27" name="Line 11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128" name="Line 12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3129" name="Line 12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30" name="Line 12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31" name="Line 12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32" name="Line 12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33" name="Text Box 125"/>
            <p:cNvSpPr txBox="1">
              <a:spLocks noChangeArrowheads="1"/>
            </p:cNvSpPr>
            <p:nvPr/>
          </p:nvSpPr>
          <p:spPr bwMode="auto">
            <a:xfrm>
              <a:off x="1726" y="2494"/>
              <a:ext cx="684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1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83134" name="Line 126"/>
          <p:cNvSpPr>
            <a:spLocks noChangeShapeType="1"/>
          </p:cNvSpPr>
          <p:nvPr/>
        </p:nvSpPr>
        <p:spPr bwMode="auto">
          <a:xfrm>
            <a:off x="2534444" y="401611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35" name="Rectangle 127"/>
          <p:cNvSpPr>
            <a:spLocks noChangeArrowheads="1"/>
          </p:cNvSpPr>
          <p:nvPr/>
        </p:nvSpPr>
        <p:spPr bwMode="auto">
          <a:xfrm>
            <a:off x="4038600" y="3124200"/>
            <a:ext cx="4876800" cy="1200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dirty="0">
                <a:latin typeface="Arial" pitchFamily="34" charset="0"/>
              </a:rPr>
              <a:t>         </a:t>
            </a:r>
            <a:r>
              <a:rPr kumimoji="0" lang="en-US" altLang="zh-CN" dirty="0">
                <a:latin typeface="Arial" pitchFamily="34" charset="0"/>
              </a:rPr>
              <a:t>Distributed RC model</a:t>
            </a:r>
          </a:p>
          <a:p>
            <a:pPr eaLnBrk="0" hangingPunct="0"/>
            <a:r>
              <a:rPr kumimoji="0" lang="en-US" altLang="zh-CN" dirty="0">
                <a:latin typeface="Arial" pitchFamily="34" charset="0"/>
              </a:rPr>
              <a:t>             (Elmore delay)</a:t>
            </a:r>
          </a:p>
          <a:p>
            <a:pPr eaLnBrk="0" hangingPunct="0"/>
            <a:r>
              <a:rPr kumimoji="0" lang="en-US" altLang="zh-CN" dirty="0" err="1">
                <a:latin typeface="Arial" pitchFamily="34" charset="0"/>
              </a:rPr>
              <a:t>t</a:t>
            </a:r>
            <a:r>
              <a:rPr kumimoji="0" lang="en-US" altLang="zh-CN" baseline="-25000" dirty="0" err="1">
                <a:latin typeface="Arial" pitchFamily="34" charset="0"/>
              </a:rPr>
              <a:t>pHL</a:t>
            </a:r>
            <a:r>
              <a:rPr kumimoji="0" lang="en-US" altLang="zh-CN" dirty="0">
                <a:latin typeface="Arial" pitchFamily="34" charset="0"/>
              </a:rPr>
              <a:t> = 0.69 </a:t>
            </a:r>
            <a:r>
              <a:rPr kumimoji="0" lang="en-US" altLang="zh-CN" dirty="0" err="1">
                <a:latin typeface="Arial" pitchFamily="34" charset="0"/>
              </a:rPr>
              <a:t>R</a:t>
            </a:r>
            <a:r>
              <a:rPr kumimoji="0" lang="en-US" altLang="zh-CN" baseline="-25000" dirty="0" err="1">
                <a:latin typeface="Arial" pitchFamily="34" charset="0"/>
              </a:rPr>
              <a:t>eqn</a:t>
            </a:r>
            <a:r>
              <a:rPr kumimoji="0" lang="en-US" altLang="zh-CN" dirty="0">
                <a:latin typeface="Arial" pitchFamily="34" charset="0"/>
              </a:rPr>
              <a:t>(C</a:t>
            </a:r>
            <a:r>
              <a:rPr kumimoji="0" lang="en-US" altLang="zh-CN" baseline="-25000" dirty="0">
                <a:latin typeface="Arial" pitchFamily="34" charset="0"/>
              </a:rPr>
              <a:t>1</a:t>
            </a:r>
            <a:r>
              <a:rPr kumimoji="0" lang="en-US" altLang="zh-CN" dirty="0">
                <a:latin typeface="Arial" pitchFamily="34" charset="0"/>
              </a:rPr>
              <a:t>+2C</a:t>
            </a:r>
            <a:r>
              <a:rPr kumimoji="0" lang="en-US" altLang="zh-CN" baseline="-25000" dirty="0">
                <a:latin typeface="Arial" pitchFamily="34" charset="0"/>
              </a:rPr>
              <a:t>2</a:t>
            </a:r>
            <a:r>
              <a:rPr kumimoji="0" lang="en-US" altLang="zh-CN" dirty="0">
                <a:latin typeface="Arial" pitchFamily="34" charset="0"/>
              </a:rPr>
              <a:t>+3C</a:t>
            </a:r>
            <a:r>
              <a:rPr kumimoji="0" lang="en-US" altLang="zh-CN" baseline="-25000" dirty="0">
                <a:latin typeface="Arial" pitchFamily="34" charset="0"/>
              </a:rPr>
              <a:t>3</a:t>
            </a:r>
            <a:r>
              <a:rPr kumimoji="0" lang="en-US" altLang="zh-CN" dirty="0">
                <a:latin typeface="Arial" pitchFamily="34" charset="0"/>
              </a:rPr>
              <a:t>+4C</a:t>
            </a:r>
            <a:r>
              <a:rPr kumimoji="0" lang="en-US" altLang="zh-CN" baseline="-25000" dirty="0">
                <a:latin typeface="Arial" pitchFamily="34" charset="0"/>
              </a:rPr>
              <a:t>L</a:t>
            </a:r>
            <a:r>
              <a:rPr kumimoji="0" lang="en-US" altLang="zh-CN" dirty="0">
                <a:latin typeface="Arial" pitchFamily="34" charset="0"/>
              </a:rPr>
              <a:t>)</a:t>
            </a:r>
          </a:p>
        </p:txBody>
      </p:sp>
      <p:grpSp>
        <p:nvGrpSpPr>
          <p:cNvPr id="24" name="Group 128"/>
          <p:cNvGrpSpPr>
            <a:grpSpLocks/>
          </p:cNvGrpSpPr>
          <p:nvPr/>
        </p:nvGrpSpPr>
        <p:grpSpPr bwMode="auto">
          <a:xfrm>
            <a:off x="6019800" y="1828800"/>
            <a:ext cx="685800" cy="609600"/>
            <a:chOff x="384" y="2784"/>
            <a:chExt cx="432" cy="384"/>
          </a:xfrm>
        </p:grpSpPr>
        <p:sp>
          <p:nvSpPr>
            <p:cNvPr id="683137" name="AutoShape 129"/>
            <p:cNvSpPr>
              <a:spLocks noChangeArrowheads="1"/>
            </p:cNvSpPr>
            <p:nvPr/>
          </p:nvSpPr>
          <p:spPr bwMode="auto">
            <a:xfrm>
              <a:off x="384" y="2784"/>
              <a:ext cx="336" cy="384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138" name="Oval 130"/>
            <p:cNvSpPr>
              <a:spLocks noChangeArrowheads="1"/>
            </p:cNvSpPr>
            <p:nvPr/>
          </p:nvSpPr>
          <p:spPr bwMode="auto">
            <a:xfrm>
              <a:off x="72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3139" name="Line 131"/>
          <p:cNvSpPr>
            <a:spLocks noChangeShapeType="1"/>
          </p:cNvSpPr>
          <p:nvPr/>
        </p:nvSpPr>
        <p:spPr bwMode="auto">
          <a:xfrm>
            <a:off x="5638800" y="1905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40" name="Line 132"/>
          <p:cNvSpPr>
            <a:spLocks noChangeShapeType="1"/>
          </p:cNvSpPr>
          <p:nvPr/>
        </p:nvSpPr>
        <p:spPr bwMode="auto">
          <a:xfrm>
            <a:off x="5638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41" name="Line 133"/>
          <p:cNvSpPr>
            <a:spLocks noChangeShapeType="1"/>
          </p:cNvSpPr>
          <p:nvPr/>
        </p:nvSpPr>
        <p:spPr bwMode="auto">
          <a:xfrm>
            <a:off x="5638800" y="2209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42" name="Line 134"/>
          <p:cNvSpPr>
            <a:spLocks noChangeShapeType="1"/>
          </p:cNvSpPr>
          <p:nvPr/>
        </p:nvSpPr>
        <p:spPr bwMode="auto">
          <a:xfrm>
            <a:off x="5638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43" name="Line 135"/>
          <p:cNvSpPr>
            <a:spLocks noChangeShapeType="1"/>
          </p:cNvSpPr>
          <p:nvPr/>
        </p:nvSpPr>
        <p:spPr bwMode="auto">
          <a:xfrm>
            <a:off x="6705600" y="2133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43744" y="5185193"/>
            <a:ext cx="782113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en-US" altLang="zh-CN" b="1" i="1" dirty="0"/>
              <a:t>Propagation delay deteriorates rapidly as a function of fan-in  </a:t>
            </a:r>
            <a:r>
              <a:rPr kumimoji="0" lang="en-US" altLang="zh-CN" b="1" i="1" dirty="0" err="1">
                <a:solidFill>
                  <a:srgbClr val="FF0000"/>
                </a:solidFill>
              </a:rPr>
              <a:t>quadratically</a:t>
            </a:r>
            <a:r>
              <a:rPr kumimoji="0" lang="en-US" altLang="zh-CN" b="1" i="1" dirty="0"/>
              <a:t> in the worst case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ED75F6-005D-43B0-B92A-F634B4E82CC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Worst case of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pLH</a:t>
            </a:r>
            <a:endParaRPr lang="en-US" altLang="zh-CN" i="1" baseline="-25000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01044" y="4168518"/>
            <a:ext cx="533400" cy="533400"/>
            <a:chOff x="1008" y="2016"/>
            <a:chExt cx="336" cy="336"/>
          </a:xfrm>
        </p:grpSpPr>
        <p:sp>
          <p:nvSpPr>
            <p:cNvPr id="683012" name="Line 4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3" name="Line 5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4" name="Line 6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5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6" name="Line 8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17" name="Line 9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01044" y="3635118"/>
            <a:ext cx="533400" cy="533400"/>
            <a:chOff x="1008" y="2016"/>
            <a:chExt cx="336" cy="336"/>
          </a:xfrm>
        </p:grpSpPr>
        <p:sp>
          <p:nvSpPr>
            <p:cNvPr id="683019" name="Line 11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0" name="Line 12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1" name="Line 13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2" name="Line 14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3" name="Line 15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4" name="Line 16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01044" y="3101718"/>
            <a:ext cx="533400" cy="533400"/>
            <a:chOff x="1008" y="2016"/>
            <a:chExt cx="336" cy="336"/>
          </a:xfrm>
        </p:grpSpPr>
        <p:sp>
          <p:nvSpPr>
            <p:cNvPr id="683026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7" name="Line 19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8" name="Line 20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001044" y="2568318"/>
            <a:ext cx="533400" cy="533400"/>
            <a:chOff x="1008" y="2016"/>
            <a:chExt cx="336" cy="336"/>
          </a:xfrm>
        </p:grpSpPr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382044" y="4701918"/>
            <a:ext cx="304800" cy="76200"/>
            <a:chOff x="2592" y="3504"/>
            <a:chExt cx="192" cy="48"/>
          </a:xfrm>
        </p:grpSpPr>
        <p:sp>
          <p:nvSpPr>
            <p:cNvPr id="683040" name="Line 32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41" name="Line 33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067844" y="1577718"/>
            <a:ext cx="838200" cy="762000"/>
            <a:chOff x="1872" y="2208"/>
            <a:chExt cx="528" cy="480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44" name="Line 36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5" name="Line 37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6" name="Line 38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7" name="Line 39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8" name="Line 40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49" name="Line 41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0" name="Line 42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1" name="Oval 43"/>
              <p:cNvSpPr>
                <a:spLocks noChangeArrowheads="1"/>
              </p:cNvSpPr>
              <p:nvPr/>
            </p:nvSpPr>
            <p:spPr bwMode="auto">
              <a:xfrm>
                <a:off x="3024" y="18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3052" name="Text Box 44"/>
            <p:cNvSpPr txBox="1">
              <a:spLocks noChangeArrowheads="1"/>
            </p:cNvSpPr>
            <p:nvPr/>
          </p:nvSpPr>
          <p:spPr bwMode="auto">
            <a:xfrm>
              <a:off x="1872" y="230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153444" y="1577718"/>
            <a:ext cx="838200" cy="762000"/>
            <a:chOff x="1872" y="2208"/>
            <a:chExt cx="528" cy="480"/>
          </a:xfrm>
        </p:grpSpPr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55" name="Line 47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6" name="Line 48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7" name="Line 49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8" name="Line 50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59" name="Line 51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0" name="Line 5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1" name="Line 53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2" name="Oval 54"/>
              <p:cNvSpPr>
                <a:spLocks noChangeArrowheads="1"/>
              </p:cNvSpPr>
              <p:nvPr/>
            </p:nvSpPr>
            <p:spPr bwMode="auto">
              <a:xfrm>
                <a:off x="3024" y="18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3063" name="Text Box 55"/>
            <p:cNvSpPr txBox="1">
              <a:spLocks noChangeArrowheads="1"/>
            </p:cNvSpPr>
            <p:nvPr/>
          </p:nvSpPr>
          <p:spPr bwMode="auto">
            <a:xfrm>
              <a:off x="1872" y="230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39044" y="1577718"/>
            <a:ext cx="838200" cy="762000"/>
            <a:chOff x="1872" y="2208"/>
            <a:chExt cx="528" cy="480"/>
          </a:xfrm>
        </p:grpSpPr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66" name="Line 58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7" name="Line 59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8" name="Line 60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69" name="Line 61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0" name="Line 62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1" name="Line 6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2" name="Line 64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3" name="Oval 65"/>
              <p:cNvSpPr>
                <a:spLocks noChangeArrowheads="1"/>
              </p:cNvSpPr>
              <p:nvPr/>
            </p:nvSpPr>
            <p:spPr bwMode="auto">
              <a:xfrm>
                <a:off x="3024" y="18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3074" name="Text Box 66"/>
            <p:cNvSpPr txBox="1">
              <a:spLocks noChangeArrowheads="1"/>
            </p:cNvSpPr>
            <p:nvPr/>
          </p:nvSpPr>
          <p:spPr bwMode="auto">
            <a:xfrm>
              <a:off x="1872" y="2304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324644" y="1577718"/>
            <a:ext cx="838200" cy="762000"/>
            <a:chOff x="1872" y="2208"/>
            <a:chExt cx="528" cy="480"/>
          </a:xfrm>
        </p:grpSpPr>
        <p:grpSp>
          <p:nvGrpSpPr>
            <p:cNvPr id="14" name="Group 68"/>
            <p:cNvGrpSpPr>
              <a:grpSpLocks/>
            </p:cNvGrpSpPr>
            <p:nvPr/>
          </p:nvGrpSpPr>
          <p:grpSpPr bwMode="auto">
            <a:xfrm>
              <a:off x="2064" y="2208"/>
              <a:ext cx="336" cy="480"/>
              <a:chOff x="2928" y="1584"/>
              <a:chExt cx="336" cy="480"/>
            </a:xfrm>
          </p:grpSpPr>
          <p:sp>
            <p:nvSpPr>
              <p:cNvPr id="683077" name="Line 69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8" name="Line 70"/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79" name="Line 71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0" name="Line 72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1" name="Line 73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2" name="Line 74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3" name="Line 75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84" name="Oval 76"/>
              <p:cNvSpPr>
                <a:spLocks noChangeArrowheads="1"/>
              </p:cNvSpPr>
              <p:nvPr/>
            </p:nvSpPr>
            <p:spPr bwMode="auto">
              <a:xfrm>
                <a:off x="3024" y="18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3085" name="Text Box 77"/>
            <p:cNvSpPr txBox="1">
              <a:spLocks noChangeArrowheads="1"/>
            </p:cNvSpPr>
            <p:nvPr/>
          </p:nvSpPr>
          <p:spPr bwMode="auto">
            <a:xfrm>
              <a:off x="1872" y="2304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683086" name="Line 78"/>
          <p:cNvSpPr>
            <a:spLocks noChangeShapeType="1"/>
          </p:cNvSpPr>
          <p:nvPr/>
        </p:nvSpPr>
        <p:spPr bwMode="auto">
          <a:xfrm>
            <a:off x="1162844" y="2339718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087" name="Line 79"/>
          <p:cNvSpPr>
            <a:spLocks noChangeShapeType="1"/>
          </p:cNvSpPr>
          <p:nvPr/>
        </p:nvSpPr>
        <p:spPr bwMode="auto">
          <a:xfrm>
            <a:off x="2534444" y="233971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091" name="Text Box 83"/>
          <p:cNvSpPr txBox="1">
            <a:spLocks noChangeArrowheads="1"/>
          </p:cNvSpPr>
          <p:nvPr/>
        </p:nvSpPr>
        <p:spPr bwMode="auto">
          <a:xfrm>
            <a:off x="1323474" y="2492118"/>
            <a:ext cx="66487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sz="2000" dirty="0">
                <a:latin typeface="Arial" pitchFamily="34" charset="0"/>
              </a:rPr>
              <a:t>A=1</a:t>
            </a:r>
          </a:p>
        </p:txBody>
      </p:sp>
      <p:sp>
        <p:nvSpPr>
          <p:cNvPr id="683092" name="Line 84"/>
          <p:cNvSpPr>
            <a:spLocks noChangeShapeType="1"/>
          </p:cNvSpPr>
          <p:nvPr/>
        </p:nvSpPr>
        <p:spPr bwMode="auto">
          <a:xfrm>
            <a:off x="1162844" y="1577718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2305844" y="1349118"/>
            <a:ext cx="304800" cy="228600"/>
            <a:chOff x="2160" y="1152"/>
            <a:chExt cx="192" cy="144"/>
          </a:xfrm>
        </p:grpSpPr>
        <p:sp>
          <p:nvSpPr>
            <p:cNvPr id="683094" name="Line 86"/>
            <p:cNvSpPr>
              <a:spLocks noChangeShapeType="1"/>
            </p:cNvSpPr>
            <p:nvPr/>
          </p:nvSpPr>
          <p:spPr bwMode="auto">
            <a:xfrm>
              <a:off x="2256" y="11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095" name="Line 87"/>
            <p:cNvSpPr>
              <a:spLocks noChangeShapeType="1"/>
            </p:cNvSpPr>
            <p:nvPr/>
          </p:nvSpPr>
          <p:spPr bwMode="auto">
            <a:xfrm>
              <a:off x="2160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3906044" y="2339718"/>
            <a:ext cx="722313" cy="600075"/>
            <a:chOff x="1488" y="2304"/>
            <a:chExt cx="675" cy="565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098" name="Line 9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099" name="Line 9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3100" name="Line 9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01" name="Line 9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02" name="Line 9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03" name="Line 9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04" name="Text Box 96"/>
            <p:cNvSpPr txBox="1">
              <a:spLocks noChangeArrowheads="1"/>
            </p:cNvSpPr>
            <p:nvPr/>
          </p:nvSpPr>
          <p:spPr bwMode="auto">
            <a:xfrm>
              <a:off x="1732" y="2495"/>
              <a:ext cx="431" cy="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L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grpSp>
        <p:nvGrpSpPr>
          <p:cNvPr id="18" name="Group 97"/>
          <p:cNvGrpSpPr>
            <a:grpSpLocks/>
          </p:cNvGrpSpPr>
          <p:nvPr/>
        </p:nvGrpSpPr>
        <p:grpSpPr bwMode="auto">
          <a:xfrm>
            <a:off x="2763044" y="2949318"/>
            <a:ext cx="620713" cy="546100"/>
            <a:chOff x="1488" y="2304"/>
            <a:chExt cx="921" cy="697"/>
          </a:xfrm>
        </p:grpSpPr>
        <p:grpSp>
          <p:nvGrpSpPr>
            <p:cNvPr id="19" name="Group 9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07" name="Line 9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108" name="Line 10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3109" name="Line 10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10" name="Line 10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11" name="Line 10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12" name="Line 10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13" name="Text Box 105"/>
            <p:cNvSpPr txBox="1">
              <a:spLocks noChangeArrowheads="1"/>
            </p:cNvSpPr>
            <p:nvPr/>
          </p:nvSpPr>
          <p:spPr bwMode="auto">
            <a:xfrm>
              <a:off x="1726" y="2494"/>
              <a:ext cx="683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3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83114" name="Line 106"/>
          <p:cNvSpPr>
            <a:spLocks noChangeShapeType="1"/>
          </p:cNvSpPr>
          <p:nvPr/>
        </p:nvSpPr>
        <p:spPr bwMode="auto">
          <a:xfrm>
            <a:off x="2534444" y="294931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07"/>
          <p:cNvGrpSpPr>
            <a:grpSpLocks/>
          </p:cNvGrpSpPr>
          <p:nvPr/>
        </p:nvGrpSpPr>
        <p:grpSpPr bwMode="auto">
          <a:xfrm>
            <a:off x="2763044" y="3482718"/>
            <a:ext cx="620713" cy="546100"/>
            <a:chOff x="1488" y="2304"/>
            <a:chExt cx="921" cy="697"/>
          </a:xfrm>
        </p:grpSpPr>
        <p:grpSp>
          <p:nvGrpSpPr>
            <p:cNvPr id="21" name="Group 10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17" name="Line 10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118" name="Line 11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3119" name="Line 11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20" name="Line 11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21" name="Line 11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22" name="Line 11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23" name="Text Box 115"/>
            <p:cNvSpPr txBox="1">
              <a:spLocks noChangeArrowheads="1"/>
            </p:cNvSpPr>
            <p:nvPr/>
          </p:nvSpPr>
          <p:spPr bwMode="auto">
            <a:xfrm>
              <a:off x="1726" y="2494"/>
              <a:ext cx="683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2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83124" name="Line 116"/>
          <p:cNvSpPr>
            <a:spLocks noChangeShapeType="1"/>
          </p:cNvSpPr>
          <p:nvPr/>
        </p:nvSpPr>
        <p:spPr bwMode="auto">
          <a:xfrm>
            <a:off x="2534444" y="348271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117"/>
          <p:cNvGrpSpPr>
            <a:grpSpLocks/>
          </p:cNvGrpSpPr>
          <p:nvPr/>
        </p:nvGrpSpPr>
        <p:grpSpPr bwMode="auto">
          <a:xfrm>
            <a:off x="2763044" y="4016118"/>
            <a:ext cx="620713" cy="546100"/>
            <a:chOff x="1488" y="2304"/>
            <a:chExt cx="922" cy="697"/>
          </a:xfrm>
        </p:grpSpPr>
        <p:grpSp>
          <p:nvGrpSpPr>
            <p:cNvPr id="23" name="Group 11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83127" name="Line 11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128" name="Line 12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3129" name="Line 12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30" name="Line 12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31" name="Line 12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32" name="Line 12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133" name="Text Box 125"/>
            <p:cNvSpPr txBox="1">
              <a:spLocks noChangeArrowheads="1"/>
            </p:cNvSpPr>
            <p:nvPr/>
          </p:nvSpPr>
          <p:spPr bwMode="auto">
            <a:xfrm>
              <a:off x="1726" y="2494"/>
              <a:ext cx="684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1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83134" name="Line 126"/>
          <p:cNvSpPr>
            <a:spLocks noChangeShapeType="1"/>
          </p:cNvSpPr>
          <p:nvPr/>
        </p:nvSpPr>
        <p:spPr bwMode="auto">
          <a:xfrm>
            <a:off x="2534444" y="401611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128"/>
          <p:cNvGrpSpPr>
            <a:grpSpLocks/>
          </p:cNvGrpSpPr>
          <p:nvPr/>
        </p:nvGrpSpPr>
        <p:grpSpPr bwMode="auto">
          <a:xfrm>
            <a:off x="6080760" y="2793383"/>
            <a:ext cx="685800" cy="609600"/>
            <a:chOff x="384" y="2784"/>
            <a:chExt cx="432" cy="384"/>
          </a:xfrm>
        </p:grpSpPr>
        <p:sp>
          <p:nvSpPr>
            <p:cNvPr id="683137" name="AutoShape 129"/>
            <p:cNvSpPr>
              <a:spLocks noChangeArrowheads="1"/>
            </p:cNvSpPr>
            <p:nvPr/>
          </p:nvSpPr>
          <p:spPr bwMode="auto">
            <a:xfrm>
              <a:off x="384" y="2784"/>
              <a:ext cx="336" cy="384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138" name="Oval 130"/>
            <p:cNvSpPr>
              <a:spLocks noChangeArrowheads="1"/>
            </p:cNvSpPr>
            <p:nvPr/>
          </p:nvSpPr>
          <p:spPr bwMode="auto">
            <a:xfrm>
              <a:off x="72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3139" name="Line 131"/>
          <p:cNvSpPr>
            <a:spLocks noChangeShapeType="1"/>
          </p:cNvSpPr>
          <p:nvPr/>
        </p:nvSpPr>
        <p:spPr bwMode="auto">
          <a:xfrm>
            <a:off x="5699760" y="286958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40" name="Line 132"/>
          <p:cNvSpPr>
            <a:spLocks noChangeShapeType="1"/>
          </p:cNvSpPr>
          <p:nvPr/>
        </p:nvSpPr>
        <p:spPr bwMode="auto">
          <a:xfrm>
            <a:off x="5699760" y="302198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41" name="Line 133"/>
          <p:cNvSpPr>
            <a:spLocks noChangeShapeType="1"/>
          </p:cNvSpPr>
          <p:nvPr/>
        </p:nvSpPr>
        <p:spPr bwMode="auto">
          <a:xfrm>
            <a:off x="5699760" y="317438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42" name="Line 134"/>
          <p:cNvSpPr>
            <a:spLocks noChangeShapeType="1"/>
          </p:cNvSpPr>
          <p:nvPr/>
        </p:nvSpPr>
        <p:spPr bwMode="auto">
          <a:xfrm>
            <a:off x="5699760" y="332678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3143" name="Line 135"/>
          <p:cNvSpPr>
            <a:spLocks noChangeShapeType="1"/>
          </p:cNvSpPr>
          <p:nvPr/>
        </p:nvSpPr>
        <p:spPr bwMode="auto">
          <a:xfrm>
            <a:off x="6766560" y="309818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8" name="Text Box 83">
            <a:extLst>
              <a:ext uri="{FF2B5EF4-FFF2-40B4-BE49-F238E27FC236}">
                <a16:creationId xmlns:a16="http://schemas.microsoft.com/office/drawing/2014/main" id="{F0661EB4-990A-BD40-91D4-66D6B6B1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000" y="3003938"/>
            <a:ext cx="66487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sz="2000" dirty="0">
                <a:latin typeface="Arial" pitchFamily="34" charset="0"/>
              </a:rPr>
              <a:t>B=1</a:t>
            </a:r>
          </a:p>
        </p:txBody>
      </p:sp>
      <p:sp>
        <p:nvSpPr>
          <p:cNvPr id="139" name="Text Box 83">
            <a:extLst>
              <a:ext uri="{FF2B5EF4-FFF2-40B4-BE49-F238E27FC236}">
                <a16:creationId xmlns:a16="http://schemas.microsoft.com/office/drawing/2014/main" id="{BEC73736-1F40-6C4A-BEA6-B48D71E5A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081" y="3546935"/>
            <a:ext cx="66487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sz="2000" dirty="0">
                <a:latin typeface="Arial" pitchFamily="34" charset="0"/>
              </a:rPr>
              <a:t>C=1</a:t>
            </a:r>
          </a:p>
        </p:txBody>
      </p:sp>
      <p:sp>
        <p:nvSpPr>
          <p:cNvPr id="140" name="Text Box 83">
            <a:extLst>
              <a:ext uri="{FF2B5EF4-FFF2-40B4-BE49-F238E27FC236}">
                <a16:creationId xmlns:a16="http://schemas.microsoft.com/office/drawing/2014/main" id="{58AB7A98-F3F1-004C-9812-B4A3A863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244" y="4094511"/>
            <a:ext cx="105923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sz="2000" dirty="0">
                <a:latin typeface="Arial" pitchFamily="34" charset="0"/>
              </a:rPr>
              <a:t>D=1→0</a:t>
            </a:r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9220E8C7-D3FA-0549-9589-E2BFAE45BEA3}"/>
              </a:ext>
            </a:extLst>
          </p:cNvPr>
          <p:cNvSpPr/>
          <p:nvPr/>
        </p:nvSpPr>
        <p:spPr>
          <a:xfrm>
            <a:off x="3212432" y="1732547"/>
            <a:ext cx="818147" cy="2679142"/>
          </a:xfrm>
          <a:custGeom>
            <a:avLst/>
            <a:gdLst>
              <a:gd name="connsiteX0" fmla="*/ 806115 w 818147"/>
              <a:gd name="connsiteY0" fmla="*/ 0 h 3043990"/>
              <a:gd name="connsiteX1" fmla="*/ 818147 w 818147"/>
              <a:gd name="connsiteY1" fmla="*/ 120316 h 3043990"/>
              <a:gd name="connsiteX2" fmla="*/ 782052 w 818147"/>
              <a:gd name="connsiteY2" fmla="*/ 264695 h 3043990"/>
              <a:gd name="connsiteX3" fmla="*/ 770021 w 818147"/>
              <a:gd name="connsiteY3" fmla="*/ 300790 h 3043990"/>
              <a:gd name="connsiteX4" fmla="*/ 745957 w 818147"/>
              <a:gd name="connsiteY4" fmla="*/ 324853 h 3043990"/>
              <a:gd name="connsiteX5" fmla="*/ 721894 w 818147"/>
              <a:gd name="connsiteY5" fmla="*/ 360948 h 3043990"/>
              <a:gd name="connsiteX6" fmla="*/ 685800 w 818147"/>
              <a:gd name="connsiteY6" fmla="*/ 372979 h 3043990"/>
              <a:gd name="connsiteX7" fmla="*/ 673768 w 818147"/>
              <a:gd name="connsiteY7" fmla="*/ 409074 h 3043990"/>
              <a:gd name="connsiteX8" fmla="*/ 529389 w 818147"/>
              <a:gd name="connsiteY8" fmla="*/ 481264 h 3043990"/>
              <a:gd name="connsiteX9" fmla="*/ 445168 w 818147"/>
              <a:gd name="connsiteY9" fmla="*/ 505327 h 3043990"/>
              <a:gd name="connsiteX10" fmla="*/ 385010 w 818147"/>
              <a:gd name="connsiteY10" fmla="*/ 517358 h 3043990"/>
              <a:gd name="connsiteX11" fmla="*/ 144379 w 818147"/>
              <a:gd name="connsiteY11" fmla="*/ 529390 h 3043990"/>
              <a:gd name="connsiteX12" fmla="*/ 72189 w 818147"/>
              <a:gd name="connsiteY12" fmla="*/ 541421 h 3043990"/>
              <a:gd name="connsiteX13" fmla="*/ 36094 w 818147"/>
              <a:gd name="connsiteY13" fmla="*/ 553453 h 3043990"/>
              <a:gd name="connsiteX14" fmla="*/ 24063 w 818147"/>
              <a:gd name="connsiteY14" fmla="*/ 589548 h 3043990"/>
              <a:gd name="connsiteX15" fmla="*/ 0 w 818147"/>
              <a:gd name="connsiteY15" fmla="*/ 625642 h 3043990"/>
              <a:gd name="connsiteX16" fmla="*/ 36094 w 818147"/>
              <a:gd name="connsiteY16" fmla="*/ 914400 h 3043990"/>
              <a:gd name="connsiteX17" fmla="*/ 72189 w 818147"/>
              <a:gd name="connsiteY17" fmla="*/ 1022685 h 3043990"/>
              <a:gd name="connsiteX18" fmla="*/ 84221 w 818147"/>
              <a:gd name="connsiteY18" fmla="*/ 1058779 h 3043990"/>
              <a:gd name="connsiteX19" fmla="*/ 96252 w 818147"/>
              <a:gd name="connsiteY19" fmla="*/ 1227221 h 3043990"/>
              <a:gd name="connsiteX20" fmla="*/ 108284 w 818147"/>
              <a:gd name="connsiteY20" fmla="*/ 1275348 h 3043990"/>
              <a:gd name="connsiteX21" fmla="*/ 120315 w 818147"/>
              <a:gd name="connsiteY21" fmla="*/ 1371600 h 3043990"/>
              <a:gd name="connsiteX22" fmla="*/ 132347 w 818147"/>
              <a:gd name="connsiteY22" fmla="*/ 1612232 h 3043990"/>
              <a:gd name="connsiteX23" fmla="*/ 144379 w 818147"/>
              <a:gd name="connsiteY23" fmla="*/ 1768642 h 3043990"/>
              <a:gd name="connsiteX24" fmla="*/ 132347 w 818147"/>
              <a:gd name="connsiteY24" fmla="*/ 1876927 h 3043990"/>
              <a:gd name="connsiteX25" fmla="*/ 156410 w 818147"/>
              <a:gd name="connsiteY25" fmla="*/ 2935706 h 3043990"/>
              <a:gd name="connsiteX26" fmla="*/ 144379 w 818147"/>
              <a:gd name="connsiteY26" fmla="*/ 3007895 h 3043990"/>
              <a:gd name="connsiteX27" fmla="*/ 144379 w 818147"/>
              <a:gd name="connsiteY27" fmla="*/ 3043990 h 304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18147" h="3043990">
                <a:moveTo>
                  <a:pt x="806115" y="0"/>
                </a:moveTo>
                <a:cubicBezTo>
                  <a:pt x="810126" y="40105"/>
                  <a:pt x="818147" y="80011"/>
                  <a:pt x="818147" y="120316"/>
                </a:cubicBezTo>
                <a:cubicBezTo>
                  <a:pt x="818147" y="168920"/>
                  <a:pt x="796984" y="219899"/>
                  <a:pt x="782052" y="264695"/>
                </a:cubicBezTo>
                <a:cubicBezTo>
                  <a:pt x="778042" y="276727"/>
                  <a:pt x="778989" y="291822"/>
                  <a:pt x="770021" y="300790"/>
                </a:cubicBezTo>
                <a:cubicBezTo>
                  <a:pt x="762000" y="308811"/>
                  <a:pt x="753043" y="315995"/>
                  <a:pt x="745957" y="324853"/>
                </a:cubicBezTo>
                <a:cubicBezTo>
                  <a:pt x="736924" y="336144"/>
                  <a:pt x="733185" y="351915"/>
                  <a:pt x="721894" y="360948"/>
                </a:cubicBezTo>
                <a:cubicBezTo>
                  <a:pt x="711991" y="368870"/>
                  <a:pt x="697831" y="368969"/>
                  <a:pt x="685800" y="372979"/>
                </a:cubicBezTo>
                <a:cubicBezTo>
                  <a:pt x="681789" y="385011"/>
                  <a:pt x="682736" y="400106"/>
                  <a:pt x="673768" y="409074"/>
                </a:cubicBezTo>
                <a:cubicBezTo>
                  <a:pt x="627123" y="455719"/>
                  <a:pt x="588101" y="461693"/>
                  <a:pt x="529389" y="481264"/>
                </a:cubicBezTo>
                <a:cubicBezTo>
                  <a:pt x="489207" y="494658"/>
                  <a:pt x="490473" y="495259"/>
                  <a:pt x="445168" y="505327"/>
                </a:cubicBezTo>
                <a:cubicBezTo>
                  <a:pt x="425205" y="509763"/>
                  <a:pt x="405395" y="515727"/>
                  <a:pt x="385010" y="517358"/>
                </a:cubicBezTo>
                <a:cubicBezTo>
                  <a:pt x="304955" y="523762"/>
                  <a:pt x="224589" y="525379"/>
                  <a:pt x="144379" y="529390"/>
                </a:cubicBezTo>
                <a:cubicBezTo>
                  <a:pt x="120316" y="533400"/>
                  <a:pt x="96003" y="536129"/>
                  <a:pt x="72189" y="541421"/>
                </a:cubicBezTo>
                <a:cubicBezTo>
                  <a:pt x="59808" y="544172"/>
                  <a:pt x="45062" y="544485"/>
                  <a:pt x="36094" y="553453"/>
                </a:cubicBezTo>
                <a:cubicBezTo>
                  <a:pt x="27126" y="562421"/>
                  <a:pt x="29735" y="578204"/>
                  <a:pt x="24063" y="589548"/>
                </a:cubicBezTo>
                <a:cubicBezTo>
                  <a:pt x="17596" y="602481"/>
                  <a:pt x="8021" y="613611"/>
                  <a:pt x="0" y="625642"/>
                </a:cubicBezTo>
                <a:cubicBezTo>
                  <a:pt x="13438" y="867532"/>
                  <a:pt x="-10832" y="773622"/>
                  <a:pt x="36094" y="914400"/>
                </a:cubicBezTo>
                <a:lnTo>
                  <a:pt x="72189" y="1022685"/>
                </a:lnTo>
                <a:lnTo>
                  <a:pt x="84221" y="1058779"/>
                </a:lnTo>
                <a:cubicBezTo>
                  <a:pt x="88231" y="1114926"/>
                  <a:pt x="90036" y="1171275"/>
                  <a:pt x="96252" y="1227221"/>
                </a:cubicBezTo>
                <a:cubicBezTo>
                  <a:pt x="98078" y="1243656"/>
                  <a:pt x="105566" y="1259037"/>
                  <a:pt x="108284" y="1275348"/>
                </a:cubicBezTo>
                <a:cubicBezTo>
                  <a:pt x="113600" y="1307242"/>
                  <a:pt x="116305" y="1339516"/>
                  <a:pt x="120315" y="1371600"/>
                </a:cubicBezTo>
                <a:cubicBezTo>
                  <a:pt x="124326" y="1451811"/>
                  <a:pt x="127488" y="1532068"/>
                  <a:pt x="132347" y="1612232"/>
                </a:cubicBezTo>
                <a:cubicBezTo>
                  <a:pt x="135510" y="1664427"/>
                  <a:pt x="144379" y="1716351"/>
                  <a:pt x="144379" y="1768642"/>
                </a:cubicBezTo>
                <a:cubicBezTo>
                  <a:pt x="144379" y="1804959"/>
                  <a:pt x="136358" y="1840832"/>
                  <a:pt x="132347" y="1876927"/>
                </a:cubicBezTo>
                <a:cubicBezTo>
                  <a:pt x="161209" y="2309838"/>
                  <a:pt x="156410" y="2189959"/>
                  <a:pt x="156410" y="2935706"/>
                </a:cubicBezTo>
                <a:cubicBezTo>
                  <a:pt x="156410" y="2960101"/>
                  <a:pt x="147073" y="2983649"/>
                  <a:pt x="144379" y="3007895"/>
                </a:cubicBezTo>
                <a:cubicBezTo>
                  <a:pt x="143050" y="3019853"/>
                  <a:pt x="144379" y="3031958"/>
                  <a:pt x="144379" y="304399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221E831B-5E7E-D248-94FF-D813D364F503}"/>
              </a:ext>
            </a:extLst>
          </p:cNvPr>
          <p:cNvSpPr/>
          <p:nvPr/>
        </p:nvSpPr>
        <p:spPr>
          <a:xfrm>
            <a:off x="3359943" y="2209800"/>
            <a:ext cx="333752" cy="653716"/>
          </a:xfrm>
          <a:custGeom>
            <a:avLst/>
            <a:gdLst>
              <a:gd name="connsiteX0" fmla="*/ 0 w 288758"/>
              <a:gd name="connsiteY0" fmla="*/ 0 h 589548"/>
              <a:gd name="connsiteX1" fmla="*/ 120316 w 288758"/>
              <a:gd name="connsiteY1" fmla="*/ 96253 h 589548"/>
              <a:gd name="connsiteX2" fmla="*/ 168442 w 288758"/>
              <a:gd name="connsiteY2" fmla="*/ 168443 h 589548"/>
              <a:gd name="connsiteX3" fmla="*/ 192505 w 288758"/>
              <a:gd name="connsiteY3" fmla="*/ 204537 h 589548"/>
              <a:gd name="connsiteX4" fmla="*/ 204537 w 288758"/>
              <a:gd name="connsiteY4" fmla="*/ 240632 h 589548"/>
              <a:gd name="connsiteX5" fmla="*/ 240631 w 288758"/>
              <a:gd name="connsiteY5" fmla="*/ 252664 h 589548"/>
              <a:gd name="connsiteX6" fmla="*/ 264695 w 288758"/>
              <a:gd name="connsiteY6" fmla="*/ 276727 h 589548"/>
              <a:gd name="connsiteX7" fmla="*/ 288758 w 288758"/>
              <a:gd name="connsiteY7" fmla="*/ 397043 h 589548"/>
              <a:gd name="connsiteX8" fmla="*/ 276726 w 288758"/>
              <a:gd name="connsiteY8" fmla="*/ 589548 h 58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758" h="589548">
                <a:moveTo>
                  <a:pt x="0" y="0"/>
                </a:moveTo>
                <a:cubicBezTo>
                  <a:pt x="40105" y="32084"/>
                  <a:pt x="83999" y="59936"/>
                  <a:pt x="120316" y="96253"/>
                </a:cubicBezTo>
                <a:cubicBezTo>
                  <a:pt x="140766" y="116703"/>
                  <a:pt x="152400" y="144380"/>
                  <a:pt x="168442" y="168443"/>
                </a:cubicBezTo>
                <a:cubicBezTo>
                  <a:pt x="176463" y="180474"/>
                  <a:pt x="187932" y="190819"/>
                  <a:pt x="192505" y="204537"/>
                </a:cubicBezTo>
                <a:cubicBezTo>
                  <a:pt x="196516" y="216569"/>
                  <a:pt x="195569" y="231664"/>
                  <a:pt x="204537" y="240632"/>
                </a:cubicBezTo>
                <a:cubicBezTo>
                  <a:pt x="213505" y="249600"/>
                  <a:pt x="228600" y="248653"/>
                  <a:pt x="240631" y="252664"/>
                </a:cubicBezTo>
                <a:cubicBezTo>
                  <a:pt x="248652" y="260685"/>
                  <a:pt x="258859" y="267000"/>
                  <a:pt x="264695" y="276727"/>
                </a:cubicBezTo>
                <a:cubicBezTo>
                  <a:pt x="280443" y="302974"/>
                  <a:pt x="286673" y="382447"/>
                  <a:pt x="288758" y="397043"/>
                </a:cubicBezTo>
                <a:lnTo>
                  <a:pt x="276726" y="589548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F11B57-495B-3B45-BDB3-FACBAEA38AE8}"/>
              </a:ext>
            </a:extLst>
          </p:cNvPr>
          <p:cNvSpPr txBox="1"/>
          <p:nvPr/>
        </p:nvSpPr>
        <p:spPr>
          <a:xfrm>
            <a:off x="496588" y="5052427"/>
            <a:ext cx="627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/>
              <a:t>𝛕 </a:t>
            </a:r>
            <a:r>
              <a:rPr lang="en-US" altLang="zh-CN" i="1" dirty="0"/>
              <a:t>=2R/2*(2NC+C</a:t>
            </a:r>
            <a:r>
              <a:rPr lang="en-US" altLang="zh-CN" i="1" baseline="-25000" dirty="0"/>
              <a:t>ext</a:t>
            </a:r>
            <a:r>
              <a:rPr lang="en-US" altLang="zh-CN" i="1" dirty="0"/>
              <a:t>)+2R/2*NC*N=2NRC+RC</a:t>
            </a:r>
            <a:r>
              <a:rPr lang="en-US" altLang="zh-CN" i="1" baseline="-25000" dirty="0"/>
              <a:t>ext</a:t>
            </a:r>
            <a:r>
              <a:rPr lang="en-US" altLang="zh-CN" i="1" dirty="0"/>
              <a:t> +N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RC</a:t>
            </a:r>
            <a:endParaRPr kumimoji="1"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6766891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en-US" altLang="zh-CN" dirty="0"/>
              <a:t> as a function of fan-In and fan-out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Fan-in: quadratic due to increasing resistance and capacitance</a:t>
            </a:r>
          </a:p>
          <a:p>
            <a:r>
              <a:rPr lang="en-US" altLang="zh-CN" sz="3200" dirty="0"/>
              <a:t>Fan-out: each additional fan-out gate adds two gate capacitances to C</a:t>
            </a:r>
            <a:r>
              <a:rPr lang="en-US" altLang="zh-CN" sz="3200" baseline="-25000" dirty="0"/>
              <a:t>L</a:t>
            </a:r>
          </a:p>
          <a:p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90B1E3-3B48-4EDA-B0E3-8FD764E67ABA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00515" y="4266419"/>
            <a:ext cx="4402167" cy="707886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4000" b="1" i="1" dirty="0" err="1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altLang="zh-CN" sz="4000" b="1" i="1" baseline="-25000" dirty="0" err="1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altLang="zh-CN" sz="4000" b="1" i="1" dirty="0">
                <a:solidFill>
                  <a:schemeClr val="accent2">
                    <a:lumMod val="50000"/>
                  </a:schemeClr>
                </a:solidFill>
              </a:rPr>
              <a:t> = a</a:t>
            </a:r>
            <a:r>
              <a:rPr lang="en-US" altLang="zh-CN" sz="4000" b="1" i="1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altLang="zh-CN" sz="4000" b="1" i="1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zh-CN" sz="4000" b="1" i="1" baseline="-25000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zh-CN" sz="4000" b="1" i="1" dirty="0">
                <a:solidFill>
                  <a:schemeClr val="accent2">
                    <a:lumMod val="50000"/>
                  </a:schemeClr>
                </a:solidFill>
              </a:rPr>
              <a:t> + a</a:t>
            </a:r>
            <a:r>
              <a:rPr lang="en-US" altLang="zh-CN" sz="4000" b="1" i="1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altLang="zh-CN" sz="4000" b="1" i="1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zh-CN" sz="4000" b="1" i="1" baseline="-25000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zh-CN" sz="4000" b="1" i="1" baseline="30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altLang="zh-CN" sz="4000" b="1" i="1" dirty="0">
                <a:solidFill>
                  <a:schemeClr val="accent2">
                    <a:lumMod val="50000"/>
                  </a:schemeClr>
                </a:solidFill>
              </a:rPr>
              <a:t> + a</a:t>
            </a:r>
            <a:r>
              <a:rPr lang="en-US" altLang="zh-CN" sz="4000" b="1" i="1" baseline="-250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altLang="zh-CN" sz="4000" b="1" i="1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zh-CN" sz="4000" b="1" i="1" baseline="-25000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endParaRPr lang="zh-CN" altLang="en-US" sz="4000" b="1" i="1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9613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A630E9-1FB1-43D5-AD3A-0C400025ADEF}" type="slidenum">
              <a:rPr lang="zh-CN" altLang="en-US" sz="1400" smtClean="0">
                <a:solidFill>
                  <a:srgbClr val="48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solidFill>
                <a:srgbClr val="480000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Delay Dependence 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Input Patterns</a:t>
            </a:r>
          </a:p>
        </p:txBody>
      </p:sp>
      <p:graphicFrame>
        <p:nvGraphicFramePr>
          <p:cNvPr id="25604" name="Object 3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596900" y="2143125"/>
          <a:ext cx="53467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75" name="图表" r:id="rId4" imgW="7772400" imgH="4495848" progId="MSGraph.Chart.8">
                  <p:embed followColorScheme="full"/>
                </p:oleObj>
              </mc:Choice>
              <mc:Fallback>
                <p:oleObj name="图表" r:id="rId4" imgW="7772400" imgH="4495848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143125"/>
                        <a:ext cx="5346700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3286125" y="2428875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0000BA"/>
                </a:solidFill>
                <a:ea typeface="宋体" panose="02010600030101010101" pitchFamily="2" charset="-122"/>
              </a:rPr>
              <a:t>A=B=1</a:t>
            </a:r>
            <a:r>
              <a:rPr kumimoji="0" lang="en-US" altLang="zh-CN" sz="2000">
                <a:solidFill>
                  <a:srgbClr val="0000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0</a:t>
            </a:r>
            <a:endParaRPr kumimoji="0" lang="en-US" altLang="zh-CN" sz="2000">
              <a:solidFill>
                <a:srgbClr val="0000BA"/>
              </a:solidFill>
              <a:ea typeface="宋体" panose="02010600030101010101" pitchFamily="2" charset="-122"/>
            </a:endParaRP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3124200" y="3581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C00000"/>
                </a:solidFill>
                <a:ea typeface="宋体" panose="02010600030101010101" pitchFamily="2" charset="-122"/>
              </a:rPr>
              <a:t>A=1, B=1</a:t>
            </a:r>
            <a:r>
              <a:rPr kumimoji="0" lang="en-US" altLang="zh-CN" sz="200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0</a:t>
            </a:r>
            <a:endParaRPr kumimoji="0" lang="en-US" altLang="zh-CN" sz="200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4114800" y="2895600"/>
            <a:ext cx="1905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A=1 </a:t>
            </a:r>
            <a:r>
              <a:rPr kumimoji="0" lang="en-US" altLang="zh-CN" sz="2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sym typeface="Symbol" pitchFamily="18" charset="2"/>
              </a:rPr>
              <a:t>0</a:t>
            </a:r>
            <a:r>
              <a:rPr kumimoji="0" lang="en-US" altLang="zh-CN" sz="2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, B=1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438400" y="5486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宋体" panose="02010600030101010101" pitchFamily="2" charset="-122"/>
              </a:rPr>
              <a:t>time [ps]</a:t>
            </a:r>
          </a:p>
        </p:txBody>
      </p:sp>
      <p:sp>
        <p:nvSpPr>
          <p:cNvPr id="676872" name="Text Box 8"/>
          <p:cNvSpPr txBox="1">
            <a:spLocks noChangeArrowheads="1"/>
          </p:cNvSpPr>
          <p:nvPr/>
        </p:nvSpPr>
        <p:spPr bwMode="auto">
          <a:xfrm rot="-5400000">
            <a:off x="-250824" y="3711575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dirty="0">
                <a:latin typeface="+mn-lt"/>
              </a:rPr>
              <a:t>Voltage [V]</a:t>
            </a:r>
          </a:p>
        </p:txBody>
      </p:sp>
      <p:graphicFrame>
        <p:nvGraphicFramePr>
          <p:cNvPr id="676901" name="Group 37"/>
          <p:cNvGraphicFramePr>
            <a:graphicFrameLocks noGrp="1"/>
          </p:cNvGraphicFramePr>
          <p:nvPr/>
        </p:nvGraphicFramePr>
        <p:xfrm>
          <a:off x="5929313" y="1643063"/>
          <a:ext cx="2743200" cy="350837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Pattern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Delay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(psec)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A=B=0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69(max)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A=1, B=0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 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1,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B=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A=B=1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35(min)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A=1, B=1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 1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0,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B=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5786438" y="5143500"/>
            <a:ext cx="3124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NMOS = 0.5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m/0.25 m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PMOS = 0</a:t>
            </a:r>
            <a:r>
              <a:rPr kumimoji="0" lang="en-US" altLang="zh-CN" sz="1800">
                <a:ea typeface="宋体" panose="02010600030101010101" pitchFamily="2" charset="-122"/>
              </a:rPr>
              <a:t>.75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m/0.25 m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0" lang="en-US" altLang="zh-CN" sz="1800" baseline="-25000"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 = 100 fF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388938" y="5883275"/>
            <a:ext cx="3725862" cy="650875"/>
          </a:xfrm>
          <a:prstGeom prst="wedgeEllipseCallout">
            <a:avLst>
              <a:gd name="adj1" fmla="val 103922"/>
              <a:gd name="adj2" fmla="val -25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Shared cap. </a:t>
            </a:r>
            <a:r>
              <a:rPr lang="en-US" altLang="zh-CN" b="1" dirty="0"/>
              <a:t>charging</a:t>
            </a:r>
            <a:endParaRPr lang="zh-CN" altLang="en-US" b="1" dirty="0"/>
          </a:p>
        </p:txBody>
      </p:sp>
      <p:sp>
        <p:nvSpPr>
          <p:cNvPr id="13" name="椭圆形标注 12"/>
          <p:cNvSpPr/>
          <p:nvPr/>
        </p:nvSpPr>
        <p:spPr>
          <a:xfrm>
            <a:off x="398463" y="1250950"/>
            <a:ext cx="3725862" cy="650875"/>
          </a:xfrm>
          <a:prstGeom prst="wedgeEllipseCallout">
            <a:avLst>
              <a:gd name="adj1" fmla="val 101877"/>
              <a:gd name="adj2" fmla="val 208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Shared cap. </a:t>
            </a:r>
            <a:r>
              <a:rPr lang="en-US" altLang="zh-CN" b="1" dirty="0"/>
              <a:t>discharging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2156090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5A2601-C578-41D2-BEEF-364CC8F84570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CMOS logic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i="1" dirty="0">
                <a:solidFill>
                  <a:schemeClr val="bg1">
                    <a:lumMod val="85000"/>
                  </a:schemeClr>
                </a:solidFill>
              </a:rPr>
              <a:t>CMOS static characteristic</a:t>
            </a:r>
          </a:p>
          <a:p>
            <a:r>
              <a:rPr lang="en-US" altLang="zh-CN" sz="3200" i="1" dirty="0">
                <a:solidFill>
                  <a:schemeClr val="bg1">
                    <a:lumMod val="85000"/>
                  </a:schemeClr>
                </a:solidFill>
              </a:rPr>
              <a:t>CMOS propagate delay</a:t>
            </a:r>
          </a:p>
          <a:p>
            <a:r>
              <a:rPr lang="en-US" altLang="zh-CN" sz="3200" b="1" i="1" dirty="0"/>
              <a:t>Large fan-in technology</a:t>
            </a:r>
          </a:p>
          <a:p>
            <a:r>
              <a:rPr lang="en-US" altLang="zh-CN" sz="3200" i="1" dirty="0">
                <a:solidFill>
                  <a:schemeClr val="bg1">
                    <a:lumMod val="85000"/>
                  </a:schemeClr>
                </a:solidFill>
              </a:rPr>
              <a:t>Logic effort</a:t>
            </a:r>
          </a:p>
          <a:p>
            <a:r>
              <a:rPr lang="en-US" altLang="zh-CN" sz="3200" i="1" dirty="0">
                <a:solidFill>
                  <a:schemeClr val="bg1">
                    <a:lumMod val="85000"/>
                  </a:schemeClr>
                </a:solidFill>
              </a:rPr>
              <a:t>CMOS power analysis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choose design techniques for large fan-in</a:t>
            </a:r>
            <a:endParaRPr lang="zh-CN" altLang="en-US"/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060" y="1272746"/>
            <a:ext cx="8608540" cy="4823254"/>
          </a:xfrm>
        </p:spPr>
        <p:txBody>
          <a:bodyPr/>
          <a:lstStyle/>
          <a:p>
            <a:r>
              <a:rPr lang="en-US" altLang="zh-CN" sz="2800" b="1" dirty="0"/>
              <a:t>Larger parasitic capacitor, larger load to the preceding gate</a:t>
            </a:r>
          </a:p>
          <a:p>
            <a:r>
              <a:rPr lang="en-US" altLang="zh-CN" sz="2800" b="1" dirty="0"/>
              <a:t>Load is dominated by fan-out, the design technique makes sense</a:t>
            </a:r>
          </a:p>
          <a:p>
            <a:r>
              <a:rPr lang="en-US" altLang="zh-CN" sz="2800" dirty="0"/>
              <a:t>Solution</a:t>
            </a:r>
          </a:p>
          <a:p>
            <a:pPr lvl="1"/>
            <a:r>
              <a:rPr lang="en-US" altLang="zh-CN" sz="2800" dirty="0"/>
              <a:t>Progressive transistor sizing </a:t>
            </a:r>
          </a:p>
          <a:p>
            <a:pPr lvl="1"/>
            <a:r>
              <a:rPr lang="en-US" altLang="zh-CN" sz="2800" dirty="0"/>
              <a:t>Transistor ordering</a:t>
            </a:r>
          </a:p>
          <a:p>
            <a:pPr lvl="1"/>
            <a:r>
              <a:rPr lang="en-US" altLang="zh-CN" sz="2800" dirty="0"/>
              <a:t>Alternative logic structures</a:t>
            </a:r>
          </a:p>
          <a:p>
            <a:pPr lvl="1"/>
            <a:r>
              <a:rPr lang="en-US" altLang="zh-CN" sz="2800" dirty="0"/>
              <a:t>Isolating fan-in from fan-out using buffer insertion</a:t>
            </a:r>
          </a:p>
          <a:p>
            <a:endParaRPr lang="en-US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E85A19-BCFF-4EE4-9B06-1FEADB01B819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138D6-67CD-4FC8-9818-A4E3E7577008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93401" name="Rectangle 1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Transistor ordering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7075" y="4052888"/>
            <a:ext cx="533400" cy="533400"/>
            <a:chOff x="1008" y="2016"/>
            <a:chExt cx="336" cy="336"/>
          </a:xfrm>
        </p:grpSpPr>
        <p:sp>
          <p:nvSpPr>
            <p:cNvPr id="693253" name="Line 5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54" name="Line 6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55" name="Line 7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56" name="Line 8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57" name="Line 9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58" name="Line 10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97075" y="3519488"/>
            <a:ext cx="533400" cy="533400"/>
            <a:chOff x="1008" y="2016"/>
            <a:chExt cx="336" cy="336"/>
          </a:xfrm>
        </p:grpSpPr>
        <p:sp>
          <p:nvSpPr>
            <p:cNvPr id="693260" name="Line 12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61" name="Line 13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62" name="Line 14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63" name="Line 15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64" name="Line 16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65" name="Line 17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97075" y="2986088"/>
            <a:ext cx="533400" cy="533400"/>
            <a:chOff x="1008" y="2016"/>
            <a:chExt cx="336" cy="336"/>
          </a:xfrm>
        </p:grpSpPr>
        <p:sp>
          <p:nvSpPr>
            <p:cNvPr id="693267" name="Line 19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68" name="Line 20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69" name="Line 21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71" name="Line 23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72" name="Line 24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378075" y="4586288"/>
            <a:ext cx="304800" cy="76200"/>
            <a:chOff x="2592" y="3504"/>
            <a:chExt cx="192" cy="48"/>
          </a:xfrm>
        </p:grpSpPr>
        <p:sp>
          <p:nvSpPr>
            <p:cNvPr id="693274" name="Line 26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75" name="Line 27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759075" y="3367088"/>
            <a:ext cx="620713" cy="546100"/>
            <a:chOff x="1488" y="2304"/>
            <a:chExt cx="921" cy="697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278" name="Line 3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3279" name="Line 3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3280" name="Line 3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81" name="Line 3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82" name="Line 3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83" name="Line 3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84" name="Text Box 36"/>
            <p:cNvSpPr txBox="1">
              <a:spLocks noChangeArrowheads="1"/>
            </p:cNvSpPr>
            <p:nvPr/>
          </p:nvSpPr>
          <p:spPr bwMode="auto">
            <a:xfrm>
              <a:off x="1726" y="2494"/>
              <a:ext cx="683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2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93285" name="Line 37"/>
          <p:cNvSpPr>
            <a:spLocks noChangeShapeType="1"/>
          </p:cNvSpPr>
          <p:nvPr/>
        </p:nvSpPr>
        <p:spPr bwMode="auto">
          <a:xfrm>
            <a:off x="2530475" y="336708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759075" y="3900488"/>
            <a:ext cx="620713" cy="546100"/>
            <a:chOff x="1488" y="2304"/>
            <a:chExt cx="922" cy="697"/>
          </a:xfrm>
        </p:grpSpPr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288" name="Line 40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3289" name="Line 41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3290" name="Line 42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91" name="Line 43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92" name="Line 44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93" name="Line 45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294" name="Text Box 46"/>
            <p:cNvSpPr txBox="1">
              <a:spLocks noChangeArrowheads="1"/>
            </p:cNvSpPr>
            <p:nvPr/>
          </p:nvSpPr>
          <p:spPr bwMode="auto">
            <a:xfrm>
              <a:off x="1726" y="2494"/>
              <a:ext cx="684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1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93295" name="Line 47"/>
          <p:cNvSpPr>
            <a:spLocks noChangeShapeType="1"/>
          </p:cNvSpPr>
          <p:nvPr/>
        </p:nvSpPr>
        <p:spPr bwMode="auto">
          <a:xfrm>
            <a:off x="2530475" y="390048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V="1">
            <a:off x="2530475" y="27574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1463675" y="3976688"/>
            <a:ext cx="609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In</a:t>
            </a:r>
            <a:r>
              <a:rPr kumimoji="0" lang="en-US" altLang="zh-CN" sz="2000" baseline="-25000">
                <a:latin typeface="Arial" pitchFamily="34" charset="0"/>
              </a:rPr>
              <a:t>1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1463675" y="3443288"/>
            <a:ext cx="609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In</a:t>
            </a:r>
            <a:r>
              <a:rPr kumimoji="0" lang="en-US" altLang="zh-CN" sz="2000" baseline="-25000">
                <a:latin typeface="Arial" pitchFamily="34" charset="0"/>
              </a:rPr>
              <a:t>2</a:t>
            </a:r>
          </a:p>
        </p:txBody>
      </p:sp>
      <p:sp>
        <p:nvSpPr>
          <p:cNvPr id="693299" name="Text Box 51"/>
          <p:cNvSpPr txBox="1">
            <a:spLocks noChangeArrowheads="1"/>
          </p:cNvSpPr>
          <p:nvPr/>
        </p:nvSpPr>
        <p:spPr bwMode="auto">
          <a:xfrm>
            <a:off x="1463675" y="2909888"/>
            <a:ext cx="609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In</a:t>
            </a:r>
            <a:r>
              <a:rPr kumimoji="0" lang="en-US" altLang="zh-CN" sz="2000" baseline="-25000">
                <a:latin typeface="Arial" pitchFamily="34" charset="0"/>
              </a:rPr>
              <a:t>3</a:t>
            </a: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2225675" y="4052888"/>
            <a:ext cx="60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1800">
                <a:latin typeface="Arial" pitchFamily="34" charset="0"/>
              </a:rPr>
              <a:t>M1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693301" name="Text Box 53"/>
          <p:cNvSpPr txBox="1">
            <a:spLocks noChangeArrowheads="1"/>
          </p:cNvSpPr>
          <p:nvPr/>
        </p:nvSpPr>
        <p:spPr bwMode="auto">
          <a:xfrm>
            <a:off x="2225675" y="3519488"/>
            <a:ext cx="60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1800">
                <a:latin typeface="Arial" pitchFamily="34" charset="0"/>
              </a:rPr>
              <a:t>M2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2225675" y="2986088"/>
            <a:ext cx="60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1800" dirty="0">
                <a:latin typeface="Arial" pitchFamily="34" charset="0"/>
              </a:rPr>
              <a:t>M3</a:t>
            </a:r>
            <a:endParaRPr kumimoji="0" lang="en-US" altLang="zh-CN" sz="1800" baseline="-25000" dirty="0">
              <a:latin typeface="Arial" pitchFamily="34" charset="0"/>
            </a:endParaRPr>
          </a:p>
        </p:txBody>
      </p:sp>
      <p:sp>
        <p:nvSpPr>
          <p:cNvPr id="693303" name="Line 55"/>
          <p:cNvSpPr>
            <a:spLocks noChangeShapeType="1"/>
          </p:cNvSpPr>
          <p:nvPr/>
        </p:nvSpPr>
        <p:spPr bwMode="auto">
          <a:xfrm>
            <a:off x="2530475" y="27574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3216275" y="2757488"/>
            <a:ext cx="722313" cy="600075"/>
            <a:chOff x="1488" y="2304"/>
            <a:chExt cx="675" cy="565"/>
          </a:xfrm>
        </p:grpSpPr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306" name="Line 58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3307" name="Line 59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3308" name="Line 60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10" name="Line 62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11" name="Line 63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12" name="Text Box 64"/>
            <p:cNvSpPr txBox="1">
              <a:spLocks noChangeArrowheads="1"/>
            </p:cNvSpPr>
            <p:nvPr/>
          </p:nvSpPr>
          <p:spPr bwMode="auto">
            <a:xfrm>
              <a:off x="1732" y="2495"/>
              <a:ext cx="431" cy="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L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6340475" y="3976688"/>
            <a:ext cx="533400" cy="533400"/>
            <a:chOff x="1008" y="2016"/>
            <a:chExt cx="336" cy="336"/>
          </a:xfrm>
        </p:grpSpPr>
        <p:sp>
          <p:nvSpPr>
            <p:cNvPr id="693314" name="Line 66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15" name="Line 67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16" name="Line 68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17" name="Line 69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18" name="Line 70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19" name="Line 71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6340475" y="3443288"/>
            <a:ext cx="533400" cy="533400"/>
            <a:chOff x="1008" y="2016"/>
            <a:chExt cx="336" cy="336"/>
          </a:xfrm>
        </p:grpSpPr>
        <p:sp>
          <p:nvSpPr>
            <p:cNvPr id="693321" name="Line 73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22" name="Line 74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23" name="Line 75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24" name="Line 76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25" name="Line 77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26" name="Line 78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6340475" y="2909888"/>
            <a:ext cx="533400" cy="533400"/>
            <a:chOff x="1008" y="2016"/>
            <a:chExt cx="336" cy="336"/>
          </a:xfrm>
        </p:grpSpPr>
        <p:sp>
          <p:nvSpPr>
            <p:cNvPr id="693328" name="Line 80"/>
            <p:cNvSpPr>
              <a:spLocks noChangeShapeType="1"/>
            </p:cNvSpPr>
            <p:nvPr/>
          </p:nvSpPr>
          <p:spPr bwMode="auto">
            <a:xfrm>
              <a:off x="120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29" name="Line 81"/>
            <p:cNvSpPr>
              <a:spLocks noChangeShapeType="1"/>
            </p:cNvSpPr>
            <p:nvPr/>
          </p:nvSpPr>
          <p:spPr bwMode="auto">
            <a:xfrm>
              <a:off x="1200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30" name="Line 82"/>
            <p:cNvSpPr>
              <a:spLocks noChangeShapeType="1"/>
            </p:cNvSpPr>
            <p:nvPr/>
          </p:nvSpPr>
          <p:spPr bwMode="auto">
            <a:xfrm>
              <a:off x="120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31" name="Line 83"/>
            <p:cNvSpPr>
              <a:spLocks noChangeShapeType="1"/>
            </p:cNvSpPr>
            <p:nvPr/>
          </p:nvSpPr>
          <p:spPr bwMode="auto">
            <a:xfrm>
              <a:off x="1152" y="20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32" name="Line 84"/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33" name="Line 85"/>
            <p:cNvSpPr>
              <a:spLocks noChangeShapeType="1"/>
            </p:cNvSpPr>
            <p:nvPr/>
          </p:nvSpPr>
          <p:spPr bwMode="auto">
            <a:xfrm>
              <a:off x="1008" y="21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6721475" y="4510088"/>
            <a:ext cx="304800" cy="76200"/>
            <a:chOff x="2592" y="3504"/>
            <a:chExt cx="192" cy="48"/>
          </a:xfrm>
        </p:grpSpPr>
        <p:sp>
          <p:nvSpPr>
            <p:cNvPr id="693335" name="Line 87"/>
            <p:cNvSpPr>
              <a:spLocks noChangeShapeType="1"/>
            </p:cNvSpPr>
            <p:nvPr/>
          </p:nvSpPr>
          <p:spPr bwMode="auto">
            <a:xfrm>
              <a:off x="2592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36" name="Line 88"/>
            <p:cNvSpPr>
              <a:spLocks noChangeShapeType="1"/>
            </p:cNvSpPr>
            <p:nvPr/>
          </p:nvSpPr>
          <p:spPr bwMode="auto">
            <a:xfrm>
              <a:off x="264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7102475" y="3290888"/>
            <a:ext cx="620713" cy="546100"/>
            <a:chOff x="1488" y="2304"/>
            <a:chExt cx="921" cy="697"/>
          </a:xfrm>
        </p:grpSpPr>
        <p:grpSp>
          <p:nvGrpSpPr>
            <p:cNvPr id="17" name="Group 90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339" name="Line 9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3340" name="Line 92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3341" name="Line 93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42" name="Line 94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43" name="Line 95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44" name="Line 96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45" name="Text Box 97"/>
            <p:cNvSpPr txBox="1">
              <a:spLocks noChangeArrowheads="1"/>
            </p:cNvSpPr>
            <p:nvPr/>
          </p:nvSpPr>
          <p:spPr bwMode="auto">
            <a:xfrm>
              <a:off x="1726" y="2494"/>
              <a:ext cx="683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2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93346" name="Line 98"/>
          <p:cNvSpPr>
            <a:spLocks noChangeShapeType="1"/>
          </p:cNvSpPr>
          <p:nvPr/>
        </p:nvSpPr>
        <p:spPr bwMode="auto">
          <a:xfrm>
            <a:off x="6873875" y="329088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99"/>
          <p:cNvGrpSpPr>
            <a:grpSpLocks/>
          </p:cNvGrpSpPr>
          <p:nvPr/>
        </p:nvGrpSpPr>
        <p:grpSpPr bwMode="auto">
          <a:xfrm>
            <a:off x="7102475" y="3824288"/>
            <a:ext cx="620713" cy="546100"/>
            <a:chOff x="1488" y="2304"/>
            <a:chExt cx="922" cy="697"/>
          </a:xfrm>
        </p:grpSpPr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349" name="Line 10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3350" name="Line 102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3351" name="Line 103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52" name="Line 104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53" name="Line 105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54" name="Line 106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55" name="Text Box 107"/>
            <p:cNvSpPr txBox="1">
              <a:spLocks noChangeArrowheads="1"/>
            </p:cNvSpPr>
            <p:nvPr/>
          </p:nvSpPr>
          <p:spPr bwMode="auto">
            <a:xfrm>
              <a:off x="1726" y="2494"/>
              <a:ext cx="684" cy="5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1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93356" name="Line 108"/>
          <p:cNvSpPr>
            <a:spLocks noChangeShapeType="1"/>
          </p:cNvSpPr>
          <p:nvPr/>
        </p:nvSpPr>
        <p:spPr bwMode="auto">
          <a:xfrm>
            <a:off x="6873875" y="382428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3357" name="Line 109"/>
          <p:cNvSpPr>
            <a:spLocks noChangeShapeType="1"/>
          </p:cNvSpPr>
          <p:nvPr/>
        </p:nvSpPr>
        <p:spPr bwMode="auto">
          <a:xfrm flipV="1">
            <a:off x="6873875" y="26812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3358" name="Text Box 110"/>
          <p:cNvSpPr txBox="1">
            <a:spLocks noChangeArrowheads="1"/>
          </p:cNvSpPr>
          <p:nvPr/>
        </p:nvSpPr>
        <p:spPr bwMode="auto">
          <a:xfrm>
            <a:off x="5807075" y="3900488"/>
            <a:ext cx="609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In</a:t>
            </a:r>
            <a:r>
              <a:rPr kumimoji="0" lang="en-US" altLang="zh-CN" sz="2000" baseline="-25000">
                <a:latin typeface="Arial" pitchFamily="34" charset="0"/>
              </a:rPr>
              <a:t>3</a:t>
            </a:r>
          </a:p>
        </p:txBody>
      </p:sp>
      <p:sp>
        <p:nvSpPr>
          <p:cNvPr id="693359" name="Text Box 111"/>
          <p:cNvSpPr txBox="1">
            <a:spLocks noChangeArrowheads="1"/>
          </p:cNvSpPr>
          <p:nvPr/>
        </p:nvSpPr>
        <p:spPr bwMode="auto">
          <a:xfrm>
            <a:off x="5807075" y="3367088"/>
            <a:ext cx="609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In</a:t>
            </a:r>
            <a:r>
              <a:rPr kumimoji="0" lang="en-US" altLang="zh-CN" sz="2000" baseline="-25000">
                <a:latin typeface="Arial" pitchFamily="34" charset="0"/>
              </a:rPr>
              <a:t>2</a:t>
            </a:r>
          </a:p>
        </p:txBody>
      </p:sp>
      <p:sp>
        <p:nvSpPr>
          <p:cNvPr id="693360" name="Text Box 112"/>
          <p:cNvSpPr txBox="1">
            <a:spLocks noChangeArrowheads="1"/>
          </p:cNvSpPr>
          <p:nvPr/>
        </p:nvSpPr>
        <p:spPr bwMode="auto">
          <a:xfrm>
            <a:off x="5807075" y="2833688"/>
            <a:ext cx="609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latin typeface="Arial" pitchFamily="34" charset="0"/>
              </a:rPr>
              <a:t>In</a:t>
            </a:r>
            <a:r>
              <a:rPr kumimoji="0" lang="en-US" altLang="zh-CN" sz="2000" baseline="-25000">
                <a:latin typeface="Arial" pitchFamily="34" charset="0"/>
              </a:rPr>
              <a:t>1</a:t>
            </a:r>
          </a:p>
        </p:txBody>
      </p:sp>
      <p:sp>
        <p:nvSpPr>
          <p:cNvPr id="693361" name="Text Box 113"/>
          <p:cNvSpPr txBox="1">
            <a:spLocks noChangeArrowheads="1"/>
          </p:cNvSpPr>
          <p:nvPr/>
        </p:nvSpPr>
        <p:spPr bwMode="auto">
          <a:xfrm>
            <a:off x="6569075" y="3976688"/>
            <a:ext cx="60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1800">
                <a:latin typeface="Arial" pitchFamily="34" charset="0"/>
              </a:rPr>
              <a:t>M1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693362" name="Text Box 114"/>
          <p:cNvSpPr txBox="1">
            <a:spLocks noChangeArrowheads="1"/>
          </p:cNvSpPr>
          <p:nvPr/>
        </p:nvSpPr>
        <p:spPr bwMode="auto">
          <a:xfrm>
            <a:off x="6569075" y="3443288"/>
            <a:ext cx="60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1800">
                <a:latin typeface="Arial" pitchFamily="34" charset="0"/>
              </a:rPr>
              <a:t>M2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693363" name="Text Box 115"/>
          <p:cNvSpPr txBox="1">
            <a:spLocks noChangeArrowheads="1"/>
          </p:cNvSpPr>
          <p:nvPr/>
        </p:nvSpPr>
        <p:spPr bwMode="auto">
          <a:xfrm>
            <a:off x="6569075" y="2909888"/>
            <a:ext cx="60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1800">
                <a:latin typeface="Arial" pitchFamily="34" charset="0"/>
              </a:rPr>
              <a:t>M3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693364" name="Line 116"/>
          <p:cNvSpPr>
            <a:spLocks noChangeShapeType="1"/>
          </p:cNvSpPr>
          <p:nvPr/>
        </p:nvSpPr>
        <p:spPr bwMode="auto">
          <a:xfrm>
            <a:off x="6873875" y="26812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17"/>
          <p:cNvGrpSpPr>
            <a:grpSpLocks/>
          </p:cNvGrpSpPr>
          <p:nvPr/>
        </p:nvGrpSpPr>
        <p:grpSpPr bwMode="auto">
          <a:xfrm>
            <a:off x="7559675" y="2681288"/>
            <a:ext cx="722313" cy="600075"/>
            <a:chOff x="1488" y="2304"/>
            <a:chExt cx="675" cy="565"/>
          </a:xfrm>
        </p:grpSpPr>
        <p:grpSp>
          <p:nvGrpSpPr>
            <p:cNvPr id="21" name="Group 118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3367" name="Line 11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3368" name="Line 12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3369" name="Line 12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70" name="Line 122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71" name="Line 123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72" name="Line 124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373" name="Text Box 125"/>
            <p:cNvSpPr txBox="1">
              <a:spLocks noChangeArrowheads="1"/>
            </p:cNvSpPr>
            <p:nvPr/>
          </p:nvSpPr>
          <p:spPr bwMode="auto">
            <a:xfrm>
              <a:off x="1732" y="2495"/>
              <a:ext cx="431" cy="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L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sp>
        <p:nvSpPr>
          <p:cNvPr id="693374" name="Text Box 126"/>
          <p:cNvSpPr txBox="1">
            <a:spLocks noChangeArrowheads="1"/>
          </p:cNvSpPr>
          <p:nvPr/>
        </p:nvSpPr>
        <p:spPr bwMode="auto">
          <a:xfrm>
            <a:off x="1955800" y="1919288"/>
            <a:ext cx="20986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dirty="0">
                <a:solidFill>
                  <a:srgbClr val="7E0000"/>
                </a:solidFill>
                <a:latin typeface="Arial" pitchFamily="34" charset="0"/>
              </a:rPr>
              <a:t>critical path</a:t>
            </a:r>
          </a:p>
        </p:txBody>
      </p:sp>
      <p:sp>
        <p:nvSpPr>
          <p:cNvPr id="693375" name="Text Box 127"/>
          <p:cNvSpPr txBox="1">
            <a:spLocks noChangeArrowheads="1"/>
          </p:cNvSpPr>
          <p:nvPr/>
        </p:nvSpPr>
        <p:spPr bwMode="auto">
          <a:xfrm>
            <a:off x="6146800" y="1919288"/>
            <a:ext cx="20986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>
                <a:solidFill>
                  <a:srgbClr val="7E0000"/>
                </a:solidFill>
                <a:latin typeface="Arial" pitchFamily="34" charset="0"/>
              </a:rPr>
              <a:t>critical path</a:t>
            </a:r>
          </a:p>
        </p:txBody>
      </p:sp>
      <p:sp>
        <p:nvSpPr>
          <p:cNvPr id="693376" name="Oval 128"/>
          <p:cNvSpPr>
            <a:spLocks noChangeArrowheads="1"/>
          </p:cNvSpPr>
          <p:nvPr/>
        </p:nvSpPr>
        <p:spPr bwMode="auto">
          <a:xfrm>
            <a:off x="1311275" y="4052888"/>
            <a:ext cx="762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377" name="Oval 129"/>
          <p:cNvSpPr>
            <a:spLocks noChangeArrowheads="1"/>
          </p:cNvSpPr>
          <p:nvPr/>
        </p:nvSpPr>
        <p:spPr bwMode="auto">
          <a:xfrm>
            <a:off x="1235075" y="2681288"/>
            <a:ext cx="762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378" name="Oval 130"/>
          <p:cNvSpPr>
            <a:spLocks noChangeArrowheads="1"/>
          </p:cNvSpPr>
          <p:nvPr/>
        </p:nvSpPr>
        <p:spPr bwMode="auto">
          <a:xfrm>
            <a:off x="3825875" y="2528888"/>
            <a:ext cx="762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379" name="Oval 131"/>
          <p:cNvSpPr>
            <a:spLocks noChangeArrowheads="1"/>
          </p:cNvSpPr>
          <p:nvPr/>
        </p:nvSpPr>
        <p:spPr bwMode="auto">
          <a:xfrm>
            <a:off x="5654675" y="2986088"/>
            <a:ext cx="762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380" name="Oval 132"/>
          <p:cNvSpPr>
            <a:spLocks noChangeArrowheads="1"/>
          </p:cNvSpPr>
          <p:nvPr/>
        </p:nvSpPr>
        <p:spPr bwMode="auto">
          <a:xfrm>
            <a:off x="5959475" y="2376488"/>
            <a:ext cx="762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3381" name="Oval 133"/>
          <p:cNvSpPr>
            <a:spLocks noChangeArrowheads="1"/>
          </p:cNvSpPr>
          <p:nvPr/>
        </p:nvSpPr>
        <p:spPr bwMode="auto">
          <a:xfrm>
            <a:off x="8093075" y="2376488"/>
            <a:ext cx="762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93382" name="AutoShape 134"/>
          <p:cNvCxnSpPr>
            <a:cxnSpLocks noChangeShapeType="1"/>
            <a:stCxn id="693376" idx="7"/>
            <a:endCxn id="693378" idx="0"/>
          </p:cNvCxnSpPr>
          <p:nvPr/>
        </p:nvCxnSpPr>
        <p:spPr bwMode="auto">
          <a:xfrm rot="16200000">
            <a:off x="1852613" y="2052638"/>
            <a:ext cx="1535112" cy="2487612"/>
          </a:xfrm>
          <a:prstGeom prst="curvedConnector3">
            <a:avLst>
              <a:gd name="adj1" fmla="val 105273"/>
            </a:avLst>
          </a:prstGeom>
          <a:noFill/>
          <a:ln w="28575">
            <a:solidFill>
              <a:srgbClr val="7B84C6"/>
            </a:solidFill>
            <a:round/>
            <a:headEnd/>
            <a:tailEnd type="triangle" w="med" len="med"/>
          </a:ln>
          <a:effectLst/>
        </p:spPr>
      </p:cxnSp>
      <p:sp>
        <p:nvSpPr>
          <p:cNvPr id="693383" name="Oval 135"/>
          <p:cNvSpPr>
            <a:spLocks noChangeArrowheads="1"/>
          </p:cNvSpPr>
          <p:nvPr/>
        </p:nvSpPr>
        <p:spPr bwMode="auto">
          <a:xfrm>
            <a:off x="625475" y="4129088"/>
            <a:ext cx="762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93384" name="AutoShape 136"/>
          <p:cNvCxnSpPr>
            <a:cxnSpLocks noChangeShapeType="1"/>
          </p:cNvCxnSpPr>
          <p:nvPr/>
        </p:nvCxnSpPr>
        <p:spPr bwMode="auto">
          <a:xfrm rot="5400000" flipH="1" flipV="1">
            <a:off x="5330825" y="2776538"/>
            <a:ext cx="141287" cy="560388"/>
          </a:xfrm>
          <a:prstGeom prst="curvedConnector5">
            <a:avLst>
              <a:gd name="adj1" fmla="val -19102"/>
              <a:gd name="adj2" fmla="val 47593"/>
              <a:gd name="adj3" fmla="val -20227"/>
            </a:avLst>
          </a:prstGeom>
          <a:noFill/>
          <a:ln w="28575">
            <a:solidFill>
              <a:srgbClr val="7B84C6"/>
            </a:solidFill>
            <a:round/>
            <a:headEnd/>
            <a:tailEnd/>
          </a:ln>
          <a:effectLst/>
        </p:spPr>
      </p:cxnSp>
      <p:cxnSp>
        <p:nvCxnSpPr>
          <p:cNvPr id="693385" name="AutoShape 137"/>
          <p:cNvCxnSpPr>
            <a:cxnSpLocks noChangeShapeType="1"/>
            <a:stCxn id="693379" idx="0"/>
            <a:endCxn id="693381" idx="2"/>
          </p:cNvCxnSpPr>
          <p:nvPr/>
        </p:nvCxnSpPr>
        <p:spPr bwMode="auto">
          <a:xfrm rot="16200000">
            <a:off x="6607175" y="1500188"/>
            <a:ext cx="571500" cy="2400300"/>
          </a:xfrm>
          <a:prstGeom prst="curvedConnector2">
            <a:avLst/>
          </a:prstGeom>
          <a:noFill/>
          <a:ln w="28575">
            <a:solidFill>
              <a:srgbClr val="7B84C6"/>
            </a:solidFill>
            <a:round/>
            <a:headEnd/>
            <a:tailEnd type="triangle" w="med" len="med"/>
          </a:ln>
          <a:effectLst/>
        </p:spPr>
      </p:cxnSp>
      <p:sp>
        <p:nvSpPr>
          <p:cNvPr id="693386" name="Text Box 138"/>
          <p:cNvSpPr txBox="1">
            <a:spLocks noChangeArrowheads="1"/>
          </p:cNvSpPr>
          <p:nvPr/>
        </p:nvSpPr>
        <p:spPr bwMode="auto">
          <a:xfrm>
            <a:off x="3216275" y="3519488"/>
            <a:ext cx="1295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 dirty="0">
                <a:solidFill>
                  <a:srgbClr val="FF0000"/>
                </a:solidFill>
                <a:latin typeface="Arial" pitchFamily="34" charset="0"/>
              </a:rPr>
              <a:t>charged</a:t>
            </a:r>
          </a:p>
        </p:txBody>
      </p:sp>
      <p:cxnSp>
        <p:nvCxnSpPr>
          <p:cNvPr id="693387" name="AutoShape 139"/>
          <p:cNvCxnSpPr>
            <a:cxnSpLocks noChangeShapeType="1"/>
          </p:cNvCxnSpPr>
          <p:nvPr/>
        </p:nvCxnSpPr>
        <p:spPr bwMode="auto">
          <a:xfrm rot="5400000" flipH="1" flipV="1">
            <a:off x="987425" y="3843338"/>
            <a:ext cx="141287" cy="560388"/>
          </a:xfrm>
          <a:prstGeom prst="curvedConnector5">
            <a:avLst>
              <a:gd name="adj1" fmla="val -19102"/>
              <a:gd name="adj2" fmla="val 47593"/>
              <a:gd name="adj3" fmla="val -20227"/>
            </a:avLst>
          </a:prstGeom>
          <a:noFill/>
          <a:ln w="28575">
            <a:solidFill>
              <a:srgbClr val="7B84C6"/>
            </a:solidFill>
            <a:round/>
            <a:headEnd/>
            <a:tailEnd/>
          </a:ln>
          <a:effectLst/>
        </p:spPr>
      </p:cxnSp>
      <p:sp>
        <p:nvSpPr>
          <p:cNvPr id="693388" name="Text Box 140"/>
          <p:cNvSpPr txBox="1">
            <a:spLocks noChangeArrowheads="1"/>
          </p:cNvSpPr>
          <p:nvPr/>
        </p:nvSpPr>
        <p:spPr bwMode="auto">
          <a:xfrm>
            <a:off x="1920875" y="3367088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93389" name="Text Box 141"/>
          <p:cNvSpPr txBox="1">
            <a:spLocks noChangeArrowheads="1"/>
          </p:cNvSpPr>
          <p:nvPr/>
        </p:nvSpPr>
        <p:spPr bwMode="auto">
          <a:xfrm>
            <a:off x="1539875" y="4205288"/>
            <a:ext cx="1066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</a:rPr>
              <a:t>0</a:t>
            </a:r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93390" name="Text Box 142"/>
          <p:cNvSpPr txBox="1">
            <a:spLocks noChangeArrowheads="1"/>
          </p:cNvSpPr>
          <p:nvPr/>
        </p:nvSpPr>
        <p:spPr bwMode="auto">
          <a:xfrm>
            <a:off x="3216275" y="3976688"/>
            <a:ext cx="1295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 dirty="0">
                <a:solidFill>
                  <a:srgbClr val="FF0000"/>
                </a:solidFill>
                <a:latin typeface="Arial" pitchFamily="34" charset="0"/>
              </a:rPr>
              <a:t>charged</a:t>
            </a:r>
          </a:p>
        </p:txBody>
      </p:sp>
      <p:sp>
        <p:nvSpPr>
          <p:cNvPr id="693391" name="Text Box 143"/>
          <p:cNvSpPr txBox="1">
            <a:spLocks noChangeArrowheads="1"/>
          </p:cNvSpPr>
          <p:nvPr/>
        </p:nvSpPr>
        <p:spPr bwMode="auto">
          <a:xfrm>
            <a:off x="3521075" y="2757488"/>
            <a:ext cx="1295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 dirty="0">
                <a:solidFill>
                  <a:srgbClr val="FF0000"/>
                </a:solidFill>
                <a:latin typeface="Arial" pitchFamily="34" charset="0"/>
              </a:rPr>
              <a:t>charged</a:t>
            </a:r>
          </a:p>
        </p:txBody>
      </p:sp>
      <p:sp>
        <p:nvSpPr>
          <p:cNvPr id="693392" name="Text Box 144"/>
          <p:cNvSpPr txBox="1">
            <a:spLocks noChangeArrowheads="1"/>
          </p:cNvSpPr>
          <p:nvPr/>
        </p:nvSpPr>
        <p:spPr bwMode="auto">
          <a:xfrm>
            <a:off x="1920875" y="2833688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93393" name="Text Box 145"/>
          <p:cNvSpPr txBox="1">
            <a:spLocks noChangeArrowheads="1"/>
          </p:cNvSpPr>
          <p:nvPr/>
        </p:nvSpPr>
        <p:spPr bwMode="auto">
          <a:xfrm>
            <a:off x="537027" y="5014459"/>
            <a:ext cx="410754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b="1" i="1" dirty="0">
                <a:latin typeface="Arial" pitchFamily="34" charset="0"/>
              </a:rPr>
              <a:t>delay determined by time to discharge C</a:t>
            </a:r>
            <a:r>
              <a:rPr kumimoji="0" lang="en-US" altLang="zh-CN" b="1" i="1" baseline="-25000" dirty="0">
                <a:latin typeface="Arial" pitchFamily="34" charset="0"/>
              </a:rPr>
              <a:t>L</a:t>
            </a:r>
            <a:r>
              <a:rPr kumimoji="0" lang="en-US" altLang="zh-CN" b="1" i="1" dirty="0">
                <a:latin typeface="Arial" pitchFamily="34" charset="0"/>
              </a:rPr>
              <a:t>, C</a:t>
            </a:r>
            <a:r>
              <a:rPr kumimoji="0" lang="en-US" altLang="zh-CN" b="1" i="1" baseline="-25000" dirty="0">
                <a:latin typeface="Arial" pitchFamily="34" charset="0"/>
              </a:rPr>
              <a:t>1</a:t>
            </a:r>
            <a:r>
              <a:rPr kumimoji="0" lang="en-US" altLang="zh-CN" b="1" i="1" dirty="0">
                <a:latin typeface="Arial" pitchFamily="34" charset="0"/>
              </a:rPr>
              <a:t> and C</a:t>
            </a:r>
            <a:r>
              <a:rPr kumimoji="0" lang="en-US" altLang="zh-CN" b="1" i="1" baseline="-25000" dirty="0">
                <a:latin typeface="Arial" pitchFamily="34" charset="0"/>
              </a:rPr>
              <a:t>2</a:t>
            </a:r>
          </a:p>
        </p:txBody>
      </p:sp>
      <p:sp>
        <p:nvSpPr>
          <p:cNvPr id="693394" name="Text Box 146"/>
          <p:cNvSpPr txBox="1">
            <a:spLocks noChangeArrowheads="1"/>
          </p:cNvSpPr>
          <p:nvPr/>
        </p:nvSpPr>
        <p:spPr bwMode="auto">
          <a:xfrm>
            <a:off x="4957988" y="5028973"/>
            <a:ext cx="367801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CN" b="1" i="1" dirty="0">
                <a:latin typeface="Arial" pitchFamily="34" charset="0"/>
              </a:rPr>
              <a:t>delay determined by time to discharge C</a:t>
            </a:r>
            <a:r>
              <a:rPr kumimoji="0" lang="en-US" altLang="zh-CN" b="1" i="1" baseline="-25000" dirty="0">
                <a:latin typeface="Arial" pitchFamily="34" charset="0"/>
              </a:rPr>
              <a:t>L</a:t>
            </a:r>
          </a:p>
        </p:txBody>
      </p:sp>
      <p:sp>
        <p:nvSpPr>
          <p:cNvPr id="693395" name="Text Box 147"/>
          <p:cNvSpPr txBox="1">
            <a:spLocks noChangeArrowheads="1"/>
          </p:cNvSpPr>
          <p:nvPr/>
        </p:nvSpPr>
        <p:spPr bwMode="auto">
          <a:xfrm>
            <a:off x="6264275" y="3824288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93396" name="Text Box 148"/>
          <p:cNvSpPr txBox="1">
            <a:spLocks noChangeArrowheads="1"/>
          </p:cNvSpPr>
          <p:nvPr/>
        </p:nvSpPr>
        <p:spPr bwMode="auto">
          <a:xfrm>
            <a:off x="6264275" y="3290888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93397" name="Text Box 149"/>
          <p:cNvSpPr txBox="1">
            <a:spLocks noChangeArrowheads="1"/>
          </p:cNvSpPr>
          <p:nvPr/>
        </p:nvSpPr>
        <p:spPr bwMode="auto">
          <a:xfrm>
            <a:off x="5883275" y="2681288"/>
            <a:ext cx="1066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</a:rPr>
              <a:t>0</a:t>
            </a:r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kumimoji="0" lang="en-US" altLang="zh-CN" sz="2000">
                <a:solidFill>
                  <a:srgbClr val="7E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93398" name="Text Box 150"/>
          <p:cNvSpPr txBox="1">
            <a:spLocks noChangeArrowheads="1"/>
          </p:cNvSpPr>
          <p:nvPr/>
        </p:nvSpPr>
        <p:spPr bwMode="auto">
          <a:xfrm>
            <a:off x="7848600" y="2645228"/>
            <a:ext cx="1295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 dirty="0">
                <a:solidFill>
                  <a:srgbClr val="FF0000"/>
                </a:solidFill>
                <a:latin typeface="Arial" pitchFamily="34" charset="0"/>
              </a:rPr>
              <a:t>charged</a:t>
            </a:r>
          </a:p>
        </p:txBody>
      </p:sp>
      <p:sp>
        <p:nvSpPr>
          <p:cNvPr id="693399" name="Text Box 151"/>
          <p:cNvSpPr txBox="1">
            <a:spLocks noChangeArrowheads="1"/>
          </p:cNvSpPr>
          <p:nvPr/>
        </p:nvSpPr>
        <p:spPr bwMode="auto">
          <a:xfrm>
            <a:off x="7467600" y="3744686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 dirty="0">
                <a:solidFill>
                  <a:srgbClr val="0070C0"/>
                </a:solidFill>
                <a:latin typeface="Arial" pitchFamily="34" charset="0"/>
              </a:rPr>
              <a:t>discharged</a:t>
            </a:r>
          </a:p>
        </p:txBody>
      </p:sp>
      <p:sp>
        <p:nvSpPr>
          <p:cNvPr id="693400" name="Text Box 152"/>
          <p:cNvSpPr txBox="1">
            <a:spLocks noChangeArrowheads="1"/>
          </p:cNvSpPr>
          <p:nvPr/>
        </p:nvSpPr>
        <p:spPr bwMode="auto">
          <a:xfrm>
            <a:off x="7467600" y="3331028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000" dirty="0">
                <a:solidFill>
                  <a:srgbClr val="0070C0"/>
                </a:solidFill>
                <a:latin typeface="Arial" pitchFamily="34" charset="0"/>
              </a:rPr>
              <a:t>discharged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984FEF-0391-4C8F-9603-B0D5511365A8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91293" name="Rectangle 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Progressive sizing</a:t>
            </a:r>
          </a:p>
        </p:txBody>
      </p:sp>
      <p:sp>
        <p:nvSpPr>
          <p:cNvPr id="691294" name="Rectangle 9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0" lang="en-US" altLang="zh-CN" sz="2800" dirty="0"/>
              <a:t>Distributed RC line</a:t>
            </a:r>
          </a:p>
          <a:p>
            <a:pPr lvl="1"/>
            <a:r>
              <a:rPr kumimoji="0" lang="en-US" altLang="zh-CN" sz="2800" dirty="0"/>
              <a:t>M</a:t>
            </a:r>
            <a:r>
              <a:rPr kumimoji="0" lang="en-US" altLang="zh-CN" sz="2800" baseline="-25000" dirty="0"/>
              <a:t>1</a:t>
            </a:r>
            <a:r>
              <a:rPr kumimoji="0" lang="en-US" altLang="zh-CN" sz="2800" dirty="0"/>
              <a:t> &gt; M</a:t>
            </a:r>
            <a:r>
              <a:rPr kumimoji="0" lang="en-US" altLang="zh-CN" sz="2800" baseline="-25000" dirty="0"/>
              <a:t>2</a:t>
            </a:r>
            <a:r>
              <a:rPr kumimoji="0" lang="en-US" altLang="zh-CN" sz="2800" dirty="0"/>
              <a:t> &gt; M</a:t>
            </a:r>
            <a:r>
              <a:rPr kumimoji="0" lang="en-US" altLang="zh-CN" sz="2800" baseline="-25000" dirty="0"/>
              <a:t>3</a:t>
            </a:r>
            <a:r>
              <a:rPr kumimoji="0" lang="en-US" altLang="zh-CN" sz="2800" dirty="0"/>
              <a:t> &gt; … &gt; M</a:t>
            </a:r>
            <a:r>
              <a:rPr kumimoji="0" lang="en-US" altLang="zh-CN" sz="2800" baseline="-25000" dirty="0"/>
              <a:t>N</a:t>
            </a:r>
          </a:p>
          <a:p>
            <a:r>
              <a:rPr kumimoji="0" lang="en-US" altLang="zh-CN" sz="2800" dirty="0"/>
              <a:t>the closest to the output is the smallest</a:t>
            </a:r>
          </a:p>
          <a:p>
            <a:r>
              <a:rPr kumimoji="0" lang="en-US" altLang="zh-CN" sz="2800" dirty="0"/>
              <a:t>Can reduce delay by more than 20%; decreasing gains as technology shrinks</a:t>
            </a:r>
          </a:p>
          <a:p>
            <a:endParaRPr kumimoji="0" lang="zh-CN" altLang="en-US" sz="2400" dirty="0"/>
          </a:p>
        </p:txBody>
      </p:sp>
      <p:pic>
        <p:nvPicPr>
          <p:cNvPr id="691292" name="Picture 9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688" y="1722438"/>
            <a:ext cx="322738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B1478-5596-4263-A67E-1C297435D4FB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695391" name="Rectangle 9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Alternative logic structures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1414463" y="2286000"/>
            <a:ext cx="2409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altLang="zh-CN">
                <a:latin typeface="Arial" pitchFamily="34" charset="0"/>
              </a:rPr>
              <a:t>F = ABCDEFGH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00600" y="2209800"/>
            <a:ext cx="2514600" cy="1219200"/>
            <a:chOff x="3024" y="1392"/>
            <a:chExt cx="1584" cy="768"/>
          </a:xfrm>
        </p:grpSpPr>
        <p:sp>
          <p:nvSpPr>
            <p:cNvPr id="695302" name="AutoShape 6"/>
            <p:cNvSpPr>
              <a:spLocks noChangeArrowheads="1"/>
            </p:cNvSpPr>
            <p:nvPr/>
          </p:nvSpPr>
          <p:spPr bwMode="auto">
            <a:xfrm>
              <a:off x="3216" y="1392"/>
              <a:ext cx="384" cy="76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3" name="Oval 7"/>
            <p:cNvSpPr>
              <a:spLocks noChangeArrowheads="1"/>
            </p:cNvSpPr>
            <p:nvPr/>
          </p:nvSpPr>
          <p:spPr bwMode="auto">
            <a:xfrm>
              <a:off x="3600" y="1712"/>
              <a:ext cx="96" cy="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4" name="AutoShape 8"/>
            <p:cNvSpPr>
              <a:spLocks noChangeArrowheads="1"/>
            </p:cNvSpPr>
            <p:nvPr/>
          </p:nvSpPr>
          <p:spPr bwMode="auto">
            <a:xfrm rot="5400000" flipH="1" flipV="1">
              <a:off x="3984" y="1632"/>
              <a:ext cx="384" cy="28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5" name="Oval 9"/>
            <p:cNvSpPr>
              <a:spLocks noChangeArrowheads="1"/>
            </p:cNvSpPr>
            <p:nvPr/>
          </p:nvSpPr>
          <p:spPr bwMode="auto">
            <a:xfrm>
              <a:off x="4320" y="1712"/>
              <a:ext cx="96" cy="11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6" name="Line 10"/>
            <p:cNvSpPr>
              <a:spLocks noChangeShapeType="1"/>
            </p:cNvSpPr>
            <p:nvPr/>
          </p:nvSpPr>
          <p:spPr bwMode="auto">
            <a:xfrm>
              <a:off x="3696" y="1771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7" name="Line 11"/>
            <p:cNvSpPr>
              <a:spLocks noChangeShapeType="1"/>
            </p:cNvSpPr>
            <p:nvPr/>
          </p:nvSpPr>
          <p:spPr bwMode="auto">
            <a:xfrm>
              <a:off x="4416" y="1771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8" name="Line 12"/>
            <p:cNvSpPr>
              <a:spLocks noChangeShapeType="1"/>
            </p:cNvSpPr>
            <p:nvPr/>
          </p:nvSpPr>
          <p:spPr bwMode="auto">
            <a:xfrm>
              <a:off x="3024" y="144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9" name="Line 13"/>
            <p:cNvSpPr>
              <a:spLocks noChangeShapeType="1"/>
            </p:cNvSpPr>
            <p:nvPr/>
          </p:nvSpPr>
          <p:spPr bwMode="auto">
            <a:xfrm>
              <a:off x="3024" y="16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0" name="Line 14"/>
            <p:cNvSpPr>
              <a:spLocks noChangeShapeType="1"/>
            </p:cNvSpPr>
            <p:nvPr/>
          </p:nvSpPr>
          <p:spPr bwMode="auto">
            <a:xfrm>
              <a:off x="3024" y="17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1" name="Line 15"/>
            <p:cNvSpPr>
              <a:spLocks noChangeShapeType="1"/>
            </p:cNvSpPr>
            <p:nvPr/>
          </p:nvSpPr>
          <p:spPr bwMode="auto">
            <a:xfrm>
              <a:off x="3024" y="18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2" name="Line 16"/>
            <p:cNvSpPr>
              <a:spLocks noChangeShapeType="1"/>
            </p:cNvSpPr>
            <p:nvPr/>
          </p:nvSpPr>
          <p:spPr bwMode="auto">
            <a:xfrm>
              <a:off x="3024" y="19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3" name="Line 17"/>
            <p:cNvSpPr>
              <a:spLocks noChangeShapeType="1"/>
            </p:cNvSpPr>
            <p:nvPr/>
          </p:nvSpPr>
          <p:spPr bwMode="auto">
            <a:xfrm>
              <a:off x="3024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4" name="Line 18"/>
            <p:cNvSpPr>
              <a:spLocks noChangeShapeType="1"/>
            </p:cNvSpPr>
            <p:nvPr/>
          </p:nvSpPr>
          <p:spPr bwMode="auto">
            <a:xfrm>
              <a:off x="3024" y="21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5" name="Line 19"/>
            <p:cNvSpPr>
              <a:spLocks noChangeShapeType="1"/>
            </p:cNvSpPr>
            <p:nvPr/>
          </p:nvSpPr>
          <p:spPr bwMode="auto">
            <a:xfrm>
              <a:off x="3024" y="15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5316" name="AutoShape 20"/>
          <p:cNvSpPr>
            <a:spLocks noChangeArrowheads="1"/>
          </p:cNvSpPr>
          <p:nvPr/>
        </p:nvSpPr>
        <p:spPr bwMode="auto">
          <a:xfrm>
            <a:off x="6172200" y="4038600"/>
            <a:ext cx="6096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17" name="AutoShape 21"/>
          <p:cNvSpPr>
            <a:spLocks noChangeArrowheads="1"/>
          </p:cNvSpPr>
          <p:nvPr/>
        </p:nvSpPr>
        <p:spPr bwMode="auto">
          <a:xfrm>
            <a:off x="6172200" y="4800600"/>
            <a:ext cx="6096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18" name="Oval 22"/>
          <p:cNvSpPr>
            <a:spLocks noChangeArrowheads="1"/>
          </p:cNvSpPr>
          <p:nvPr/>
        </p:nvSpPr>
        <p:spPr bwMode="auto">
          <a:xfrm>
            <a:off x="6781800" y="4267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19" name="Oval 23"/>
          <p:cNvSpPr>
            <a:spLocks noChangeArrowheads="1"/>
          </p:cNvSpPr>
          <p:nvPr/>
        </p:nvSpPr>
        <p:spPr bwMode="auto">
          <a:xfrm>
            <a:off x="6781800" y="5029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0" name="Line 24"/>
          <p:cNvSpPr>
            <a:spLocks noChangeShapeType="1"/>
          </p:cNvSpPr>
          <p:nvPr/>
        </p:nvSpPr>
        <p:spPr bwMode="auto">
          <a:xfrm>
            <a:off x="5867400" y="411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1" name="Line 25"/>
          <p:cNvSpPr>
            <a:spLocks noChangeShapeType="1"/>
          </p:cNvSpPr>
          <p:nvPr/>
        </p:nvSpPr>
        <p:spPr bwMode="auto">
          <a:xfrm>
            <a:off x="5867400" y="4419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2" name="Line 26"/>
          <p:cNvSpPr>
            <a:spLocks noChangeShapeType="1"/>
          </p:cNvSpPr>
          <p:nvPr/>
        </p:nvSpPr>
        <p:spPr bwMode="auto">
          <a:xfrm>
            <a:off x="58674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3" name="Line 27"/>
          <p:cNvSpPr>
            <a:spLocks noChangeShapeType="1"/>
          </p:cNvSpPr>
          <p:nvPr/>
        </p:nvSpPr>
        <p:spPr bwMode="auto">
          <a:xfrm>
            <a:off x="5867400" y="5334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4" name="Line 28"/>
          <p:cNvSpPr>
            <a:spLocks noChangeShapeType="1"/>
          </p:cNvSpPr>
          <p:nvPr/>
        </p:nvSpPr>
        <p:spPr bwMode="auto">
          <a:xfrm>
            <a:off x="6934200" y="4343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5" name="Line 29"/>
          <p:cNvSpPr>
            <a:spLocks noChangeShapeType="1"/>
          </p:cNvSpPr>
          <p:nvPr/>
        </p:nvSpPr>
        <p:spPr bwMode="auto">
          <a:xfrm>
            <a:off x="70866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6" name="Line 30"/>
          <p:cNvSpPr>
            <a:spLocks noChangeShapeType="1"/>
          </p:cNvSpPr>
          <p:nvPr/>
        </p:nvSpPr>
        <p:spPr bwMode="auto">
          <a:xfrm>
            <a:off x="7086600" y="457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7" name="Line 31"/>
          <p:cNvSpPr>
            <a:spLocks noChangeShapeType="1"/>
          </p:cNvSpPr>
          <p:nvPr/>
        </p:nvSpPr>
        <p:spPr bwMode="auto">
          <a:xfrm>
            <a:off x="7086600" y="495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8" name="Line 32"/>
          <p:cNvSpPr>
            <a:spLocks noChangeShapeType="1"/>
          </p:cNvSpPr>
          <p:nvPr/>
        </p:nvSpPr>
        <p:spPr bwMode="auto">
          <a:xfrm>
            <a:off x="7086600" y="4953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29" name="Line 33"/>
          <p:cNvSpPr>
            <a:spLocks noChangeShapeType="1"/>
          </p:cNvSpPr>
          <p:nvPr/>
        </p:nvSpPr>
        <p:spPr bwMode="auto">
          <a:xfrm>
            <a:off x="6934200" y="5105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315200" y="4419600"/>
            <a:ext cx="1143000" cy="685800"/>
            <a:chOff x="4608" y="2784"/>
            <a:chExt cx="720" cy="432"/>
          </a:xfrm>
        </p:grpSpPr>
        <p:sp>
          <p:nvSpPr>
            <p:cNvPr id="695331" name="AutoShape 35"/>
            <p:cNvSpPr>
              <a:spLocks noChangeArrowheads="1"/>
            </p:cNvSpPr>
            <p:nvPr/>
          </p:nvSpPr>
          <p:spPr bwMode="auto">
            <a:xfrm flipH="1">
              <a:off x="4608" y="2784"/>
              <a:ext cx="432" cy="432"/>
            </a:xfrm>
            <a:prstGeom prst="moon">
              <a:avLst>
                <a:gd name="adj" fmla="val 8484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32" name="Oval 36"/>
            <p:cNvSpPr>
              <a:spLocks noChangeArrowheads="1"/>
            </p:cNvSpPr>
            <p:nvPr/>
          </p:nvSpPr>
          <p:spPr bwMode="auto">
            <a:xfrm>
              <a:off x="504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33" name="Line 37"/>
            <p:cNvSpPr>
              <a:spLocks noChangeShapeType="1"/>
            </p:cNvSpPr>
            <p:nvPr/>
          </p:nvSpPr>
          <p:spPr bwMode="auto">
            <a:xfrm>
              <a:off x="5136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5334" name="Line 38"/>
          <p:cNvSpPr>
            <a:spLocks noChangeShapeType="1"/>
          </p:cNvSpPr>
          <p:nvPr/>
        </p:nvSpPr>
        <p:spPr bwMode="auto">
          <a:xfrm>
            <a:off x="5867400" y="426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35" name="Line 39"/>
          <p:cNvSpPr>
            <a:spLocks noChangeShapeType="1"/>
          </p:cNvSpPr>
          <p:nvPr/>
        </p:nvSpPr>
        <p:spPr bwMode="auto">
          <a:xfrm>
            <a:off x="5867400" y="5181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36" name="Line 40"/>
          <p:cNvSpPr>
            <a:spLocks noChangeShapeType="1"/>
          </p:cNvSpPr>
          <p:nvPr/>
        </p:nvSpPr>
        <p:spPr bwMode="auto">
          <a:xfrm>
            <a:off x="5867400" y="487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37" name="Line 41"/>
          <p:cNvSpPr>
            <a:spLocks noChangeShapeType="1"/>
          </p:cNvSpPr>
          <p:nvPr/>
        </p:nvSpPr>
        <p:spPr bwMode="auto">
          <a:xfrm>
            <a:off x="5867400" y="457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990600" y="3200400"/>
            <a:ext cx="914400" cy="457200"/>
            <a:chOff x="2544" y="3264"/>
            <a:chExt cx="576" cy="288"/>
          </a:xfrm>
        </p:grpSpPr>
        <p:sp>
          <p:nvSpPr>
            <p:cNvPr id="695339" name="AutoShape 43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40" name="Oval 44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41" name="Line 45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42" name="Line 46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990600" y="3886200"/>
            <a:ext cx="914400" cy="457200"/>
            <a:chOff x="2544" y="3264"/>
            <a:chExt cx="576" cy="288"/>
          </a:xfrm>
        </p:grpSpPr>
        <p:sp>
          <p:nvSpPr>
            <p:cNvPr id="695344" name="AutoShape 48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45" name="Oval 49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46" name="Line 50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47" name="Line 51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990600" y="4572000"/>
            <a:ext cx="914400" cy="457200"/>
            <a:chOff x="2544" y="3264"/>
            <a:chExt cx="576" cy="288"/>
          </a:xfrm>
        </p:grpSpPr>
        <p:sp>
          <p:nvSpPr>
            <p:cNvPr id="695349" name="AutoShape 53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50" name="Oval 54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51" name="Line 55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52" name="Line 56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990600" y="5257800"/>
            <a:ext cx="914400" cy="457200"/>
            <a:chOff x="2544" y="3264"/>
            <a:chExt cx="576" cy="288"/>
          </a:xfrm>
        </p:grpSpPr>
        <p:sp>
          <p:nvSpPr>
            <p:cNvPr id="695354" name="AutoShape 58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55" name="Oval 59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56" name="Line 60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57" name="Line 61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124200" y="4267200"/>
            <a:ext cx="914400" cy="457200"/>
            <a:chOff x="2544" y="3264"/>
            <a:chExt cx="576" cy="288"/>
          </a:xfrm>
        </p:grpSpPr>
        <p:sp>
          <p:nvSpPr>
            <p:cNvPr id="695359" name="AutoShape 63"/>
            <p:cNvSpPr>
              <a:spLocks noChangeArrowheads="1"/>
            </p:cNvSpPr>
            <p:nvPr/>
          </p:nvSpPr>
          <p:spPr bwMode="auto">
            <a:xfrm>
              <a:off x="2736" y="3264"/>
              <a:ext cx="288" cy="28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60" name="Oval 64"/>
            <p:cNvSpPr>
              <a:spLocks noChangeArrowheads="1"/>
            </p:cNvSpPr>
            <p:nvPr/>
          </p:nvSpPr>
          <p:spPr bwMode="auto">
            <a:xfrm>
              <a:off x="3024" y="336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61" name="Line 65"/>
            <p:cNvSpPr>
              <a:spLocks noChangeShapeType="1"/>
            </p:cNvSpPr>
            <p:nvPr/>
          </p:nvSpPr>
          <p:spPr bwMode="auto">
            <a:xfrm>
              <a:off x="2544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62" name="Line 66"/>
            <p:cNvSpPr>
              <a:spLocks noChangeShapeType="1"/>
            </p:cNvSpPr>
            <p:nvPr/>
          </p:nvSpPr>
          <p:spPr bwMode="auto">
            <a:xfrm>
              <a:off x="254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4038600" y="4267200"/>
            <a:ext cx="990600" cy="457200"/>
            <a:chOff x="4560" y="3744"/>
            <a:chExt cx="768" cy="384"/>
          </a:xfrm>
        </p:grpSpPr>
        <p:sp>
          <p:nvSpPr>
            <p:cNvPr id="695364" name="AutoShape 68"/>
            <p:cNvSpPr>
              <a:spLocks noChangeArrowheads="1"/>
            </p:cNvSpPr>
            <p:nvPr/>
          </p:nvSpPr>
          <p:spPr bwMode="auto">
            <a:xfrm rot="5400000" flipH="1" flipV="1">
              <a:off x="4704" y="3792"/>
              <a:ext cx="384" cy="28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65" name="Oval 69"/>
            <p:cNvSpPr>
              <a:spLocks noChangeArrowheads="1"/>
            </p:cNvSpPr>
            <p:nvPr/>
          </p:nvSpPr>
          <p:spPr bwMode="auto">
            <a:xfrm>
              <a:off x="5040" y="388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66" name="Line 70"/>
            <p:cNvSpPr>
              <a:spLocks noChangeShapeType="1"/>
            </p:cNvSpPr>
            <p:nvPr/>
          </p:nvSpPr>
          <p:spPr bwMode="auto">
            <a:xfrm>
              <a:off x="4560" y="39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67" name="Line 71"/>
            <p:cNvSpPr>
              <a:spLocks noChangeShapeType="1"/>
            </p:cNvSpPr>
            <p:nvPr/>
          </p:nvSpPr>
          <p:spPr bwMode="auto">
            <a:xfrm>
              <a:off x="5136" y="39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5368" name="Line 72"/>
          <p:cNvSpPr>
            <a:spLocks noChangeShapeType="1"/>
          </p:cNvSpPr>
          <p:nvPr/>
        </p:nvSpPr>
        <p:spPr bwMode="auto">
          <a:xfrm>
            <a:off x="1905000" y="3429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69" name="Line 73"/>
          <p:cNvSpPr>
            <a:spLocks noChangeShapeType="1"/>
          </p:cNvSpPr>
          <p:nvPr/>
        </p:nvSpPr>
        <p:spPr bwMode="auto">
          <a:xfrm>
            <a:off x="1905000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0" name="Line 74"/>
          <p:cNvSpPr>
            <a:spLocks noChangeShapeType="1"/>
          </p:cNvSpPr>
          <p:nvPr/>
        </p:nvSpPr>
        <p:spPr bwMode="auto">
          <a:xfrm>
            <a:off x="1905000" y="4800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1" name="Line 75"/>
          <p:cNvSpPr>
            <a:spLocks noChangeShapeType="1"/>
          </p:cNvSpPr>
          <p:nvPr/>
        </p:nvSpPr>
        <p:spPr bwMode="auto">
          <a:xfrm>
            <a:off x="1905000" y="5486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2" name="Line 76"/>
          <p:cNvSpPr>
            <a:spLocks noChangeShapeType="1"/>
          </p:cNvSpPr>
          <p:nvPr/>
        </p:nvSpPr>
        <p:spPr bwMode="auto">
          <a:xfrm>
            <a:off x="2057400" y="3429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3" name="Line 77"/>
          <p:cNvSpPr>
            <a:spLocks noChangeShapeType="1"/>
          </p:cNvSpPr>
          <p:nvPr/>
        </p:nvSpPr>
        <p:spPr bwMode="auto">
          <a:xfrm>
            <a:off x="2057400" y="3886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4" name="Line 78"/>
          <p:cNvSpPr>
            <a:spLocks noChangeShapeType="1"/>
          </p:cNvSpPr>
          <p:nvPr/>
        </p:nvSpPr>
        <p:spPr bwMode="auto">
          <a:xfrm>
            <a:off x="31242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5" name="Line 79"/>
          <p:cNvSpPr>
            <a:spLocks noChangeShapeType="1"/>
          </p:cNvSpPr>
          <p:nvPr/>
        </p:nvSpPr>
        <p:spPr bwMode="auto">
          <a:xfrm>
            <a:off x="20574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6" name="Line 80"/>
          <p:cNvSpPr>
            <a:spLocks noChangeShapeType="1"/>
          </p:cNvSpPr>
          <p:nvPr/>
        </p:nvSpPr>
        <p:spPr bwMode="auto">
          <a:xfrm>
            <a:off x="2971800" y="3810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7" name="Line 81"/>
          <p:cNvSpPr>
            <a:spLocks noChangeShapeType="1"/>
          </p:cNvSpPr>
          <p:nvPr/>
        </p:nvSpPr>
        <p:spPr bwMode="auto">
          <a:xfrm>
            <a:off x="3124200" y="3810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78" name="Line 82"/>
          <p:cNvSpPr>
            <a:spLocks noChangeShapeType="1"/>
          </p:cNvSpPr>
          <p:nvPr/>
        </p:nvSpPr>
        <p:spPr bwMode="auto">
          <a:xfrm>
            <a:off x="2057400" y="4800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2286000" y="3581400"/>
            <a:ext cx="838200" cy="533400"/>
            <a:chOff x="4608" y="2784"/>
            <a:chExt cx="720" cy="432"/>
          </a:xfrm>
        </p:grpSpPr>
        <p:sp>
          <p:nvSpPr>
            <p:cNvPr id="695380" name="AutoShape 84"/>
            <p:cNvSpPr>
              <a:spLocks noChangeArrowheads="1"/>
            </p:cNvSpPr>
            <p:nvPr/>
          </p:nvSpPr>
          <p:spPr bwMode="auto">
            <a:xfrm flipH="1">
              <a:off x="4608" y="2784"/>
              <a:ext cx="432" cy="432"/>
            </a:xfrm>
            <a:prstGeom prst="moon">
              <a:avLst>
                <a:gd name="adj" fmla="val 8484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81" name="Oval 85"/>
            <p:cNvSpPr>
              <a:spLocks noChangeArrowheads="1"/>
            </p:cNvSpPr>
            <p:nvPr/>
          </p:nvSpPr>
          <p:spPr bwMode="auto">
            <a:xfrm>
              <a:off x="504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82" name="Line 86"/>
            <p:cNvSpPr>
              <a:spLocks noChangeShapeType="1"/>
            </p:cNvSpPr>
            <p:nvPr/>
          </p:nvSpPr>
          <p:spPr bwMode="auto">
            <a:xfrm>
              <a:off x="5136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2286000" y="4876800"/>
            <a:ext cx="838200" cy="533400"/>
            <a:chOff x="4608" y="2784"/>
            <a:chExt cx="720" cy="432"/>
          </a:xfrm>
        </p:grpSpPr>
        <p:sp>
          <p:nvSpPr>
            <p:cNvPr id="695384" name="AutoShape 88"/>
            <p:cNvSpPr>
              <a:spLocks noChangeArrowheads="1"/>
            </p:cNvSpPr>
            <p:nvPr/>
          </p:nvSpPr>
          <p:spPr bwMode="auto">
            <a:xfrm flipH="1">
              <a:off x="4608" y="2784"/>
              <a:ext cx="432" cy="432"/>
            </a:xfrm>
            <a:prstGeom prst="moon">
              <a:avLst>
                <a:gd name="adj" fmla="val 8484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85" name="Oval 89"/>
            <p:cNvSpPr>
              <a:spLocks noChangeArrowheads="1"/>
            </p:cNvSpPr>
            <p:nvPr/>
          </p:nvSpPr>
          <p:spPr bwMode="auto">
            <a:xfrm>
              <a:off x="5040" y="292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86" name="Line 90"/>
            <p:cNvSpPr>
              <a:spLocks noChangeShapeType="1"/>
            </p:cNvSpPr>
            <p:nvPr/>
          </p:nvSpPr>
          <p:spPr bwMode="auto">
            <a:xfrm>
              <a:off x="5136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5387" name="Line 91"/>
          <p:cNvSpPr>
            <a:spLocks noChangeShapeType="1"/>
          </p:cNvSpPr>
          <p:nvPr/>
        </p:nvSpPr>
        <p:spPr bwMode="auto">
          <a:xfrm>
            <a:off x="2057400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88" name="Line 92"/>
          <p:cNvSpPr>
            <a:spLocks noChangeShapeType="1"/>
          </p:cNvSpPr>
          <p:nvPr/>
        </p:nvSpPr>
        <p:spPr bwMode="auto">
          <a:xfrm>
            <a:off x="20574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89" name="Line 93"/>
          <p:cNvSpPr>
            <a:spLocks noChangeShapeType="1"/>
          </p:cNvSpPr>
          <p:nvPr/>
        </p:nvSpPr>
        <p:spPr bwMode="auto">
          <a:xfrm>
            <a:off x="20574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90" name="Line 94"/>
          <p:cNvSpPr>
            <a:spLocks noChangeShapeType="1"/>
          </p:cNvSpPr>
          <p:nvPr/>
        </p:nvSpPr>
        <p:spPr bwMode="auto">
          <a:xfrm>
            <a:off x="2057400" y="5257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062CC2-41D2-4CFC-8F7C-F1D968BD227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CMOS logic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061" y="1272746"/>
            <a:ext cx="6373340" cy="289285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1" dirty="0"/>
              <a:t>CMOS static characteristic</a:t>
            </a:r>
          </a:p>
          <a:p>
            <a:r>
              <a:rPr lang="en-US" altLang="zh-CN" sz="2800" i="1" dirty="0">
                <a:solidFill>
                  <a:schemeClr val="bg1">
                    <a:lumMod val="85000"/>
                  </a:schemeClr>
                </a:solidFill>
              </a:rPr>
              <a:t>CMOS propagate delay</a:t>
            </a:r>
          </a:p>
          <a:p>
            <a:r>
              <a:rPr lang="en-US" altLang="zh-CN" sz="2800" i="1" dirty="0">
                <a:solidFill>
                  <a:schemeClr val="bg1">
                    <a:lumMod val="85000"/>
                  </a:schemeClr>
                </a:solidFill>
              </a:rPr>
              <a:t>Large fan-in technology</a:t>
            </a:r>
          </a:p>
          <a:p>
            <a:r>
              <a:rPr lang="en-US" altLang="zh-CN" sz="2800" i="1" dirty="0">
                <a:solidFill>
                  <a:schemeClr val="bg1">
                    <a:lumMod val="85000"/>
                  </a:schemeClr>
                </a:solidFill>
              </a:rPr>
              <a:t>Logic effort</a:t>
            </a:r>
          </a:p>
          <a:p>
            <a:r>
              <a:rPr lang="en-US" altLang="zh-CN" sz="2800" i="1" dirty="0">
                <a:solidFill>
                  <a:schemeClr val="bg1">
                    <a:lumMod val="85000"/>
                  </a:schemeClr>
                </a:solidFill>
              </a:rPr>
              <a:t>CMOS power analysis</a:t>
            </a:r>
          </a:p>
          <a:p>
            <a:pPr marL="569913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416855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C71C2-3FFF-4312-BE78-503E7F80819A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697388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Isolating fan-in from fan-out using buffer insertion</a:t>
            </a:r>
          </a:p>
        </p:txBody>
      </p:sp>
      <p:sp>
        <p:nvSpPr>
          <p:cNvPr id="697348" name="AutoShape 4"/>
          <p:cNvSpPr>
            <a:spLocks noChangeArrowheads="1"/>
          </p:cNvSpPr>
          <p:nvPr/>
        </p:nvSpPr>
        <p:spPr bwMode="auto">
          <a:xfrm>
            <a:off x="1219200" y="3657600"/>
            <a:ext cx="609600" cy="6096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49" name="Oval 5"/>
          <p:cNvSpPr>
            <a:spLocks noChangeArrowheads="1"/>
          </p:cNvSpPr>
          <p:nvPr/>
        </p:nvSpPr>
        <p:spPr bwMode="auto">
          <a:xfrm>
            <a:off x="1828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0" name="Line 6"/>
          <p:cNvSpPr>
            <a:spLocks noChangeShapeType="1"/>
          </p:cNvSpPr>
          <p:nvPr/>
        </p:nvSpPr>
        <p:spPr bwMode="auto">
          <a:xfrm>
            <a:off x="914400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914400" y="4038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2" name="Line 8"/>
          <p:cNvSpPr>
            <a:spLocks noChangeShapeType="1"/>
          </p:cNvSpPr>
          <p:nvPr/>
        </p:nvSpPr>
        <p:spPr bwMode="auto">
          <a:xfrm>
            <a:off x="1981200" y="3962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3" name="Line 9"/>
          <p:cNvSpPr>
            <a:spLocks noChangeShapeType="1"/>
          </p:cNvSpPr>
          <p:nvPr/>
        </p:nvSpPr>
        <p:spPr bwMode="auto">
          <a:xfrm>
            <a:off x="9144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4" name="Line 10"/>
          <p:cNvSpPr>
            <a:spLocks noChangeShapeType="1"/>
          </p:cNvSpPr>
          <p:nvPr/>
        </p:nvSpPr>
        <p:spPr bwMode="auto">
          <a:xfrm>
            <a:off x="914400" y="4191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33600" y="3962400"/>
            <a:ext cx="722313" cy="600075"/>
            <a:chOff x="1488" y="2304"/>
            <a:chExt cx="675" cy="565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488" y="2784"/>
              <a:ext cx="288" cy="48"/>
              <a:chOff x="1248" y="3216"/>
              <a:chExt cx="288" cy="48"/>
            </a:xfrm>
          </p:grpSpPr>
          <p:sp>
            <p:nvSpPr>
              <p:cNvPr id="697357" name="Line 13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58" name="Line 14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359" name="Line 15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60" name="Line 16"/>
            <p:cNvSpPr>
              <a:spLocks noChangeShapeType="1"/>
            </p:cNvSpPr>
            <p:nvPr/>
          </p:nvSpPr>
          <p:spPr bwMode="auto">
            <a:xfrm>
              <a:off x="1488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61" name="Line 17"/>
            <p:cNvSpPr>
              <a:spLocks noChangeShapeType="1"/>
            </p:cNvSpPr>
            <p:nvPr/>
          </p:nvSpPr>
          <p:spPr bwMode="auto">
            <a:xfrm>
              <a:off x="1488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62" name="Line 18"/>
            <p:cNvSpPr>
              <a:spLocks noChangeShapeType="1"/>
            </p:cNvSpPr>
            <p:nvPr/>
          </p:nvSpPr>
          <p:spPr bwMode="auto">
            <a:xfrm>
              <a:off x="1632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63" name="Text Box 19"/>
            <p:cNvSpPr txBox="1">
              <a:spLocks noChangeArrowheads="1"/>
            </p:cNvSpPr>
            <p:nvPr/>
          </p:nvSpPr>
          <p:spPr bwMode="auto">
            <a:xfrm>
              <a:off x="1732" y="2495"/>
              <a:ext cx="431" cy="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000">
                  <a:latin typeface="Arial" pitchFamily="34" charset="0"/>
                </a:rPr>
                <a:t>C</a:t>
              </a:r>
              <a:r>
                <a:rPr kumimoji="0" lang="en-US" altLang="zh-CN" sz="2000" baseline="-25000">
                  <a:latin typeface="Arial" pitchFamily="34" charset="0"/>
                </a:rPr>
                <a:t>L</a:t>
              </a:r>
              <a:endParaRPr kumimoji="0" lang="en-US" altLang="zh-CN" sz="2000">
                <a:latin typeface="Arial" pitchFamily="34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19600" y="3581400"/>
            <a:ext cx="3922713" cy="904875"/>
            <a:chOff x="2784" y="2256"/>
            <a:chExt cx="2471" cy="570"/>
          </a:xfrm>
        </p:grpSpPr>
        <p:sp>
          <p:nvSpPr>
            <p:cNvPr id="697365" name="AutoShape 21"/>
            <p:cNvSpPr>
              <a:spLocks noChangeArrowheads="1"/>
            </p:cNvSpPr>
            <p:nvPr/>
          </p:nvSpPr>
          <p:spPr bwMode="auto">
            <a:xfrm>
              <a:off x="2976" y="2256"/>
              <a:ext cx="384" cy="384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6" name="Oval 22"/>
            <p:cNvSpPr>
              <a:spLocks noChangeArrowheads="1"/>
            </p:cNvSpPr>
            <p:nvPr/>
          </p:nvSpPr>
          <p:spPr bwMode="auto">
            <a:xfrm>
              <a:off x="3360" y="2400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7" name="Line 23"/>
            <p:cNvSpPr>
              <a:spLocks noChangeShapeType="1"/>
            </p:cNvSpPr>
            <p:nvPr/>
          </p:nvSpPr>
          <p:spPr bwMode="auto">
            <a:xfrm>
              <a:off x="2784" y="23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8" name="Line 24"/>
            <p:cNvSpPr>
              <a:spLocks noChangeShapeType="1"/>
            </p:cNvSpPr>
            <p:nvPr/>
          </p:nvSpPr>
          <p:spPr bwMode="auto">
            <a:xfrm>
              <a:off x="2784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9" name="Line 25"/>
            <p:cNvSpPr>
              <a:spLocks noChangeShapeType="1"/>
            </p:cNvSpPr>
            <p:nvPr/>
          </p:nvSpPr>
          <p:spPr bwMode="auto">
            <a:xfrm>
              <a:off x="2784" y="24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0" name="Line 26"/>
            <p:cNvSpPr>
              <a:spLocks noChangeShapeType="1"/>
            </p:cNvSpPr>
            <p:nvPr/>
          </p:nvSpPr>
          <p:spPr bwMode="auto">
            <a:xfrm>
              <a:off x="2784" y="25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4800" y="2448"/>
              <a:ext cx="455" cy="378"/>
              <a:chOff x="1488" y="2304"/>
              <a:chExt cx="675" cy="565"/>
            </a:xfrm>
          </p:grpSpPr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1488" y="2784"/>
                <a:ext cx="288" cy="48"/>
                <a:chOff x="1248" y="3216"/>
                <a:chExt cx="288" cy="48"/>
              </a:xfrm>
            </p:grpSpPr>
            <p:sp>
              <p:nvSpPr>
                <p:cNvPr id="697373" name="Line 29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374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326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7375" name="Line 31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76" name="Line 32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77" name="Line 33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78" name="Line 34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79" name="Text Box 35"/>
              <p:cNvSpPr txBox="1">
                <a:spLocks noChangeArrowheads="1"/>
              </p:cNvSpPr>
              <p:nvPr/>
            </p:nvSpPr>
            <p:spPr bwMode="auto">
              <a:xfrm>
                <a:off x="1732" y="2495"/>
                <a:ext cx="431" cy="3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 sz="2000">
                    <a:latin typeface="Arial" pitchFamily="34" charset="0"/>
                  </a:rPr>
                  <a:t>C</a:t>
                </a:r>
                <a:r>
                  <a:rPr kumimoji="0" lang="en-US" altLang="zh-CN" sz="2000" baseline="-25000">
                    <a:latin typeface="Arial" pitchFamily="34" charset="0"/>
                  </a:rPr>
                  <a:t>L</a:t>
                </a:r>
                <a:endParaRPr kumimoji="0" lang="en-US" altLang="zh-CN" sz="2000">
                  <a:latin typeface="Arial" pitchFamily="34" charset="0"/>
                </a:endParaRPr>
              </a:p>
            </p:txBody>
          </p:sp>
        </p:grpSp>
        <p:sp>
          <p:nvSpPr>
            <p:cNvPr id="697380" name="AutoShape 36"/>
            <p:cNvSpPr>
              <a:spLocks noChangeArrowheads="1"/>
            </p:cNvSpPr>
            <p:nvPr/>
          </p:nvSpPr>
          <p:spPr bwMode="auto">
            <a:xfrm rot="5400000" flipH="1" flipV="1">
              <a:off x="3648" y="2309"/>
              <a:ext cx="288" cy="28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1" name="Line 37"/>
            <p:cNvSpPr>
              <a:spLocks noChangeShapeType="1"/>
            </p:cNvSpPr>
            <p:nvPr/>
          </p:nvSpPr>
          <p:spPr bwMode="auto">
            <a:xfrm>
              <a:off x="4032" y="24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2" name="Oval 38"/>
            <p:cNvSpPr>
              <a:spLocks noChangeArrowheads="1"/>
            </p:cNvSpPr>
            <p:nvPr/>
          </p:nvSpPr>
          <p:spPr bwMode="auto">
            <a:xfrm>
              <a:off x="3936" y="2405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3" name="AutoShape 39"/>
            <p:cNvSpPr>
              <a:spLocks noChangeArrowheads="1"/>
            </p:cNvSpPr>
            <p:nvPr/>
          </p:nvSpPr>
          <p:spPr bwMode="auto">
            <a:xfrm rot="5400000" flipH="1" flipV="1">
              <a:off x="4224" y="2309"/>
              <a:ext cx="288" cy="288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4" name="Oval 40"/>
            <p:cNvSpPr>
              <a:spLocks noChangeArrowheads="1"/>
            </p:cNvSpPr>
            <p:nvPr/>
          </p:nvSpPr>
          <p:spPr bwMode="auto">
            <a:xfrm>
              <a:off x="4512" y="2405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5" name="Line 41"/>
            <p:cNvSpPr>
              <a:spLocks noChangeShapeType="1"/>
            </p:cNvSpPr>
            <p:nvPr/>
          </p:nvSpPr>
          <p:spPr bwMode="auto">
            <a:xfrm>
              <a:off x="3456" y="24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6" name="Line 42"/>
            <p:cNvSpPr>
              <a:spLocks noChangeShapeType="1"/>
            </p:cNvSpPr>
            <p:nvPr/>
          </p:nvSpPr>
          <p:spPr bwMode="auto">
            <a:xfrm>
              <a:off x="4608" y="24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387" name="AutoShape 43"/>
          <p:cNvSpPr>
            <a:spLocks noChangeArrowheads="1"/>
          </p:cNvSpPr>
          <p:nvPr/>
        </p:nvSpPr>
        <p:spPr bwMode="auto">
          <a:xfrm>
            <a:off x="3124200" y="36576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264229" y="1886857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chemeClr val="accent2">
                    <a:lumMod val="50000"/>
                  </a:schemeClr>
                </a:solidFill>
              </a:rPr>
              <a:t>Large fan-in</a:t>
            </a:r>
            <a:endParaRPr lang="zh-CN" altLang="en-US" sz="28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39772" y="243840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00B050"/>
                </a:solidFill>
              </a:rPr>
              <a:t>Large fan-out</a:t>
            </a:r>
            <a:endParaRPr lang="zh-CN" altLang="en-US" sz="2800" b="1" i="1" dirty="0">
              <a:solidFill>
                <a:srgbClr val="00B050"/>
              </a:solidFill>
            </a:endParaRPr>
          </a:p>
        </p:txBody>
      </p:sp>
      <p:cxnSp>
        <p:nvCxnSpPr>
          <p:cNvPr id="47" name="直接箭头连接符 46"/>
          <p:cNvCxnSpPr>
            <a:stCxn id="44" idx="2"/>
          </p:cNvCxnSpPr>
          <p:nvPr/>
        </p:nvCxnSpPr>
        <p:spPr>
          <a:xfrm flipH="1">
            <a:off x="1059544" y="2410077"/>
            <a:ext cx="2137794" cy="132009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2"/>
          </p:cNvCxnSpPr>
          <p:nvPr/>
        </p:nvCxnSpPr>
        <p:spPr>
          <a:xfrm>
            <a:off x="3197338" y="2410077"/>
            <a:ext cx="1389175" cy="124752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2"/>
            <a:endCxn id="697359" idx="0"/>
          </p:cNvCxnSpPr>
          <p:nvPr/>
        </p:nvCxnSpPr>
        <p:spPr>
          <a:xfrm flipH="1">
            <a:off x="2287693" y="2961620"/>
            <a:ext cx="3082971" cy="100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2"/>
          </p:cNvCxnSpPr>
          <p:nvPr/>
        </p:nvCxnSpPr>
        <p:spPr>
          <a:xfrm>
            <a:off x="5370664" y="2961620"/>
            <a:ext cx="2365450" cy="928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5631543" y="3483429"/>
            <a:ext cx="1857828" cy="8418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50857" y="2888343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isolating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F6843-7349-4F49-9758-B7BF51FEB30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94980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5400" b="1" dirty="0"/>
              <a:t>Static CMOS Circuit</a:t>
            </a:r>
            <a:endParaRPr lang="zh-CN" altLang="en-US" sz="5400" b="1" dirty="0"/>
          </a:p>
        </p:txBody>
      </p:sp>
      <p:sp>
        <p:nvSpPr>
          <p:cNvPr id="89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3060" y="1272746"/>
            <a:ext cx="8161500" cy="4823254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dirty="0"/>
              <a:t>Gate output is </a:t>
            </a:r>
            <a:r>
              <a:rPr lang="en-US" altLang="zh-CN" dirty="0">
                <a:solidFill>
                  <a:srgbClr val="FF0000"/>
                </a:solidFill>
              </a:rPr>
              <a:t>connected to either V</a:t>
            </a:r>
            <a:r>
              <a:rPr lang="en-US" altLang="zh-CN" baseline="-25000" dirty="0">
                <a:solidFill>
                  <a:srgbClr val="FF0000"/>
                </a:solidFill>
              </a:rPr>
              <a:t>DD</a:t>
            </a:r>
            <a:r>
              <a:rPr lang="en-US" altLang="zh-CN" dirty="0">
                <a:solidFill>
                  <a:srgbClr val="FF0000"/>
                </a:solidFill>
              </a:rPr>
              <a:t> or V</a:t>
            </a:r>
            <a:r>
              <a:rPr lang="en-US" altLang="zh-CN" baseline="-25000" dirty="0">
                <a:solidFill>
                  <a:srgbClr val="FF0000"/>
                </a:solidFill>
              </a:rPr>
              <a:t>SS</a:t>
            </a:r>
            <a:r>
              <a:rPr lang="en-US" altLang="zh-CN" dirty="0">
                <a:solidFill>
                  <a:srgbClr val="FF0000"/>
                </a:solidFill>
              </a:rPr>
              <a:t> via a low-resistive path</a:t>
            </a:r>
            <a:r>
              <a:rPr lang="en-US" altLang="zh-CN" baseline="30000" dirty="0">
                <a:solidFill>
                  <a:srgbClr val="FF0000"/>
                </a:solidFill>
              </a:rPr>
              <a:t>*</a:t>
            </a:r>
          </a:p>
          <a:p>
            <a:pPr algn="just">
              <a:lnSpc>
                <a:spcPct val="110000"/>
              </a:lnSpc>
            </a:pPr>
            <a:r>
              <a:rPr lang="en-US" altLang="zh-CN" dirty="0"/>
              <a:t>Contrast to the dynamic circuit class, which </a:t>
            </a:r>
            <a:r>
              <a:rPr lang="en-US" altLang="zh-CN" dirty="0">
                <a:solidFill>
                  <a:srgbClr val="FF0000"/>
                </a:solidFill>
              </a:rPr>
              <a:t>relies on temporary storage </a:t>
            </a:r>
            <a:r>
              <a:rPr lang="en-US" altLang="zh-CN" dirty="0"/>
              <a:t>of signal values on the capacitance of high impedance circuit nodes</a:t>
            </a:r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555780" y="5326788"/>
            <a:ext cx="4578497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* except during the switching transients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58200" cy="422275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Standard Cell Layout Methodology</a:t>
            </a:r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2590800" y="3048000"/>
            <a:ext cx="1371600" cy="304800"/>
          </a:xfrm>
          <a:prstGeom prst="rect">
            <a:avLst/>
          </a:prstGeom>
          <a:solidFill>
            <a:srgbClr val="F08F00"/>
          </a:solidFill>
          <a:ln w="12700">
            <a:solidFill>
              <a:srgbClr val="F08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5181600" y="3048000"/>
            <a:ext cx="762000" cy="304800"/>
          </a:xfrm>
          <a:prstGeom prst="rect">
            <a:avLst/>
          </a:prstGeom>
          <a:solidFill>
            <a:srgbClr val="F08F00"/>
          </a:solidFill>
          <a:ln w="12700">
            <a:solidFill>
              <a:srgbClr val="F08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2590800" y="3962400"/>
            <a:ext cx="1371600" cy="304800"/>
          </a:xfrm>
          <a:prstGeom prst="rect">
            <a:avLst/>
          </a:prstGeom>
          <a:solidFill>
            <a:srgbClr val="009900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5181600" y="3962400"/>
            <a:ext cx="762000" cy="304800"/>
          </a:xfrm>
          <a:prstGeom prst="rect">
            <a:avLst/>
          </a:prstGeom>
          <a:solidFill>
            <a:srgbClr val="009900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7" name="Rectangle 7" descr="Dotted diamond"/>
          <p:cNvSpPr>
            <a:spLocks noChangeArrowheads="1"/>
          </p:cNvSpPr>
          <p:nvPr/>
        </p:nvSpPr>
        <p:spPr bwMode="auto">
          <a:xfrm>
            <a:off x="2895600" y="1676400"/>
            <a:ext cx="152400" cy="28194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8" name="Rectangle 8" descr="Dotted diamond"/>
          <p:cNvSpPr>
            <a:spLocks noChangeArrowheads="1"/>
          </p:cNvSpPr>
          <p:nvPr/>
        </p:nvSpPr>
        <p:spPr bwMode="auto">
          <a:xfrm>
            <a:off x="3505200" y="1676400"/>
            <a:ext cx="152400" cy="28194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9" name="Rectangle 9" descr="Dotted diamond"/>
          <p:cNvSpPr>
            <a:spLocks noChangeArrowheads="1"/>
          </p:cNvSpPr>
          <p:nvPr/>
        </p:nvSpPr>
        <p:spPr bwMode="auto">
          <a:xfrm>
            <a:off x="5486400" y="1905000"/>
            <a:ext cx="152400" cy="2590800"/>
          </a:xfrm>
          <a:prstGeom prst="rect">
            <a:avLst/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2590800" y="25146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810000" y="25146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810000" y="39624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3200400" y="3048000"/>
            <a:ext cx="152400" cy="533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2590800" y="3733800"/>
            <a:ext cx="152400" cy="533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2590800" y="3581400"/>
            <a:ext cx="1828800" cy="152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267200" y="1905000"/>
            <a:ext cx="152400" cy="1828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267200" y="1905000"/>
            <a:ext cx="1371600" cy="152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5181600" y="25146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5791200" y="3048000"/>
            <a:ext cx="152400" cy="1219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5181600" y="3962400"/>
            <a:ext cx="152400" cy="8382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5791200" y="3581400"/>
            <a:ext cx="685800" cy="1524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6324600" y="1905000"/>
            <a:ext cx="152400" cy="1828800"/>
          </a:xfrm>
          <a:prstGeom prst="rect">
            <a:avLst/>
          </a:prstGeom>
          <a:solidFill>
            <a:srgbClr val="3366CC">
              <a:alpha val="50000"/>
            </a:srgbClr>
          </a:solidFill>
          <a:ln w="127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3" name="AutoShape 23" descr="Dotted diamond"/>
          <p:cNvSpPr>
            <a:spLocks noChangeArrowheads="1"/>
          </p:cNvSpPr>
          <p:nvPr/>
        </p:nvSpPr>
        <p:spPr bwMode="auto">
          <a:xfrm>
            <a:off x="1752600" y="3200400"/>
            <a:ext cx="228600" cy="838200"/>
          </a:xfrm>
          <a:prstGeom prst="upDownArrow">
            <a:avLst>
              <a:gd name="adj1" fmla="val 50000"/>
              <a:gd name="adj2" fmla="val 73333"/>
            </a:avLst>
          </a:prstGeom>
          <a:pattFill prst="dotDmnd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4" name="Text Box 24"/>
          <p:cNvSpPr txBox="1">
            <a:spLocks noChangeArrowheads="1"/>
          </p:cNvSpPr>
          <p:nvPr/>
        </p:nvSpPr>
        <p:spPr bwMode="auto">
          <a:xfrm>
            <a:off x="838200" y="3429000"/>
            <a:ext cx="9763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signals</a:t>
            </a:r>
          </a:p>
        </p:txBody>
      </p: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838200" y="1600200"/>
            <a:ext cx="10747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Routing</a:t>
            </a:r>
          </a:p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channel</a:t>
            </a: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391400" y="2286000"/>
            <a:ext cx="592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a typeface="宋体" pitchFamily="2" charset="-122"/>
              </a:rPr>
              <a:t>DD</a:t>
            </a: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7315200" y="46482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GND</a:t>
            </a:r>
          </a:p>
        </p:txBody>
      </p:sp>
      <p:sp>
        <p:nvSpPr>
          <p:cNvPr id="834588" name="Rectangle 28"/>
          <p:cNvSpPr>
            <a:spLocks noChangeArrowheads="1"/>
          </p:cNvSpPr>
          <p:nvPr/>
        </p:nvSpPr>
        <p:spPr bwMode="auto">
          <a:xfrm>
            <a:off x="1828800" y="2286000"/>
            <a:ext cx="5486400" cy="457200"/>
          </a:xfrm>
          <a:prstGeom prst="rect">
            <a:avLst/>
          </a:prstGeom>
          <a:solidFill>
            <a:srgbClr val="8901F3">
              <a:alpha val="50000"/>
            </a:srgb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9" name="Rectangle 29"/>
          <p:cNvSpPr>
            <a:spLocks noChangeArrowheads="1"/>
          </p:cNvSpPr>
          <p:nvPr/>
        </p:nvSpPr>
        <p:spPr bwMode="auto">
          <a:xfrm>
            <a:off x="1905000" y="4648200"/>
            <a:ext cx="5410200" cy="457200"/>
          </a:xfrm>
          <a:prstGeom prst="rect">
            <a:avLst/>
          </a:prstGeom>
          <a:solidFill>
            <a:srgbClr val="8901F3">
              <a:alpha val="50000"/>
            </a:srgbClr>
          </a:solidFill>
          <a:ln w="12700">
            <a:solidFill>
              <a:srgbClr val="8901F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2895600" y="5562600"/>
            <a:ext cx="3794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What logic function is this?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OAI21 Logic Graph</a:t>
            </a: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1295400" y="35814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1600200"/>
            <a:ext cx="533400" cy="762000"/>
            <a:chOff x="2928" y="1584"/>
            <a:chExt cx="336" cy="480"/>
          </a:xfrm>
        </p:grpSpPr>
        <p:sp>
          <p:nvSpPr>
            <p:cNvPr id="836613" name="Line 5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14" name="Line 6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15" name="Line 7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17" name="Line 9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18" name="Line 10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19" name="Line 11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20" name="Oval 12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71600" y="4114800"/>
            <a:ext cx="533400" cy="762000"/>
            <a:chOff x="1008" y="2880"/>
            <a:chExt cx="336" cy="480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836623" name="Line 1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24" name="Line 1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25" name="Line 1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26" name="Line 1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27" name="Line 19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28" name="Line 20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 flipH="1">
            <a:off x="2362200" y="4114800"/>
            <a:ext cx="533400" cy="762000"/>
            <a:chOff x="1008" y="2880"/>
            <a:chExt cx="336" cy="480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836632" name="Line 24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33" name="Line 2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34" name="Line 26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35" name="Line 2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36" name="Line 28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37" name="Line 29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6638" name="Line 30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6639" name="Line 31"/>
          <p:cNvSpPr>
            <a:spLocks noChangeShapeType="1"/>
          </p:cNvSpPr>
          <p:nvPr/>
        </p:nvSpPr>
        <p:spPr bwMode="auto">
          <a:xfrm>
            <a:off x="1905000" y="4876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40" name="Line 32"/>
          <p:cNvSpPr>
            <a:spLocks noChangeShapeType="1"/>
          </p:cNvSpPr>
          <p:nvPr/>
        </p:nvSpPr>
        <p:spPr bwMode="auto">
          <a:xfrm>
            <a:off x="1905000" y="4114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600200" y="3352800"/>
            <a:ext cx="533400" cy="762000"/>
            <a:chOff x="1008" y="2880"/>
            <a:chExt cx="336" cy="480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1008" y="3024"/>
              <a:ext cx="336" cy="336"/>
              <a:chOff x="1008" y="2016"/>
              <a:chExt cx="336" cy="336"/>
            </a:xfrm>
          </p:grpSpPr>
          <p:sp>
            <p:nvSpPr>
              <p:cNvPr id="836643" name="Line 35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44" name="Line 3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45" name="Line 3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46" name="Line 3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47" name="Line 39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48" name="Line 40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6649" name="Line 41"/>
            <p:cNvSpPr>
              <a:spLocks noChangeShapeType="1"/>
            </p:cNvSpPr>
            <p:nvPr/>
          </p:nvSpPr>
          <p:spPr bwMode="auto">
            <a:xfrm>
              <a:off x="1344" y="28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1981200" y="4876800"/>
            <a:ext cx="304800" cy="228600"/>
            <a:chOff x="1584" y="3504"/>
            <a:chExt cx="192" cy="144"/>
          </a:xfrm>
        </p:grpSpPr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584" y="3600"/>
              <a:ext cx="192" cy="48"/>
              <a:chOff x="1200" y="3072"/>
              <a:chExt cx="192" cy="48"/>
            </a:xfrm>
          </p:grpSpPr>
          <p:sp>
            <p:nvSpPr>
              <p:cNvPr id="836652" name="Line 44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6653" name="Line 45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6654" name="Line 46"/>
            <p:cNvSpPr>
              <a:spLocks noChangeShapeType="1"/>
            </p:cNvSpPr>
            <p:nvPr/>
          </p:nvSpPr>
          <p:spPr bwMode="auto">
            <a:xfrm>
              <a:off x="1680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6655" name="Text Box 47"/>
          <p:cNvSpPr txBox="1">
            <a:spLocks noChangeArrowheads="1"/>
          </p:cNvSpPr>
          <p:nvPr/>
        </p:nvSpPr>
        <p:spPr bwMode="auto">
          <a:xfrm>
            <a:off x="1066800" y="43434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36656" name="Text Box 48"/>
          <p:cNvSpPr txBox="1">
            <a:spLocks noChangeArrowheads="1"/>
          </p:cNvSpPr>
          <p:nvPr/>
        </p:nvSpPr>
        <p:spPr bwMode="auto">
          <a:xfrm>
            <a:off x="2819400" y="43434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1371600" y="2209800"/>
            <a:ext cx="533400" cy="762000"/>
            <a:chOff x="2928" y="1584"/>
            <a:chExt cx="336" cy="480"/>
          </a:xfrm>
        </p:grpSpPr>
        <p:sp>
          <p:nvSpPr>
            <p:cNvPr id="836658" name="Line 50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59" name="Line 51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0" name="Line 52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1" name="Line 53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2" name="Line 54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3" name="Line 55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4" name="Line 56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5" name="Oval 57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 flipH="1">
            <a:off x="2362200" y="1905000"/>
            <a:ext cx="533400" cy="762000"/>
            <a:chOff x="2928" y="1584"/>
            <a:chExt cx="336" cy="480"/>
          </a:xfrm>
        </p:grpSpPr>
        <p:sp>
          <p:nvSpPr>
            <p:cNvPr id="836667" name="Line 59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8" name="Line 60"/>
            <p:cNvSpPr>
              <a:spLocks noChangeShapeType="1"/>
            </p:cNvSpPr>
            <p:nvPr/>
          </p:nvSpPr>
          <p:spPr bwMode="auto">
            <a:xfrm>
              <a:off x="3120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69" name="Line 61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70" name="Line 62"/>
            <p:cNvSpPr>
              <a:spLocks noChangeShapeType="1"/>
            </p:cNvSpPr>
            <p:nvPr/>
          </p:nvSpPr>
          <p:spPr bwMode="auto">
            <a:xfrm>
              <a:off x="30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71" name="Line 63"/>
            <p:cNvSpPr>
              <a:spLocks noChangeShapeType="1"/>
            </p:cNvSpPr>
            <p:nvPr/>
          </p:nvSpPr>
          <p:spPr bwMode="auto">
            <a:xfrm>
              <a:off x="3264" y="19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72" name="Line 64"/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73" name="Line 65"/>
            <p:cNvSpPr>
              <a:spLocks noChangeShapeType="1"/>
            </p:cNvSpPr>
            <p:nvPr/>
          </p:nvSpPr>
          <p:spPr bwMode="auto">
            <a:xfrm>
              <a:off x="3264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674" name="Oval 66"/>
            <p:cNvSpPr>
              <a:spLocks noChangeArrowheads="1"/>
            </p:cNvSpPr>
            <p:nvPr/>
          </p:nvSpPr>
          <p:spPr bwMode="auto">
            <a:xfrm>
              <a:off x="3024" y="1824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6675" name="Line 67"/>
          <p:cNvSpPr>
            <a:spLocks noChangeShapeType="1"/>
          </p:cNvSpPr>
          <p:nvPr/>
        </p:nvSpPr>
        <p:spPr bwMode="auto">
          <a:xfrm>
            <a:off x="1905000" y="2971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76" name="Line 68"/>
          <p:cNvSpPr>
            <a:spLocks noChangeShapeType="1"/>
          </p:cNvSpPr>
          <p:nvPr/>
        </p:nvSpPr>
        <p:spPr bwMode="auto">
          <a:xfrm>
            <a:off x="2362200" y="2590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77" name="Line 69"/>
          <p:cNvSpPr>
            <a:spLocks noChangeShapeType="1"/>
          </p:cNvSpPr>
          <p:nvPr/>
        </p:nvSpPr>
        <p:spPr bwMode="auto">
          <a:xfrm>
            <a:off x="2362200" y="1600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78" name="Line 70"/>
          <p:cNvSpPr>
            <a:spLocks noChangeShapeType="1"/>
          </p:cNvSpPr>
          <p:nvPr/>
        </p:nvSpPr>
        <p:spPr bwMode="auto">
          <a:xfrm>
            <a:off x="1905000" y="1600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79" name="Line 71"/>
          <p:cNvSpPr>
            <a:spLocks noChangeShapeType="1"/>
          </p:cNvSpPr>
          <p:nvPr/>
        </p:nvSpPr>
        <p:spPr bwMode="auto">
          <a:xfrm>
            <a:off x="2133600" y="137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80" name="Line 72"/>
          <p:cNvSpPr>
            <a:spLocks noChangeShapeType="1"/>
          </p:cNvSpPr>
          <p:nvPr/>
        </p:nvSpPr>
        <p:spPr bwMode="auto">
          <a:xfrm>
            <a:off x="1981200" y="137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81" name="Line 73"/>
          <p:cNvSpPr>
            <a:spLocks noChangeShapeType="1"/>
          </p:cNvSpPr>
          <p:nvPr/>
        </p:nvSpPr>
        <p:spPr bwMode="auto">
          <a:xfrm>
            <a:off x="2133600" y="2971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82" name="Line 74"/>
          <p:cNvSpPr>
            <a:spLocks noChangeShapeType="1"/>
          </p:cNvSpPr>
          <p:nvPr/>
        </p:nvSpPr>
        <p:spPr bwMode="auto">
          <a:xfrm>
            <a:off x="2133600" y="3276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683" name="Text Box 75"/>
          <p:cNvSpPr txBox="1">
            <a:spLocks noChangeArrowheads="1"/>
          </p:cNvSpPr>
          <p:nvPr/>
        </p:nvSpPr>
        <p:spPr bwMode="auto">
          <a:xfrm>
            <a:off x="2514600" y="3124200"/>
            <a:ext cx="20875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 = !(C • (A + B))</a:t>
            </a:r>
          </a:p>
        </p:txBody>
      </p:sp>
      <p:sp>
        <p:nvSpPr>
          <p:cNvPr id="836684" name="Text Box 76"/>
          <p:cNvSpPr txBox="1">
            <a:spLocks noChangeArrowheads="1"/>
          </p:cNvSpPr>
          <p:nvPr/>
        </p:nvSpPr>
        <p:spPr bwMode="auto">
          <a:xfrm>
            <a:off x="1066800" y="23622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36685" name="Text Box 77"/>
          <p:cNvSpPr txBox="1">
            <a:spLocks noChangeArrowheads="1"/>
          </p:cNvSpPr>
          <p:nvPr/>
        </p:nvSpPr>
        <p:spPr bwMode="auto">
          <a:xfrm>
            <a:off x="1066800" y="17526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36686" name="Text Box 78"/>
          <p:cNvSpPr txBox="1">
            <a:spLocks noChangeArrowheads="1"/>
          </p:cNvSpPr>
          <p:nvPr/>
        </p:nvSpPr>
        <p:spPr bwMode="auto">
          <a:xfrm>
            <a:off x="2895600" y="20574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836687" name="Text Box 79"/>
          <p:cNvSpPr txBox="1">
            <a:spLocks noChangeArrowheads="1"/>
          </p:cNvSpPr>
          <p:nvPr/>
        </p:nvSpPr>
        <p:spPr bwMode="auto">
          <a:xfrm>
            <a:off x="2133600" y="3810000"/>
            <a:ext cx="241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  <a:ea typeface="宋体" pitchFamily="2" charset="-122"/>
              </a:rPr>
              <a:t>i</a:t>
            </a:r>
          </a:p>
        </p:txBody>
      </p:sp>
      <p:sp>
        <p:nvSpPr>
          <p:cNvPr id="836688" name="Text Box 80"/>
          <p:cNvSpPr txBox="1">
            <a:spLocks noChangeArrowheads="1"/>
          </p:cNvSpPr>
          <p:nvPr/>
        </p:nvSpPr>
        <p:spPr bwMode="auto">
          <a:xfrm>
            <a:off x="1905000" y="2057400"/>
            <a:ext cx="241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08F00"/>
                </a:solidFill>
                <a:ea typeface="宋体" pitchFamily="2" charset="-122"/>
              </a:rPr>
              <a:t>j</a:t>
            </a:r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5181600" y="1600200"/>
            <a:ext cx="3716338" cy="3521075"/>
            <a:chOff x="3264" y="1008"/>
            <a:chExt cx="2341" cy="2218"/>
          </a:xfrm>
        </p:grpSpPr>
        <p:sp>
          <p:nvSpPr>
            <p:cNvPr id="836690" name="Oval 82"/>
            <p:cNvSpPr>
              <a:spLocks noChangeArrowheads="1"/>
            </p:cNvSpPr>
            <p:nvPr/>
          </p:nvSpPr>
          <p:spPr bwMode="auto">
            <a:xfrm>
              <a:off x="3504" y="1968"/>
              <a:ext cx="96" cy="96"/>
            </a:xfrm>
            <a:prstGeom prst="ellipse">
              <a:avLst/>
            </a:prstGeom>
            <a:solidFill>
              <a:srgbClr val="F08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691" name="Oval 83"/>
            <p:cNvSpPr>
              <a:spLocks noChangeArrowheads="1"/>
            </p:cNvSpPr>
            <p:nvPr/>
          </p:nvSpPr>
          <p:spPr bwMode="auto">
            <a:xfrm>
              <a:off x="5136" y="1968"/>
              <a:ext cx="96" cy="96"/>
            </a:xfrm>
            <a:prstGeom prst="ellipse">
              <a:avLst/>
            </a:prstGeom>
            <a:solidFill>
              <a:srgbClr val="F08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36692" name="AutoShape 84"/>
            <p:cNvCxnSpPr>
              <a:cxnSpLocks noChangeShapeType="1"/>
              <a:stCxn id="836690" idx="0"/>
              <a:endCxn id="836691" idx="1"/>
            </p:cNvCxnSpPr>
            <p:nvPr/>
          </p:nvCxnSpPr>
          <p:spPr bwMode="auto">
            <a:xfrm rot="5400000" flipV="1">
              <a:off x="4344" y="1176"/>
              <a:ext cx="14" cy="1598"/>
            </a:xfrm>
            <a:prstGeom prst="curvedConnector3">
              <a:avLst>
                <a:gd name="adj1" fmla="val -2171431"/>
              </a:avLst>
            </a:prstGeom>
            <a:noFill/>
            <a:ln w="28575">
              <a:solidFill>
                <a:srgbClr val="F08F00"/>
              </a:solidFill>
              <a:round/>
              <a:headEnd/>
              <a:tailEnd/>
            </a:ln>
            <a:effectLst/>
          </p:spPr>
        </p:cxnSp>
        <p:sp>
          <p:nvSpPr>
            <p:cNvPr id="836693" name="Oval 85"/>
            <p:cNvSpPr>
              <a:spLocks noChangeArrowheads="1"/>
            </p:cNvSpPr>
            <p:nvPr/>
          </p:nvSpPr>
          <p:spPr bwMode="auto">
            <a:xfrm>
              <a:off x="4272" y="2400"/>
              <a:ext cx="96" cy="96"/>
            </a:xfrm>
            <a:prstGeom prst="ellipse">
              <a:avLst/>
            </a:prstGeom>
            <a:solidFill>
              <a:srgbClr val="F08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36694" name="AutoShape 86"/>
            <p:cNvCxnSpPr>
              <a:cxnSpLocks noChangeShapeType="1"/>
              <a:stCxn id="836691" idx="5"/>
              <a:endCxn id="836693" idx="5"/>
            </p:cNvCxnSpPr>
            <p:nvPr/>
          </p:nvCxnSpPr>
          <p:spPr bwMode="auto">
            <a:xfrm rot="5400000">
              <a:off x="4570" y="1834"/>
              <a:ext cx="432" cy="864"/>
            </a:xfrm>
            <a:prstGeom prst="curvedConnector3">
              <a:avLst>
                <a:gd name="adj1" fmla="val 86106"/>
              </a:avLst>
            </a:prstGeom>
            <a:noFill/>
            <a:ln w="28575">
              <a:solidFill>
                <a:srgbClr val="F08F00"/>
              </a:solidFill>
              <a:round/>
              <a:headEnd/>
              <a:tailEnd/>
            </a:ln>
            <a:effectLst/>
          </p:spPr>
        </p:cxnSp>
        <p:cxnSp>
          <p:nvCxnSpPr>
            <p:cNvPr id="836695" name="AutoShape 87"/>
            <p:cNvCxnSpPr>
              <a:cxnSpLocks noChangeShapeType="1"/>
              <a:stCxn id="836693" idx="5"/>
              <a:endCxn id="836690" idx="3"/>
            </p:cNvCxnSpPr>
            <p:nvPr/>
          </p:nvCxnSpPr>
          <p:spPr bwMode="auto">
            <a:xfrm rot="16200000" flipV="1">
              <a:off x="3720" y="1848"/>
              <a:ext cx="432" cy="836"/>
            </a:xfrm>
            <a:prstGeom prst="curvedConnector3">
              <a:avLst>
                <a:gd name="adj1" fmla="val 13426"/>
              </a:avLst>
            </a:prstGeom>
            <a:noFill/>
            <a:ln w="28575">
              <a:solidFill>
                <a:srgbClr val="F08F00"/>
              </a:solidFill>
              <a:round/>
              <a:headEnd/>
              <a:tailEnd/>
            </a:ln>
            <a:effectLst/>
          </p:spPr>
        </p:cxnSp>
        <p:sp>
          <p:nvSpPr>
            <p:cNvPr id="836696" name="Text Box 88"/>
            <p:cNvSpPr txBox="1">
              <a:spLocks noChangeArrowheads="1"/>
            </p:cNvSpPr>
            <p:nvPr/>
          </p:nvSpPr>
          <p:spPr bwMode="auto">
            <a:xfrm>
              <a:off x="4272" y="2448"/>
              <a:ext cx="15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08F00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836697" name="Text Box 89"/>
            <p:cNvSpPr txBox="1">
              <a:spLocks noChangeArrowheads="1"/>
            </p:cNvSpPr>
            <p:nvPr/>
          </p:nvSpPr>
          <p:spPr bwMode="auto">
            <a:xfrm>
              <a:off x="5232" y="1872"/>
              <a:ext cx="37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ea typeface="宋体" pitchFamily="2" charset="-122"/>
                </a:rPr>
                <a:t>DD</a:t>
              </a:r>
            </a:p>
          </p:txBody>
        </p:sp>
        <p:sp>
          <p:nvSpPr>
            <p:cNvPr id="836698" name="Text Box 90"/>
            <p:cNvSpPr txBox="1">
              <a:spLocks noChangeArrowheads="1"/>
            </p:cNvSpPr>
            <p:nvPr/>
          </p:nvSpPr>
          <p:spPr bwMode="auto">
            <a:xfrm>
              <a:off x="3264" y="192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836699" name="Oval 91"/>
            <p:cNvSpPr>
              <a:spLocks noChangeArrowheads="1"/>
            </p:cNvSpPr>
            <p:nvPr/>
          </p:nvSpPr>
          <p:spPr bwMode="auto">
            <a:xfrm>
              <a:off x="4272" y="1248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700" name="Oval 92"/>
            <p:cNvSpPr>
              <a:spLocks noChangeArrowheads="1"/>
            </p:cNvSpPr>
            <p:nvPr/>
          </p:nvSpPr>
          <p:spPr bwMode="auto">
            <a:xfrm>
              <a:off x="4272" y="1968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6701" name="Oval 93"/>
            <p:cNvSpPr>
              <a:spLocks noChangeArrowheads="1"/>
            </p:cNvSpPr>
            <p:nvPr/>
          </p:nvSpPr>
          <p:spPr bwMode="auto">
            <a:xfrm>
              <a:off x="4272" y="2880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36702" name="AutoShape 94"/>
            <p:cNvCxnSpPr>
              <a:cxnSpLocks noChangeShapeType="1"/>
              <a:stCxn id="836699" idx="6"/>
              <a:endCxn id="836700" idx="6"/>
            </p:cNvCxnSpPr>
            <p:nvPr/>
          </p:nvCxnSpPr>
          <p:spPr bwMode="auto">
            <a:xfrm>
              <a:off x="4368" y="1296"/>
              <a:ext cx="1" cy="720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</p:cxnSp>
        <p:cxnSp>
          <p:nvCxnSpPr>
            <p:cNvPr id="836703" name="AutoShape 95"/>
            <p:cNvCxnSpPr>
              <a:cxnSpLocks noChangeShapeType="1"/>
              <a:stCxn id="836700" idx="6"/>
              <a:endCxn id="836701" idx="6"/>
            </p:cNvCxnSpPr>
            <p:nvPr/>
          </p:nvCxnSpPr>
          <p:spPr bwMode="auto">
            <a:xfrm>
              <a:off x="4368" y="2016"/>
              <a:ext cx="1" cy="912"/>
            </a:xfrm>
            <a:prstGeom prst="curvedConnector3">
              <a:avLst>
                <a:gd name="adj1" fmla="val 14400000"/>
              </a:avLst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</p:cxnSp>
        <p:cxnSp>
          <p:nvCxnSpPr>
            <p:cNvPr id="836704" name="AutoShape 96"/>
            <p:cNvCxnSpPr>
              <a:cxnSpLocks noChangeShapeType="1"/>
              <a:stCxn id="836700" idx="6"/>
              <a:endCxn id="836701" idx="1"/>
            </p:cNvCxnSpPr>
            <p:nvPr/>
          </p:nvCxnSpPr>
          <p:spPr bwMode="auto">
            <a:xfrm flipH="1">
              <a:off x="4286" y="2016"/>
              <a:ext cx="82" cy="878"/>
            </a:xfrm>
            <a:prstGeom prst="curvedConnector4">
              <a:avLst>
                <a:gd name="adj1" fmla="val 273167"/>
                <a:gd name="adj2" fmla="val 98745"/>
              </a:avLst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</p:cxnSp>
        <p:sp>
          <p:nvSpPr>
            <p:cNvPr id="836705" name="Text Box 97"/>
            <p:cNvSpPr txBox="1">
              <a:spLocks noChangeArrowheads="1"/>
            </p:cNvSpPr>
            <p:nvPr/>
          </p:nvSpPr>
          <p:spPr bwMode="auto">
            <a:xfrm>
              <a:off x="4224" y="1008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836706" name="Text Box 98"/>
            <p:cNvSpPr txBox="1">
              <a:spLocks noChangeArrowheads="1"/>
            </p:cNvSpPr>
            <p:nvPr/>
          </p:nvSpPr>
          <p:spPr bwMode="auto">
            <a:xfrm>
              <a:off x="4128" y="1872"/>
              <a:ext cx="15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9900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836707" name="Text Box 99"/>
            <p:cNvSpPr txBox="1">
              <a:spLocks noChangeArrowheads="1"/>
            </p:cNvSpPr>
            <p:nvPr/>
          </p:nvSpPr>
          <p:spPr bwMode="auto">
            <a:xfrm>
              <a:off x="4080" y="2976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GND</a:t>
              </a:r>
            </a:p>
          </p:txBody>
        </p:sp>
        <p:sp>
          <p:nvSpPr>
            <p:cNvPr id="836708" name="Text Box 100"/>
            <p:cNvSpPr txBox="1">
              <a:spLocks noChangeArrowheads="1"/>
            </p:cNvSpPr>
            <p:nvPr/>
          </p:nvSpPr>
          <p:spPr bwMode="auto">
            <a:xfrm>
              <a:off x="4512" y="240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36709" name="Text Box 101"/>
            <p:cNvSpPr txBox="1">
              <a:spLocks noChangeArrowheads="1"/>
            </p:cNvSpPr>
            <p:nvPr/>
          </p:nvSpPr>
          <p:spPr bwMode="auto">
            <a:xfrm>
              <a:off x="3888" y="240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36710" name="Text Box 102"/>
            <p:cNvSpPr txBox="1">
              <a:spLocks noChangeArrowheads="1"/>
            </p:cNvSpPr>
            <p:nvPr/>
          </p:nvSpPr>
          <p:spPr bwMode="auto">
            <a:xfrm>
              <a:off x="4224" y="1440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36711" name="Text Box 103"/>
            <p:cNvSpPr txBox="1">
              <a:spLocks noChangeArrowheads="1"/>
            </p:cNvSpPr>
            <p:nvPr/>
          </p:nvSpPr>
          <p:spPr bwMode="auto">
            <a:xfrm>
              <a:off x="4896" y="1056"/>
              <a:ext cx="45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08F00"/>
                  </a:solidFill>
                  <a:ea typeface="宋体" pitchFamily="2" charset="-122"/>
                </a:rPr>
                <a:t>PUN</a:t>
              </a:r>
            </a:p>
          </p:txBody>
        </p:sp>
        <p:sp>
          <p:nvSpPr>
            <p:cNvPr id="836712" name="Text Box 104"/>
            <p:cNvSpPr txBox="1">
              <a:spLocks noChangeArrowheads="1"/>
            </p:cNvSpPr>
            <p:nvPr/>
          </p:nvSpPr>
          <p:spPr bwMode="auto">
            <a:xfrm>
              <a:off x="4896" y="2832"/>
              <a:ext cx="45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9900"/>
                  </a:solidFill>
                  <a:ea typeface="宋体" pitchFamily="2" charset="-122"/>
                </a:rPr>
                <a:t>PDN</a:t>
              </a:r>
            </a:p>
          </p:txBody>
        </p:sp>
      </p:grpSp>
      <p:sp>
        <p:nvSpPr>
          <p:cNvPr id="836713" name="Text Box 105"/>
          <p:cNvSpPr txBox="1">
            <a:spLocks noChangeArrowheads="1"/>
          </p:cNvSpPr>
          <p:nvPr/>
        </p:nvSpPr>
        <p:spPr bwMode="auto">
          <a:xfrm>
            <a:off x="3276600" y="48006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36714" name="Text Box 106"/>
          <p:cNvSpPr txBox="1">
            <a:spLocks noChangeArrowheads="1"/>
          </p:cNvSpPr>
          <p:nvPr/>
        </p:nvSpPr>
        <p:spPr bwMode="auto">
          <a:xfrm>
            <a:off x="3276600" y="50292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36715" name="Text Box 107"/>
          <p:cNvSpPr txBox="1">
            <a:spLocks noChangeArrowheads="1"/>
          </p:cNvSpPr>
          <p:nvPr/>
        </p:nvSpPr>
        <p:spPr bwMode="auto">
          <a:xfrm>
            <a:off x="3276600" y="5257800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836716" name="AutoShape 108"/>
          <p:cNvSpPr>
            <a:spLocks noChangeArrowheads="1"/>
          </p:cNvSpPr>
          <p:nvPr/>
        </p:nvSpPr>
        <p:spPr bwMode="auto">
          <a:xfrm>
            <a:off x="4343400" y="5029200"/>
            <a:ext cx="457200" cy="5334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717" name="AutoShape 109"/>
          <p:cNvSpPr>
            <a:spLocks noChangeArrowheads="1"/>
          </p:cNvSpPr>
          <p:nvPr/>
        </p:nvSpPr>
        <p:spPr bwMode="auto">
          <a:xfrm flipH="1">
            <a:off x="3886200" y="4953000"/>
            <a:ext cx="457200" cy="381000"/>
          </a:xfrm>
          <a:prstGeom prst="moon">
            <a:avLst>
              <a:gd name="adj" fmla="val 7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718" name="Line 110"/>
          <p:cNvSpPr>
            <a:spLocks noChangeShapeType="1"/>
          </p:cNvSpPr>
          <p:nvPr/>
        </p:nvSpPr>
        <p:spPr bwMode="auto">
          <a:xfrm>
            <a:off x="36576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719" name="Line 111"/>
          <p:cNvSpPr>
            <a:spLocks noChangeShapeType="1"/>
          </p:cNvSpPr>
          <p:nvPr/>
        </p:nvSpPr>
        <p:spPr bwMode="auto">
          <a:xfrm>
            <a:off x="3657600" y="5257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720" name="Line 112"/>
          <p:cNvSpPr>
            <a:spLocks noChangeShapeType="1"/>
          </p:cNvSpPr>
          <p:nvPr/>
        </p:nvSpPr>
        <p:spPr bwMode="auto">
          <a:xfrm>
            <a:off x="3657600" y="5486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721" name="Line 113"/>
          <p:cNvSpPr>
            <a:spLocks noChangeShapeType="1"/>
          </p:cNvSpPr>
          <p:nvPr/>
        </p:nvSpPr>
        <p:spPr bwMode="auto">
          <a:xfrm>
            <a:off x="4953000" y="5334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6722" name="Oval 114"/>
          <p:cNvSpPr>
            <a:spLocks noChangeArrowheads="1"/>
          </p:cNvSpPr>
          <p:nvPr/>
        </p:nvSpPr>
        <p:spPr bwMode="auto">
          <a:xfrm>
            <a:off x="4800600" y="5257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Two Stick Layouts of !(C </a:t>
            </a:r>
            <a:r>
              <a:rPr lang="en-US" altLang="zh-CN" sz="3200" b="0" dirty="0">
                <a:solidFill>
                  <a:srgbClr val="0000BA"/>
                </a:solidFill>
                <a:ea typeface="宋体" pitchFamily="2" charset="-122"/>
              </a:rPr>
              <a:t>•</a:t>
            </a:r>
            <a:r>
              <a:rPr lang="en-US" altLang="zh-CN" sz="3200" dirty="0">
                <a:ea typeface="宋体" pitchFamily="2" charset="-122"/>
              </a:rPr>
              <a:t> (A + B))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029200" y="1905000"/>
            <a:ext cx="3416300" cy="3200400"/>
            <a:chOff x="3168" y="1200"/>
            <a:chExt cx="2152" cy="2016"/>
          </a:xfrm>
        </p:grpSpPr>
        <p:sp>
          <p:nvSpPr>
            <p:cNvPr id="838680" name="Rectangle 24" descr="Dotted diamond"/>
            <p:cNvSpPr>
              <a:spLocks noChangeArrowheads="1"/>
            </p:cNvSpPr>
            <p:nvPr/>
          </p:nvSpPr>
          <p:spPr bwMode="auto">
            <a:xfrm>
              <a:off x="3456" y="1488"/>
              <a:ext cx="48" cy="1728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rgbClr val="FFFFFF"/>
              </a:bgClr>
            </a:patt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1" name="Rectangle 25" descr="Dotted diamond"/>
            <p:cNvSpPr>
              <a:spLocks noChangeArrowheads="1"/>
            </p:cNvSpPr>
            <p:nvPr/>
          </p:nvSpPr>
          <p:spPr bwMode="auto">
            <a:xfrm>
              <a:off x="3984" y="1488"/>
              <a:ext cx="48" cy="1728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rgbClr val="FFFFFF"/>
              </a:bgClr>
            </a:patt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2" name="Rectangle 26" descr="Dotted diamond"/>
            <p:cNvSpPr>
              <a:spLocks noChangeArrowheads="1"/>
            </p:cNvSpPr>
            <p:nvPr/>
          </p:nvSpPr>
          <p:spPr bwMode="auto">
            <a:xfrm>
              <a:off x="4512" y="1488"/>
              <a:ext cx="48" cy="1728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rgbClr val="FFFFFF"/>
              </a:bgClr>
            </a:patt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3" name="Rectangle 27"/>
            <p:cNvSpPr>
              <a:spLocks noChangeArrowheads="1"/>
            </p:cNvSpPr>
            <p:nvPr/>
          </p:nvSpPr>
          <p:spPr bwMode="auto">
            <a:xfrm>
              <a:off x="3264" y="2496"/>
              <a:ext cx="1536" cy="48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27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4" name="Rectangle 28"/>
            <p:cNvSpPr>
              <a:spLocks noChangeArrowheads="1"/>
            </p:cNvSpPr>
            <p:nvPr/>
          </p:nvSpPr>
          <p:spPr bwMode="auto">
            <a:xfrm>
              <a:off x="3264" y="2064"/>
              <a:ext cx="1488" cy="48"/>
            </a:xfrm>
            <a:prstGeom prst="rect">
              <a:avLst/>
            </a:prstGeom>
            <a:solidFill>
              <a:srgbClr val="F08F00">
                <a:alpha val="50000"/>
              </a:srgbClr>
            </a:solidFill>
            <a:ln w="12700">
              <a:solidFill>
                <a:srgbClr val="F08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5" name="Text Box 29"/>
            <p:cNvSpPr txBox="1">
              <a:spLocks noChangeArrowheads="1"/>
            </p:cNvSpPr>
            <p:nvPr/>
          </p:nvSpPr>
          <p:spPr bwMode="auto">
            <a:xfrm>
              <a:off x="3360" y="120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38686" name="Text Box 30"/>
            <p:cNvSpPr txBox="1">
              <a:spLocks noChangeArrowheads="1"/>
            </p:cNvSpPr>
            <p:nvPr/>
          </p:nvSpPr>
          <p:spPr bwMode="auto">
            <a:xfrm>
              <a:off x="3888" y="120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38687" name="Text Box 31"/>
            <p:cNvSpPr txBox="1">
              <a:spLocks noChangeArrowheads="1"/>
            </p:cNvSpPr>
            <p:nvPr/>
          </p:nvSpPr>
          <p:spPr bwMode="auto">
            <a:xfrm>
              <a:off x="4416" y="1200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38688" name="Rectangle 32"/>
            <p:cNvSpPr>
              <a:spLocks noChangeArrowheads="1"/>
            </p:cNvSpPr>
            <p:nvPr/>
          </p:nvSpPr>
          <p:spPr bwMode="auto">
            <a:xfrm>
              <a:off x="3696" y="2496"/>
              <a:ext cx="48" cy="432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9" name="Rectangle 33"/>
            <p:cNvSpPr>
              <a:spLocks noChangeArrowheads="1"/>
            </p:cNvSpPr>
            <p:nvPr/>
          </p:nvSpPr>
          <p:spPr bwMode="auto">
            <a:xfrm>
              <a:off x="3264" y="2304"/>
              <a:ext cx="48" cy="240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90" name="Rectangle 34"/>
            <p:cNvSpPr>
              <a:spLocks noChangeArrowheads="1"/>
            </p:cNvSpPr>
            <p:nvPr/>
          </p:nvSpPr>
          <p:spPr bwMode="auto">
            <a:xfrm>
              <a:off x="3264" y="2304"/>
              <a:ext cx="960" cy="48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91" name="Rectangle 35"/>
            <p:cNvSpPr>
              <a:spLocks noChangeArrowheads="1"/>
            </p:cNvSpPr>
            <p:nvPr/>
          </p:nvSpPr>
          <p:spPr bwMode="auto">
            <a:xfrm>
              <a:off x="4176" y="2304"/>
              <a:ext cx="48" cy="240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92" name="Rectangle 36"/>
            <p:cNvSpPr>
              <a:spLocks noChangeArrowheads="1"/>
            </p:cNvSpPr>
            <p:nvPr/>
          </p:nvSpPr>
          <p:spPr bwMode="auto">
            <a:xfrm>
              <a:off x="4704" y="2256"/>
              <a:ext cx="48" cy="288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93" name="Rectangle 37"/>
            <p:cNvSpPr>
              <a:spLocks noChangeArrowheads="1"/>
            </p:cNvSpPr>
            <p:nvPr/>
          </p:nvSpPr>
          <p:spPr bwMode="auto">
            <a:xfrm>
              <a:off x="4320" y="2256"/>
              <a:ext cx="432" cy="48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94" name="Rectangle 38"/>
            <p:cNvSpPr>
              <a:spLocks noChangeArrowheads="1"/>
            </p:cNvSpPr>
            <p:nvPr/>
          </p:nvSpPr>
          <p:spPr bwMode="auto">
            <a:xfrm>
              <a:off x="4320" y="2064"/>
              <a:ext cx="48" cy="240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95" name="Rectangle 39"/>
            <p:cNvSpPr>
              <a:spLocks noChangeArrowheads="1"/>
            </p:cNvSpPr>
            <p:nvPr/>
          </p:nvSpPr>
          <p:spPr bwMode="auto">
            <a:xfrm>
              <a:off x="3264" y="1680"/>
              <a:ext cx="48" cy="432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96" name="Rectangle 40"/>
            <p:cNvSpPr>
              <a:spLocks noChangeArrowheads="1"/>
            </p:cNvSpPr>
            <p:nvPr/>
          </p:nvSpPr>
          <p:spPr bwMode="auto">
            <a:xfrm>
              <a:off x="4704" y="1680"/>
              <a:ext cx="48" cy="432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97" name="Text Box 41"/>
            <p:cNvSpPr txBox="1">
              <a:spLocks noChangeArrowheads="1"/>
            </p:cNvSpPr>
            <p:nvPr/>
          </p:nvSpPr>
          <p:spPr bwMode="auto">
            <a:xfrm>
              <a:off x="4704" y="216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838698" name="Text Box 42"/>
            <p:cNvSpPr txBox="1">
              <a:spLocks noChangeArrowheads="1"/>
            </p:cNvSpPr>
            <p:nvPr/>
          </p:nvSpPr>
          <p:spPr bwMode="auto">
            <a:xfrm>
              <a:off x="4896" y="1584"/>
              <a:ext cx="37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ea typeface="宋体" pitchFamily="2" charset="-122"/>
                </a:rPr>
                <a:t>DD</a:t>
              </a:r>
            </a:p>
          </p:txBody>
        </p:sp>
        <p:sp>
          <p:nvSpPr>
            <p:cNvPr id="838699" name="Text Box 43"/>
            <p:cNvSpPr txBox="1">
              <a:spLocks noChangeArrowheads="1"/>
            </p:cNvSpPr>
            <p:nvPr/>
          </p:nvSpPr>
          <p:spPr bwMode="auto">
            <a:xfrm>
              <a:off x="4848" y="2784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GND</a:t>
              </a:r>
            </a:p>
          </p:txBody>
        </p:sp>
        <p:sp>
          <p:nvSpPr>
            <p:cNvPr id="838704" name="Rectangle 48"/>
            <p:cNvSpPr>
              <a:spLocks noChangeArrowheads="1"/>
            </p:cNvSpPr>
            <p:nvPr/>
          </p:nvSpPr>
          <p:spPr bwMode="auto">
            <a:xfrm>
              <a:off x="3168" y="2880"/>
              <a:ext cx="1632" cy="48"/>
            </a:xfrm>
            <a:prstGeom prst="rect">
              <a:avLst/>
            </a:prstGeom>
            <a:solidFill>
              <a:srgbClr val="8901F3">
                <a:alpha val="50000"/>
              </a:srgbClr>
            </a:solidFill>
            <a:ln w="12700">
              <a:solidFill>
                <a:srgbClr val="8901F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705" name="Rectangle 49"/>
            <p:cNvSpPr>
              <a:spLocks noChangeArrowheads="1"/>
            </p:cNvSpPr>
            <p:nvPr/>
          </p:nvSpPr>
          <p:spPr bwMode="auto">
            <a:xfrm>
              <a:off x="3216" y="1680"/>
              <a:ext cx="1632" cy="48"/>
            </a:xfrm>
            <a:prstGeom prst="rect">
              <a:avLst/>
            </a:prstGeom>
            <a:solidFill>
              <a:srgbClr val="8901F3">
                <a:alpha val="50000"/>
              </a:srgbClr>
            </a:solidFill>
            <a:ln w="12700">
              <a:solidFill>
                <a:srgbClr val="8901F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09600" y="1905000"/>
            <a:ext cx="3429000" cy="3200400"/>
            <a:chOff x="384" y="1200"/>
            <a:chExt cx="2160" cy="2016"/>
          </a:xfrm>
        </p:grpSpPr>
        <p:sp>
          <p:nvSpPr>
            <p:cNvPr id="838659" name="Text Box 3"/>
            <p:cNvSpPr txBox="1">
              <a:spLocks noChangeArrowheads="1"/>
            </p:cNvSpPr>
            <p:nvPr/>
          </p:nvSpPr>
          <p:spPr bwMode="auto">
            <a:xfrm>
              <a:off x="1920" y="216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838660" name="Rectangle 4" descr="Dotted diamond"/>
            <p:cNvSpPr>
              <a:spLocks noChangeArrowheads="1"/>
            </p:cNvSpPr>
            <p:nvPr/>
          </p:nvSpPr>
          <p:spPr bwMode="auto">
            <a:xfrm>
              <a:off x="1104" y="1488"/>
              <a:ext cx="48" cy="1728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rgbClr val="FFFFFF"/>
              </a:bgClr>
            </a:patt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61" name="Rectangle 5" descr="Dotted diamond"/>
            <p:cNvSpPr>
              <a:spLocks noChangeArrowheads="1"/>
            </p:cNvSpPr>
            <p:nvPr/>
          </p:nvSpPr>
          <p:spPr bwMode="auto">
            <a:xfrm>
              <a:off x="1680" y="1488"/>
              <a:ext cx="48" cy="1728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rgbClr val="FFFFFF"/>
              </a:bgClr>
            </a:patt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62" name="Rectangle 6" descr="Dotted diamond"/>
            <p:cNvSpPr>
              <a:spLocks noChangeArrowheads="1"/>
            </p:cNvSpPr>
            <p:nvPr/>
          </p:nvSpPr>
          <p:spPr bwMode="auto">
            <a:xfrm>
              <a:off x="2256" y="1488"/>
              <a:ext cx="48" cy="1728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rgbClr val="FFFFFF"/>
              </a:bgClr>
            </a:patt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63" name="Rectangle 7"/>
            <p:cNvSpPr>
              <a:spLocks noChangeArrowheads="1"/>
            </p:cNvSpPr>
            <p:nvPr/>
          </p:nvSpPr>
          <p:spPr bwMode="auto">
            <a:xfrm>
              <a:off x="864" y="2496"/>
              <a:ext cx="1104" cy="48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27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64" name="Rectangle 8"/>
            <p:cNvSpPr>
              <a:spLocks noChangeArrowheads="1"/>
            </p:cNvSpPr>
            <p:nvPr/>
          </p:nvSpPr>
          <p:spPr bwMode="auto">
            <a:xfrm>
              <a:off x="816" y="2064"/>
              <a:ext cx="1680" cy="48"/>
            </a:xfrm>
            <a:prstGeom prst="rect">
              <a:avLst/>
            </a:prstGeom>
            <a:solidFill>
              <a:srgbClr val="F08F00">
                <a:alpha val="50000"/>
              </a:srgbClr>
            </a:solidFill>
            <a:ln w="12700">
              <a:solidFill>
                <a:srgbClr val="F08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65" name="Text Box 9"/>
            <p:cNvSpPr txBox="1">
              <a:spLocks noChangeArrowheads="1"/>
            </p:cNvSpPr>
            <p:nvPr/>
          </p:nvSpPr>
          <p:spPr bwMode="auto">
            <a:xfrm>
              <a:off x="1584" y="1200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38666" name="Text Box 10"/>
            <p:cNvSpPr txBox="1">
              <a:spLocks noChangeArrowheads="1"/>
            </p:cNvSpPr>
            <p:nvPr/>
          </p:nvSpPr>
          <p:spPr bwMode="auto">
            <a:xfrm>
              <a:off x="1008" y="120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38667" name="Text Box 11"/>
            <p:cNvSpPr txBox="1">
              <a:spLocks noChangeArrowheads="1"/>
            </p:cNvSpPr>
            <p:nvPr/>
          </p:nvSpPr>
          <p:spPr bwMode="auto">
            <a:xfrm>
              <a:off x="2160" y="120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38668" name="Rectangle 12"/>
            <p:cNvSpPr>
              <a:spLocks noChangeArrowheads="1"/>
            </p:cNvSpPr>
            <p:nvPr/>
          </p:nvSpPr>
          <p:spPr bwMode="auto">
            <a:xfrm>
              <a:off x="864" y="2496"/>
              <a:ext cx="48" cy="432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69" name="Rectangle 13"/>
            <p:cNvSpPr>
              <a:spLocks noChangeArrowheads="1"/>
            </p:cNvSpPr>
            <p:nvPr/>
          </p:nvSpPr>
          <p:spPr bwMode="auto">
            <a:xfrm>
              <a:off x="2448" y="2496"/>
              <a:ext cx="48" cy="432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0" name="Rectangle 14"/>
            <p:cNvSpPr>
              <a:spLocks noChangeArrowheads="1"/>
            </p:cNvSpPr>
            <p:nvPr/>
          </p:nvSpPr>
          <p:spPr bwMode="auto">
            <a:xfrm>
              <a:off x="1920" y="2064"/>
              <a:ext cx="48" cy="480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1" name="Rectangle 15"/>
            <p:cNvSpPr>
              <a:spLocks noChangeArrowheads="1"/>
            </p:cNvSpPr>
            <p:nvPr/>
          </p:nvSpPr>
          <p:spPr bwMode="auto">
            <a:xfrm>
              <a:off x="2064" y="2496"/>
              <a:ext cx="432" cy="48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27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2" name="Rectangle 16"/>
            <p:cNvSpPr>
              <a:spLocks noChangeArrowheads="1"/>
            </p:cNvSpPr>
            <p:nvPr/>
          </p:nvSpPr>
          <p:spPr bwMode="auto">
            <a:xfrm>
              <a:off x="2064" y="2496"/>
              <a:ext cx="48" cy="240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3" name="Rectangle 17"/>
            <p:cNvSpPr>
              <a:spLocks noChangeArrowheads="1"/>
            </p:cNvSpPr>
            <p:nvPr/>
          </p:nvSpPr>
          <p:spPr bwMode="auto">
            <a:xfrm>
              <a:off x="1392" y="2496"/>
              <a:ext cx="48" cy="240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4" name="Rectangle 18"/>
            <p:cNvSpPr>
              <a:spLocks noChangeArrowheads="1"/>
            </p:cNvSpPr>
            <p:nvPr/>
          </p:nvSpPr>
          <p:spPr bwMode="auto">
            <a:xfrm>
              <a:off x="1392" y="2688"/>
              <a:ext cx="720" cy="48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5" name="Rectangle 19"/>
            <p:cNvSpPr>
              <a:spLocks noChangeArrowheads="1"/>
            </p:cNvSpPr>
            <p:nvPr/>
          </p:nvSpPr>
          <p:spPr bwMode="auto">
            <a:xfrm>
              <a:off x="816" y="1872"/>
              <a:ext cx="48" cy="240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6" name="Rectangle 20"/>
            <p:cNvSpPr>
              <a:spLocks noChangeArrowheads="1"/>
            </p:cNvSpPr>
            <p:nvPr/>
          </p:nvSpPr>
          <p:spPr bwMode="auto">
            <a:xfrm>
              <a:off x="2448" y="1872"/>
              <a:ext cx="48" cy="240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7" name="Rectangle 21"/>
            <p:cNvSpPr>
              <a:spLocks noChangeArrowheads="1"/>
            </p:cNvSpPr>
            <p:nvPr/>
          </p:nvSpPr>
          <p:spPr bwMode="auto">
            <a:xfrm>
              <a:off x="1536" y="1872"/>
              <a:ext cx="960" cy="48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8" name="Rectangle 22"/>
            <p:cNvSpPr>
              <a:spLocks noChangeArrowheads="1"/>
            </p:cNvSpPr>
            <p:nvPr/>
          </p:nvSpPr>
          <p:spPr bwMode="auto">
            <a:xfrm>
              <a:off x="816" y="1872"/>
              <a:ext cx="480" cy="48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9" name="Rectangle 23" descr="Dotted diamond"/>
            <p:cNvSpPr>
              <a:spLocks noChangeArrowheads="1"/>
            </p:cNvSpPr>
            <p:nvPr/>
          </p:nvSpPr>
          <p:spPr bwMode="auto">
            <a:xfrm>
              <a:off x="1248" y="1872"/>
              <a:ext cx="336" cy="48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rgbClr val="FFFFFF"/>
              </a:bgClr>
            </a:patt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700" name="Text Box 44"/>
            <p:cNvSpPr txBox="1">
              <a:spLocks noChangeArrowheads="1"/>
            </p:cNvSpPr>
            <p:nvPr/>
          </p:nvSpPr>
          <p:spPr bwMode="auto">
            <a:xfrm>
              <a:off x="432" y="1584"/>
              <a:ext cx="37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ea typeface="宋体" pitchFamily="2" charset="-122"/>
                </a:rPr>
                <a:t>DD</a:t>
              </a:r>
            </a:p>
          </p:txBody>
        </p:sp>
        <p:sp>
          <p:nvSpPr>
            <p:cNvPr id="838701" name="Text Box 45"/>
            <p:cNvSpPr txBox="1">
              <a:spLocks noChangeArrowheads="1"/>
            </p:cNvSpPr>
            <p:nvPr/>
          </p:nvSpPr>
          <p:spPr bwMode="auto">
            <a:xfrm>
              <a:off x="384" y="2784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GND</a:t>
              </a:r>
            </a:p>
          </p:txBody>
        </p:sp>
        <p:sp>
          <p:nvSpPr>
            <p:cNvPr id="838702" name="Rectangle 46"/>
            <p:cNvSpPr>
              <a:spLocks noChangeArrowheads="1"/>
            </p:cNvSpPr>
            <p:nvPr/>
          </p:nvSpPr>
          <p:spPr bwMode="auto">
            <a:xfrm>
              <a:off x="816" y="2880"/>
              <a:ext cx="1728" cy="48"/>
            </a:xfrm>
            <a:prstGeom prst="rect">
              <a:avLst/>
            </a:prstGeom>
            <a:solidFill>
              <a:srgbClr val="8901F3">
                <a:alpha val="50000"/>
              </a:srgbClr>
            </a:solidFill>
            <a:ln w="12700">
              <a:solidFill>
                <a:srgbClr val="8901F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703" name="Rectangle 47"/>
            <p:cNvSpPr>
              <a:spLocks noChangeArrowheads="1"/>
            </p:cNvSpPr>
            <p:nvPr/>
          </p:nvSpPr>
          <p:spPr bwMode="auto">
            <a:xfrm>
              <a:off x="816" y="1680"/>
              <a:ext cx="1632" cy="48"/>
            </a:xfrm>
            <a:prstGeom prst="rect">
              <a:avLst/>
            </a:prstGeom>
            <a:solidFill>
              <a:srgbClr val="8901F3">
                <a:alpha val="50000"/>
              </a:srgbClr>
            </a:solidFill>
            <a:ln w="12700">
              <a:solidFill>
                <a:srgbClr val="8901F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706" name="Rectangle 50"/>
            <p:cNvSpPr>
              <a:spLocks noChangeArrowheads="1"/>
            </p:cNvSpPr>
            <p:nvPr/>
          </p:nvSpPr>
          <p:spPr bwMode="auto">
            <a:xfrm>
              <a:off x="1392" y="1680"/>
              <a:ext cx="48" cy="432"/>
            </a:xfrm>
            <a:prstGeom prst="rect">
              <a:avLst/>
            </a:prstGeom>
            <a:solidFill>
              <a:srgbClr val="3366CC">
                <a:alpha val="50000"/>
              </a:srgbClr>
            </a:solidFill>
            <a:ln w="1270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429000" y="3810000"/>
            <a:ext cx="4495800" cy="2225675"/>
            <a:chOff x="2160" y="2400"/>
            <a:chExt cx="2832" cy="1402"/>
          </a:xfrm>
        </p:grpSpPr>
        <p:sp>
          <p:nvSpPr>
            <p:cNvPr id="838707" name="Oval 51"/>
            <p:cNvSpPr>
              <a:spLocks noChangeArrowheads="1"/>
            </p:cNvSpPr>
            <p:nvPr/>
          </p:nvSpPr>
          <p:spPr bwMode="auto">
            <a:xfrm>
              <a:off x="3072" y="2400"/>
              <a:ext cx="192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709" name="Text Box 53"/>
            <p:cNvSpPr txBox="1">
              <a:spLocks noChangeArrowheads="1"/>
            </p:cNvSpPr>
            <p:nvPr/>
          </p:nvSpPr>
          <p:spPr bwMode="auto">
            <a:xfrm>
              <a:off x="2160" y="3552"/>
              <a:ext cx="204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uninterrupted diffusion strip</a:t>
              </a:r>
            </a:p>
          </p:txBody>
        </p:sp>
        <p:cxnSp>
          <p:nvCxnSpPr>
            <p:cNvPr id="838710" name="AutoShape 54"/>
            <p:cNvCxnSpPr>
              <a:cxnSpLocks noChangeShapeType="1"/>
              <a:endCxn id="838707" idx="2"/>
            </p:cNvCxnSpPr>
            <p:nvPr/>
          </p:nvCxnSpPr>
          <p:spPr bwMode="auto">
            <a:xfrm rot="5400000" flipH="1">
              <a:off x="2628" y="2964"/>
              <a:ext cx="984" cy="96"/>
            </a:xfrm>
            <a:prstGeom prst="curvedConnector4">
              <a:avLst>
                <a:gd name="adj1" fmla="val 43903"/>
                <a:gd name="adj2" fmla="val 2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7CCC2F05-858D-FE4B-A986-72970DE5A334}"/>
              </a:ext>
            </a:extLst>
          </p:cNvPr>
          <p:cNvSpPr/>
          <p:nvPr/>
        </p:nvSpPr>
        <p:spPr>
          <a:xfrm>
            <a:off x="1790700" y="2874581"/>
            <a:ext cx="914400" cy="27063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0A40E35-7B8F-5840-9F9B-5D2C11D8A1D4}"/>
              </a:ext>
            </a:extLst>
          </p:cNvPr>
          <p:cNvSpPr/>
          <p:nvPr/>
        </p:nvSpPr>
        <p:spPr>
          <a:xfrm>
            <a:off x="2684462" y="3865182"/>
            <a:ext cx="914400" cy="27063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7EEF4F-2EB7-C145-B395-E2BE0C31B80A}"/>
              </a:ext>
            </a:extLst>
          </p:cNvPr>
          <p:cNvCxnSpPr>
            <a:stCxn id="5" idx="0"/>
          </p:cNvCxnSpPr>
          <p:nvPr/>
        </p:nvCxnSpPr>
        <p:spPr>
          <a:xfrm flipV="1">
            <a:off x="2247900" y="1587119"/>
            <a:ext cx="1535113" cy="1287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4D1C1B9-F0CE-BB42-B974-B72737AD82AA}"/>
              </a:ext>
            </a:extLst>
          </p:cNvPr>
          <p:cNvCxnSpPr>
            <a:stCxn id="58" idx="0"/>
          </p:cNvCxnSpPr>
          <p:nvPr/>
        </p:nvCxnSpPr>
        <p:spPr>
          <a:xfrm flipV="1">
            <a:off x="3141662" y="1676400"/>
            <a:ext cx="777082" cy="2188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F1524E3-1F70-7441-BBE0-0E063F9EE897}"/>
              </a:ext>
            </a:extLst>
          </p:cNvPr>
          <p:cNvSpPr txBox="1"/>
          <p:nvPr/>
        </p:nvSpPr>
        <p:spPr>
          <a:xfrm>
            <a:off x="3909569" y="123879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C00000"/>
                </a:solidFill>
              </a:rPr>
              <a:t>interrupt</a:t>
            </a:r>
            <a:endParaRPr kumimoji="1" lang="zh-CN" alt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73081</TotalTime>
  <Words>3385</Words>
  <Application>Microsoft Macintosh PowerPoint</Application>
  <PresentationFormat>全屏显示(4:3)</PresentationFormat>
  <Paragraphs>666</Paragraphs>
  <Slides>50</Slides>
  <Notes>24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Arial</vt:lpstr>
      <vt:lpstr>Arial Black</vt:lpstr>
      <vt:lpstr>Arial Narrow</vt:lpstr>
      <vt:lpstr>Cambria Math</vt:lpstr>
      <vt:lpstr>Times New Roman</vt:lpstr>
      <vt:lpstr>Wingdings</vt:lpstr>
      <vt:lpstr>Default Design</vt:lpstr>
      <vt:lpstr>Visio</vt:lpstr>
      <vt:lpstr>VISIO</vt:lpstr>
      <vt:lpstr>Equation</vt:lpstr>
      <vt:lpstr>图表</vt:lpstr>
      <vt:lpstr>Digital Integrated Circuits Designing Combinational Logic Circuits  Fuyuzhuo</vt:lpstr>
      <vt:lpstr>Combinational vs. Sequential Logic</vt:lpstr>
      <vt:lpstr>agenda</vt:lpstr>
      <vt:lpstr>agenda</vt:lpstr>
      <vt:lpstr>Static CMOS logic</vt:lpstr>
      <vt:lpstr>Static CMOS Circuit</vt:lpstr>
      <vt:lpstr>Standard Cell Layout Methodology</vt:lpstr>
      <vt:lpstr>OAI21 Logic Graph</vt:lpstr>
      <vt:lpstr>Two Stick Layouts of !(C • (A + B))</vt:lpstr>
      <vt:lpstr>Consistent Euler Path</vt:lpstr>
      <vt:lpstr>Consistent Euler Path</vt:lpstr>
      <vt:lpstr>OAI22 Logic Graph</vt:lpstr>
      <vt:lpstr>OAI22 Layout</vt:lpstr>
      <vt:lpstr>VTC is Data-Dependent</vt:lpstr>
      <vt:lpstr>VTC is Data-Dependent</vt:lpstr>
      <vt:lpstr>VTC is Data-Dependent</vt:lpstr>
      <vt:lpstr>CMOS Properties</vt:lpstr>
      <vt:lpstr>Static CMOS logic</vt:lpstr>
      <vt:lpstr>Delay Definitions</vt:lpstr>
      <vt:lpstr>Delay Definitions</vt:lpstr>
      <vt:lpstr>Simulated Inverter Delay</vt:lpstr>
      <vt:lpstr>Why we need estimation?</vt:lpstr>
      <vt:lpstr>Delay Estimation</vt:lpstr>
      <vt:lpstr>Input Pattern Effects on Delay</vt:lpstr>
      <vt:lpstr>Transistor Sizing</vt:lpstr>
      <vt:lpstr>Sizing has different options</vt:lpstr>
      <vt:lpstr>Elmore Delay</vt:lpstr>
      <vt:lpstr>RC Delay Models</vt:lpstr>
      <vt:lpstr>Example: 3-input NAND</vt:lpstr>
      <vt:lpstr>Example: 3-input NAND</vt:lpstr>
      <vt:lpstr>Example: 3-input NAND</vt:lpstr>
      <vt:lpstr>3-input NAND Caps</vt:lpstr>
      <vt:lpstr>3-input NAND Caps</vt:lpstr>
      <vt:lpstr>Example: 2-input NAND</vt:lpstr>
      <vt:lpstr>Example: 2-input NAND</vt:lpstr>
      <vt:lpstr>Example: 2-input NAND</vt:lpstr>
      <vt:lpstr>Contamination Delay</vt:lpstr>
      <vt:lpstr>Practice:</vt:lpstr>
      <vt:lpstr>Layout Comparison</vt:lpstr>
      <vt:lpstr>Diffusion Capacitance</vt:lpstr>
      <vt:lpstr>Fan-In Considerations</vt:lpstr>
      <vt:lpstr>Worst case of tpLH</vt:lpstr>
      <vt:lpstr>tp as a function of fan-In and fan-out</vt:lpstr>
      <vt:lpstr>Delay Dependence on Input Patterns</vt:lpstr>
      <vt:lpstr>Static CMOS logic</vt:lpstr>
      <vt:lpstr>How to choose design techniques for large fan-in</vt:lpstr>
      <vt:lpstr>Transistor ordering</vt:lpstr>
      <vt:lpstr>Progressive sizing</vt:lpstr>
      <vt:lpstr>Alternative logic structures</vt:lpstr>
      <vt:lpstr>Isolating fan-in from fan-out using buffer insertion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fu yuzhuo</cp:lastModifiedBy>
  <cp:revision>257</cp:revision>
  <cp:lastPrinted>1998-01-20T18:41:17Z</cp:lastPrinted>
  <dcterms:created xsi:type="dcterms:W3CDTF">1997-04-13T14:24:48Z</dcterms:created>
  <dcterms:modified xsi:type="dcterms:W3CDTF">2021-11-13T14:14:39Z</dcterms:modified>
</cp:coreProperties>
</file>