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90"/>
  </p:handoutMasterIdLst>
  <p:sldIdLst>
    <p:sldId id="386" r:id="rId3"/>
    <p:sldId id="257" r:id="rId5"/>
    <p:sldId id="258" r:id="rId6"/>
    <p:sldId id="351" r:id="rId7"/>
    <p:sldId id="259" r:id="rId8"/>
    <p:sldId id="384" r:id="rId9"/>
    <p:sldId id="260" r:id="rId10"/>
    <p:sldId id="261" r:id="rId11"/>
    <p:sldId id="262" r:id="rId12"/>
    <p:sldId id="392" r:id="rId13"/>
    <p:sldId id="391" r:id="rId14"/>
    <p:sldId id="390" r:id="rId15"/>
    <p:sldId id="389" r:id="rId16"/>
    <p:sldId id="388" r:id="rId17"/>
    <p:sldId id="387" r:id="rId18"/>
    <p:sldId id="268" r:id="rId19"/>
    <p:sldId id="269" r:id="rId20"/>
    <p:sldId id="270" r:id="rId21"/>
    <p:sldId id="272" r:id="rId22"/>
    <p:sldId id="273" r:id="rId23"/>
    <p:sldId id="274" r:id="rId24"/>
    <p:sldId id="278" r:id="rId25"/>
    <p:sldId id="279" r:id="rId26"/>
    <p:sldId id="396" r:id="rId27"/>
    <p:sldId id="397" r:id="rId28"/>
    <p:sldId id="359" r:id="rId29"/>
    <p:sldId id="352" r:id="rId30"/>
    <p:sldId id="283" r:id="rId31"/>
    <p:sldId id="35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56" r:id="rId50"/>
    <p:sldId id="399" r:id="rId51"/>
    <p:sldId id="302" r:id="rId52"/>
    <p:sldId id="303" r:id="rId53"/>
    <p:sldId id="304" r:id="rId54"/>
    <p:sldId id="305" r:id="rId55"/>
    <p:sldId id="306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7" r:id="rId64"/>
    <p:sldId id="318" r:id="rId65"/>
    <p:sldId id="320" r:id="rId66"/>
    <p:sldId id="398" r:id="rId67"/>
    <p:sldId id="322" r:id="rId68"/>
    <p:sldId id="323" r:id="rId69"/>
    <p:sldId id="324" r:id="rId70"/>
    <p:sldId id="400" r:id="rId71"/>
    <p:sldId id="401" r:id="rId72"/>
    <p:sldId id="403" r:id="rId73"/>
    <p:sldId id="402" r:id="rId74"/>
    <p:sldId id="385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9144000" cy="6858000" type="screen4x3"/>
  <p:notesSz cx="7099300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anose="020B07060202020A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540000"/>
    <a:srgbClr val="480000"/>
    <a:srgbClr val="7E0000"/>
    <a:srgbClr val="27F99A"/>
    <a:srgbClr val="FF8C3C"/>
    <a:srgbClr val="C66B5A"/>
    <a:srgbClr val="315263"/>
    <a:srgbClr val="7B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91611" autoAdjust="0"/>
  </p:normalViewPr>
  <p:slideViewPr>
    <p:cSldViewPr snapToGrid="0">
      <p:cViewPr varScale="1">
        <p:scale>
          <a:sx n="115" d="100"/>
          <a:sy n="115" d="100"/>
        </p:scale>
        <p:origin x="1336" y="200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4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t" anchorCtr="0" compatLnSpc="1"/>
          <a:lstStyle>
            <a:lvl1pPr defTabSz="979805" eaLnBrk="0" hangingPunct="0">
              <a:defRPr kumimoji="0" sz="140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EE141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t" anchorCtr="0" compatLnSpc="1"/>
          <a:lstStyle>
            <a:lvl1pPr algn="r"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b" anchorCtr="0" compatLnSpc="1"/>
          <a:lstStyle>
            <a:lvl1pPr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b" anchorCtr="0" compatLnSpc="1"/>
          <a:lstStyle>
            <a:lvl1pPr algn="r"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fld id="{1FF58E86-9ACE-4B46-A04C-67F9A208888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t" anchorCtr="0" compatLnSpc="1"/>
          <a:lstStyle>
            <a:lvl1pPr defTabSz="979805" eaLnBrk="0" hangingPunct="0">
              <a:defRPr kumimoji="0" sz="140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EE141</a:t>
            </a: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t" anchorCtr="0" compatLnSpc="1"/>
          <a:lstStyle>
            <a:lvl1pPr algn="r"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60413"/>
            <a:ext cx="51816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899025"/>
            <a:ext cx="5214938" cy="45608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b" anchorCtr="0" compatLnSpc="1"/>
          <a:lstStyle>
            <a:lvl1pPr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926" tIns="48961" rIns="97926" bIns="48961" numCol="1" anchor="b" anchorCtr="0" compatLnSpc="1"/>
          <a:lstStyle>
            <a:lvl1pPr algn="r" defTabSz="979170" eaLnBrk="0" hangingPunct="0">
              <a:defRPr kumimoji="0" sz="1400" smtClean="0">
                <a:latin typeface="Times New Roman" panose="02020703060505090304" pitchFamily="18" charset="0"/>
              </a:defRPr>
            </a:lvl1pPr>
          </a:lstStyle>
          <a:p>
            <a:pPr>
              <a:defRPr/>
            </a:pPr>
            <a:fld id="{CBA6C001-E41A-405D-8A32-D8BD573B67B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EE141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E0E4FB-1DB1-4EFA-BA41-7F737879D6AD}" type="slidenum">
              <a:rPr lang="zh-CN" altLang="en-US"/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>
            <a:lvl1pPr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>
                <a:latin typeface="Times New Roman" panose="02020703060505090304" pitchFamily="18" charset="0"/>
                <a:ea typeface="宋体" panose="02010600030101010101" pitchFamily="2" charset="-122"/>
              </a:rPr>
              <a:t>EE141</a:t>
            </a:r>
            <a:endParaRPr lang="zh-CN" altLang="en-US" sz="14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>
            <a:lvl1pPr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736BA8-6A17-454E-8E14-36AE34B2A1DE}" type="slidenum">
              <a:rPr lang="zh-CN" altLang="en-US" sz="1400">
                <a:latin typeface="Times New Roman" panose="0202070306050509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R[0]=~A[3]~A[2] ~A[1]~A[0]</a:t>
            </a:r>
            <a:endParaRPr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R[1]=~A[3]~A[2] ~A[1] A[0]</a:t>
            </a:r>
            <a:endParaRPr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R[2]=~A[3]~A[2]  A[1]~A[0]</a:t>
            </a:r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页眉占位符 3"/>
          <p:cNvSpPr>
            <a:spLocks noGrp="1"/>
          </p:cNvSpPr>
          <p:nvPr>
            <p:ph type="hdr" sz="quarter"/>
          </p:nvPr>
        </p:nvSpPr>
        <p:spPr>
          <a:noFill/>
          <a:ln w="9525"/>
        </p:spPr>
        <p:txBody>
          <a:bodyPr/>
          <a:lstStyle>
            <a:lvl1pPr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>
                <a:latin typeface="Times New Roman" panose="02020703060505090304" pitchFamily="18" charset="0"/>
                <a:ea typeface="宋体" panose="02010600030101010101" pitchFamily="2" charset="-122"/>
              </a:rPr>
              <a:t>EE141</a:t>
            </a:r>
            <a:endParaRPr lang="zh-CN" altLang="en-US" sz="14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>
            <a:lvl1pPr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918F87-E9FB-4EF6-A345-17224334B454}" type="slidenum">
              <a:rPr lang="zh-CN" altLang="en-US" sz="1400">
                <a:latin typeface="Times New Roman" panose="0202070306050509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Right figure compound gate 36*2/4.5=8/0.5=16</a:t>
            </a:r>
            <a:endParaRPr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2/a=4/b ,b=2a</a:t>
            </a:r>
            <a:endParaRPr lang="en-US" altLang="zh-CN"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90204" pitchFamily="34" charset="0"/>
                <a:ea typeface="宋体" panose="02010600030101010101" pitchFamily="2" charset="-122"/>
              </a:rPr>
              <a:t>A+b=16</a:t>
            </a:r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>
            <a:lvl1pPr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defTabSz="97917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defTabSz="97917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C3083E-49F5-4EF0-A9B4-E339BB8CA446}" type="slidenum">
              <a:rPr lang="en-US" altLang="zh-CN" sz="1400">
                <a:latin typeface="Times New Roman" panose="02020703060505090304" pitchFamily="18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Textbook its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 err="1"/>
              <a:t>logic</a:t>
            </a:r>
            <a:r>
              <a:rPr lang="en-US" altLang="zh-CN" dirty="0"/>
              <a:t> size define as 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.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1" dirty="0" err="1"/>
              <a:t>.C</a:t>
            </a:r>
            <a:r>
              <a:rPr lang="en-US" altLang="zh-CN" i="1" baseline="-25000" dirty="0" err="1"/>
              <a:t>ref</a:t>
            </a:r>
            <a:r>
              <a:rPr lang="en-US" altLang="zh-CN" i="1" baseline="-25000" dirty="0"/>
              <a:t>-inverter</a:t>
            </a:r>
            <a:endParaRPr lang="zh-CN" altLang="en-US" i="1" baseline="-25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 just call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ref</a:t>
            </a:r>
            <a:r>
              <a:rPr lang="en-US" altLang="zh-CN" i="1" baseline="-25000" dirty="0"/>
              <a:t>-inverter-RC</a:t>
            </a:r>
            <a:r>
              <a:rPr lang="en-US" altLang="zh-CN" dirty="0"/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1" dirty="0"/>
              <a:t>/3 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ref</a:t>
            </a:r>
            <a:r>
              <a:rPr lang="en-US" altLang="zh-CN" i="1" baseline="-25000" dirty="0"/>
              <a:t>-inverter</a:t>
            </a:r>
            <a:endParaRPr lang="zh-CN" altLang="en-US" i="1" baseline="-25000" dirty="0"/>
          </a:p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EE141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A6C001-E41A-405D-8A32-D8BD573B67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330200" y="6491288"/>
            <a:ext cx="116681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800">
                <a:solidFill>
                  <a:schemeClr val="bg1"/>
                </a:solidFill>
              </a:rPr>
              <a:t>Introduction</a:t>
            </a:r>
            <a:endParaRPr kumimoji="0" lang="en-US" altLang="zh-CN" sz="18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>
                <a:solidFill>
                  <a:srgbClr val="480000"/>
                </a:solidFill>
                <a:latin typeface="+mn-lt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A8ED383-40EF-4549-B2B8-CEF7F5AD67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2BB23-53C4-4081-8B27-D89A070F30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794C9-DF1A-416E-8318-5195721993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280400" cy="2192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973513"/>
            <a:ext cx="82804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8F0F1D-B717-4050-9A53-B4838FBFCDA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237" y="308920"/>
            <a:ext cx="8285205" cy="685800"/>
          </a:xfrm>
        </p:spPr>
        <p:txBody>
          <a:bodyPr/>
          <a:lstStyle>
            <a:lvl1pPr>
              <a:defRPr sz="4400">
                <a:effectLst/>
                <a:latin typeface="+mn-lt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060" y="1272746"/>
            <a:ext cx="8285205" cy="4823254"/>
          </a:xfrm>
        </p:spPr>
        <p:txBody>
          <a:bodyPr/>
          <a:lstStyle>
            <a:lvl1pPr>
              <a:buFont typeface="Arial" panose="020B0604020202090204" pitchFamily="34" charset="0"/>
              <a:buChar char="•"/>
              <a:defRPr sz="2400">
                <a:latin typeface="+mn-lt"/>
              </a:defRPr>
            </a:lvl1pPr>
            <a:lvl2pPr>
              <a:buFont typeface="Arial" panose="020B0604020202090204" pitchFamily="34" charset="0"/>
              <a:buChar char="•"/>
              <a:defRPr sz="2400">
                <a:latin typeface="+mn-lt"/>
              </a:defRPr>
            </a:lvl2pPr>
            <a:lvl3pPr>
              <a:buFont typeface="Arial" panose="020B0604020202090204" pitchFamily="34" charset="0"/>
              <a:buChar char="•"/>
              <a:defRPr sz="2400">
                <a:latin typeface="+mn-lt"/>
              </a:defRPr>
            </a:lvl3pPr>
            <a:lvl4pPr>
              <a:buFont typeface="Arial" panose="020B0604020202090204" pitchFamily="34" charset="0"/>
              <a:buChar char="•"/>
              <a:defRPr sz="2400">
                <a:latin typeface="+mn-lt"/>
              </a:defRPr>
            </a:lvl4pPr>
            <a:lvl5pPr>
              <a:buFont typeface="Arial" panose="020B0604020202090204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81C-545F-4232-AE43-1C33DC43DD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3176E-DE51-4C93-A606-8876C0EC22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5EFE8-8018-4962-97AA-FBED314E49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A898-CD33-42C1-9254-17624DF5AD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B042-649C-4523-830C-55527F74DB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46A7-C7C4-4729-9C6F-B7FE0AB5EB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70340-357A-4FED-B97F-111EA1A56E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F5BC-7439-4B9B-8F2A-AD06CF4B84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247650"/>
            <a:ext cx="8308975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050925"/>
            <a:ext cx="8285162" cy="5045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400800"/>
            <a:ext cx="7400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lang="en-US" altLang="zh-CN" sz="1200" b="0" kern="1200">
                <a:solidFill>
                  <a:srgbClr val="480000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t>0: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rgbClr val="480000"/>
                </a:solidFill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2181B2DE-4375-4673-9493-A6A23E25F921}" type="slidenum">
              <a:rPr lang="zh-CN" altLang="en-US"/>
            </a:fld>
            <a:endParaRPr lang="en-US" altLang="zh-CN"/>
          </a:p>
        </p:txBody>
      </p:sp>
      <p:sp>
        <p:nvSpPr>
          <p:cNvPr id="67590" name="Text Box 13"/>
          <p:cNvSpPr txBox="1">
            <a:spLocks noChangeArrowheads="1"/>
          </p:cNvSpPr>
          <p:nvPr/>
        </p:nvSpPr>
        <p:spPr bwMode="auto">
          <a:xfrm>
            <a:off x="3400425" y="6396038"/>
            <a:ext cx="220980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480000"/>
                </a:solidFill>
                <a:latin typeface="Arial" panose="020B0604020202090204" pitchFamily="34" charset="0"/>
              </a:rPr>
              <a:t>Digital IC</a:t>
            </a:r>
            <a:endParaRPr lang="en-US" altLang="zh-CN" sz="1200">
              <a:solidFill>
                <a:srgbClr val="480000"/>
              </a:solidFill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+mn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Arial" panose="020B060402020209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Arial" panose="020B060402020209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Arial" panose="020B060402020209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Arial" panose="020B0604020202090204" pitchFamily="34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455930" indent="-45593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85598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2pPr>
      <a:lvl3pPr marL="119888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57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5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5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3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60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6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6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68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6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7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72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74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76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77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79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80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1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2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83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84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85.bin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87.bin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wmf"/><Relationship Id="rId1" Type="http://schemas.openxmlformats.org/officeDocument/2006/relationships/oleObject" Target="../embeddings/oleObject88.bin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89.bin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90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92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93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71120" y="2130425"/>
            <a:ext cx="8981440" cy="2492375"/>
          </a:xfrm>
        </p:spPr>
        <p:txBody>
          <a:bodyPr/>
          <a:lstStyle/>
          <a:p>
            <a:r>
              <a:rPr lang="en-US" altLang="en-US" sz="4000" i="1" dirty="0">
                <a:solidFill>
                  <a:srgbClr val="002060"/>
                </a:solidFill>
              </a:rPr>
              <a:t>Digital Integrated Circuits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zh-CN" b="1" i="1" dirty="0">
                <a:solidFill>
                  <a:srgbClr val="002060"/>
                </a:solidFill>
              </a:rPr>
              <a:t>Designing Combinational</a:t>
            </a:r>
            <a:br>
              <a:rPr lang="en-US" altLang="zh-CN" b="1" i="1" dirty="0">
                <a:solidFill>
                  <a:srgbClr val="002060"/>
                </a:solidFill>
              </a:rPr>
            </a:br>
            <a:r>
              <a:rPr lang="en-US" altLang="zh-CN" b="1" i="1" dirty="0">
                <a:solidFill>
                  <a:srgbClr val="002060"/>
                </a:solidFill>
              </a:rPr>
              <a:t>Logic Circuits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000" b="1" i="1" dirty="0"/>
              <a:t>Fuyuzhuo</a:t>
            </a:r>
            <a:endParaRPr lang="en-US" altLang="zh-CN" sz="4000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5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38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35363" y="3024187"/>
            <a:ext cx="4723734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t =	</a:t>
            </a:r>
            <a:r>
              <a:rPr kumimoji="0"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3RC</a:t>
            </a:r>
            <a:r>
              <a:rPr kumimoji="0" lang="en-US" altLang="zh-CN" dirty="0">
                <a:ea typeface="宋体" panose="02010600030101010101" pitchFamily="2" charset="-122"/>
              </a:rPr>
              <a:t> 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</a:t>
            </a:r>
            <a:r>
              <a:rPr kumimoji="0" lang="en-US" altLang="zh-CN" dirty="0">
                <a:ea typeface="宋体" panose="02010600030101010101" pitchFamily="2" charset="-122"/>
              </a:rPr>
              <a:t> 	12 </a:t>
            </a:r>
            <a:r>
              <a:rPr kumimoji="0" lang="en-US" altLang="zh-CN" dirty="0" err="1">
                <a:ea typeface="宋体" panose="02010600030101010101" pitchFamily="2" charset="-122"/>
              </a:rPr>
              <a:t>ps</a:t>
            </a:r>
            <a:r>
              <a:rPr kumimoji="0" lang="en-US" altLang="zh-CN" dirty="0">
                <a:ea typeface="宋体" panose="02010600030101010101" pitchFamily="2" charset="-122"/>
              </a:rPr>
              <a:t> in 180 nm process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dirty="0">
                <a:ea typeface="宋体" panose="02010600030101010101" pitchFamily="2" charset="-122"/>
              </a:rPr>
              <a:t>      40 </a:t>
            </a:r>
            <a:r>
              <a:rPr kumimoji="0" lang="en-US" altLang="zh-CN" dirty="0" err="1">
                <a:ea typeface="宋体" panose="02010600030101010101" pitchFamily="2" charset="-122"/>
              </a:rPr>
              <a:t>ps</a:t>
            </a:r>
            <a:r>
              <a:rPr kumimoji="0" lang="en-US" altLang="zh-CN" dirty="0">
                <a:ea typeface="宋体" panose="02010600030101010101" pitchFamily="2" charset="-122"/>
              </a:rPr>
              <a:t> in 0.6 </a:t>
            </a:r>
            <a:r>
              <a:rPr kumimoji="0"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kumimoji="0" lang="en-US" altLang="zh-CN" dirty="0">
                <a:ea typeface="宋体" panose="02010600030101010101" pitchFamily="2" charset="-122"/>
              </a:rPr>
              <a:t>m process</a:t>
            </a: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2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39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73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图片 139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Effort delay </a:t>
            </a:r>
            <a:r>
              <a:rPr lang="en-US" altLang="zh-CN" i="1" dirty="0"/>
              <a:t>h= </a:t>
            </a:r>
            <a:r>
              <a:rPr lang="en-US" altLang="zh-CN" b="1" i="1" dirty="0" err="1">
                <a:solidFill>
                  <a:srgbClr val="C00000"/>
                </a:solidFill>
              </a:rPr>
              <a:t>g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(a.k.a. stage effort)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Again has two components</a:t>
            </a:r>
            <a:endParaRPr lang="en-US" altLang="zh-CN" dirty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6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40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7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图片 140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7" y="1273175"/>
            <a:ext cx="9135985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1" dirty="0">
                <a:solidFill>
                  <a:srgbClr val="C00000"/>
                </a:solidFill>
              </a:rPr>
              <a:t>g</a:t>
            </a:r>
            <a:r>
              <a:rPr lang="en-US" altLang="zh-CN" sz="2800" b="1" dirty="0">
                <a:solidFill>
                  <a:srgbClr val="C00000"/>
                </a:solidFill>
              </a:rPr>
              <a:t>: logical effort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2800" dirty="0"/>
              <a:t>Measures </a:t>
            </a:r>
            <a:r>
              <a:rPr lang="en-US" altLang="zh-CN" sz="2800" b="1" i="1" dirty="0"/>
              <a:t>relative ability </a:t>
            </a:r>
            <a:r>
              <a:rPr lang="en-US" altLang="zh-CN" sz="2800" dirty="0"/>
              <a:t>of gate to deliver current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g </a:t>
            </a:r>
            <a:r>
              <a:rPr lang="en-US" altLang="zh-CN" sz="2800" dirty="0">
                <a:sym typeface="Symbol" panose="05050102010706020507" pitchFamily="18" charset="2"/>
              </a:rPr>
              <a:t></a:t>
            </a:r>
            <a:r>
              <a:rPr lang="en-US" altLang="zh-CN" sz="2800" dirty="0"/>
              <a:t> 1 for inverter</a:t>
            </a:r>
            <a:endParaRPr lang="en-US" altLang="zh-CN" sz="2800" dirty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0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41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1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图片 141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4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4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5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图片 14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/>
              <a:t>Effort delay </a:t>
            </a:r>
            <a:r>
              <a:rPr lang="en-US" altLang="zh-CN" sz="2800" i="1" dirty="0"/>
              <a:t>h= </a:t>
            </a:r>
            <a:r>
              <a:rPr lang="en-US" altLang="zh-CN" sz="2800" i="1" dirty="0" err="1"/>
              <a:t>g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f</a:t>
            </a:r>
            <a:r>
              <a:rPr lang="en-US" altLang="zh-CN" sz="2800" i="1" dirty="0"/>
              <a:t> </a:t>
            </a:r>
            <a:r>
              <a:rPr lang="en-US" altLang="zh-CN" sz="2800" dirty="0"/>
              <a:t>(a.k.a. stage effort)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Again has two components</a:t>
            </a:r>
            <a:endParaRPr lang="en-US" altLang="zh-CN" sz="2800" dirty="0"/>
          </a:p>
          <a:p>
            <a:pPr marL="455930" lvl="1" indent="-455930" eaLnBrk="1" hangingPunct="1"/>
            <a:r>
              <a:rPr lang="en-US" altLang="zh-CN" sz="2800" b="1" i="1" dirty="0">
                <a:solidFill>
                  <a:srgbClr val="FF0000"/>
                </a:solidFill>
              </a:rPr>
              <a:t>f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C00000"/>
                </a:solidFill>
              </a:rPr>
              <a:t>electrical effort </a:t>
            </a:r>
            <a:r>
              <a:rPr lang="en-US" altLang="zh-CN" sz="2800" dirty="0"/>
              <a:t>(or called </a:t>
            </a:r>
            <a:r>
              <a:rPr lang="en-US" altLang="zh-CN" sz="2800" dirty="0" err="1">
                <a:solidFill>
                  <a:srgbClr val="C00000"/>
                </a:solidFill>
              </a:rPr>
              <a:t>fanout</a:t>
            </a:r>
            <a:r>
              <a:rPr lang="en-US" altLang="zh-CN" sz="2800" dirty="0"/>
              <a:t>)= 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out</a:t>
            </a:r>
            <a:r>
              <a:rPr lang="en-US" altLang="zh-CN" sz="2800" dirty="0"/>
              <a:t> / 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in</a:t>
            </a:r>
            <a:endParaRPr lang="en-US" altLang="zh-CN" sz="2800" baseline="-25000" dirty="0"/>
          </a:p>
          <a:p>
            <a:pPr lvl="1" eaLnBrk="1" hangingPunct="1"/>
            <a:r>
              <a:rPr lang="en-US" altLang="zh-CN" sz="2800" dirty="0"/>
              <a:t>Ratio of output to input capacitance</a:t>
            </a:r>
            <a:endParaRPr lang="en-US" altLang="zh-CN" sz="2800" dirty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6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图片 137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7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图片 137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B2C98-5BE9-4A6D-8512-B9E414757BC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Delay in a Logic Gate</a:t>
            </a:r>
            <a:endParaRPr lang="en-US" altLang="zh-CN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Express delays in process-independent unit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Delay has two components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Parasitic delay </a:t>
            </a:r>
            <a:r>
              <a:rPr lang="en-US" altLang="zh-CN" sz="2800" b="1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endParaRPr lang="en-US" altLang="zh-CN" sz="2800" b="1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Represents delay of gate driving no load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Set by internal parasitic capacitance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586956" y="1864066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1" imgW="1270000" imgH="889000" progId="">
                  <p:embed/>
                </p:oleObj>
              </mc:Choice>
              <mc:Fallback>
                <p:oleObj name="Equation" r:id="rId1" imgW="1270000" imgH="889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56" y="1864066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024187" y="3540579"/>
          <a:ext cx="23955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3" imgW="608965" imgH="203200" progId="Equation.3">
                  <p:embed/>
                </p:oleObj>
              </mc:Choice>
              <mc:Fallback>
                <p:oleObj name="Equation" r:id="rId3" imgW="608965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540579"/>
                        <a:ext cx="23955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EE55D-F955-4EDE-BC95-A3B8A5780217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Delay Plots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ea typeface="宋体" panose="02010600030101010101" pitchFamily="2" charset="-122"/>
              </a:rPr>
              <a:t>d</a:t>
            </a:r>
            <a:r>
              <a:rPr lang="en-US" altLang="zh-CN" sz="2800" b="1" dirty="0">
                <a:ea typeface="宋体" panose="02010600030101010101" pitchFamily="2" charset="-122"/>
              </a:rPr>
              <a:t> 	=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ea typeface="宋体" panose="02010600030101010101" pitchFamily="2" charset="-122"/>
              </a:rPr>
              <a:t>h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		=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 + </a:t>
            </a:r>
            <a:r>
              <a:rPr lang="en-US" altLang="zh-CN" sz="2800" b="1" i="1" dirty="0" err="1">
                <a:ea typeface="宋体" panose="02010600030101010101" pitchFamily="2" charset="-122"/>
              </a:rPr>
              <a:t>fg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3276600" y="1789113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Visio" r:id="rId1" imgW="2923540" imgH="2562860" progId="Visio.Drawing.11">
                  <p:embed/>
                </p:oleObj>
              </mc:Choice>
              <mc:Fallback>
                <p:oleObj name="Visio" r:id="rId1" imgW="2923540" imgH="25628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89113"/>
                        <a:ext cx="5029200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E73EE-37AE-4BA9-B66C-B915A8D3B068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Delay Plots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ea typeface="宋体" panose="02010600030101010101" pitchFamily="2" charset="-122"/>
              </a:rPr>
              <a:t>d</a:t>
            </a:r>
            <a:r>
              <a:rPr lang="en-US" altLang="zh-CN" sz="2800" b="1" dirty="0">
                <a:ea typeface="宋体" panose="02010600030101010101" pitchFamily="2" charset="-122"/>
              </a:rPr>
              <a:t> 	= </a:t>
            </a:r>
            <a:r>
              <a:rPr lang="en-US" altLang="zh-CN" sz="2800" b="1" i="1" dirty="0">
                <a:ea typeface="宋体" panose="02010600030101010101" pitchFamily="2" charset="-122"/>
              </a:rPr>
              <a:t>h</a:t>
            </a:r>
            <a:r>
              <a:rPr lang="en-US" altLang="zh-CN" sz="2800" b="1" dirty="0"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		= </a:t>
            </a:r>
            <a:r>
              <a:rPr lang="en-US" altLang="zh-CN" sz="2800" b="1" i="1" dirty="0" err="1">
                <a:ea typeface="宋体" panose="02010600030101010101" pitchFamily="2" charset="-122"/>
              </a:rPr>
              <a:t>gf</a:t>
            </a:r>
            <a:r>
              <a:rPr lang="en-US" altLang="zh-CN" sz="2800" b="1" dirty="0"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What about NOR2?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i="1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276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Visio" r:id="rId1" imgW="2923540" imgH="2562860" progId="Visio.Drawing.11">
                  <p:embed/>
                </p:oleObj>
              </mc:Choice>
              <mc:Fallback>
                <p:oleObj name="Visio" r:id="rId1" imgW="2923540" imgH="25628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5029200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8" y="3583198"/>
            <a:ext cx="2828232" cy="317830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B7BA86-3DE3-4088-8D8C-1FA2E602103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Computing Logical Effort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8531225" cy="2192338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DEF: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Logical effort is the ratio of the input capacitance of a gate to the input capacitance of an inverter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delivering the same output current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Measure from delay vs. </a:t>
            </a:r>
            <a:r>
              <a:rPr lang="en-US" altLang="zh-CN" dirty="0" err="1">
                <a:ea typeface="宋体" panose="02010600030101010101" pitchFamily="2" charset="-122"/>
              </a:rPr>
              <a:t>fanout</a:t>
            </a:r>
            <a:r>
              <a:rPr lang="en-US" altLang="zh-CN" dirty="0">
                <a:ea typeface="宋体" panose="02010600030101010101" pitchFamily="2" charset="-122"/>
              </a:rPr>
              <a:t> plots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Or estimate by counting transistor widths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66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14500" y="3857625"/>
          <a:ext cx="526256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VISIO" r:id="rId1" imgW="2946400" imgH="1102995" progId="Visio.Drawing.11">
                  <p:embed/>
                </p:oleObj>
              </mc:Choice>
              <mc:Fallback>
                <p:oleObj name="VISIO" r:id="rId1" imgW="2946400" imgH="110299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857625"/>
                        <a:ext cx="5262563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EEB30-C7F2-4AE4-A40F-40952268D4A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Static CMOS logic</a:t>
            </a:r>
            <a:endParaRPr lang="en-US" altLang="zh-CN" b="1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CMOS static characteristic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CMOS propagate delay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Large fan-in technology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3200" b="1" i="1" dirty="0"/>
              <a:t>Logic effort</a:t>
            </a:r>
            <a:endParaRPr lang="en-US" altLang="zh-CN" sz="3200" b="1" i="1" dirty="0"/>
          </a:p>
          <a:p>
            <a:pPr eaLnBrk="1" hangingPunct="1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CMOS power analysis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BA3D3-52FE-4B4A-A930-CD70B1AC6274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Catalog of Gates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68090" name="Group 58"/>
          <p:cNvGraphicFramePr>
            <a:graphicFrameLocks noGrp="1"/>
          </p:cNvGraphicFramePr>
          <p:nvPr/>
        </p:nvGraphicFramePr>
        <p:xfrm>
          <a:off x="382588" y="2154142"/>
          <a:ext cx="8378824" cy="27432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2349"/>
                <a:gridCol w="1037990"/>
                <a:gridCol w="1092819"/>
                <a:gridCol w="1237786"/>
                <a:gridCol w="1137424"/>
                <a:gridCol w="1390456"/>
              </a:tblGrid>
              <a:tr h="38492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Gate type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inputs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717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443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Inverter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442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NAND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(n+2)/3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442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(2n+1)/3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442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Tristate / mux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245F4-D542-4895-8677-259A67155B1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Catalog of Gates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69113" name="Group 57"/>
          <p:cNvGraphicFramePr>
            <a:graphicFrameLocks noGrp="1"/>
          </p:cNvGraphicFramePr>
          <p:nvPr/>
        </p:nvGraphicFramePr>
        <p:xfrm>
          <a:off x="1160291" y="2430717"/>
          <a:ext cx="6316277" cy="2765860"/>
        </p:xfrm>
        <a:graphic>
          <a:graphicData uri="http://schemas.openxmlformats.org/drawingml/2006/table">
            <a:tbl>
              <a:tblPr/>
              <a:tblGrid>
                <a:gridCol w="1796677"/>
                <a:gridCol w="903920"/>
                <a:gridCol w="903920"/>
                <a:gridCol w="903920"/>
                <a:gridCol w="903920"/>
                <a:gridCol w="903920"/>
              </a:tblGrid>
              <a:tr h="46851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Gate type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Number of inputs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851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Inverter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NAND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Tristate / mux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7060202020A0204" pitchFamily="34" charset="0"/>
                          <a:ea typeface="宋体" panose="02010600030101010101" pitchFamily="2" charset="-122"/>
                        </a:rPr>
                        <a:t>2n</a:t>
                      </a:r>
                      <a:endParaRPr kumimoji="1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7060202020A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9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Parasitic delay of common gates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 multiples of p</a:t>
            </a:r>
            <a:r>
              <a:rPr lang="en-US" altLang="zh-CN" baseline="-25000">
                <a:ea typeface="宋体" panose="02010600030101010101" pitchFamily="2" charset="-122"/>
              </a:rPr>
              <a:t>inv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>
                <a:ea typeface="宋体" panose="02010600030101010101" pitchFamily="2" charset="-122"/>
              </a:rPr>
              <a:t>1)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1919C-D8D1-4042-A735-DAD4938237D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FO4 Inverter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Estimate the delay of a fanout-of-4 (FO4) inverter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Logical Effort: 		g = 1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Electrical Effort: 	f  = 4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Parasitic Delay: 	p = 1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Stage Delay:		d = 5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5260975" y="2006600"/>
          <a:ext cx="34290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VISIO" r:id="rId1" imgW="1225550" imgH="660400" progId="Visio.Drawing.11">
                  <p:embed/>
                </p:oleObj>
              </mc:Choice>
              <mc:Fallback>
                <p:oleObj name="VISIO" r:id="rId1" imgW="1225550" imgH="660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006600"/>
                        <a:ext cx="34290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083113" y="4274852"/>
            <a:ext cx="419920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kumimoji="0" lang="en-US" altLang="zh-CN" dirty="0">
                <a:ea typeface="宋体" panose="02010600030101010101" pitchFamily="2" charset="-122"/>
              </a:rPr>
              <a:t>  the FO4 delay is about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0" lang="en-US" altLang="zh-CN" dirty="0">
                <a:ea typeface="宋体" panose="02010600030101010101" pitchFamily="2" charset="-122"/>
              </a:rPr>
              <a:t>200 </a:t>
            </a:r>
            <a:r>
              <a:rPr kumimoji="0" lang="en-US" altLang="zh-CN" dirty="0" err="1">
                <a:ea typeface="宋体" panose="02010600030101010101" pitchFamily="2" charset="-122"/>
              </a:rPr>
              <a:t>ps</a:t>
            </a:r>
            <a:r>
              <a:rPr kumimoji="0" lang="en-US" altLang="zh-CN" dirty="0">
                <a:ea typeface="宋体" panose="02010600030101010101" pitchFamily="2" charset="-122"/>
              </a:rPr>
              <a:t> in    600nm process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0" lang="en-US" altLang="zh-CN" dirty="0">
                <a:ea typeface="宋体" panose="02010600030101010101" pitchFamily="2" charset="-122"/>
              </a:rPr>
              <a:t>  60 </a:t>
            </a:r>
            <a:r>
              <a:rPr kumimoji="0" lang="en-US" altLang="zh-CN" dirty="0" err="1">
                <a:ea typeface="宋体" panose="02010600030101010101" pitchFamily="2" charset="-122"/>
              </a:rPr>
              <a:t>ps</a:t>
            </a:r>
            <a:r>
              <a:rPr kumimoji="0" lang="en-US" altLang="zh-CN" dirty="0">
                <a:ea typeface="宋体" panose="02010600030101010101" pitchFamily="2" charset="-122"/>
              </a:rPr>
              <a:t> in a 180nm process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f/3 </a:t>
            </a:r>
            <a:r>
              <a:rPr kumimoji="0"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ps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in an </a:t>
            </a:r>
            <a:r>
              <a:rPr kumimoji="0"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 process</a:t>
            </a:r>
            <a:endParaRPr kumimoji="0"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E6E59-DF10-43D1-B116-0E813BDD654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Multistage Logic Networks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Logical effort generalizes to multistage networks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90204" pitchFamily="34" charset="0"/>
              <a:buNone/>
            </a:pP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Path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Logical 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i="1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 Path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Electrical 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i="1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Path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3957638" y="2158999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0" name="Equation" r:id="rId1" imgW="1536065" imgH="546100" progId="">
                  <p:embed/>
                </p:oleObj>
              </mc:Choice>
              <mc:Fallback>
                <p:oleObj name="Equation" r:id="rId1" imgW="1536065" imgH="5461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158999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1"/>
          <p:cNvGraphicFramePr>
            <a:graphicFrameLocks noChangeAspect="1"/>
          </p:cNvGraphicFramePr>
          <p:nvPr/>
        </p:nvGraphicFramePr>
        <p:xfrm>
          <a:off x="922589" y="4891074"/>
          <a:ext cx="7255325" cy="150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1" name="Visio" r:id="rId3" imgW="3657600" imgH="767715" progId="Visio.Drawing.11">
                  <p:embed/>
                </p:oleObj>
              </mc:Choice>
              <mc:Fallback>
                <p:oleObj name="Visio" r:id="rId3" imgW="3657600" imgH="76771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589" y="4891074"/>
                        <a:ext cx="7255325" cy="150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8"/>
          <p:cNvGraphicFramePr>
            <a:graphicFrameLocks noChangeAspect="1"/>
          </p:cNvGraphicFramePr>
          <p:nvPr/>
        </p:nvGraphicFramePr>
        <p:xfrm>
          <a:off x="3896165" y="3065460"/>
          <a:ext cx="1790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2" name="Equation" r:id="rId5" imgW="799465" imgH="469900" progId="Equation.3">
                  <p:embed/>
                </p:oleObj>
              </mc:Choice>
              <mc:Fallback>
                <p:oleObj name="Equation" r:id="rId5" imgW="799465" imgH="4699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65" y="3065460"/>
                        <a:ext cx="17907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9"/>
          <p:cNvGraphicFramePr>
            <a:graphicFrameLocks noChangeAspect="1"/>
          </p:cNvGraphicFramePr>
          <p:nvPr/>
        </p:nvGraphicFramePr>
        <p:xfrm>
          <a:off x="3896165" y="4116385"/>
          <a:ext cx="3100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3" name="Equation" r:id="rId7" imgW="1257300" imgH="431800" progId="Equation.3">
                  <p:embed/>
                </p:oleObj>
              </mc:Choice>
              <mc:Fallback>
                <p:oleObj name="Equation" r:id="rId7" imgW="1257300" imgH="4318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65" y="4116385"/>
                        <a:ext cx="31003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68" y="3583198"/>
            <a:ext cx="2828232" cy="3178306"/>
          </a:xfrm>
          <a:prstGeom prst="rect">
            <a:avLst/>
          </a:prstGeom>
        </p:spPr>
      </p:pic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E6E59-DF10-43D1-B116-0E813BDD654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Multistage Logic Networks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Logical effort generalizes to multistage networks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90204" pitchFamily="34" charset="0"/>
              <a:buNone/>
            </a:pP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Path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Logical 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i="1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 Path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Electrical 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i="1" dirty="0">
              <a:solidFill>
                <a:srgbClr val="3366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Path</a:t>
            </a:r>
            <a:r>
              <a:rPr lang="en-US" altLang="zh-CN" b="1" i="1" dirty="0">
                <a:solidFill>
                  <a:srgbClr val="3366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2060"/>
                </a:solidFill>
                <a:ea typeface="宋体" panose="02010600030101010101" pitchFamily="2" charset="-122"/>
              </a:rPr>
              <a:t>Effort</a:t>
            </a:r>
            <a:endParaRPr lang="en-US" altLang="zh-CN" b="1" i="1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3957638" y="2158999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0" name="Equation" r:id="rId2" imgW="1536065" imgH="546100" progId="">
                  <p:embed/>
                </p:oleObj>
              </mc:Choice>
              <mc:Fallback>
                <p:oleObj name="Equation" r:id="rId2" imgW="1536065" imgH="546100" progId="">
                  <p:embed/>
                  <p:pic>
                    <p:nvPicPr>
                      <p:cNvPr id="0" name="图片 145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158999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8"/>
          <p:cNvGraphicFramePr>
            <a:graphicFrameLocks noChangeAspect="1"/>
          </p:cNvGraphicFramePr>
          <p:nvPr/>
        </p:nvGraphicFramePr>
        <p:xfrm>
          <a:off x="3896165" y="3065460"/>
          <a:ext cx="1790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1" name="Equation" r:id="rId4" imgW="799465" imgH="469900" progId="Equation.3">
                  <p:embed/>
                </p:oleObj>
              </mc:Choice>
              <mc:Fallback>
                <p:oleObj name="Equation" r:id="rId4" imgW="799465" imgH="469900" progId="Equation.3">
                  <p:embed/>
                  <p:pic>
                    <p:nvPicPr>
                      <p:cNvPr id="0" name="图片 145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65" y="3065460"/>
                        <a:ext cx="17907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9"/>
          <p:cNvGraphicFramePr>
            <a:graphicFrameLocks noChangeAspect="1"/>
          </p:cNvGraphicFramePr>
          <p:nvPr/>
        </p:nvGraphicFramePr>
        <p:xfrm>
          <a:off x="3896165" y="4116385"/>
          <a:ext cx="3100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2" name="Equation" r:id="rId6" imgW="1257300" imgH="431800" progId="Equation.3">
                  <p:embed/>
                </p:oleObj>
              </mc:Choice>
              <mc:Fallback>
                <p:oleObj name="Equation" r:id="rId6" imgW="1257300" imgH="431800" progId="Equation.3">
                  <p:embed/>
                  <p:pic>
                    <p:nvPicPr>
                      <p:cNvPr id="0" name="图片 145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65" y="4116385"/>
                        <a:ext cx="31003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800491" y="5181598"/>
            <a:ext cx="4315051" cy="10779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i="1">
                <a:latin typeface="Arial Narrow" panose="020B07060202020A0204" pitchFamily="34" charset="0"/>
                <a:ea typeface="宋体" panose="02010600030101010101" pitchFamily="2" charset="-122"/>
              </a:rPr>
              <a:t>Can we write H = GF?</a:t>
            </a:r>
            <a:endParaRPr lang="en-US" altLang="zh-CN" sz="3200" i="1">
              <a:latin typeface="Arial Narrow" panose="020B07060202020A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3200" i="1">
                <a:solidFill>
                  <a:srgbClr val="FF0000"/>
                </a:solidFill>
                <a:latin typeface="Arial Narrow" panose="020B07060202020A0204" pitchFamily="34" charset="0"/>
                <a:ea typeface="宋体" panose="02010600030101010101" pitchFamily="2" charset="-122"/>
              </a:rPr>
              <a:t>F </a:t>
            </a:r>
            <a:r>
              <a:rPr lang="en-US" altLang="zh-CN" sz="3200" i="1">
                <a:latin typeface="Arial Narrow" panose="020B07060202020A0204" pitchFamily="34" charset="0"/>
                <a:ea typeface="宋体" panose="02010600030101010101" pitchFamily="2" charset="-122"/>
              </a:rPr>
              <a:t>counts once and </a:t>
            </a:r>
            <a:r>
              <a:rPr lang="en-US" altLang="zh-CN" sz="3200" i="1">
                <a:solidFill>
                  <a:srgbClr val="FF0000"/>
                </a:solidFill>
                <a:latin typeface="Arial Narrow" panose="020B07060202020A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3200" i="1">
                <a:latin typeface="Arial Narrow" panose="020B07060202020A0204" pitchFamily="34" charset="0"/>
                <a:ea typeface="宋体" panose="02010600030101010101" pitchFamily="2" charset="-122"/>
              </a:rPr>
              <a:t> not.</a:t>
            </a:r>
            <a:endParaRPr lang="zh-CN" altLang="en-US" sz="3200" i="1">
              <a:latin typeface="Arial Narrow" panose="020B07060202020A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97BE3-9490-491E-80D6-258777102C6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Paths that Branch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G 	=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	=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GF	=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	=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	=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H 	= 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5000625" y="2314575"/>
          <a:ext cx="3657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4" name="VISIO" r:id="rId1" imgW="1382395" imgH="890905" progId="Visio.Drawing.11">
                  <p:embed/>
                </p:oleObj>
              </mc:Choice>
              <mc:Fallback>
                <p:oleObj name="VISIO" r:id="rId1" imgW="1382395" imgH="890905" progId="Visio.Drawing.11">
                  <p:embed/>
                  <p:pic>
                    <p:nvPicPr>
                      <p:cNvPr id="0" name="图片 146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314575"/>
                        <a:ext cx="3657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97BE3-9490-491E-80D6-258777102C6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Paths that Branch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G 	= 1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	= 90 / 5 = 18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GF	= 18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	= (15 +15) / 5 = 6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f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	= 90 / 15 = 6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defTabSz="1257300" eaLnBrk="1" hangingPunct="1">
              <a:buNone/>
              <a:tabLst>
                <a:tab pos="267970" algn="l"/>
                <a:tab pos="1085850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	H 	= g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 = 36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GF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5000625" y="2314575"/>
          <a:ext cx="3657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7" name="VISIO" r:id="rId1" imgW="1382395" imgH="890905" progId="Visio.Drawing.11">
                  <p:embed/>
                </p:oleObj>
              </mc:Choice>
              <mc:Fallback>
                <p:oleObj name="VISIO" r:id="rId1" imgW="1382395" imgH="890905" progId="Visio.Drawing.11">
                  <p:embed/>
                  <p:pic>
                    <p:nvPicPr>
                      <p:cNvPr id="0" name="图片 118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314575"/>
                        <a:ext cx="3657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813828" y="4676775"/>
            <a:ext cx="4029075" cy="4619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Arial Narrow" panose="020B07060202020A0204" pitchFamily="34" charset="0"/>
                <a:ea typeface="宋体" panose="02010600030101010101" pitchFamily="2" charset="-122"/>
              </a:rPr>
              <a:t>No!  Consider paths that branch</a:t>
            </a:r>
            <a:endParaRPr lang="en-US" altLang="zh-CN" b="1" i="1" dirty="0">
              <a:solidFill>
                <a:srgbClr val="FF0000"/>
              </a:solidFill>
              <a:latin typeface="Arial Narrow" panose="020B07060202020A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1D3D9-2D6E-46D2-B615-819654D4B68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Multistage Logic Networks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Can we write H = GF?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count once and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not.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 &gt;=GF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5186363" y="39624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Equation" r:id="rId1" imgW="1536065" imgH="546100" progId="">
                  <p:embed/>
                </p:oleObj>
              </mc:Choice>
              <mc:Fallback>
                <p:oleObj name="Equation" r:id="rId1" imgW="1536065" imgH="5461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9624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996950" y="3687763"/>
          <a:ext cx="3810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3" imgW="1701165" imgH="469900" progId="Equation.3">
                  <p:embed/>
                </p:oleObj>
              </mc:Choice>
              <mc:Fallback>
                <p:oleObj name="Equation" r:id="rId3" imgW="1701165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687763"/>
                        <a:ext cx="3810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1116013" y="2374900"/>
          <a:ext cx="46974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公式" r:id="rId5" imgW="1905000" imgH="444500" progId="Equation.3">
                  <p:embed/>
                </p:oleObj>
              </mc:Choice>
              <mc:Fallback>
                <p:oleObj name="公式" r:id="rId5" imgW="1905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74900"/>
                        <a:ext cx="469741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26377" y="5359887"/>
                <a:ext cx="2106539" cy="790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77" y="5359887"/>
                <a:ext cx="2106539" cy="790088"/>
              </a:xfrm>
              <a:prstGeom prst="rect">
                <a:avLst/>
              </a:prstGeom>
              <a:blipFill rotWithShape="1">
                <a:blip r:embed="rId7"/>
                <a:stretch>
                  <a:fillRect l="-27" t="-62" r="-775" b="-5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3DD50-8D4A-43BB-9CBB-CA3CF588B8C9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Branching Effort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Introduce </a:t>
            </a:r>
            <a:r>
              <a:rPr lang="en-US" altLang="zh-CN" i="1" dirty="0">
                <a:ea typeface="宋体" panose="02010600030101010101" pitchFamily="2" charset="-122"/>
              </a:rPr>
              <a:t>branching effort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Accounts for branching between stages in path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Now we compute the path effort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023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		</a:t>
            </a:r>
            <a:r>
              <a:rPr lang="en-US" altLang="zh-CN" sz="3600" b="1" dirty="0">
                <a:ea typeface="宋体" panose="02010600030101010101" pitchFamily="2" charset="-122"/>
              </a:rPr>
              <a:t>H = G</a:t>
            </a: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3600" b="1" dirty="0">
                <a:ea typeface="宋体" panose="02010600030101010101" pitchFamily="2" charset="-122"/>
              </a:rPr>
              <a:t>F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741488" y="2203449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1" imgW="2933065" imgH="1079500" progId="">
                  <p:embed/>
                </p:oleObj>
              </mc:Choice>
              <mc:Fallback>
                <p:oleObj name="Equation" r:id="rId1" imgW="2933065" imgH="1079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203449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6624682" y="3463131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3" imgW="1447165" imgH="546100" progId="">
                  <p:embed/>
                </p:oleObj>
              </mc:Choice>
              <mc:Fallback>
                <p:oleObj name="Equation" r:id="rId3" imgW="1447165" imgH="5461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82" y="3463131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5"/>
          <p:cNvGraphicFramePr>
            <a:graphicFrameLocks noChangeAspect="1"/>
          </p:cNvGraphicFramePr>
          <p:nvPr/>
        </p:nvGraphicFramePr>
        <p:xfrm>
          <a:off x="1128224" y="4168378"/>
          <a:ext cx="74517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公式" r:id="rId5" imgW="72542400" imgH="10972800" progId="Equation.3">
                  <p:embed/>
                </p:oleObj>
              </mc:Choice>
              <mc:Fallback>
                <p:oleObj name="公式" r:id="rId5" imgW="72542400" imgH="1097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24" y="4168378"/>
                        <a:ext cx="74517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760719" y="4168378"/>
            <a:ext cx="8383281" cy="1049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230236" y="3403995"/>
                <a:ext cx="4848635" cy="648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36" y="3403995"/>
                <a:ext cx="4848635" cy="648319"/>
              </a:xfrm>
              <a:prstGeom prst="rect">
                <a:avLst/>
              </a:prstGeom>
              <a:blipFill rotWithShape="1">
                <a:blip r:embed="rId7"/>
                <a:stretch>
                  <a:fillRect l="-5" t="-61" r="-196" b="-3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It is just like inverter chain!</a:t>
            </a: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097BD-A62F-4D15-9FFA-C16F4D0AACC4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1035529" y="959644"/>
          <a:ext cx="6373812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公式" r:id="rId1" imgW="67056000" imgH="23164800" progId="Equation.3">
                  <p:embed/>
                </p:oleObj>
              </mc:Choice>
              <mc:Fallback>
                <p:oleObj name="公式" r:id="rId1" imgW="67056000" imgH="2316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29" y="959644"/>
                        <a:ext cx="6373812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6478574" y="2996253"/>
            <a:ext cx="2665426" cy="1073150"/>
          </a:xfrm>
          <a:prstGeom prst="wedgeEllipseCallout">
            <a:avLst>
              <a:gd name="adj1" fmla="val -46019"/>
              <a:gd name="adj2" fmla="val -3789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90204" pitchFamily="34" charset="0"/>
              </a:rPr>
              <a:t>The only size related par.</a:t>
            </a:r>
            <a:endParaRPr lang="zh-CN" altLang="en-US" b="1" i="1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482586" y="3077761"/>
          <a:ext cx="5995988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公式" r:id="rId3" imgW="63093600" imgH="32918400" progId="Equation.3">
                  <p:embed/>
                </p:oleObj>
              </mc:Choice>
              <mc:Fallback>
                <p:oleObj name="公式" r:id="rId3" imgW="63093600" imgH="3291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86" y="3077761"/>
                        <a:ext cx="5995988" cy="312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Sizing Logic Paths for Speed</a:t>
            </a:r>
            <a:endParaRPr lang="en-US" altLang="zh-CN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Example: </a:t>
            </a:r>
            <a:endParaRPr lang="en-US" altLang="zh-CN" sz="2800" dirty="0"/>
          </a:p>
          <a:p>
            <a:pPr marL="570230" lvl="1" indent="0" eaLnBrk="1" hangingPunct="1">
              <a:buNone/>
            </a:pPr>
            <a:r>
              <a:rPr lang="en-US" altLang="zh-CN" sz="2800" i="1" dirty="0">
                <a:solidFill>
                  <a:srgbClr val="002060"/>
                </a:solidFill>
              </a:rPr>
              <a:t>ALU load in an Intel’s microprocessor is 0.5pF</a:t>
            </a:r>
            <a:endParaRPr lang="en-US" altLang="zh-CN" sz="2800" i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dirty="0"/>
              <a:t>How to size the ALU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to achieve maximum speed?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We have already solved this for the inverter chain</a:t>
            </a:r>
            <a:endParaRPr lang="en-US" altLang="zh-CN" sz="2800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A2CCB-A969-477C-B5AB-3E1205A5877D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757" y="4816929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solidFill>
                  <a:srgbClr val="C00000"/>
                </a:solidFill>
                <a:latin typeface="+mn-ea"/>
                <a:ea typeface="+mn-ea"/>
              </a:rPr>
              <a:t>Can we generalize it for any type of logic?</a:t>
            </a:r>
            <a:endParaRPr lang="en-US" altLang="zh-CN" sz="3600" b="1" i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3ECD3-2746-4815-AF9B-83E3847A37A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Designing Fast Circuits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066799"/>
            <a:ext cx="8001000" cy="52033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Delay is smallest when each stage bears same effort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Thus minimum delay of N stage path is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i="1" dirty="0">
                <a:ea typeface="宋体" panose="02010600030101010101" pitchFamily="2" charset="-122"/>
              </a:rPr>
              <a:t>This is a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key</a:t>
            </a:r>
            <a:r>
              <a:rPr lang="en-US" altLang="zh-CN" b="1" i="1" dirty="0">
                <a:ea typeface="宋体" panose="02010600030101010101" pitchFamily="2" charset="-122"/>
              </a:rPr>
              <a:t> result of logical effort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ea typeface="宋体" panose="02010600030101010101" pitchFamily="2" charset="-122"/>
              </a:rPr>
              <a:t>Find fastest possible delay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ea typeface="宋体" panose="02010600030101010101" pitchFamily="2" charset="-122"/>
              </a:rPr>
              <a:t>Doesn’t require calculating gate sizes</a:t>
            </a:r>
            <a:endParaRPr lang="en-US" altLang="zh-CN" b="1" i="1" dirty="0">
              <a:ea typeface="宋体" panose="02010600030101010101" pitchFamily="2" charset="-122"/>
            </a:endParaRPr>
          </a:p>
        </p:txBody>
      </p:sp>
      <p:graphicFrame>
        <p:nvGraphicFramePr>
          <p:cNvPr id="40965" name="对象 9"/>
          <p:cNvGraphicFramePr>
            <a:graphicFrameLocks noChangeAspect="1"/>
          </p:cNvGraphicFramePr>
          <p:nvPr/>
        </p:nvGraphicFramePr>
        <p:xfrm>
          <a:off x="2928430" y="1729649"/>
          <a:ext cx="2603692" cy="97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公式" r:id="rId1" imgW="914400" imgH="342900" progId="Equation.3">
                  <p:embed/>
                </p:oleObj>
              </mc:Choice>
              <mc:Fallback>
                <p:oleObj name="公式" r:id="rId1" imgW="914400" imgH="3429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430" y="1729649"/>
                        <a:ext cx="2603692" cy="975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10"/>
          <p:cNvGraphicFramePr>
            <a:graphicFrameLocks noChangeAspect="1"/>
          </p:cNvGraphicFramePr>
          <p:nvPr/>
        </p:nvGraphicFramePr>
        <p:xfrm>
          <a:off x="2653095" y="3013459"/>
          <a:ext cx="31543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3" imgW="1270000" imgH="444500" progId="Equation.3">
                  <p:embed/>
                </p:oleObj>
              </mc:Choice>
              <mc:Fallback>
                <p:oleObj name="Equation" r:id="rId3" imgW="1270000" imgH="4445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095" y="3013459"/>
                        <a:ext cx="31543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47721-55B7-4FA3-BE10-7ADE6CD0017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Gate Sizes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How wide should the gates be for least delay?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Working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backward/forward</a:t>
            </a:r>
            <a:r>
              <a:rPr lang="en-US" altLang="zh-CN" sz="2800" dirty="0">
                <a:ea typeface="宋体" panose="02010600030101010101" pitchFamily="2" charset="-122"/>
              </a:rPr>
              <a:t>, apply capacitance transformation to find input capacitance of each gate given load it drives.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41989" name="对象 5"/>
          <p:cNvGraphicFramePr>
            <a:graphicFrameLocks noChangeAspect="1"/>
          </p:cNvGraphicFramePr>
          <p:nvPr/>
        </p:nvGraphicFramePr>
        <p:xfrm>
          <a:off x="3087688" y="1620838"/>
          <a:ext cx="26431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1" imgW="977900" imgH="863600" progId="Equation.3">
                  <p:embed/>
                </p:oleObj>
              </mc:Choice>
              <mc:Fallback>
                <p:oleObj name="Equation" r:id="rId1" imgW="977900" imgH="863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1620838"/>
                        <a:ext cx="264318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FC44D-3027-44D0-A0E2-C03B956FF0F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3-stage path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defTabSz="1143000" eaLnBrk="1" hangingPunct="1"/>
            <a:r>
              <a:rPr lang="en-US" altLang="zh-CN">
                <a:ea typeface="宋体" panose="02010600030101010101" pitchFamily="2" charset="-122"/>
              </a:rPr>
              <a:t>Select gate sizes x and y for least delay from A to B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838200" y="2057400"/>
          <a:ext cx="73914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VISIO" r:id="rId1" imgW="2305685" imgH="1139825" progId="Visio.Drawing.11">
                  <p:embed/>
                </p:oleObj>
              </mc:Choice>
              <mc:Fallback>
                <p:oleObj name="VISIO" r:id="rId1" imgW="2305685" imgH="11398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391400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D225F-AA80-43B2-9B35-ED17C5691FB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3-stage path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endParaRPr lang="zh-CN" altLang="en-US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Logical Effort		G = 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Electrical Effort		F =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Branching Effort		B =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Path Effort		H =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	Best Stage Effort	 h=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Parasitic Delay		P =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Delay			D =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906716" y="995363"/>
          <a:ext cx="42291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VISIO" r:id="rId1" imgW="2305685" imgH="1139825" progId="Visio.Drawing.11">
                  <p:embed/>
                </p:oleObj>
              </mc:Choice>
              <mc:Fallback>
                <p:oleObj name="VISIO" r:id="rId1" imgW="2305685" imgH="11398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16" y="995363"/>
                        <a:ext cx="42291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5171BF-651E-49E8-9C91-0E187817FE7B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3-stage path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endParaRPr lang="zh-CN" altLang="en-US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Logical Effort		G = (4/3)*(5/3)*(5/3) = 100/27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	Electrical Effort		F =45/8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Branching Effort		B =3*2=6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Path Effort</a:t>
            </a: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H =GBF=125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Best Stage Effort	h=H</a:t>
            </a:r>
            <a:r>
              <a:rPr lang="en-US" altLang="zh-CN" sz="2000" baseline="30000">
                <a:ea typeface="宋体" panose="02010600030101010101" pitchFamily="2" charset="-122"/>
              </a:rPr>
              <a:t>1/3</a:t>
            </a:r>
            <a:r>
              <a:rPr lang="en-US" altLang="zh-CN" sz="2000">
                <a:ea typeface="宋体" panose="02010600030101010101" pitchFamily="2" charset="-122"/>
              </a:rPr>
              <a:t>=5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Parasitic Delay		P =2+3+2=7</a:t>
            </a:r>
            <a:endParaRPr lang="en-US" altLang="zh-CN" sz="2000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Delay			D =3*5+7=22=4.4FIO4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899032" y="995363"/>
          <a:ext cx="43180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VISIO" r:id="rId1" imgW="2305685" imgH="1139825" progId="Visio.Drawing.11">
                  <p:embed/>
                </p:oleObj>
              </mc:Choice>
              <mc:Fallback>
                <p:oleObj name="VISIO" r:id="rId1" imgW="2305685" imgH="11398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32" y="995363"/>
                        <a:ext cx="43180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94C10-1B52-4388-ADB0-105F40D6DE5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3-stage path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defTabSz="1143000" eaLnBrk="1" hangingPunct="1"/>
            <a:r>
              <a:rPr lang="en-US" altLang="zh-CN">
                <a:ea typeface="宋体" panose="02010600030101010101" pitchFamily="2" charset="-122"/>
              </a:rPr>
              <a:t>Work backward for sizes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y =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x =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1295400" y="2973388"/>
          <a:ext cx="6283325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VISIO" r:id="rId1" imgW="2305685" imgH="1139825" progId="Visio.Drawing.11">
                  <p:embed/>
                </p:oleObj>
              </mc:Choice>
              <mc:Fallback>
                <p:oleObj name="VISIO" r:id="rId1" imgW="2305685" imgH="11398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3388"/>
                        <a:ext cx="6283325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80FEC-27CC-45B9-945E-D9BDACDF8C0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3-stage path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defTabSz="1143000" eaLnBrk="1" hangingPunct="1"/>
            <a:r>
              <a:rPr lang="en-US" altLang="zh-CN">
                <a:ea typeface="宋体" panose="02010600030101010101" pitchFamily="2" charset="-122"/>
              </a:rPr>
              <a:t>Work backward for sizes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y = 45 * (5/3) / 5 = 15</a:t>
            </a:r>
            <a:endParaRPr lang="en-US" altLang="zh-CN">
              <a:ea typeface="宋体" panose="02010600030101010101" pitchFamily="2" charset="-122"/>
            </a:endParaRPr>
          </a:p>
          <a:p>
            <a:pPr defTabSz="114300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x = (15*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 * (5/3) / 5 = 10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285875" y="3222308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VISIO" r:id="rId1" imgW="2292350" imgH="1064895" progId="Visio.Drawing.11">
                  <p:embed/>
                </p:oleObj>
              </mc:Choice>
              <mc:Fallback>
                <p:oleObj name="VISIO" r:id="rId1" imgW="2292350" imgH="10648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222308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48739-3D94-492D-B9B1-FB35089EC676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Best Number of Stages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many stages should a path use?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Minimizing number of stages is not always fastest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drive 64-bit datapath with unit inverter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	D =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4357688" y="2714625"/>
          <a:ext cx="4171950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VISIO" r:id="rId1" imgW="2981960" imgH="2531110" progId="Visio.Drawing.11">
                  <p:embed/>
                </p:oleObj>
              </mc:Choice>
              <mc:Fallback>
                <p:oleObj name="VISIO" r:id="rId1" imgW="2981960" imgH="253111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714625"/>
                        <a:ext cx="4171950" cy="352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BC889-0901-4F7A-9868-96860F0347D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Best Number of Stages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many stages should a path use?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Minimizing number of stages is not always fastest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drive 64-bit datapath with unit inverter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	D = NH</a:t>
            </a:r>
            <a:r>
              <a:rPr lang="en-US" altLang="zh-CN" baseline="30000">
                <a:ea typeface="宋体" panose="02010600030101010101" pitchFamily="2" charset="-122"/>
              </a:rPr>
              <a:t>1/N</a:t>
            </a:r>
            <a:r>
              <a:rPr lang="en-US" altLang="zh-CN">
                <a:ea typeface="宋体" panose="02010600030101010101" pitchFamily="2" charset="-122"/>
              </a:rPr>
              <a:t> + P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= N(64)</a:t>
            </a:r>
            <a:r>
              <a:rPr lang="en-US" altLang="zh-CN" baseline="30000">
                <a:ea typeface="宋体" panose="02010600030101010101" pitchFamily="2" charset="-122"/>
              </a:rPr>
              <a:t>1/N </a:t>
            </a:r>
            <a:r>
              <a:rPr lang="en-US" altLang="zh-CN">
                <a:ea typeface="宋体" panose="02010600030101010101" pitchFamily="2" charset="-122"/>
              </a:rPr>
              <a:t>+ 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4429125" y="2714625"/>
          <a:ext cx="4100513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Visio" r:id="rId1" imgW="3533140" imgH="2980055" progId="Visio.Drawing.11">
                  <p:embed/>
                </p:oleObj>
              </mc:Choice>
              <mc:Fallback>
                <p:oleObj name="Visio" r:id="rId1" imgW="3533140" imgH="29800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714625"/>
                        <a:ext cx="4100513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7F3B8-9EBA-429D-ABB0-2D41150443A3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Consider adding inverters to end of path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How many give least delay?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Define best stage effort 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3967163" y="4143375"/>
          <a:ext cx="48101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VISIO" r:id="rId1" imgW="2093595" imgH="662305" progId="Visio.Drawing.11">
                  <p:embed/>
                </p:oleObj>
              </mc:Choice>
              <mc:Fallback>
                <p:oleObj name="VISIO" r:id="rId1" imgW="2093595" imgH="66230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143375"/>
                        <a:ext cx="48101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9"/>
          <p:cNvGraphicFramePr>
            <a:graphicFrameLocks noChangeAspect="1"/>
          </p:cNvGraphicFramePr>
          <p:nvPr/>
        </p:nvGraphicFramePr>
        <p:xfrm>
          <a:off x="1387475" y="2119313"/>
          <a:ext cx="45370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3" imgW="2120265" imgH="889000" progId="Equation.3">
                  <p:embed/>
                </p:oleObj>
              </mc:Choice>
              <mc:Fallback>
                <p:oleObj name="Equation" r:id="rId3" imgW="2120265" imgH="8890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119313"/>
                        <a:ext cx="453707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8"/>
          <p:cNvGraphicFramePr>
            <a:graphicFrameLocks noChangeAspect="1"/>
          </p:cNvGraphicFramePr>
          <p:nvPr/>
        </p:nvGraphicFramePr>
        <p:xfrm>
          <a:off x="1009650" y="4657725"/>
          <a:ext cx="31813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5" imgW="1218565" imgH="584200" progId="Equation.3">
                  <p:embed/>
                </p:oleObj>
              </mc:Choice>
              <mc:Fallback>
                <p:oleObj name="Equation" r:id="rId5" imgW="1218565" imgH="58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657725"/>
                        <a:ext cx="31813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1090792" y="1265238"/>
          <a:ext cx="5011738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1" imgW="2196465" imgH="2132965" progId="Equation.3">
                  <p:embed/>
                </p:oleObj>
              </mc:Choice>
              <mc:Fallback>
                <p:oleObj name="Equation" r:id="rId1" imgW="2196465" imgH="21329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92" y="1265238"/>
                        <a:ext cx="5011738" cy="486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Modified  formula </a:t>
            </a:r>
            <a:endParaRPr lang="zh-CN" altLang="en-US" b="1" dirty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91818-A824-431E-91E1-7B55D66C75C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717667" y="4400191"/>
          <a:ext cx="1825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公式" r:id="rId3" imgW="19202400" imgH="7315200" progId="Equation.3">
                  <p:embed/>
                </p:oleObj>
              </mc:Choice>
              <mc:Fallback>
                <p:oleObj name="公式" r:id="rId3" imgW="19202400" imgH="7315200" progId="Equation.3">
                  <p:embed/>
                  <p:pic>
                    <p:nvPicPr>
                      <p:cNvPr id="0" name="图片 14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667" y="4400191"/>
                        <a:ext cx="1825625" cy="695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任意多边形 23"/>
          <p:cNvSpPr/>
          <p:nvPr/>
        </p:nvSpPr>
        <p:spPr>
          <a:xfrm>
            <a:off x="3600450" y="5110843"/>
            <a:ext cx="3037114" cy="1192103"/>
          </a:xfrm>
          <a:custGeom>
            <a:avLst/>
            <a:gdLst>
              <a:gd name="connsiteX0" fmla="*/ 3037114 w 3037114"/>
              <a:gd name="connsiteY0" fmla="*/ 57150 h 1192103"/>
              <a:gd name="connsiteX1" fmla="*/ 2367643 w 3037114"/>
              <a:gd name="connsiteY1" fmla="*/ 1191986 h 1192103"/>
              <a:gd name="connsiteX2" fmla="*/ 0 w 3037114"/>
              <a:gd name="connsiteY2" fmla="*/ 0 h 119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7114" h="1192103">
                <a:moveTo>
                  <a:pt x="3037114" y="57150"/>
                </a:moveTo>
                <a:cubicBezTo>
                  <a:pt x="2955471" y="629330"/>
                  <a:pt x="2873829" y="1201511"/>
                  <a:pt x="2367643" y="1191986"/>
                </a:cubicBezTo>
                <a:cubicBezTo>
                  <a:pt x="1861457" y="1182461"/>
                  <a:pt x="930728" y="591230"/>
                  <a:pt x="0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6048260" y="1773716"/>
            <a:ext cx="1677167" cy="2555913"/>
          </a:xfrm>
          <a:custGeom>
            <a:avLst/>
            <a:gdLst>
              <a:gd name="connsiteX0" fmla="*/ 561860 w 1677167"/>
              <a:gd name="connsiteY0" fmla="*/ 2555913 h 2555913"/>
              <a:gd name="connsiteX1" fmla="*/ 1487277 w 1677167"/>
              <a:gd name="connsiteY1" fmla="*/ 1806766 h 2555913"/>
              <a:gd name="connsiteX2" fmla="*/ 1542362 w 1677167"/>
              <a:gd name="connsiteY2" fmla="*/ 760164 h 2555913"/>
              <a:gd name="connsiteX3" fmla="*/ 0 w 1677167"/>
              <a:gd name="connsiteY3" fmla="*/ 0 h 255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167" h="2555913">
                <a:moveTo>
                  <a:pt x="561860" y="2555913"/>
                </a:moveTo>
                <a:cubicBezTo>
                  <a:pt x="942860" y="2330985"/>
                  <a:pt x="1323860" y="2106057"/>
                  <a:pt x="1487277" y="1806766"/>
                </a:cubicBezTo>
                <a:cubicBezTo>
                  <a:pt x="1650694" y="1507475"/>
                  <a:pt x="1790242" y="1061292"/>
                  <a:pt x="1542362" y="760164"/>
                </a:cubicBezTo>
                <a:cubicBezTo>
                  <a:pt x="1294483" y="459036"/>
                  <a:pt x="647241" y="229518"/>
                  <a:pt x="0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5758" y="4657060"/>
            <a:ext cx="595423" cy="45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4918" y="4657060"/>
            <a:ext cx="595423" cy="45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C3128-67B4-405C-97F9-1996ED1A9929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Best Stage Effort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                 </a:t>
            </a:r>
            <a:r>
              <a:rPr lang="en-US" altLang="zh-CN" sz="2800">
                <a:ea typeface="宋体" panose="02010600030101010101" pitchFamily="2" charset="-122"/>
              </a:rPr>
              <a:t>	      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has no closed-form solution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Neglecting parasitics (p</a:t>
            </a:r>
            <a:r>
              <a:rPr lang="en-US" altLang="zh-CN" sz="2800" baseline="-25000">
                <a:ea typeface="宋体" panose="02010600030101010101" pitchFamily="2" charset="-122"/>
              </a:rPr>
              <a:t>inv</a:t>
            </a:r>
            <a:r>
              <a:rPr lang="en-US" altLang="zh-CN" sz="2800">
                <a:ea typeface="宋体" panose="02010600030101010101" pitchFamily="2" charset="-122"/>
              </a:rPr>
              <a:t> = 0), find </a:t>
            </a:r>
            <a:r>
              <a:rPr lang="en-US" altLang="zh-CN" sz="2800" i="1">
                <a:ea typeface="宋体" panose="02010600030101010101" pitchFamily="2" charset="-122"/>
              </a:rPr>
              <a:t>h</a:t>
            </a:r>
            <a:r>
              <a:rPr lang="en-US" altLang="zh-CN" sz="2800">
                <a:ea typeface="宋体" panose="02010600030101010101" pitchFamily="2" charset="-122"/>
              </a:rPr>
              <a:t> = 2.718 (e)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For p</a:t>
            </a:r>
            <a:r>
              <a:rPr lang="en-US" altLang="zh-CN" sz="2800" baseline="-25000">
                <a:ea typeface="宋体" panose="02010600030101010101" pitchFamily="2" charset="-122"/>
              </a:rPr>
              <a:t>inv</a:t>
            </a:r>
            <a:r>
              <a:rPr lang="en-US" altLang="zh-CN" sz="2800">
                <a:ea typeface="宋体" panose="02010600030101010101" pitchFamily="2" charset="-122"/>
              </a:rPr>
              <a:t> = 1, solve numerically for  </a:t>
            </a:r>
            <a:r>
              <a:rPr lang="en-US" altLang="zh-CN" sz="2800" i="1">
                <a:ea typeface="宋体" panose="02010600030101010101" pitchFamily="2" charset="-122"/>
              </a:rPr>
              <a:t>h</a:t>
            </a:r>
            <a:r>
              <a:rPr lang="en-US" altLang="zh-CN" sz="2800">
                <a:ea typeface="宋体" panose="02010600030101010101" pitchFamily="2" charset="-122"/>
              </a:rPr>
              <a:t>= 3.59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aphicFrame>
        <p:nvGraphicFramePr>
          <p:cNvPr id="51205" name="对象 6"/>
          <p:cNvGraphicFramePr>
            <a:graphicFrameLocks noChangeAspect="1"/>
          </p:cNvGraphicFramePr>
          <p:nvPr/>
        </p:nvGraphicFramePr>
        <p:xfrm>
          <a:off x="841375" y="1273175"/>
          <a:ext cx="2990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1" imgW="1219200" imgH="228600" progId="Equation.3">
                  <p:embed/>
                </p:oleObj>
              </mc:Choice>
              <mc:Fallback>
                <p:oleObj name="Equation" r:id="rId1" imgW="121920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273175"/>
                        <a:ext cx="2990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2476500" y="3130550"/>
          <a:ext cx="43989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3" imgW="2056765" imgH="1346200" progId="Equation.3">
                  <p:embed/>
                </p:oleObj>
              </mc:Choice>
              <mc:Fallback>
                <p:oleObj name="Equation" r:id="rId3" imgW="2056765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130550"/>
                        <a:ext cx="43989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5CDCB-C62B-4B5D-AEBC-A12366354A2E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Sensitivity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sensitive is delay to using exactly the best number of stages?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2.4 &lt;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&lt; 6 gives delay within 15% of optimal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can be sloppy!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 like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= 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2381250" y="1808163"/>
          <a:ext cx="4484688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Visio" r:id="rId1" imgW="4610100" imgH="3162300" progId="Visio.Drawing.11">
                  <p:embed/>
                </p:oleObj>
              </mc:Choice>
              <mc:Fallback>
                <p:oleObj name="Visio" r:id="rId1" imgW="4610100" imgH="31623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808163"/>
                        <a:ext cx="4484688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Example, Revisited</a:t>
            </a: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000"/>
              <a:t>Ben Bitdiddle is the memory designer for the Motoroil 68W86, an embedded automotive processor.  Help Ben design the decoder for a register file.</a:t>
            </a:r>
            <a:endParaRPr lang="en-US" altLang="zh-CN" sz="2000"/>
          </a:p>
          <a:p>
            <a:pPr eaLnBrk="1" hangingPunct="1"/>
            <a:r>
              <a:rPr lang="en-US" altLang="zh-CN" sz="2000"/>
              <a:t>Decoder specifications: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16 word register file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word is 32 bits wide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bit presents load of 3 unit-sized transistors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True and complementary address inputs A[3:0]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input may drive 10 unit-sized transistors</a:t>
            </a:r>
            <a:endParaRPr lang="en-US" altLang="zh-CN" sz="2000"/>
          </a:p>
          <a:p>
            <a:pPr eaLnBrk="1" hangingPunct="1"/>
            <a:r>
              <a:rPr lang="en-US" altLang="zh-CN" sz="2000"/>
              <a:t>Ben needs to decide: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many stages to use?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large should each gate be?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fast can decoder operate?</a:t>
            </a:r>
            <a:endParaRPr lang="en-US" altLang="zh-CN" sz="2000"/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F84A6-9E71-4B73-AD77-A22F7F7AB1C5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5065713" y="4364038"/>
          <a:ext cx="3756025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VISIO" r:id="rId1" imgW="3346450" imgH="1877695" progId="Visio.Drawing.11">
                  <p:embed/>
                </p:oleObj>
              </mc:Choice>
              <mc:Fallback>
                <p:oleObj name="VISIO" r:id="rId1" imgW="3346450" imgH="18776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364038"/>
                        <a:ext cx="3756025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DD644-6E47-4A19-AD2D-D6FB614FD27F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Number of Stages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Decoder effort is mainly electrical and branching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Electrical Effort:		F 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Branching Effort:		B = 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If we neglect logical effort (assume G = 1)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Path Effort:		H 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Number of Stages:	N = 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Try a 3-stage design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DEAB8-71B2-481E-BF5A-793EBF787D7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Number of Stages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Decoder effort is mainly electrical and branching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Electrical Effort:		F= (32*3) / 10 = 9.6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Branching Effort:		B = 8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If we neglect logical effort (assume G = 1)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Path Effort:		H = GBF = 76.8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Number of Stages:	N = log</a:t>
            </a:r>
            <a:r>
              <a:rPr lang="en-US" altLang="zh-CN" sz="2000" baseline="-25000">
                <a:ea typeface="宋体" panose="02010600030101010101" pitchFamily="2" charset="-122"/>
              </a:rPr>
              <a:t>4</a:t>
            </a:r>
            <a:r>
              <a:rPr lang="en-US" altLang="zh-CN" sz="2000">
                <a:ea typeface="宋体" panose="02010600030101010101" pitchFamily="2" charset="-122"/>
              </a:rPr>
              <a:t>H = 3.1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Try a 3-stage design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5892938" y="2920376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Chicken and egg problem</a:t>
            </a:r>
            <a:endParaRPr lang="en-US" altLang="zh-CN" dirty="0"/>
          </a:p>
        </p:txBody>
      </p:sp>
      <p:sp>
        <p:nvSpPr>
          <p:cNvPr id="3" name="任意多边形 2"/>
          <p:cNvSpPr/>
          <p:nvPr/>
        </p:nvSpPr>
        <p:spPr>
          <a:xfrm>
            <a:off x="2210765" y="2476258"/>
            <a:ext cx="5197032" cy="625757"/>
          </a:xfrm>
          <a:custGeom>
            <a:avLst/>
            <a:gdLst>
              <a:gd name="connsiteX0" fmla="*/ 5197032 w 5197032"/>
              <a:gd name="connsiteY0" fmla="*/ 440562 h 625757"/>
              <a:gd name="connsiteX1" fmla="*/ 4745620 w 5197032"/>
              <a:gd name="connsiteY1" fmla="*/ 151195 h 625757"/>
              <a:gd name="connsiteX2" fmla="*/ 3750197 w 5197032"/>
              <a:gd name="connsiteY2" fmla="*/ 23874 h 625757"/>
              <a:gd name="connsiteX3" fmla="*/ 0 w 5197032"/>
              <a:gd name="connsiteY3" fmla="*/ 625757 h 6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032" h="625757">
                <a:moveTo>
                  <a:pt x="5197032" y="440562"/>
                </a:moveTo>
                <a:cubicBezTo>
                  <a:pt x="5091895" y="330602"/>
                  <a:pt x="4986759" y="220643"/>
                  <a:pt x="4745620" y="151195"/>
                </a:cubicBezTo>
                <a:cubicBezTo>
                  <a:pt x="4504481" y="81747"/>
                  <a:pt x="4541134" y="-55220"/>
                  <a:pt x="3750197" y="23874"/>
                </a:cubicBezTo>
                <a:cubicBezTo>
                  <a:pt x="2959260" y="102968"/>
                  <a:pt x="1479630" y="364362"/>
                  <a:pt x="0" y="6257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36C52-24DB-4982-ADF2-3E790B1323F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Gate Sizes &amp; Delay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Logical Effort:	G 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Path Effort:		H 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Stage Effort:	h=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Path Delay:		D =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Gate sizes:		z = 		y =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583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3357563"/>
          <a:ext cx="66929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VISIO" r:id="rId1" imgW="5005705" imgH="1972945" progId="Visio.Drawing.11">
                  <p:embed/>
                </p:oleObj>
              </mc:Choice>
              <mc:Fallback>
                <p:oleObj name="VISIO" r:id="rId1" imgW="5005705" imgH="197294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7563"/>
                        <a:ext cx="66929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04E78-92B0-42FF-B67B-BEA790BE2D6D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Gate Sizes &amp; Delay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Effort:	G = 1 * 6/3 * 1 = 2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Path Effort:		H = GBF = 154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Stage Effort:	h =H</a:t>
            </a:r>
            <a:r>
              <a:rPr lang="en-US" altLang="zh-CN" sz="2000" baseline="30000" dirty="0">
                <a:ea typeface="宋体" panose="02010600030101010101" pitchFamily="2" charset="-122"/>
              </a:rPr>
              <a:t>1/4</a:t>
            </a:r>
            <a:r>
              <a:rPr lang="en-US" altLang="zh-CN" sz="2000" dirty="0">
                <a:ea typeface="宋体" panose="02010600030101010101" pitchFamily="2" charset="-122"/>
              </a:rPr>
              <a:t>=3.52		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h =H</a:t>
            </a:r>
            <a:r>
              <a:rPr lang="en-US" altLang="zh-CN" sz="2000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1/3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=5.36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Path Delay:		D =4h+1+4+1+1=7+14.08=21.1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	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D =3h+1+4+1=6+16.08=22.1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Gate sizes:		z = 96*1/5.36 = 18    y = 18*2/5.36 = 6.7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5939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841" y="3605213"/>
          <a:ext cx="66929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VISIO" r:id="rId1" imgW="5005705" imgH="1972945" progId="Visio.Drawing.11">
                  <p:embed/>
                </p:oleObj>
              </mc:Choice>
              <mc:Fallback>
                <p:oleObj name="VISIO" r:id="rId1" imgW="5005705" imgH="197294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1" y="3605213"/>
                        <a:ext cx="66929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F8F29-98A0-4586-BF4F-10FA5DAF68B6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Number of Stages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Decoder effort is mainly electrical and branching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Electrical Effort:		F= (32*3) / 10 = 9.6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Branching Effort:		B = 8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Path Effort:		</a:t>
            </a:r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H = GBF = 2</a:t>
            </a:r>
            <a:r>
              <a:rPr lang="zh-CN" altLang="en-US" b="1" dirty="0">
                <a:solidFill>
                  <a:srgbClr val="002060"/>
                </a:solidFill>
                <a:ea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ea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9.6=153.6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Number of Stages:	N = log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H = 3.6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Try a </a:t>
            </a:r>
            <a:r>
              <a:rPr lang="en-US" altLang="zh-CN" b="1" dirty="0">
                <a:solidFill>
                  <a:srgbClr val="002060"/>
                </a:solidFill>
                <a:ea typeface="宋体" panose="02010600030101010101" pitchFamily="2" charset="-122"/>
              </a:rPr>
              <a:t>3/4-stage design</a:t>
            </a:r>
            <a:endParaRPr lang="en-US" altLang="zh-CN" b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23912" y="2927993"/>
            <a:ext cx="7843838" cy="5857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i="1" dirty="0">
                <a:solidFill>
                  <a:srgbClr val="C00000"/>
                </a:solidFill>
              </a:rPr>
              <a:t>If we neglect logical effort (assume G = 2)</a:t>
            </a:r>
            <a:endParaRPr lang="en-US" altLang="zh-CN" sz="32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04E78-92B0-42FF-B67B-BEA790BE2D6D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Gate Sizes &amp; Delay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9807" y="955675"/>
            <a:ext cx="8280400" cy="2192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Effort:	G = 1 * 6/3 * 1 = 2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Path Effort:		H = GBF = 154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Stage Effort:	</a:t>
            </a:r>
            <a:r>
              <a:rPr lang="en-US" altLang="zh-CN" sz="2000" b="1" dirty="0">
                <a:ea typeface="宋体" panose="02010600030101010101" pitchFamily="2" charset="-122"/>
              </a:rPr>
              <a:t>h =H</a:t>
            </a:r>
            <a:r>
              <a:rPr lang="en-US" altLang="zh-CN" sz="2000" b="1" baseline="30000" dirty="0">
                <a:ea typeface="宋体" panose="02010600030101010101" pitchFamily="2" charset="-122"/>
              </a:rPr>
              <a:t>1/4</a:t>
            </a:r>
            <a:r>
              <a:rPr lang="en-US" altLang="zh-CN" sz="2000" b="1" dirty="0">
                <a:ea typeface="宋体" panose="02010600030101010101" pitchFamily="2" charset="-122"/>
              </a:rPr>
              <a:t>=3.52</a:t>
            </a:r>
            <a:r>
              <a:rPr lang="en-US" altLang="zh-CN" sz="2000" dirty="0">
                <a:ea typeface="宋体" panose="02010600030101010101" pitchFamily="2" charset="-122"/>
              </a:rPr>
              <a:t>		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h =H</a:t>
            </a:r>
            <a:r>
              <a:rPr lang="en-US" altLang="zh-CN" sz="2000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1/3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=5.36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Path Delay:		</a:t>
            </a:r>
            <a:r>
              <a:rPr lang="en-US" altLang="zh-CN" sz="2000" b="1" dirty="0">
                <a:ea typeface="宋体" panose="02010600030101010101" pitchFamily="2" charset="-122"/>
              </a:rPr>
              <a:t>D =4h+1+4+1+1=7+14.08=21.1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	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D =3h+1+4+1=7+14.08=22.1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Gate sizes:		</a:t>
            </a:r>
            <a:r>
              <a:rPr lang="en-US" altLang="zh-CN" sz="2000" b="1" dirty="0">
                <a:ea typeface="宋体" panose="02010600030101010101" pitchFamily="2" charset="-122"/>
              </a:rPr>
              <a:t>s=96*1/3.52=27; z=27*1/3.52=8; y=8*2/3.52=5       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z = 96*1/5.36 = 18    y = 18*2/5.36 = 6.7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39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841" y="3605213"/>
          <a:ext cx="66929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4" name="VISIO" r:id="rId1" imgW="5005705" imgH="1972945" progId="Visio.Drawing.11">
                  <p:embed/>
                </p:oleObj>
              </mc:Choice>
              <mc:Fallback>
                <p:oleObj name="VISIO" r:id="rId1" imgW="5005705" imgH="197294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1" y="3605213"/>
                        <a:ext cx="66929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BAF05-36BA-4002-9CC8-52EDA0F1E23D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Comparison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Compare many alternatives with a spreadsheet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97798" name="Group 70"/>
          <p:cNvGraphicFramePr>
            <a:graphicFrameLocks noGrp="1"/>
          </p:cNvGraphicFramePr>
          <p:nvPr/>
        </p:nvGraphicFramePr>
        <p:xfrm>
          <a:off x="635387" y="2190550"/>
          <a:ext cx="8128001" cy="3680052"/>
        </p:xfrm>
        <a:graphic>
          <a:graphicData uri="http://schemas.openxmlformats.org/drawingml/2006/table">
            <a:tbl>
              <a:tblPr/>
              <a:tblGrid>
                <a:gridCol w="4021137"/>
                <a:gridCol w="1026716"/>
                <a:gridCol w="1026716"/>
                <a:gridCol w="1026716"/>
                <a:gridCol w="1026716"/>
              </a:tblGrid>
              <a:tr h="509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Design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NAND4-INV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29.8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NAND2-NOR2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20/9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30.1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INV-NAND4-INV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22.1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NAND4-INV-INV-INV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21.1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NAND2-NOR2-INV-INV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20/9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20.5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NAND2-INV-NAND2-INV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16/9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19.7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INV-NAND2-INV-NAND2-INV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16/9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20.4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NAND2-INV-NAND2-INV-INV-INV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16/9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21.6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24" marR="9142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857375" y="2643188"/>
          <a:ext cx="28575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1" imgW="1054100" imgH="419100" progId="Equation.3">
                  <p:embed/>
                </p:oleObj>
              </mc:Choice>
              <mc:Fallback>
                <p:oleObj name="公式" r:id="rId1" imgW="1054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643188"/>
                        <a:ext cx="28575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7761E-C111-44E7-9817-B14538654D4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Modified  formula </a:t>
            </a:r>
            <a:endParaRPr lang="en-US" altLang="zh-CN" b="1" dirty="0"/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03363" y="1644650"/>
          <a:ext cx="3997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公式" r:id="rId3" imgW="1751965" imgH="444500" progId="Equation.3">
                  <p:embed/>
                </p:oleObj>
              </mc:Choice>
              <mc:Fallback>
                <p:oleObj name="公式" r:id="rId3" imgW="1751965" imgH="4445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644650"/>
                        <a:ext cx="3997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3214688" y="2857500"/>
            <a:ext cx="357187" cy="714375"/>
          </a:xfrm>
          <a:prstGeom prst="ellipse">
            <a:avLst/>
          </a:prstGeom>
          <a:noFill/>
          <a:ln w="28575">
            <a:solidFill>
              <a:srgbClr val="FF8C3C"/>
            </a:solidFill>
            <a:prstDash val="sysDot"/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Arial Narrow" panose="020B07060202020A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3786188" y="2928938"/>
            <a:ext cx="357187" cy="714375"/>
          </a:xfrm>
          <a:prstGeom prst="ellipse">
            <a:avLst/>
          </a:prstGeom>
          <a:noFill/>
          <a:ln w="28575">
            <a:solidFill>
              <a:srgbClr val="FF8C3C"/>
            </a:solidFill>
            <a:prstDash val="sysDot"/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Arial Narrow" panose="020B07060202020A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4143375" y="2428875"/>
            <a:ext cx="319088" cy="738188"/>
          </a:xfrm>
          <a:prstGeom prst="ellipse">
            <a:avLst/>
          </a:prstGeom>
          <a:noFill/>
          <a:ln w="28575">
            <a:solidFill>
              <a:srgbClr val="FF8C3C"/>
            </a:solidFill>
            <a:prstDash val="sysDot"/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Arial Narrow" panose="020B07060202020A0204" pitchFamily="34" charset="0"/>
              <a:ea typeface="宋体" panose="02010600030101010101" pitchFamily="2" charset="-122"/>
            </a:endParaRPr>
          </a:p>
        </p:txBody>
      </p:sp>
      <p:sp>
        <p:nvSpPr>
          <p:cNvPr id="1047562" name="Text Box 10"/>
          <p:cNvSpPr txBox="1">
            <a:spLocks noChangeArrowheads="1"/>
          </p:cNvSpPr>
          <p:nvPr/>
        </p:nvSpPr>
        <p:spPr bwMode="auto">
          <a:xfrm>
            <a:off x="4572000" y="2500313"/>
            <a:ext cx="2163763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latin typeface="+mn-lt"/>
              </a:rPr>
              <a:t>Electric effort</a:t>
            </a:r>
            <a:endParaRPr lang="en-US" altLang="zh-CN" b="1" i="1" dirty="0">
              <a:latin typeface="+mn-lt"/>
            </a:endParaRPr>
          </a:p>
        </p:txBody>
      </p:sp>
      <p:sp>
        <p:nvSpPr>
          <p:cNvPr id="1047563" name="Text Box 11"/>
          <p:cNvSpPr txBox="1">
            <a:spLocks noChangeArrowheads="1"/>
          </p:cNvSpPr>
          <p:nvPr/>
        </p:nvSpPr>
        <p:spPr bwMode="auto">
          <a:xfrm>
            <a:off x="4286250" y="3500438"/>
            <a:ext cx="1766888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latin typeface="+mn-lt"/>
              </a:rPr>
              <a:t>logic effort</a:t>
            </a:r>
            <a:endParaRPr lang="en-US" altLang="zh-CN" b="1" i="1" dirty="0">
              <a:latin typeface="+mn-lt"/>
            </a:endParaRPr>
          </a:p>
        </p:txBody>
      </p:sp>
      <p:sp>
        <p:nvSpPr>
          <p:cNvPr id="1047564" name="Text Box 12"/>
          <p:cNvSpPr txBox="1">
            <a:spLocks noChangeArrowheads="1"/>
          </p:cNvSpPr>
          <p:nvPr/>
        </p:nvSpPr>
        <p:spPr bwMode="auto">
          <a:xfrm>
            <a:off x="1643063" y="3571875"/>
            <a:ext cx="2132012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latin typeface="+mn-lt"/>
              </a:rPr>
              <a:t>Intrinsic ratio</a:t>
            </a:r>
            <a:endParaRPr lang="en-US" altLang="zh-CN" b="1" i="1" dirty="0">
              <a:latin typeface="+mn-lt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994400" y="3251200"/>
            <a:ext cx="2714625" cy="69691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90204" pitchFamily="34" charset="0"/>
              </a:rPr>
              <a:t>par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=R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90204" pitchFamily="34" charset="0"/>
              </a:rPr>
              <a:t>inv</a:t>
            </a:r>
            <a:endParaRPr lang="zh-CN" altLang="en-US" baseline="-2500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2765234" y="4649118"/>
            <a:ext cx="2842352" cy="12779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6447" y="4286250"/>
            <a:ext cx="2452402" cy="211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1503363" y="5255046"/>
            <a:ext cx="1955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75171" y="5233012"/>
            <a:ext cx="1955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8039" y="438111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Unit inverter delay</a:t>
            </a:r>
            <a:endParaRPr lang="zh-CN" altLang="en-US" b="1" i="1" dirty="0"/>
          </a:p>
        </p:txBody>
      </p:sp>
      <p:sp>
        <p:nvSpPr>
          <p:cNvPr id="6" name="任意多边形 5"/>
          <p:cNvSpPr/>
          <p:nvPr/>
        </p:nvSpPr>
        <p:spPr>
          <a:xfrm flipH="1">
            <a:off x="1765301" y="3500438"/>
            <a:ext cx="999933" cy="966118"/>
          </a:xfrm>
          <a:custGeom>
            <a:avLst/>
            <a:gdLst>
              <a:gd name="connsiteX0" fmla="*/ 165253 w 165253"/>
              <a:gd name="connsiteY0" fmla="*/ 837282 h 837282"/>
              <a:gd name="connsiteX1" fmla="*/ 0 w 165253"/>
              <a:gd name="connsiteY1" fmla="*/ 0 h 83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253" h="837282">
                <a:moveTo>
                  <a:pt x="165253" y="837282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19432-3B34-428A-ACAF-833F304D6031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 of Definitions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98755" name="Group 3"/>
          <p:cNvGraphicFramePr>
            <a:graphicFrameLocks noGrp="1"/>
          </p:cNvGraphicFramePr>
          <p:nvPr/>
        </p:nvGraphicFramePr>
        <p:xfrm>
          <a:off x="785813" y="1166813"/>
          <a:ext cx="8096250" cy="5137150"/>
        </p:xfrm>
        <a:graphic>
          <a:graphicData uri="http://schemas.openxmlformats.org/drawingml/2006/table">
            <a:tbl>
              <a:tblPr/>
              <a:tblGrid>
                <a:gridCol w="2668587"/>
                <a:gridCol w="2466975"/>
                <a:gridCol w="2960688"/>
              </a:tblGrid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Term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Stage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Path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number of stages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logical effort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electrical effort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f =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out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1" lang="zh-CN" alt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F= 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out</a:t>
                      </a:r>
                      <a:r>
                        <a:rPr kumimoji="1" lang="en-US" altLang="zh-CN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-path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in</a:t>
                      </a:r>
                      <a:r>
                        <a:rPr kumimoji="1" lang="en-US" altLang="zh-CN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-path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branching effort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effort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h =gf</a:t>
                      </a: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H=GBF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effort delay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parasitic delay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delay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d = p+f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86" name="Object 45"/>
          <p:cNvGraphicFramePr>
            <a:graphicFrameLocks noChangeAspect="1"/>
          </p:cNvGraphicFramePr>
          <p:nvPr/>
        </p:nvGraphicFramePr>
        <p:xfrm>
          <a:off x="6516688" y="2319338"/>
          <a:ext cx="11461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5" name="Equation" r:id="rId1" imgW="952500" imgH="342900" progId="">
                  <p:embed/>
                </p:oleObj>
              </mc:Choice>
              <mc:Fallback>
                <p:oleObj name="Equation" r:id="rId1" imgW="952500" imgH="342900" progId="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319338"/>
                        <a:ext cx="11461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48"/>
          <p:cNvGraphicFramePr>
            <a:graphicFrameLocks noChangeAspect="1"/>
          </p:cNvGraphicFramePr>
          <p:nvPr/>
        </p:nvGraphicFramePr>
        <p:xfrm>
          <a:off x="6594475" y="358775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6" name="Equation" r:id="rId3" imgW="901065" imgH="342900" progId="">
                  <p:embed/>
                </p:oleObj>
              </mc:Choice>
              <mc:Fallback>
                <p:oleObj name="Equation" r:id="rId3" imgW="901065" imgH="342900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358775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51"/>
          <p:cNvGraphicFramePr>
            <a:graphicFrameLocks noChangeAspect="1"/>
          </p:cNvGraphicFramePr>
          <p:nvPr/>
        </p:nvGraphicFramePr>
        <p:xfrm>
          <a:off x="6519863" y="5254625"/>
          <a:ext cx="11509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7" name="Equation" r:id="rId5" imgW="901065" imgH="342900" progId="">
                  <p:embed/>
                </p:oleObj>
              </mc:Choice>
              <mc:Fallback>
                <p:oleObj name="Equation" r:id="rId5" imgW="901065" imgH="342900" progId="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5254625"/>
                        <a:ext cx="11509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54"/>
          <p:cNvGraphicFramePr>
            <a:graphicFrameLocks noChangeAspect="1"/>
          </p:cNvGraphicFramePr>
          <p:nvPr/>
        </p:nvGraphicFramePr>
        <p:xfrm>
          <a:off x="3860800" y="3514725"/>
          <a:ext cx="17589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8" name="Equation" r:id="rId7" imgW="1308100" imgH="419100" progId="">
                  <p:embed/>
                </p:oleObj>
              </mc:Choice>
              <mc:Fallback>
                <p:oleObj name="Equation" r:id="rId7" imgW="1308100" imgH="419100" progId="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514725"/>
                        <a:ext cx="17589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0" name="对象 20"/>
          <p:cNvGraphicFramePr>
            <a:graphicFrameLocks noChangeAspect="1"/>
          </p:cNvGraphicFramePr>
          <p:nvPr/>
        </p:nvGraphicFramePr>
        <p:xfrm>
          <a:off x="6683375" y="4651375"/>
          <a:ext cx="12731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9" name="Equation" r:id="rId9" imgW="685800" imgH="254000" progId="Equation.3">
                  <p:embed/>
                </p:oleObj>
              </mc:Choice>
              <mc:Fallback>
                <p:oleObj name="Equation" r:id="rId9" imgW="685800" imgH="254000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4651375"/>
                        <a:ext cx="12731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1" name="对象 22"/>
          <p:cNvGraphicFramePr>
            <a:graphicFrameLocks noChangeAspect="1"/>
          </p:cNvGraphicFramePr>
          <p:nvPr/>
        </p:nvGraphicFramePr>
        <p:xfrm>
          <a:off x="6508750" y="5818188"/>
          <a:ext cx="1390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0" name="Equation" r:id="rId11" imgW="748665" imgH="215900" progId="Equation.3">
                  <p:embed/>
                </p:oleObj>
              </mc:Choice>
              <mc:Fallback>
                <p:oleObj name="Equation" r:id="rId11" imgW="748665" imgH="215900" progId="Equation.3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818188"/>
                        <a:ext cx="1390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471D3-3C7A-4378-B576-C1917140CF11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Method of Logical Effort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Compute path effort    H=GBF(G=1)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Estimate best number of stages  N=log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H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Sketch path with N stages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Re-compute 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Determine best stage effort   h=GBF</a:t>
            </a:r>
            <a:r>
              <a:rPr lang="en-US" altLang="zh-CN" baseline="30000" dirty="0">
                <a:ea typeface="宋体" panose="02010600030101010101" pitchFamily="2" charset="-122"/>
              </a:rPr>
              <a:t>1/N</a:t>
            </a:r>
            <a:r>
              <a:rPr lang="en-US" altLang="zh-CN" dirty="0">
                <a:ea typeface="宋体" panose="02010600030101010101" pitchFamily="2" charset="-122"/>
              </a:rPr>
              <a:t>=H</a:t>
            </a:r>
            <a:r>
              <a:rPr lang="en-US" altLang="zh-CN" baseline="30000" dirty="0">
                <a:ea typeface="宋体" panose="02010600030101010101" pitchFamily="2" charset="-122"/>
              </a:rPr>
              <a:t>1/N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Estimate least delay   D=</a:t>
            </a:r>
            <a:r>
              <a:rPr lang="en-US" altLang="zh-CN" dirty="0" err="1">
                <a:ea typeface="宋体" panose="02010600030101010101" pitchFamily="2" charset="-122"/>
              </a:rPr>
              <a:t>P+h</a:t>
            </a:r>
            <a:r>
              <a:rPr lang="en-US" altLang="zh-CN" dirty="0">
                <a:ea typeface="宋体" panose="02010600030101010101" pitchFamily="2" charset="-122"/>
              </a:rPr>
              <a:t>*N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en-US" altLang="zh-CN" dirty="0">
                <a:ea typeface="宋体" panose="02010600030101010101" pitchFamily="2" charset="-122"/>
              </a:rPr>
              <a:t>Find gate sizes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3455988" y="4105129"/>
          <a:ext cx="2138362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1" imgW="977900" imgH="863600" progId="Equation.3">
                  <p:embed/>
                </p:oleObj>
              </mc:Choice>
              <mc:Fallback>
                <p:oleObj name="Equation" r:id="rId1" imgW="9779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105129"/>
                        <a:ext cx="2138362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2E2584-89DA-4502-ABEF-1B2B311953A3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Limits of Logical Effort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Chicken and egg problem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path to compute 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But don’t know number of stages without 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Simplistic delay model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Neglects input rise time effects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Interconnect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Iteration required in designs with wire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Maximum speed only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minimum area/power for constrained delay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D4048-2825-4ACC-ABCB-4BFCB179AA55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Numeric logical effort characterizes gates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NANDs are faster than NORs in CMOS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Paths are fastest when effort delays are ~4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Path delay is weakly sensitive to stages, sizes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Using fewer stages doesn’t mean faster paths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Delay of path is about log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H stage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5AF36-7742-401C-B0BA-BD70CEF8255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module mux(input  s, d0, d1, 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	        output y);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   assign y = s ? d1 : d0;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endmodule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>
                <a:ea typeface="宋体" panose="02010600030101010101" pitchFamily="2" charset="-122"/>
              </a:rPr>
              <a:t>1) Sketch a design using AND, OR, and NOT gates.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61252B-4A58-4574-BC84-3ADFF4C33E0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module mux(input  s, d0, d1, 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	        output y);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   assign y = s ? d1 : d0;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 sz="1800" b="1">
                <a:latin typeface="Courier New" panose="02070609020205090404" pitchFamily="49" charset="0"/>
                <a:ea typeface="宋体" panose="02010600030101010101" pitchFamily="2" charset="-122"/>
              </a:rPr>
              <a:t>endmodule</a:t>
            </a:r>
            <a:endParaRPr lang="en-US" altLang="zh-CN" sz="1800" b="1">
              <a:latin typeface="Courier New" panose="0207060902020509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2671445" algn="l"/>
              </a:tabLst>
            </a:pPr>
            <a:r>
              <a:rPr lang="en-US" altLang="zh-CN">
                <a:ea typeface="宋体" panose="02010600030101010101" pitchFamily="2" charset="-122"/>
              </a:rPr>
              <a:t>1) Sketch a design using AND, OR, and NOT gates.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758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71688" y="3429000"/>
          <a:ext cx="44513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VISIO" r:id="rId1" imgW="1226820" imgH="713740" progId="Visio.Drawing.11">
                  <p:embed/>
                </p:oleObj>
              </mc:Choice>
              <mc:Fallback>
                <p:oleObj name="VISIO" r:id="rId1" imgW="1226820" imgH="71374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29000"/>
                        <a:ext cx="445135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D68E6-5E2F-41ED-895F-1D019B46373F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2) Sketch a design using NAND, NOR, and NOT gates.  Assume ~S is available.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DC116-A3E1-4442-BA3F-6DAB9601F7F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2) Sketch a design using NAND, NOR, and NOT gates.  Assume ~S is available.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2192338" y="3262313"/>
          <a:ext cx="43434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VISIO" r:id="rId1" imgW="1314450" imgH="715645" progId="Visio.Drawing.11">
                  <p:embed/>
                </p:oleObj>
              </mc:Choice>
              <mc:Fallback>
                <p:oleObj name="VISIO" r:id="rId1" imgW="1314450" imgH="7156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262313"/>
                        <a:ext cx="43434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A47DF3-A888-4F47-89EC-7A85BA184D5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0659" name="Object 5"/>
          <p:cNvGraphicFramePr>
            <a:graphicFrameLocks noChangeAspect="1"/>
          </p:cNvGraphicFramePr>
          <p:nvPr/>
        </p:nvGraphicFramePr>
        <p:xfrm>
          <a:off x="785813" y="3286125"/>
          <a:ext cx="7265987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8" name="VISIO" r:id="rId1" imgW="4318000" imgH="1684655" progId="Visio.Drawing.11">
                  <p:embed/>
                </p:oleObj>
              </mc:Choice>
              <mc:Fallback>
                <p:oleObj name="VISIO" r:id="rId1" imgW="4318000" imgH="16846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7265987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Bubble Pushing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Start with network of AND / OR gates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Convert to NAND / NOR + inverters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Push bubbles around to simplify logic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Remember DeMorgan’s Law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7066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215063" y="1785938"/>
          <a:ext cx="22161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VISIO" r:id="rId3" imgW="1350645" imgH="789305" progId="Visio.Drawing.11">
                  <p:embed/>
                </p:oleObj>
              </mc:Choice>
              <mc:Fallback>
                <p:oleObj name="VISIO" r:id="rId3" imgW="1350645" imgH="78930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785938"/>
                        <a:ext cx="22161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6996113" y="4470400"/>
            <a:ext cx="1755775" cy="798513"/>
          </a:xfrm>
          <a:prstGeom prst="wedgeRoundRectCallout">
            <a:avLst>
              <a:gd name="adj1" fmla="val -136536"/>
              <a:gd name="adj2" fmla="val -155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latin typeface="Arial" panose="020B0604020202090204" pitchFamily="34" charset="0"/>
              </a:rPr>
              <a:t>Head bubbles</a:t>
            </a:r>
            <a:endParaRPr lang="zh-CN" altLang="en-US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700338" y="4071938"/>
            <a:ext cx="1755775" cy="796925"/>
          </a:xfrm>
          <a:prstGeom prst="wedgeRoundRectCallout">
            <a:avLst>
              <a:gd name="adj1" fmla="val -72073"/>
              <a:gd name="adj2" fmla="val 10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90204" pitchFamily="34" charset="0"/>
              </a:rPr>
              <a:t>Tail</a:t>
            </a:r>
            <a:endParaRPr lang="en-US" altLang="zh-CN" dirty="0">
              <a:solidFill>
                <a:srgbClr val="FFFFFF"/>
              </a:solidFill>
              <a:latin typeface="Arial" panose="020B0604020202090204" pitchFamily="34" charset="0"/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90204" pitchFamily="34" charset="0"/>
              </a:rPr>
              <a:t>bubbles</a:t>
            </a: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28DEE-7CF8-48D9-A1DC-033096BB98C8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3) Sketch a design using one compound gate and one NOT gate. Assume ~S is available.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968" y="2340996"/>
            <a:ext cx="3133032" cy="3520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237" y="308920"/>
            <a:ext cx="8575376" cy="685800"/>
          </a:xfrm>
        </p:spPr>
        <p:txBody>
          <a:bodyPr/>
          <a:lstStyle/>
          <a:p>
            <a:r>
              <a:rPr lang="en-US" altLang="zh-CN" b="1" dirty="0"/>
              <a:t>Logic effort is related with… …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00" y="1975156"/>
            <a:ext cx="5715060" cy="2719307"/>
          </a:xfrm>
          <a:ln w="76200">
            <a:solidFill>
              <a:srgbClr val="C00000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i="1" dirty="0">
                <a:solidFill>
                  <a:srgbClr val="00206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Transistor’s size?</a:t>
            </a:r>
            <a:endParaRPr lang="en-US" altLang="zh-CN" sz="3600" b="1" i="1" dirty="0">
              <a:solidFill>
                <a:srgbClr val="002060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i="1" dirty="0">
                <a:solidFill>
                  <a:srgbClr val="00206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Path?</a:t>
            </a:r>
            <a:endParaRPr lang="en-US" altLang="zh-CN" sz="3600" b="1" i="1" dirty="0">
              <a:solidFill>
                <a:srgbClr val="002060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i="1" dirty="0">
                <a:solidFill>
                  <a:srgbClr val="00206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edge?</a:t>
            </a:r>
            <a:endParaRPr lang="zh-CN" altLang="en-US" sz="3600" b="1" i="1" dirty="0">
              <a:solidFill>
                <a:srgbClr val="002060"/>
              </a:solidFill>
              <a:latin typeface="Tahoma" panose="020B0804030504040204" pitchFamily="34" charset="0"/>
              <a:cs typeface="Tahoma" panose="020B08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FF7CB-F78E-4E82-B62A-DA266072BD79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3) Sketch a design using one compound gate and one NOT gate. Assume ~S is available.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1371600" y="3048000"/>
          <a:ext cx="6096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VISIO" r:id="rId1" imgW="1515745" imgH="601345" progId="Visio.Drawing.11">
                  <p:embed/>
                </p:oleObj>
              </mc:Choice>
              <mc:Fallback>
                <p:oleObj name="VISIO" r:id="rId1" imgW="1515745" imgH="6013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6096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AB155-F625-4EFE-BEE5-993F34884CD6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multiplexer has a maximum input capacitance of 16 units on each input.  It must drive a load of 160 units.  Estimate the delay of the NAND and compound gate designs.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BFA02-FD4B-4B58-A711-AB8181EC4D0F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multiplexer has a maximum input capacitance of 16 units on each input.  It must drive a load of 160 units.  Estimate the delay of the NAND and compound gate designs.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74757" name="Object 4"/>
          <p:cNvGraphicFramePr>
            <a:graphicFrameLocks noChangeAspect="1"/>
          </p:cNvGraphicFramePr>
          <p:nvPr/>
        </p:nvGraphicFramePr>
        <p:xfrm>
          <a:off x="271463" y="2746375"/>
          <a:ext cx="29718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" name="VISIO" r:id="rId1" imgW="1314450" imgH="715645" progId="Visio.Drawing.11">
                  <p:embed/>
                </p:oleObj>
              </mc:Choice>
              <mc:Fallback>
                <p:oleObj name="VISIO" r:id="rId1" imgW="1314450" imgH="7156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746375"/>
                        <a:ext cx="29718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5"/>
          <p:cNvGraphicFramePr>
            <a:graphicFrameLocks noChangeAspect="1"/>
          </p:cNvGraphicFramePr>
          <p:nvPr/>
        </p:nvGraphicFramePr>
        <p:xfrm>
          <a:off x="5181600" y="2746375"/>
          <a:ext cx="39624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5" name="VISIO" r:id="rId3" imgW="1515745" imgH="601345" progId="Visio.Drawing.11">
                  <p:embed/>
                </p:oleObj>
              </mc:Choice>
              <mc:Fallback>
                <p:oleObj name="VISIO" r:id="rId3" imgW="1515745" imgH="60134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6375"/>
                        <a:ext cx="39624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2370138" y="5148263"/>
            <a:ext cx="3276600" cy="12017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 = 160 / 16 = 10</a:t>
            </a:r>
            <a:endParaRPr kumimoji="0"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B = 1</a:t>
            </a:r>
            <a:endParaRPr kumimoji="0"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 = 2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3163888" y="2700338"/>
            <a:ext cx="2162175" cy="1552575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>
                <a:solidFill>
                  <a:srgbClr val="FF0000"/>
                </a:solidFill>
                <a:latin typeface="Eras Bold ITC" panose="020B0907030504020204" pitchFamily="34" charset="0"/>
              </a:rPr>
              <a:t>PK</a:t>
            </a:r>
            <a:endParaRPr lang="zh-CN" altLang="en-US" sz="400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88348-0FA6-448F-922A-76FD0C264B2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NAND Solution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5780" name="Object 3"/>
          <p:cNvGraphicFramePr>
            <a:graphicFrameLocks noChangeAspect="1"/>
          </p:cNvGraphicFramePr>
          <p:nvPr/>
        </p:nvGraphicFramePr>
        <p:xfrm>
          <a:off x="5257800" y="1676400"/>
          <a:ext cx="29718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VISIO" r:id="rId1" imgW="1314450" imgH="715645" progId="Visio.Drawing.11">
                  <p:embed/>
                </p:oleObj>
              </mc:Choice>
              <mc:Fallback>
                <p:oleObj name="VISIO" r:id="rId1" imgW="1314450" imgH="71564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29718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5"/>
          <p:cNvGraphicFramePr>
            <a:graphicFrameLocks noChangeAspect="1"/>
          </p:cNvGraphicFramePr>
          <p:nvPr/>
        </p:nvGraphicFramePr>
        <p:xfrm>
          <a:off x="584200" y="1695450"/>
          <a:ext cx="4446588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Equation" r:id="rId3" imgW="1878965" imgH="1485265" progId="Equation.3">
                  <p:embed/>
                </p:oleObj>
              </mc:Choice>
              <mc:Fallback>
                <p:oleObj name="Equation" r:id="rId3" imgW="1878965" imgH="148526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695450"/>
                        <a:ext cx="4446588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99E1B-87C5-4D69-9654-104889273C57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Solution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777778" y="1594665"/>
          <a:ext cx="5051217" cy="200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7" name="VISIO" r:id="rId1" imgW="1515745" imgH="601345" progId="Visio.Drawing.11">
                  <p:embed/>
                </p:oleObj>
              </mc:Choice>
              <mc:Fallback>
                <p:oleObj name="VISIO" r:id="rId1" imgW="1515745" imgH="601345" progId="Visio.Drawing.11">
                  <p:embed/>
                  <p:pic>
                    <p:nvPicPr>
                      <p:cNvPr id="0" name="图片 147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778" y="1594665"/>
                        <a:ext cx="5051217" cy="200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99E1B-87C5-4D69-9654-104889273C57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Solution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777778" y="1594665"/>
          <a:ext cx="5051217" cy="200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VISIO" r:id="rId1" imgW="1515745" imgH="601345" progId="Visio.Drawing.11">
                  <p:embed/>
                </p:oleObj>
              </mc:Choice>
              <mc:Fallback>
                <p:oleObj name="VISIO" r:id="rId1" imgW="1515745" imgH="6013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778" y="1594665"/>
                        <a:ext cx="5051217" cy="200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821592" y="2151449"/>
          <a:ext cx="417512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6" name="Equation" r:id="rId3" imgW="1764665" imgH="1295400" progId="Equation.3">
                  <p:embed/>
                </p:oleObj>
              </mc:Choice>
              <mc:Fallback>
                <p:oleObj name="Equation" r:id="rId3" imgW="1764665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92" y="2151449"/>
                        <a:ext cx="4175125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E40FB-B01C-4DA8-BACB-2E6A1C902336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Annotate your designs with transistor sizes that achieve this delay.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838200" y="2514600"/>
          <a:ext cx="754380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VISIO" r:id="rId1" imgW="3331845" imgH="1331595" progId="Visio.Drawing.11">
                  <p:embed/>
                </p:oleObj>
              </mc:Choice>
              <mc:Fallback>
                <p:oleObj name="VISIO" r:id="rId1" imgW="3331845" imgH="13315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543800" cy="301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21F07-9406-4D9F-8307-671BB6FB2841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Annotate your designs with transistor sizes that achieve this delay.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9877" name="Object 4"/>
          <p:cNvGraphicFramePr>
            <a:graphicFrameLocks noChangeAspect="1"/>
          </p:cNvGraphicFramePr>
          <p:nvPr/>
        </p:nvGraphicFramePr>
        <p:xfrm>
          <a:off x="838200" y="2514600"/>
          <a:ext cx="754380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VISIO" r:id="rId1" imgW="3331845" imgH="1331595" progId="Visio.Drawing.11">
                  <p:embed/>
                </p:oleObj>
              </mc:Choice>
              <mc:Fallback>
                <p:oleObj name="VISIO" r:id="rId1" imgW="3331845" imgH="13315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543800" cy="301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Example 4.15</a:t>
            </a:r>
            <a:endParaRPr lang="en-GB" altLang="zh-CN" dirty="0"/>
          </a:p>
          <a:p>
            <a:pPr marL="0" indent="0" algn="just">
              <a:buNone/>
            </a:pPr>
            <a:r>
              <a:rPr lang="en-GB" altLang="zh-CN" sz="1600" i="1" dirty="0"/>
              <a:t>The circuit in Figure 4.37 has nonuniform branching, </a:t>
            </a:r>
            <a:r>
              <a:rPr lang="en-GB" altLang="zh-CN" sz="1600" i="1" dirty="0" err="1"/>
              <a:t>reconvergent</a:t>
            </a:r>
            <a:r>
              <a:rPr lang="en-GB" altLang="zh-CN" sz="1600" i="1" dirty="0"/>
              <a:t> fanout, and a wire</a:t>
            </a:r>
            <a:endParaRPr lang="en-GB" altLang="zh-CN" sz="1600" i="1" dirty="0"/>
          </a:p>
          <a:p>
            <a:pPr marL="0" indent="0" algn="just">
              <a:buNone/>
            </a:pPr>
            <a:r>
              <a:rPr lang="en-GB" altLang="zh-CN" sz="1600" i="1" dirty="0"/>
              <a:t>load in the middle of the path, all of which stymie back-of-the-envelope application of</a:t>
            </a:r>
            <a:endParaRPr lang="en-GB" altLang="zh-CN" sz="1600" i="1" dirty="0"/>
          </a:p>
          <a:p>
            <a:pPr marL="0" indent="0" algn="just">
              <a:buNone/>
            </a:pPr>
            <a:r>
              <a:rPr lang="en-GB" altLang="zh-CN" sz="1600" i="1" dirty="0"/>
              <a:t>Logical Effort. The wire load is given in the same units as the gate capacitances (i.e.,</a:t>
            </a:r>
            <a:endParaRPr lang="en-GB" altLang="zh-CN" sz="1600" i="1" dirty="0"/>
          </a:p>
          <a:p>
            <a:pPr marL="0" indent="0" algn="just">
              <a:buNone/>
            </a:pPr>
            <a:r>
              <a:rPr lang="en-GB" altLang="zh-CN" sz="1600" i="1" dirty="0"/>
              <a:t>multiples of the capacitance of a unit inverter). Assume the inputs arrive at time 0.</a:t>
            </a:r>
            <a:endParaRPr lang="en-GB" altLang="zh-CN" sz="1600" i="1" dirty="0"/>
          </a:p>
          <a:p>
            <a:pPr marL="0" indent="0" algn="just">
              <a:buNone/>
            </a:pPr>
            <a:r>
              <a:rPr lang="en-GB" altLang="zh-CN" sz="1600" i="1" dirty="0"/>
              <a:t>Write an expression for the arrival time of the output as a function of the gate drives.</a:t>
            </a:r>
            <a:endParaRPr lang="en-GB" altLang="zh-CN" sz="1600" i="1" dirty="0"/>
          </a:p>
          <a:p>
            <a:pPr marL="0" indent="0" algn="just">
              <a:buNone/>
            </a:pPr>
            <a:r>
              <a:rPr lang="en-GB" altLang="zh-CN" sz="1600" i="1" dirty="0"/>
              <a:t>Determine the sizes to achieve minimum delay.</a:t>
            </a:r>
            <a:endParaRPr lang="en-GB" altLang="zh-CN" sz="1600" i="1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35" y="3898727"/>
            <a:ext cx="5825591" cy="219727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application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52" y="994721"/>
            <a:ext cx="5158076" cy="19455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8" y="4124028"/>
            <a:ext cx="3766805" cy="2733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8" y="4414409"/>
            <a:ext cx="3876546" cy="18522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02728" y="5879248"/>
            <a:ext cx="3876546" cy="387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89365" y="2137475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/>
              <a:t>g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.</a:t>
            </a:r>
            <a:r>
              <a:rPr lang="en-US" altLang="zh-CN" b="1" i="1" dirty="0" err="1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1" dirty="0" err="1"/>
              <a:t>.C</a:t>
            </a:r>
            <a:r>
              <a:rPr lang="en-US" altLang="zh-CN" i="1" baseline="-25000" dirty="0" err="1"/>
              <a:t>ref</a:t>
            </a:r>
            <a:r>
              <a:rPr lang="en-US" altLang="zh-CN" i="1" baseline="-25000" dirty="0"/>
              <a:t>-inverter</a:t>
            </a:r>
            <a:endParaRPr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147455" y="1490997"/>
            <a:ext cx="4873167" cy="69562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1"/>
          </p:cNvCxnSpPr>
          <p:nvPr/>
        </p:nvCxnSpPr>
        <p:spPr>
          <a:xfrm>
            <a:off x="3200400" y="2137475"/>
            <a:ext cx="3788965" cy="2308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287" y="1102591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x</a:t>
            </a:r>
            <a:r>
              <a:rPr kumimoji="1" lang="en-US" altLang="zh-CN" b="1" i="1" baseline="-25000" dirty="0"/>
              <a:t>i</a:t>
            </a:r>
            <a:r>
              <a:rPr kumimoji="1" lang="en-US" altLang="zh-CN" b="1" i="1" dirty="0"/>
              <a:t> means 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kumimoji="1" lang="en-US" altLang="zh-CN" b="1" i="1" dirty="0"/>
              <a:t> times of unified logic</a:t>
            </a:r>
            <a:endParaRPr kumimoji="1" lang="zh-CN" altLang="en-US" b="1" i="1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7412182" y="1563743"/>
            <a:ext cx="0" cy="695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15165" y="3013096"/>
                <a:ext cx="6416308" cy="538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5" y="3013096"/>
                <a:ext cx="6416308" cy="538994"/>
              </a:xfrm>
              <a:prstGeom prst="rect">
                <a:avLst/>
              </a:prstGeom>
              <a:blipFill rotWithShape="1">
                <a:blip r:embed="rId4"/>
                <a:stretch>
                  <a:fillRect l="-8" t="-4" r="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89237" y="3598701"/>
                <a:ext cx="7926657" cy="5615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7" y="3598701"/>
                <a:ext cx="7926657" cy="561500"/>
              </a:xfrm>
              <a:prstGeom prst="rect">
                <a:avLst/>
              </a:prstGeom>
              <a:blipFill rotWithShape="1">
                <a:blip r:embed="rId5"/>
                <a:stretch>
                  <a:fillRect l="-184" t="-2629" r="-177" b="-2432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1" name="任意形状 20"/>
          <p:cNvSpPr/>
          <p:nvPr/>
        </p:nvSpPr>
        <p:spPr>
          <a:xfrm flipH="1">
            <a:off x="2530796" y="3565377"/>
            <a:ext cx="1343371" cy="2297902"/>
          </a:xfrm>
          <a:custGeom>
            <a:avLst/>
            <a:gdLst>
              <a:gd name="connsiteX0" fmla="*/ 2729346 w 2729346"/>
              <a:gd name="connsiteY0" fmla="*/ 30022 h 1692568"/>
              <a:gd name="connsiteX1" fmla="*/ 720436 w 2729346"/>
              <a:gd name="connsiteY1" fmla="*/ 223986 h 1692568"/>
              <a:gd name="connsiteX2" fmla="*/ 0 w 2729346"/>
              <a:gd name="connsiteY2" fmla="*/ 1692568 h 1692568"/>
              <a:gd name="connsiteX3" fmla="*/ 0 w 2729346"/>
              <a:gd name="connsiteY3" fmla="*/ 1692568 h 169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346" h="1692568">
                <a:moveTo>
                  <a:pt x="2729346" y="30022"/>
                </a:moveTo>
                <a:cubicBezTo>
                  <a:pt x="1952336" y="-11542"/>
                  <a:pt x="1175327" y="-53105"/>
                  <a:pt x="720436" y="223986"/>
                </a:cubicBezTo>
                <a:cubicBezTo>
                  <a:pt x="265545" y="501077"/>
                  <a:pt x="0" y="1692568"/>
                  <a:pt x="0" y="1692568"/>
                </a:cubicBezTo>
                <a:lnTo>
                  <a:pt x="0" y="1692568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59613" y="3057563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g</a:t>
            </a:r>
            <a:r>
              <a:rPr kumimoji="1" lang="en-US" altLang="zh-CN" sz="2000" i="1" baseline="-25000" dirty="0"/>
              <a:t>N</a:t>
            </a:r>
            <a:r>
              <a:rPr lang="en-US" altLang="zh-CN" sz="2000" i="1" baseline="-25000" dirty="0"/>
              <a:t>+1</a:t>
            </a:r>
            <a:r>
              <a:rPr lang="en-US" altLang="zh-CN" sz="2000" i="1" dirty="0"/>
              <a:t>=1</a:t>
            </a:r>
            <a:endParaRPr kumimoji="1" lang="zh-CN" altLang="en-US" sz="2000" i="1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Outline about logic effort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3200"/>
              <a:t>Introduction</a:t>
            </a:r>
            <a:endParaRPr lang="en-US" altLang="zh-CN" sz="3200"/>
          </a:p>
          <a:p>
            <a:pPr eaLnBrk="1" hangingPunct="1"/>
            <a:r>
              <a:rPr lang="en-US" altLang="zh-CN" sz="3200"/>
              <a:t>Delay in a Logic Gate</a:t>
            </a:r>
            <a:endParaRPr lang="en-US" altLang="zh-CN" sz="3200"/>
          </a:p>
          <a:p>
            <a:pPr eaLnBrk="1" hangingPunct="1"/>
            <a:r>
              <a:rPr lang="en-US" altLang="zh-CN" sz="3200"/>
              <a:t>Multistage Logic Networks</a:t>
            </a:r>
            <a:endParaRPr lang="en-US" altLang="zh-CN" sz="3200"/>
          </a:p>
          <a:p>
            <a:pPr eaLnBrk="1" hangingPunct="1"/>
            <a:r>
              <a:rPr lang="en-US" altLang="zh-CN" sz="3200"/>
              <a:t>Choosing the Best Number of Stages</a:t>
            </a:r>
            <a:endParaRPr lang="en-US" altLang="zh-CN" sz="3200"/>
          </a:p>
          <a:p>
            <a:pPr eaLnBrk="1" hangingPunct="1"/>
            <a:r>
              <a:rPr lang="en-US" altLang="zh-CN" sz="3200"/>
              <a:t>Example</a:t>
            </a:r>
            <a:endParaRPr lang="en-US" altLang="zh-CN" sz="3200"/>
          </a:p>
          <a:p>
            <a:pPr eaLnBrk="1" hangingPunct="1"/>
            <a:r>
              <a:rPr lang="en-US" altLang="zh-CN" sz="3200"/>
              <a:t>Summary</a:t>
            </a:r>
            <a:endParaRPr lang="en-US" altLang="zh-CN" sz="3200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8CC5B-EFD6-4B9B-A089-8A73ACA6B815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1444"/>
            <a:ext cx="9144000" cy="17406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Another example of </a:t>
            </a:r>
            <a:r>
              <a:rPr kumimoji="1" lang="en-US" altLang="zh-CN" sz="3600" dirty="0" err="1"/>
              <a:t>Rabaey.Textbook</a:t>
            </a:r>
            <a:endParaRPr kumimoji="1"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8935" y="3543514"/>
            <a:ext cx="34916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F=5,G=1*5/3*5/3*1,B=1</a:t>
            </a:r>
            <a:endParaRPr kumimoji="1" lang="en-US" altLang="zh-CN" dirty="0"/>
          </a:p>
          <a:p>
            <a:r>
              <a:rPr lang="en-US" altLang="zh-CN" dirty="0"/>
              <a:t>H=GBF=125/9, h=H1/4=1.93</a:t>
            </a:r>
            <a:endParaRPr lang="en-US" altLang="zh-CN" dirty="0"/>
          </a:p>
          <a:p>
            <a:r>
              <a:rPr lang="en-US" altLang="zh-CN" dirty="0"/>
              <a:t>h=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 *g</a:t>
            </a:r>
            <a:r>
              <a:rPr lang="en-US" altLang="zh-CN" baseline="-25000" dirty="0"/>
              <a:t>i+1</a:t>
            </a:r>
            <a:r>
              <a:rPr lang="en-US" altLang="zh-CN" dirty="0"/>
              <a:t>x</a:t>
            </a:r>
            <a:r>
              <a:rPr lang="en-US" altLang="zh-CN" baseline="-25000" dirty="0"/>
              <a:t>i+1</a:t>
            </a:r>
            <a:r>
              <a:rPr lang="en-US" altLang="zh-CN" dirty="0"/>
              <a:t>/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/>
              <a:t>=g</a:t>
            </a:r>
            <a:r>
              <a:rPr lang="en-US" altLang="zh-CN" baseline="-25000" dirty="0"/>
              <a:t>i+1</a:t>
            </a:r>
            <a:r>
              <a:rPr lang="en-US" altLang="zh-CN" dirty="0"/>
              <a:t>x</a:t>
            </a:r>
            <a:r>
              <a:rPr lang="en-US" altLang="zh-CN" baseline="-25000" dirty="0"/>
              <a:t>i+1</a:t>
            </a:r>
            <a:r>
              <a:rPr lang="en-US" altLang="zh-CN" dirty="0"/>
              <a:t>/x</a:t>
            </a:r>
            <a:r>
              <a:rPr lang="en-US" altLang="zh-CN" baseline="-25000" dirty="0"/>
              <a:t>i</a:t>
            </a:r>
            <a:endParaRPr lang="en-US" altLang="zh-CN" baseline="-25000" dirty="0"/>
          </a:p>
          <a:p>
            <a:r>
              <a:rPr lang="en-US" altLang="zh-CN" dirty="0"/>
              <a:t>	x</a:t>
            </a:r>
            <a:r>
              <a:rPr lang="en-US" altLang="zh-CN" baseline="-25000" dirty="0"/>
              <a:t>i</a:t>
            </a:r>
            <a:r>
              <a:rPr lang="en-US" altLang="zh-CN" dirty="0"/>
              <a:t>= g</a:t>
            </a:r>
            <a:r>
              <a:rPr lang="en-US" altLang="zh-CN" baseline="-25000" dirty="0"/>
              <a:t>i+1</a:t>
            </a:r>
            <a:r>
              <a:rPr lang="en-US" altLang="zh-CN" dirty="0"/>
              <a:t>x</a:t>
            </a:r>
            <a:r>
              <a:rPr lang="en-US" altLang="zh-CN" baseline="-25000" dirty="0"/>
              <a:t>i+1 </a:t>
            </a:r>
            <a:r>
              <a:rPr lang="en-US" altLang="zh-CN" dirty="0"/>
              <a:t>/h</a:t>
            </a:r>
            <a:endParaRPr lang="en-US" altLang="zh-CN" dirty="0"/>
          </a:p>
          <a:p>
            <a:r>
              <a:rPr lang="en-US" altLang="zh-CN" dirty="0"/>
              <a:t>c=5/1.93=2.59</a:t>
            </a:r>
            <a:endParaRPr lang="en-US" altLang="zh-CN" dirty="0"/>
          </a:p>
          <a:p>
            <a:r>
              <a:rPr kumimoji="1" lang="en-US" altLang="zh-CN" dirty="0"/>
              <a:t>b=1*2.59/1.93=1.34</a:t>
            </a:r>
            <a:endParaRPr kumimoji="1" lang="en-US" altLang="zh-CN" dirty="0"/>
          </a:p>
          <a:p>
            <a:r>
              <a:rPr kumimoji="1" lang="en-US" altLang="zh-CN" dirty="0"/>
              <a:t>a=5/3*1.34/1.93=1.16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981290" y="3543514"/>
            <a:ext cx="3857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h=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 *g</a:t>
            </a:r>
            <a:r>
              <a:rPr lang="en-US" altLang="zh-CN" baseline="-25000" dirty="0"/>
              <a:t>i+1</a:t>
            </a:r>
            <a:r>
              <a:rPr lang="en-US" altLang="zh-CN" dirty="0"/>
              <a:t>x</a:t>
            </a:r>
            <a:r>
              <a:rPr lang="en-US" altLang="zh-CN" baseline="-25000" dirty="0"/>
              <a:t>i+1</a:t>
            </a:r>
            <a:r>
              <a:rPr lang="en-US" altLang="zh-CN" dirty="0"/>
              <a:t>/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/>
              <a:t>=g</a:t>
            </a:r>
            <a:r>
              <a:rPr lang="en-US" altLang="zh-CN" baseline="-25000" dirty="0"/>
              <a:t>i+1</a:t>
            </a:r>
            <a:r>
              <a:rPr lang="en-US" altLang="zh-CN" dirty="0"/>
              <a:t>x</a:t>
            </a:r>
            <a:r>
              <a:rPr lang="en-US" altLang="zh-CN" baseline="-25000" dirty="0"/>
              <a:t>i+1</a:t>
            </a:r>
            <a:r>
              <a:rPr lang="en-US" altLang="zh-CN" dirty="0"/>
              <a:t>/x</a:t>
            </a:r>
            <a:r>
              <a:rPr lang="en-US" altLang="zh-CN" baseline="-25000" dirty="0"/>
              <a:t>i</a:t>
            </a:r>
            <a:endParaRPr lang="en-US" altLang="zh-CN" baseline="-25000" dirty="0"/>
          </a:p>
          <a:p>
            <a:r>
              <a:rPr lang="en-US" altLang="zh-CN" dirty="0"/>
              <a:t>	x</a:t>
            </a:r>
            <a:r>
              <a:rPr lang="en-US" altLang="zh-CN" baseline="-25000" dirty="0"/>
              <a:t>i+1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</a:rPr>
              <a:t>i </a:t>
            </a:r>
            <a:r>
              <a:rPr lang="en-US" altLang="zh-CN" dirty="0">
                <a:solidFill>
                  <a:srgbClr val="C00000"/>
                </a:solidFill>
              </a:rPr>
              <a:t>h/g</a:t>
            </a:r>
            <a:r>
              <a:rPr lang="en-US" altLang="zh-CN" baseline="-25000" dirty="0">
                <a:solidFill>
                  <a:srgbClr val="C00000"/>
                </a:solidFill>
              </a:rPr>
              <a:t>i+1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= x</a:t>
            </a:r>
            <a:r>
              <a:rPr lang="en-US" altLang="zh-CN" baseline="-25000" dirty="0"/>
              <a:t>i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/g</a:t>
            </a:r>
            <a:r>
              <a:rPr lang="en-US" altLang="zh-CN" baseline="-25000" dirty="0"/>
              <a:t>i+1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=x</a:t>
            </a:r>
            <a:r>
              <a:rPr lang="en-US" altLang="zh-CN" baseline="-25000" dirty="0"/>
              <a:t>i-1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g</a:t>
            </a:r>
            <a:r>
              <a:rPr lang="en-US" altLang="zh-CN" baseline="-25000" dirty="0"/>
              <a:t>i-1</a:t>
            </a:r>
            <a:r>
              <a:rPr lang="en-US" altLang="zh-CN" dirty="0"/>
              <a:t>f</a:t>
            </a:r>
            <a:r>
              <a:rPr lang="en-US" altLang="zh-CN" baseline="-25000" dirty="0"/>
              <a:t>i-1 </a:t>
            </a:r>
            <a:r>
              <a:rPr lang="en-US" altLang="zh-CN" dirty="0"/>
              <a:t>/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g</a:t>
            </a:r>
            <a:r>
              <a:rPr lang="en-US" altLang="zh-CN" baseline="-25000" dirty="0"/>
              <a:t>i+1</a:t>
            </a:r>
            <a:endParaRPr lang="en-US" altLang="zh-CN" baseline="-25000" dirty="0"/>
          </a:p>
          <a:p>
            <a:r>
              <a:rPr lang="en-US" altLang="zh-CN" dirty="0"/>
              <a:t>= x</a:t>
            </a:r>
            <a:r>
              <a:rPr lang="en-US" altLang="zh-CN" baseline="-25000" dirty="0"/>
              <a:t>1 </a:t>
            </a:r>
            <a:r>
              <a:rPr lang="en-US" altLang="zh-CN" dirty="0"/>
              <a:t>f</a:t>
            </a:r>
            <a:r>
              <a:rPr lang="en-US" altLang="zh-CN" baseline="-25000" dirty="0"/>
              <a:t>1 …</a:t>
            </a:r>
            <a:r>
              <a:rPr lang="en-US" altLang="zh-CN" dirty="0"/>
              <a:t>f</a:t>
            </a:r>
            <a:r>
              <a:rPr lang="en-US" altLang="zh-CN" baseline="-25000" dirty="0"/>
              <a:t>i </a:t>
            </a:r>
            <a:r>
              <a:rPr lang="en-US" altLang="zh-CN" dirty="0"/>
              <a:t>/ g</a:t>
            </a:r>
            <a:r>
              <a:rPr lang="en-US" altLang="zh-CN" baseline="-25000" dirty="0"/>
              <a:t>i+1</a:t>
            </a:r>
            <a:endParaRPr lang="en-US" altLang="zh-CN" dirty="0"/>
          </a:p>
          <a:p>
            <a:r>
              <a:rPr lang="en-US" altLang="zh-CN" dirty="0"/>
              <a:t>a=1.93/5/3=1.16</a:t>
            </a:r>
            <a:endParaRPr lang="en-US" altLang="zh-CN" dirty="0"/>
          </a:p>
          <a:p>
            <a:r>
              <a:rPr kumimoji="1" lang="en-US" altLang="zh-CN" dirty="0"/>
              <a:t>b=1.16*1.93/5/3=1.34</a:t>
            </a:r>
            <a:endParaRPr kumimoji="1" lang="en-US" altLang="zh-CN" dirty="0"/>
          </a:p>
          <a:p>
            <a:r>
              <a:rPr kumimoji="1" lang="en-US" altLang="zh-CN" dirty="0"/>
              <a:t>c=1.34*1.93/1=2.59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5" y="2314292"/>
            <a:ext cx="7423647" cy="122922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application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787" y="4213889"/>
            <a:ext cx="6114425" cy="21869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426" y="1079033"/>
            <a:ext cx="85059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i="1" dirty="0">
                <a:solidFill>
                  <a:srgbClr val="231F20"/>
                </a:solidFill>
                <a:latin typeface="+mn-ea"/>
                <a:ea typeface="+mn-ea"/>
              </a:rPr>
              <a:t>In paths that branch, each fork should contribute equal delay. If one fork were faster than the other, it could be downsized to reduce the capacitance it presents to</a:t>
            </a:r>
            <a:r>
              <a:rPr lang="zh-CN" altLang="en-US" i="1" dirty="0">
                <a:solidFill>
                  <a:srgbClr val="231F20"/>
                </a:solidFill>
                <a:latin typeface="+mn-ea"/>
                <a:ea typeface="+mn-ea"/>
              </a:rPr>
              <a:t> </a:t>
            </a:r>
            <a:r>
              <a:rPr lang="en-GB" altLang="zh-CN" i="1" dirty="0">
                <a:solidFill>
                  <a:srgbClr val="231F20"/>
                </a:solidFill>
                <a:latin typeface="+mn-ea"/>
                <a:ea typeface="+mn-ea"/>
              </a:rPr>
              <a:t>the stage before the branch.</a:t>
            </a:r>
            <a:endParaRPr lang="en-GB" altLang="zh-CN" i="1" dirty="0">
              <a:solidFill>
                <a:srgbClr val="231F20"/>
              </a:solidFill>
              <a:latin typeface="+mn-ea"/>
              <a:ea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i="1" dirty="0">
                <a:latin typeface="+mn-ea"/>
                <a:ea typeface="+mn-ea"/>
              </a:rPr>
              <a:t>The stage efforts, f, are equal for each gate in paths with no fixed capacitive </a:t>
            </a:r>
            <a:r>
              <a:rPr lang="en-GB" altLang="zh-CN" i="1" dirty="0" err="1">
                <a:latin typeface="+mn-ea"/>
                <a:ea typeface="+mn-ea"/>
              </a:rPr>
              <a:t>loads,but</a:t>
            </a:r>
            <a:r>
              <a:rPr lang="en-GB" altLang="zh-CN" i="1" dirty="0">
                <a:latin typeface="+mn-ea"/>
                <a:ea typeface="+mn-ea"/>
              </a:rPr>
              <a:t> may change after a load.</a:t>
            </a:r>
            <a:endParaRPr lang="en-GB" altLang="zh-CN" i="1" dirty="0">
              <a:latin typeface="+mn-ea"/>
              <a:ea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i="1" dirty="0">
                <a:latin typeface="+mn-ea"/>
                <a:ea typeface="+mn-ea"/>
              </a:rPr>
              <a:t>To minimize delay, upsize gates on nodes with large fixed capacitances to reduce the effort borne by the gate, while only slightly increasing the effort borne by the predecessor.</a:t>
            </a:r>
            <a:endParaRPr lang="en-GB" altLang="zh-CN" i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92755"/>
            <a:ext cx="3133032" cy="3520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effort is related with…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3032" y="1825102"/>
            <a:ext cx="5715060" cy="2333096"/>
          </a:xfrm>
          <a:ln w="76200">
            <a:solidFill>
              <a:srgbClr val="C00000"/>
            </a:solidFill>
          </a:ln>
        </p:spPr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zh-CN" sz="3600" b="1" i="1" dirty="0">
                <a:solidFill>
                  <a:srgbClr val="FF9393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Transistor’s size?</a:t>
            </a:r>
            <a:endParaRPr lang="en-US" altLang="zh-CN" sz="3600" b="1" i="1" dirty="0">
              <a:solidFill>
                <a:srgbClr val="FF9393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 marL="742950" indent="-742950">
              <a:buFont typeface="+mj-ea"/>
              <a:buAutoNum type="circleNumDbPlain"/>
            </a:pPr>
            <a:r>
              <a:rPr lang="en-US" altLang="zh-CN" sz="3600" b="1" i="1" dirty="0">
                <a:solidFill>
                  <a:srgbClr val="C0000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Path?</a:t>
            </a:r>
            <a:endParaRPr lang="en-US" altLang="zh-CN" sz="3600" b="1" i="1" dirty="0">
              <a:solidFill>
                <a:srgbClr val="C00000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  <a:p>
            <a:pPr marL="742950" indent="-742950">
              <a:buFont typeface="+mj-ea"/>
              <a:buAutoNum type="circleNumDbPlain"/>
            </a:pPr>
            <a:r>
              <a:rPr lang="en-US" altLang="zh-CN" sz="3600" b="1" i="1" dirty="0">
                <a:solidFill>
                  <a:srgbClr val="C0000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edge?</a:t>
            </a:r>
            <a:endParaRPr lang="zh-CN" altLang="en-US" sz="3600" b="1" i="1" dirty="0">
              <a:solidFill>
                <a:srgbClr val="C00000"/>
              </a:solidFill>
              <a:latin typeface="Tahoma" panose="020B0804030504040204" pitchFamily="34" charset="0"/>
              <a:cs typeface="Tahoma" panose="020B08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0981C-545F-4232-AE43-1C33DC43DD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CCD56-D720-4F9D-992E-7B2A8F7B3454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Asymmetric Gates</a:t>
            </a:r>
            <a:endParaRPr lang="zh-CN" alt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Asymmetric gates favor one input over another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Ex: suppose input A of a NAND gate is most critical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/>
              <a:t>Use smaller transistor on A (less capacitance)</a:t>
            </a:r>
            <a:endParaRPr lang="en-US" altLang="zh-CN" sz="200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/>
              <a:t>Boost size of noncritical input</a:t>
            </a:r>
            <a:endParaRPr lang="en-US" altLang="zh-CN" sz="200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/>
              <a:t>So total resistance is same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g</a:t>
            </a:r>
            <a:r>
              <a:rPr lang="en-US" altLang="zh-CN" baseline="-25000"/>
              <a:t>A</a:t>
            </a:r>
            <a:r>
              <a:rPr lang="en-US" altLang="zh-CN"/>
              <a:t> = 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g</a:t>
            </a:r>
            <a:r>
              <a:rPr lang="en-US" altLang="zh-CN" baseline="-25000"/>
              <a:t>B</a:t>
            </a:r>
            <a:r>
              <a:rPr lang="en-US" altLang="zh-CN"/>
              <a:t> = 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g</a:t>
            </a:r>
            <a:r>
              <a:rPr lang="en-US" altLang="zh-CN" baseline="-25000"/>
              <a:t>total</a:t>
            </a:r>
            <a:r>
              <a:rPr lang="en-US" altLang="zh-CN"/>
              <a:t> = 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Asymmetric gate approaches g = 1 on critical input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But total logical effort goes up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endParaRPr lang="zh-CN" altLang="en-US"/>
          </a:p>
        </p:txBody>
      </p:sp>
      <p:graphicFrame>
        <p:nvGraphicFramePr>
          <p:cNvPr id="81925" name="Object 4"/>
          <p:cNvGraphicFramePr>
            <a:graphicFrameLocks noChangeAspect="1"/>
          </p:cNvGraphicFramePr>
          <p:nvPr/>
        </p:nvGraphicFramePr>
        <p:xfrm>
          <a:off x="5867400" y="2819400"/>
          <a:ext cx="32766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VISIO" r:id="rId1" imgW="1767205" imgH="1242695" progId="Visio.Drawing.11">
                  <p:embed/>
                </p:oleObj>
              </mc:Choice>
              <mc:Fallback>
                <p:oleObj name="VISIO" r:id="rId1" imgW="1767205" imgH="12426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327660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3013B-ED43-490E-A270-9282AAE35581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Asymmetric Gates</a:t>
            </a:r>
            <a:endParaRPr lang="zh-CN" alt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Asymmetric gates favor one input over another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Ex: suppose input A of a NAND gate is most critical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Use smaller transistor on A (less capacitance)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Boost size of noncritical input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So total resistance is same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g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 = 10/9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err="1"/>
              <a:t>g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2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 err="1"/>
              <a:t>g</a:t>
            </a:r>
            <a:r>
              <a:rPr lang="en-US" altLang="zh-CN" baseline="-25000" dirty="0" err="1"/>
              <a:t>total</a:t>
            </a:r>
            <a:r>
              <a:rPr lang="en-US" altLang="zh-CN" dirty="0"/>
              <a:t> =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A</a:t>
            </a:r>
            <a:r>
              <a:rPr lang="en-US" altLang="zh-CN" dirty="0"/>
              <a:t> +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en-US" altLang="zh-CN" dirty="0"/>
              <a:t>= 28/9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Asymmetric gate approaches g = 1 on critical input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But total logical effort goes up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</p:txBody>
      </p:sp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5867400" y="2819400"/>
          <a:ext cx="32766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VISIO" r:id="rId1" imgW="1767205" imgH="1242695" progId="Visio.Drawing.11">
                  <p:embed/>
                </p:oleObj>
              </mc:Choice>
              <mc:Fallback>
                <p:oleObj name="VISIO" r:id="rId1" imgW="1767205" imgH="12426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327660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047875" y="5798403"/>
            <a:ext cx="5695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zh-CN" b="1" i="1" kern="0" dirty="0">
                <a:solidFill>
                  <a:srgbClr val="C0000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Path Optimization </a:t>
            </a:r>
            <a:endParaRPr kumimoji="0" lang="en-US" altLang="zh-CN" b="1" i="1" kern="0" dirty="0">
              <a:solidFill>
                <a:srgbClr val="C00000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Skewed Gates</a:t>
            </a: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/>
              <a:t>Skewed gates favor one edge over another</a:t>
            </a:r>
            <a:endParaRPr lang="en-US" altLang="zh-CN"/>
          </a:p>
          <a:p>
            <a:pPr eaLnBrk="1" hangingPunct="1"/>
            <a:r>
              <a:rPr lang="en-US" altLang="zh-CN"/>
              <a:t>Ex: suppose rising output of inverter is most critical</a:t>
            </a:r>
            <a:endParaRPr lang="en-US" altLang="zh-CN"/>
          </a:p>
          <a:p>
            <a:pPr lvl="1" eaLnBrk="1" hangingPunct="1"/>
            <a:r>
              <a:rPr lang="en-US" altLang="zh-CN"/>
              <a:t>Downsize noncritical nMOS transistor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Calculate logical effort by comparing to unskewed inverter with same effective resistance on that edge.</a:t>
            </a:r>
            <a:endParaRPr lang="en-US" altLang="zh-CN"/>
          </a:p>
          <a:p>
            <a:pPr lvl="1" eaLnBrk="1" hangingPunct="1"/>
            <a:r>
              <a:rPr lang="en-US" altLang="zh-CN"/>
              <a:t>gu = </a:t>
            </a:r>
            <a:endParaRPr lang="en-US" altLang="zh-CN"/>
          </a:p>
          <a:p>
            <a:pPr lvl="1" eaLnBrk="1" hangingPunct="1"/>
            <a:r>
              <a:rPr lang="en-US" altLang="zh-CN"/>
              <a:t>gd = </a:t>
            </a:r>
            <a:endParaRPr lang="en-US" altLang="zh-CN"/>
          </a:p>
        </p:txBody>
      </p:sp>
      <p:sp>
        <p:nvSpPr>
          <p:cNvPr id="8397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C46F7-38BE-41FD-8599-6AB17E95D144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1514475" y="2693988"/>
          <a:ext cx="53340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VISIO" r:id="rId1" imgW="3202305" imgH="912495" progId="Visio.Drawing.11">
                  <p:embed/>
                </p:oleObj>
              </mc:Choice>
              <mc:Fallback>
                <p:oleObj name="VISIO" r:id="rId1" imgW="3202305" imgH="9124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693988"/>
                        <a:ext cx="5334000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Skewed Gates</a:t>
            </a: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Skewed gates favor one edge over another</a:t>
            </a:r>
            <a:endParaRPr lang="en-US" altLang="zh-CN" dirty="0"/>
          </a:p>
          <a:p>
            <a:pPr eaLnBrk="1" hangingPunct="1"/>
            <a:r>
              <a:rPr lang="en-US" altLang="zh-CN" dirty="0"/>
              <a:t>Ex: suppose rising output of inverter is most critical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Downsize noncritical </a:t>
            </a:r>
            <a:r>
              <a:rPr lang="en-US" altLang="zh-CN" dirty="0" err="1"/>
              <a:t>nMOS</a:t>
            </a:r>
            <a:r>
              <a:rPr lang="en-US" altLang="zh-CN" dirty="0"/>
              <a:t> transistor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Calculate logical effort by comparing to </a:t>
            </a:r>
            <a:r>
              <a:rPr lang="en-US" altLang="zh-CN" dirty="0" err="1"/>
              <a:t>unskewed</a:t>
            </a:r>
            <a:r>
              <a:rPr lang="en-US" altLang="zh-CN" dirty="0"/>
              <a:t> inverter with same effective resistance on that edge.</a:t>
            </a:r>
            <a:endParaRPr lang="en-US" altLang="zh-CN" dirty="0"/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</a:rPr>
              <a:t>g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b="1" dirty="0">
                <a:solidFill>
                  <a:srgbClr val="FF0000"/>
                </a:solidFill>
              </a:rPr>
              <a:t> = 2.5 / 3 = 5/6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err="1"/>
              <a:t>g</a:t>
            </a:r>
            <a:r>
              <a:rPr lang="en-US" altLang="zh-CN" baseline="-25000" dirty="0" err="1"/>
              <a:t>d</a:t>
            </a:r>
            <a:r>
              <a:rPr lang="en-US" altLang="zh-CN" baseline="-25000" dirty="0"/>
              <a:t> </a:t>
            </a:r>
            <a:r>
              <a:rPr lang="en-US" altLang="zh-CN" dirty="0"/>
              <a:t>= 2.5 / 1.5 = 5/3</a:t>
            </a:r>
            <a:endParaRPr lang="en-US" altLang="zh-CN" dirty="0"/>
          </a:p>
        </p:txBody>
      </p:sp>
      <p:sp>
        <p:nvSpPr>
          <p:cNvPr id="849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21035-4FAE-4C62-843F-185267056433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4997" name="Object 4"/>
          <p:cNvGraphicFramePr>
            <a:graphicFrameLocks noChangeAspect="1"/>
          </p:cNvGraphicFramePr>
          <p:nvPr/>
        </p:nvGraphicFramePr>
        <p:xfrm>
          <a:off x="1601788" y="2622550"/>
          <a:ext cx="6081712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name="Visio" r:id="rId1" imgW="2320925" imgH="655955" progId="Visio.Drawing.11">
                  <p:embed/>
                </p:oleObj>
              </mc:Choice>
              <mc:Fallback>
                <p:oleObj name="Visio" r:id="rId1" imgW="2320925" imgH="6559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622550"/>
                        <a:ext cx="6081712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83122" y="5555903"/>
            <a:ext cx="48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zh-CN" b="1" i="1" kern="0" dirty="0">
                <a:solidFill>
                  <a:srgbClr val="C00000"/>
                </a:solidFill>
                <a:latin typeface="Tahoma" panose="020B0804030504040204" pitchFamily="34" charset="0"/>
                <a:ea typeface="Tahoma" panose="020B0804030504040204" pitchFamily="34" charset="0"/>
                <a:cs typeface="Tahoma" panose="020B0804030504040204" pitchFamily="34" charset="0"/>
              </a:rPr>
              <a:t>the special Edge Optimization </a:t>
            </a:r>
            <a:endParaRPr kumimoji="0" lang="en-US" altLang="zh-CN" b="1" i="1" kern="0" dirty="0">
              <a:solidFill>
                <a:srgbClr val="C00000"/>
              </a:solidFill>
              <a:latin typeface="Tahoma" panose="020B0804030504040204" pitchFamily="34" charset="0"/>
              <a:ea typeface="Tahoma" panose="020B0804030504040204" pitchFamily="34" charset="0"/>
              <a:cs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A4752-1334-4549-A4A1-378F02EE44E0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/>
              <a:t>HI- and LO-Skew</a:t>
            </a:r>
            <a:endParaRPr lang="zh-CN" alt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Def: Logical effort of a skewed gate for a particular transition is the ratio of the input capacitance of that gate to the input capacitance of an </a:t>
            </a:r>
            <a:r>
              <a:rPr lang="en-US" altLang="zh-CN" dirty="0" err="1"/>
              <a:t>unskewed</a:t>
            </a:r>
            <a:r>
              <a:rPr lang="en-US" altLang="zh-CN" dirty="0"/>
              <a:t> inverter delivering the same output current for the same transition.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Skewed gates reduce size of noncritical transistors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HI-skew gates favor rising output (small </a:t>
            </a:r>
            <a:r>
              <a:rPr lang="en-US" altLang="zh-CN" sz="2000" dirty="0" err="1"/>
              <a:t>nMOS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LO-skew gates favor falling output (small </a:t>
            </a:r>
            <a:r>
              <a:rPr lang="en-US" altLang="zh-CN" sz="2000" dirty="0" err="1"/>
              <a:t>pMOS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b="1" i="1" dirty="0"/>
              <a:t>Logical effort is smaller for favored direction</a:t>
            </a:r>
            <a:endParaRPr lang="en-US" altLang="zh-CN" b="1" i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b="1" i="1" dirty="0"/>
              <a:t>But larger for the other direction</a:t>
            </a:r>
            <a:endParaRPr lang="en-US" altLang="zh-CN" b="1" i="1" dirty="0"/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5F708-83F9-4E3C-950F-D0B6E227407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Catalog of Skewed Gates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7044" name="Object 3"/>
          <p:cNvGraphicFramePr>
            <a:graphicFrameLocks noChangeAspect="1"/>
          </p:cNvGraphicFramePr>
          <p:nvPr/>
        </p:nvGraphicFramePr>
        <p:xfrm>
          <a:off x="481013" y="1285875"/>
          <a:ext cx="8662987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VISIO" r:id="rId1" imgW="5405755" imgH="3056255" progId="Visio.Drawing.11">
                  <p:embed/>
                </p:oleObj>
              </mc:Choice>
              <mc:Fallback>
                <p:oleObj name="VISIO" r:id="rId1" imgW="5405755" imgH="305625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285875"/>
                        <a:ext cx="8662987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26BB3-F8F2-4BB6-AAC9-04804A71B844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Catalog of Skewed Gates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8068" name="Object 3"/>
          <p:cNvGraphicFramePr>
            <a:graphicFrameLocks noChangeAspect="1"/>
          </p:cNvGraphicFramePr>
          <p:nvPr/>
        </p:nvGraphicFramePr>
        <p:xfrm>
          <a:off x="481013" y="1285875"/>
          <a:ext cx="8662987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VISIO" r:id="rId1" imgW="5405755" imgH="3056255" progId="Visio.Drawing.11">
                  <p:embed/>
                </p:oleObj>
              </mc:Choice>
              <mc:Fallback>
                <p:oleObj name="VISIO" r:id="rId1" imgW="5405755" imgH="305625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285875"/>
                        <a:ext cx="8662987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7" y="1273175"/>
            <a:ext cx="8687933" cy="48228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Chip designers face a bewildering array of choices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What is the best circuit topology for a function?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How many stages of logic give least delay?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How wide should the transistors be?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Logical effort is a method to make these decisions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Uses a simple model of delay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Allows </a:t>
            </a:r>
            <a:r>
              <a:rPr lang="en-US" altLang="zh-CN" b="1" dirty="0">
                <a:solidFill>
                  <a:srgbClr val="C00000"/>
                </a:solidFill>
              </a:rPr>
              <a:t>back-of-the-envelope</a:t>
            </a:r>
            <a:r>
              <a:rPr lang="en-US" altLang="zh-CN" dirty="0"/>
              <a:t> calculations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Helps make rapid comparisons between alternatives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Emphasizes remarkable symmetries</a:t>
            </a:r>
            <a:endParaRPr lang="en-US" altLang="zh-CN" dirty="0"/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0E938-C2F8-486D-B0FB-4F382CA9E97A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6345B1-7F56-4489-A79B-EDE5C3DD7A56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Catalog of Skewed Gates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9092" name="Object 3"/>
          <p:cNvGraphicFramePr>
            <a:graphicFrameLocks noChangeAspect="1"/>
          </p:cNvGraphicFramePr>
          <p:nvPr/>
        </p:nvGraphicFramePr>
        <p:xfrm>
          <a:off x="481013" y="1285875"/>
          <a:ext cx="8662987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VISIO" r:id="rId1" imgW="5405755" imgH="3056255" progId="Visio.Drawing.11">
                  <p:embed/>
                </p:oleObj>
              </mc:Choice>
              <mc:Fallback>
                <p:oleObj name="VISIO" r:id="rId1" imgW="5405755" imgH="305625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285875"/>
                        <a:ext cx="8662987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6A3CCC-E191-4F98-8451-7E2A86C0E77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ea typeface="宋体" panose="02010600030101010101" pitchFamily="2" charset="-122"/>
              </a:rPr>
              <a:t>Combine asymmetric and skewed gates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254" y="1345500"/>
            <a:ext cx="7337726" cy="101861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en-US" altLang="zh-CN" i="1" dirty="0">
                <a:solidFill>
                  <a:srgbClr val="00B050"/>
                </a:solidFill>
                <a:ea typeface="宋体" panose="02010600030101010101" pitchFamily="2" charset="-122"/>
              </a:rPr>
              <a:t>Downsize noncritical transistor on unimportant input</a:t>
            </a:r>
            <a:endParaRPr lang="en-US" altLang="zh-CN" i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marL="0" lvl="1" indent="0" eaLnBrk="1" hangingPunct="1">
              <a:buNone/>
            </a:pPr>
            <a:r>
              <a:rPr lang="en-US" altLang="zh-CN" i="1" dirty="0">
                <a:solidFill>
                  <a:srgbClr val="00B050"/>
                </a:solidFill>
                <a:ea typeface="宋体" panose="02010600030101010101" pitchFamily="2" charset="-122"/>
              </a:rPr>
              <a:t>Reduces parasitic delay for critical input</a:t>
            </a:r>
            <a:endParaRPr lang="en-US" altLang="zh-CN" i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1829872" y="2456728"/>
          <a:ext cx="4656773" cy="328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Visio" r:id="rId1" imgW="1767205" imgH="1242695" progId="Visio.Drawing.11">
                  <p:embed/>
                </p:oleObj>
              </mc:Choice>
              <mc:Fallback>
                <p:oleObj name="Visio" r:id="rId1" imgW="1767205" imgH="12426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872" y="2456728"/>
                        <a:ext cx="4656773" cy="328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207173" y="4042180"/>
            <a:ext cx="324091" cy="20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8258" y="3866144"/>
            <a:ext cx="30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  <a:ea typeface="+mn-ea"/>
                <a:cs typeface="Arial" panose="020B0604020202090204" pitchFamily="34" charset="0"/>
              </a:rPr>
              <a:t>4</a:t>
            </a:r>
            <a:endParaRPr lang="zh-CN" altLang="en-US" dirty="0">
              <a:latin typeface="Arial" panose="020B0604020202090204" pitchFamily="34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687746" y="4690641"/>
            <a:ext cx="1399201" cy="1488158"/>
          </a:xfrm>
          <a:custGeom>
            <a:avLst/>
            <a:gdLst>
              <a:gd name="connsiteX0" fmla="*/ 1307940 w 1399201"/>
              <a:gd name="connsiteY0" fmla="*/ 914400 h 914400"/>
              <a:gd name="connsiteX1" fmla="*/ 1261641 w 1399201"/>
              <a:gd name="connsiteY1" fmla="*/ 162045 h 914400"/>
              <a:gd name="connsiteX2" fmla="*/ 0 w 1399201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201" h="914400">
                <a:moveTo>
                  <a:pt x="1307940" y="914400"/>
                </a:moveTo>
                <a:cubicBezTo>
                  <a:pt x="1393785" y="614422"/>
                  <a:pt x="1479631" y="314445"/>
                  <a:pt x="1261641" y="162045"/>
                </a:cubicBezTo>
                <a:cubicBezTo>
                  <a:pt x="1043651" y="9645"/>
                  <a:pt x="521825" y="4822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69218" y="6034475"/>
            <a:ext cx="311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i="1" dirty="0">
                <a:solidFill>
                  <a:srgbClr val="FF0000"/>
                </a:solidFill>
              </a:rPr>
              <a:t>critical transistor on important input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583574" y="3290104"/>
            <a:ext cx="1653238" cy="810228"/>
          </a:xfrm>
          <a:custGeom>
            <a:avLst/>
            <a:gdLst>
              <a:gd name="connsiteX0" fmla="*/ 1597306 w 1653238"/>
              <a:gd name="connsiteY0" fmla="*/ 0 h 810228"/>
              <a:gd name="connsiteX1" fmla="*/ 1458410 w 1653238"/>
              <a:gd name="connsiteY1" fmla="*/ 567159 h 810228"/>
              <a:gd name="connsiteX2" fmla="*/ 0 w 1653238"/>
              <a:gd name="connsiteY2" fmla="*/ 810228 h 8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238" h="810228">
                <a:moveTo>
                  <a:pt x="1597306" y="0"/>
                </a:moveTo>
                <a:cubicBezTo>
                  <a:pt x="1660967" y="216060"/>
                  <a:pt x="1724628" y="432121"/>
                  <a:pt x="1458410" y="567159"/>
                </a:cubicBezTo>
                <a:cubicBezTo>
                  <a:pt x="1192192" y="702197"/>
                  <a:pt x="596096" y="756212"/>
                  <a:pt x="0" y="81022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87346" y="2465572"/>
            <a:ext cx="2691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i="1" dirty="0" err="1">
                <a:solidFill>
                  <a:srgbClr val="FF0000"/>
                </a:solidFill>
              </a:rPr>
              <a:t>Hiskew</a:t>
            </a:r>
            <a:r>
              <a:rPr lang="en-US" altLang="zh-CN" i="1" dirty="0">
                <a:solidFill>
                  <a:srgbClr val="FF0000"/>
                </a:solidFill>
              </a:rPr>
              <a:t> for the special path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92095" y="1912716"/>
            <a:ext cx="2621494" cy="2129742"/>
          </a:xfrm>
          <a:custGeom>
            <a:avLst/>
            <a:gdLst>
              <a:gd name="connsiteX0" fmla="*/ 480178 w 2621494"/>
              <a:gd name="connsiteY0" fmla="*/ 0 h 2129742"/>
              <a:gd name="connsiteX1" fmla="*/ 98213 w 2621494"/>
              <a:gd name="connsiteY1" fmla="*/ 347241 h 2129742"/>
              <a:gd name="connsiteX2" fmla="*/ 248684 w 2621494"/>
              <a:gd name="connsiteY2" fmla="*/ 1585732 h 2129742"/>
              <a:gd name="connsiteX3" fmla="*/ 2621494 w 2621494"/>
              <a:gd name="connsiteY3" fmla="*/ 2129742 h 212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1494" h="2129742">
                <a:moveTo>
                  <a:pt x="480178" y="0"/>
                </a:moveTo>
                <a:cubicBezTo>
                  <a:pt x="308486" y="41476"/>
                  <a:pt x="136795" y="82952"/>
                  <a:pt x="98213" y="347241"/>
                </a:cubicBezTo>
                <a:cubicBezTo>
                  <a:pt x="59631" y="611530"/>
                  <a:pt x="-171863" y="1288649"/>
                  <a:pt x="248684" y="1585732"/>
                </a:cubicBezTo>
                <a:cubicBezTo>
                  <a:pt x="669231" y="1882815"/>
                  <a:pt x="1645362" y="2006278"/>
                  <a:pt x="2621494" y="2129742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5669" y="3877593"/>
                <a:ext cx="3168944" cy="499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69" y="3877593"/>
                <a:ext cx="3168944" cy="499945"/>
              </a:xfrm>
              <a:prstGeom prst="rect">
                <a:avLst/>
              </a:prstGeom>
              <a:blipFill rotWithShape="1">
                <a:blip r:embed="rId3"/>
                <a:stretch>
                  <a:fillRect l="-1" t="-57" r="10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769741" y="4390233"/>
                <a:ext cx="2506327" cy="820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41" y="4390233"/>
                <a:ext cx="2506327" cy="820096"/>
              </a:xfrm>
              <a:prstGeom prst="rect">
                <a:avLst/>
              </a:prstGeom>
              <a:blipFill rotWithShape="1">
                <a:blip r:embed="rId4"/>
                <a:stretch>
                  <a:fillRect l="-5" t="-58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795669" y="5362439"/>
                <a:ext cx="2828659" cy="820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69" y="5362439"/>
                <a:ext cx="2828659" cy="820096"/>
              </a:xfrm>
              <a:prstGeom prst="rect">
                <a:avLst/>
              </a:prstGeom>
              <a:blipFill rotWithShape="1">
                <a:blip r:embed="rId5"/>
                <a:stretch>
                  <a:fillRect l="-1" t="-61" r="14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C88E0-27BA-4A3B-BF9E-070C24BF5FBC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Best P/N Ratio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have selected P/N ratio for unit rise and fall resistance (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2-3 for an inverter).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Alternative: choose ratio for least average delay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Ex: inverter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Delay driving identical inverter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pdf</a:t>
            </a:r>
            <a:r>
              <a:rPr lang="en-US" altLang="zh-CN" sz="1800">
                <a:ea typeface="宋体" panose="02010600030101010101" pitchFamily="2" charset="-122"/>
              </a:rPr>
              <a:t> =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pdr</a:t>
            </a:r>
            <a:r>
              <a:rPr lang="en-US" altLang="zh-CN" sz="1800">
                <a:ea typeface="宋体" panose="02010600030101010101" pitchFamily="2" charset="-122"/>
              </a:rPr>
              <a:t> =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</a:t>
            </a:r>
            <a:r>
              <a:rPr lang="en-US" altLang="zh-CN" sz="1800">
                <a:ea typeface="宋体" panose="02010600030101010101" pitchFamily="2" charset="-122"/>
              </a:rPr>
              <a:t> =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Differentiate t</a:t>
            </a:r>
            <a:r>
              <a:rPr lang="en-US" altLang="zh-CN" sz="1800" baseline="-25000">
                <a:ea typeface="宋体" panose="02010600030101010101" pitchFamily="2" charset="-122"/>
              </a:rPr>
              <a:t>pd</a:t>
            </a:r>
            <a:r>
              <a:rPr lang="en-US" altLang="zh-CN" sz="1800">
                <a:ea typeface="宋体" panose="02010600030101010101" pitchFamily="2" charset="-122"/>
              </a:rPr>
              <a:t> w.r.t. P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Least delay for P = 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graphicFrame>
        <p:nvGraphicFramePr>
          <p:cNvPr id="91141" name="Object 4"/>
          <p:cNvGraphicFramePr>
            <a:graphicFrameLocks noChangeAspect="1"/>
          </p:cNvGraphicFramePr>
          <p:nvPr/>
        </p:nvGraphicFramePr>
        <p:xfrm>
          <a:off x="6330950" y="3870325"/>
          <a:ext cx="19240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VISIO" r:id="rId1" imgW="800100" imgH="605790" progId="Visio.Drawing.11">
                  <p:embed/>
                </p:oleObj>
              </mc:Choice>
              <mc:Fallback>
                <p:oleObj name="VISIO" r:id="rId1" imgW="800100" imgH="6057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870325"/>
                        <a:ext cx="192405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6B6A7-97BC-49C7-B028-A0F2427C6C3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Best P/N Ratio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have selected P/N ratio for unit rise and fall resistance (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= 2-3 for an inverter).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Alternative: choose ratio for least average delay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Ex: inverter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Delay driving identical inverter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pdf</a:t>
            </a:r>
            <a:r>
              <a:rPr lang="en-US" altLang="zh-CN" sz="1800">
                <a:ea typeface="宋体" panose="02010600030101010101" pitchFamily="2" charset="-122"/>
              </a:rPr>
              <a:t> = (P+1)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pdr</a:t>
            </a:r>
            <a:r>
              <a:rPr lang="en-US" altLang="zh-CN" sz="1800">
                <a:ea typeface="宋体" panose="02010600030101010101" pitchFamily="2" charset="-122"/>
              </a:rPr>
              <a:t> = (P+1)(</a:t>
            </a:r>
            <a:r>
              <a:rPr lang="en-US" altLang="zh-CN" sz="180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1800">
                <a:ea typeface="宋体" panose="02010600030101010101" pitchFamily="2" charset="-122"/>
              </a:rPr>
              <a:t>/P)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ea typeface="宋体" panose="02010600030101010101" pitchFamily="2" charset="-122"/>
              </a:rPr>
              <a:t>pd</a:t>
            </a:r>
            <a:r>
              <a:rPr lang="en-US" altLang="zh-CN" sz="1800">
                <a:ea typeface="宋体" panose="02010600030101010101" pitchFamily="2" charset="-122"/>
              </a:rPr>
              <a:t> = (P+1)(1+</a:t>
            </a:r>
            <a:r>
              <a:rPr lang="en-US" altLang="zh-CN" sz="180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1800">
                <a:ea typeface="宋体" panose="02010600030101010101" pitchFamily="2" charset="-122"/>
              </a:rPr>
              <a:t>/P)/2 = (P + 1 + </a:t>
            </a:r>
            <a:r>
              <a:rPr lang="en-US" altLang="zh-CN" sz="180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1800">
                <a:ea typeface="宋体" panose="02010600030101010101" pitchFamily="2" charset="-122"/>
              </a:rPr>
              <a:t> + </a:t>
            </a:r>
            <a:r>
              <a:rPr lang="en-US" altLang="zh-CN" sz="180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1800">
                <a:ea typeface="宋体" panose="02010600030101010101" pitchFamily="2" charset="-122"/>
              </a:rPr>
              <a:t>/P)/2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Differentiate t</a:t>
            </a:r>
            <a:r>
              <a:rPr lang="en-US" altLang="zh-CN" sz="1800" baseline="-25000">
                <a:ea typeface="宋体" panose="02010600030101010101" pitchFamily="2" charset="-122"/>
              </a:rPr>
              <a:t>pd</a:t>
            </a:r>
            <a:r>
              <a:rPr lang="en-US" altLang="zh-CN" sz="1800">
                <a:ea typeface="宋体" panose="02010600030101010101" pitchFamily="2" charset="-122"/>
              </a:rPr>
              <a:t> w.r.t. P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Least delay for P = 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6330950" y="3870325"/>
          <a:ext cx="19240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0" name="VISIO" r:id="rId1" imgW="800100" imgH="605790" progId="Visio.Drawing.11">
                  <p:embed/>
                </p:oleObj>
              </mc:Choice>
              <mc:Fallback>
                <p:oleObj name="VISIO" r:id="rId1" imgW="800100" imgH="6057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870325"/>
                        <a:ext cx="192405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>
            <a:graphicFrameLocks noChangeAspect="1"/>
          </p:cNvGraphicFramePr>
          <p:nvPr/>
        </p:nvGraphicFramePr>
        <p:xfrm>
          <a:off x="3238500" y="4567238"/>
          <a:ext cx="504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1" name="Equation" r:id="rId3" imgW="266700" imgH="254000" progId="">
                  <p:embed/>
                </p:oleObj>
              </mc:Choice>
              <mc:Fallback>
                <p:oleObj name="Equation" r:id="rId3" imgW="266700" imgH="254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567238"/>
                        <a:ext cx="504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1F3EE-362B-4640-8C58-D5BB831287F3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P/N Ratios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general, best P/N ratio is sqrt of equal delay ratio.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Only improves average delay slightly for inverters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But significantly decreases area and power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598488" y="3767138"/>
          <a:ext cx="7848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VISIO" r:id="rId1" imgW="5405755" imgH="1329055" progId="Visio.Drawing.11">
                  <p:embed/>
                </p:oleObj>
              </mc:Choice>
              <mc:Fallback>
                <p:oleObj name="VISIO" r:id="rId1" imgW="5405755" imgH="13290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767138"/>
                        <a:ext cx="7848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3F7E5-7031-434E-B4DD-2E1E19D5F2CF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P/N Ratios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general, best P/N ratio is sqrt of that giving equal delay.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Only improves average delay slightly for inverters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But significantly decreases area and power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/>
        </p:nvGraphicFramePr>
        <p:xfrm>
          <a:off x="598488" y="3606800"/>
          <a:ext cx="7848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VISIO" r:id="rId1" imgW="5405755" imgH="1329055" progId="Visio.Drawing.11">
                  <p:embed/>
                </p:oleObj>
              </mc:Choice>
              <mc:Fallback>
                <p:oleObj name="VISIO" r:id="rId1" imgW="5405755" imgH="13290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606800"/>
                        <a:ext cx="7848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7F53E-50B5-4114-88AC-A7558CD44692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Observations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 speed: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vs. </a:t>
            </a:r>
            <a:r>
              <a:rPr lang="en-US" altLang="zh-CN">
                <a:ea typeface="宋体" panose="02010600030101010101" pitchFamily="2" charset="-122"/>
              </a:rPr>
              <a:t>NOR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Many simple stages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vs.</a:t>
            </a:r>
            <a:r>
              <a:rPr lang="en-US" altLang="zh-CN">
                <a:ea typeface="宋体" panose="02010600030101010101" pitchFamily="2" charset="-122"/>
              </a:rPr>
              <a:t> fewer high fan-in stages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Latest-arriving input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 area and power: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Many simple stages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vs. </a:t>
            </a:r>
            <a:r>
              <a:rPr lang="en-US" altLang="zh-CN">
                <a:ea typeface="宋体" panose="02010600030101010101" pitchFamily="2" charset="-122"/>
              </a:rPr>
              <a:t>fewer high fan-in stages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Example</a:t>
            </a:r>
            <a:endParaRPr lang="en-US" altLang="zh-CN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73175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000"/>
              <a:t>Ben Bitdiddle is the memory designer for the Motoroil 68W86, an embedded automotive processor.  Help Ben design the decoder for a register file.</a:t>
            </a:r>
            <a:endParaRPr lang="en-US" altLang="zh-CN" sz="2000"/>
          </a:p>
          <a:p>
            <a:pPr eaLnBrk="1" hangingPunct="1"/>
            <a:r>
              <a:rPr lang="en-US" altLang="zh-CN" sz="2000"/>
              <a:t>Decoder specifications: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16 word register file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word is 32 bits wide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bit presents load of 3 unit-sized transistors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True and complementary address inputs A[3:0]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Each input may drive 10 unit-sized transistors</a:t>
            </a:r>
            <a:endParaRPr lang="en-US" altLang="zh-CN" sz="2000"/>
          </a:p>
          <a:p>
            <a:pPr eaLnBrk="1" hangingPunct="1"/>
            <a:r>
              <a:rPr lang="en-US" altLang="zh-CN" sz="2000"/>
              <a:t>Ben needs to decide: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many stages to use?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large should each gate be?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How fast can decoder operate?</a:t>
            </a:r>
            <a:endParaRPr lang="en-US" altLang="zh-CN" sz="2000"/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2723A-3C97-4BF8-9AC3-E03C7CB34748}" type="slidenum">
              <a:rPr lang="zh-CN" altLang="en-US" sz="1400">
                <a:solidFill>
                  <a:srgbClr val="480000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389563" y="4513263"/>
          <a:ext cx="28575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VISIO" r:id="rId1" imgW="3346450" imgH="1877695" progId="Visio.Drawing.11">
                  <p:embed/>
                </p:oleObj>
              </mc:Choice>
              <mc:Fallback>
                <p:oleObj name="VISIO" r:id="rId1" imgW="3346450" imgH="18776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4513263"/>
                        <a:ext cx="285750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16051</Words>
  <Application>WPS 文字</Application>
  <PresentationFormat>全屏显示(4:3)</PresentationFormat>
  <Paragraphs>1197</Paragraphs>
  <Slides>86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86</vt:i4>
      </vt:variant>
    </vt:vector>
  </HeadingPairs>
  <TitlesOfParts>
    <vt:vector size="185" baseType="lpstr">
      <vt:lpstr>Arial</vt:lpstr>
      <vt:lpstr>方正书宋_GBK</vt:lpstr>
      <vt:lpstr>Wingdings</vt:lpstr>
      <vt:lpstr>Arial Narrow</vt:lpstr>
      <vt:lpstr>宋体</vt:lpstr>
      <vt:lpstr>汉仪书宋二KW</vt:lpstr>
      <vt:lpstr>MS PGothic</vt:lpstr>
      <vt:lpstr>冬青黑体简体中文</vt:lpstr>
      <vt:lpstr>Arial Black</vt:lpstr>
      <vt:lpstr>微软雅黑</vt:lpstr>
      <vt:lpstr>汉仪旗黑</vt:lpstr>
      <vt:lpstr>Times New Roman</vt:lpstr>
      <vt:lpstr>Tahoma</vt:lpstr>
      <vt:lpstr>Symbol</vt:lpstr>
      <vt:lpstr>Kingsoft Sign</vt:lpstr>
      <vt:lpstr>Cambria Math</vt:lpstr>
      <vt:lpstr>Courier New</vt:lpstr>
      <vt:lpstr>Eras Bold ITC</vt:lpstr>
      <vt:lpstr>Kingsoft Math</vt:lpstr>
      <vt:lpstr>宋体</vt:lpstr>
      <vt:lpstr>Arial Unicode MS</vt:lpstr>
      <vt:lpstr>苹方-简</vt:lpstr>
      <vt:lpstr>Default Design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Equation.3</vt:lpstr>
      <vt:lpstr>Visio.Drawing.11</vt:lpstr>
      <vt:lpstr>Visio.Drawing.11</vt:lpstr>
      <vt:lpstr>Equation.3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Digital Integrated Circuits Designing Combinational Logic Circuits  Fuyuzhuo</vt:lpstr>
      <vt:lpstr>Static CMOS logic</vt:lpstr>
      <vt:lpstr>Sizing Logic Paths for Speed</vt:lpstr>
      <vt:lpstr>Modified  formula </vt:lpstr>
      <vt:lpstr>Modified  formula </vt:lpstr>
      <vt:lpstr>Logic effort is related with… …</vt:lpstr>
      <vt:lpstr>Outline about logic effort</vt:lpstr>
      <vt:lpstr>Introduction</vt:lpstr>
      <vt:lpstr>Example</vt:lpstr>
      <vt:lpstr>Delay in a Logic Gate</vt:lpstr>
      <vt:lpstr>Delay in a Logic Gate</vt:lpstr>
      <vt:lpstr>Delay in a Logic Gate</vt:lpstr>
      <vt:lpstr>Delay in a Logic Gate</vt:lpstr>
      <vt:lpstr>Delay in a Logic Gate</vt:lpstr>
      <vt:lpstr>Delay in a Logic Gate</vt:lpstr>
      <vt:lpstr>Delay in a Logic Gate</vt:lpstr>
      <vt:lpstr>Delay Plots</vt:lpstr>
      <vt:lpstr>Delay Plots</vt:lpstr>
      <vt:lpstr>Computing Logical Effort</vt:lpstr>
      <vt:lpstr>Catalog of Gates</vt:lpstr>
      <vt:lpstr>Catalog of Gates</vt:lpstr>
      <vt:lpstr>Example: FO4 Inverter</vt:lpstr>
      <vt:lpstr>Multistage Logic Networks</vt:lpstr>
      <vt:lpstr>Multistage Logic Networks</vt:lpstr>
      <vt:lpstr>Paths that Branch</vt:lpstr>
      <vt:lpstr>Paths that Branch</vt:lpstr>
      <vt:lpstr>Multistage Logic Networks</vt:lpstr>
      <vt:lpstr>Branching Effort</vt:lpstr>
      <vt:lpstr>It is just like inverter chain!</vt:lpstr>
      <vt:lpstr>Designing Fast Circuits</vt:lpstr>
      <vt:lpstr>Gate Sizes</vt:lpstr>
      <vt:lpstr>Example: 3-stage path</vt:lpstr>
      <vt:lpstr>Example: 3-stage path</vt:lpstr>
      <vt:lpstr>Example: 3-stage path</vt:lpstr>
      <vt:lpstr>Example: 3-stage path</vt:lpstr>
      <vt:lpstr>Example: 3-stage path</vt:lpstr>
      <vt:lpstr>Best Number of Stages</vt:lpstr>
      <vt:lpstr>Best Number of Stages</vt:lpstr>
      <vt:lpstr>Derivation</vt:lpstr>
      <vt:lpstr>Best Stage Effort</vt:lpstr>
      <vt:lpstr>Sensitivity Analysis</vt:lpstr>
      <vt:lpstr>Example, Revisited</vt:lpstr>
      <vt:lpstr>Number of Stages</vt:lpstr>
      <vt:lpstr>Number of Stages</vt:lpstr>
      <vt:lpstr>Gate Sizes &amp; Delay</vt:lpstr>
      <vt:lpstr>Gate Sizes &amp; Delay</vt:lpstr>
      <vt:lpstr>Number of Stages</vt:lpstr>
      <vt:lpstr>Gate Sizes &amp; Delay</vt:lpstr>
      <vt:lpstr>Comparison</vt:lpstr>
      <vt:lpstr>Review of Definitions</vt:lpstr>
      <vt:lpstr>Method of Logical Effort</vt:lpstr>
      <vt:lpstr>Limits of Logical Effort</vt:lpstr>
      <vt:lpstr>Summary</vt:lpstr>
      <vt:lpstr>Example 1</vt:lpstr>
      <vt:lpstr>Example 1</vt:lpstr>
      <vt:lpstr>Example 2</vt:lpstr>
      <vt:lpstr>Example 2</vt:lpstr>
      <vt:lpstr>Bubble Pushing</vt:lpstr>
      <vt:lpstr>Example 3</vt:lpstr>
      <vt:lpstr>Example 3</vt:lpstr>
      <vt:lpstr>Example 4</vt:lpstr>
      <vt:lpstr>Example 4</vt:lpstr>
      <vt:lpstr>NAND Solution</vt:lpstr>
      <vt:lpstr>Compound Solution</vt:lpstr>
      <vt:lpstr>Compound Solution</vt:lpstr>
      <vt:lpstr>Example 5</vt:lpstr>
      <vt:lpstr>Example 5</vt:lpstr>
      <vt:lpstr>Another application</vt:lpstr>
      <vt:lpstr>Another application</vt:lpstr>
      <vt:lpstr>Another example of Rabaey.Textbook</vt:lpstr>
      <vt:lpstr>Another application</vt:lpstr>
      <vt:lpstr>Logic effort is related with… …</vt:lpstr>
      <vt:lpstr>Asymmetric Gates</vt:lpstr>
      <vt:lpstr>Asymmetric Gates</vt:lpstr>
      <vt:lpstr>Skewed Gates</vt:lpstr>
      <vt:lpstr>Skewed Gates</vt:lpstr>
      <vt:lpstr>HI- and LO-Skew</vt:lpstr>
      <vt:lpstr>Catalog of Skewed Gates</vt:lpstr>
      <vt:lpstr>Catalog of Skewed Gates</vt:lpstr>
      <vt:lpstr>Catalog of Skewed Gates</vt:lpstr>
      <vt:lpstr>Combine asymmetric and skewed gates</vt:lpstr>
      <vt:lpstr>Best P/N Ratio</vt:lpstr>
      <vt:lpstr>Best P/N Ratio</vt:lpstr>
      <vt:lpstr>P/N Ratios</vt:lpstr>
      <vt:lpstr>P/N Ratios</vt:lpstr>
      <vt:lpstr>Observations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edith_lzh</cp:lastModifiedBy>
  <cp:revision>305</cp:revision>
  <cp:lastPrinted>2021-11-22T11:50:48Z</cp:lastPrinted>
  <dcterms:created xsi:type="dcterms:W3CDTF">2021-11-22T11:50:48Z</dcterms:created>
  <dcterms:modified xsi:type="dcterms:W3CDTF">2021-11-22T11:50:48Z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