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4" r:id="rId4"/>
    <p:sldId id="273" r:id="rId5"/>
    <p:sldId id="276" r:id="rId6"/>
    <p:sldId id="282" r:id="rId7"/>
    <p:sldId id="260" r:id="rId8"/>
    <p:sldId id="259" r:id="rId9"/>
    <p:sldId id="257" r:id="rId10"/>
    <p:sldId id="271" r:id="rId11"/>
    <p:sldId id="264" r:id="rId12"/>
    <p:sldId id="265" r:id="rId13"/>
    <p:sldId id="268" r:id="rId14"/>
    <p:sldId id="261" r:id="rId15"/>
    <p:sldId id="258" r:id="rId16"/>
    <p:sldId id="262" r:id="rId17"/>
    <p:sldId id="263" r:id="rId18"/>
    <p:sldId id="269" r:id="rId19"/>
    <p:sldId id="270" r:id="rId20"/>
    <p:sldId id="275" r:id="rId21"/>
    <p:sldId id="281" r:id="rId22"/>
    <p:sldId id="280" r:id="rId23"/>
    <p:sldId id="266" r:id="rId24"/>
    <p:sldId id="278" r:id="rId25"/>
    <p:sldId id="267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 Problem" id="{7A1F327C-6930-4384-85A6-3413A660EB7E}">
          <p14:sldIdLst>
            <p14:sldId id="256"/>
            <p14:sldId id="272"/>
            <p14:sldId id="274"/>
            <p14:sldId id="273"/>
            <p14:sldId id="276"/>
          </p14:sldIdLst>
        </p14:section>
        <p14:section name="Our approach" id="{2EB5ED6E-5B76-4985-88EF-8A8EF30603E5}">
          <p14:sldIdLst>
            <p14:sldId id="282"/>
            <p14:sldId id="260"/>
            <p14:sldId id="259"/>
          </p14:sldIdLst>
        </p14:section>
        <p14:section name="Data" id="{51613B28-3847-44F9-B184-24C15A5D2324}">
          <p14:sldIdLst>
            <p14:sldId id="257"/>
            <p14:sldId id="271"/>
          </p14:sldIdLst>
        </p14:section>
        <p14:section name="Model" id="{D380CD62-458E-4B8D-9113-801B5028F790}">
          <p14:sldIdLst>
            <p14:sldId id="264"/>
            <p14:sldId id="265"/>
          </p14:sldIdLst>
        </p14:section>
        <p14:section name="Ethnography" id="{37ACA1C9-8425-4FDA-AD14-9064836F4F99}">
          <p14:sldIdLst>
            <p14:sldId id="268"/>
          </p14:sldIdLst>
        </p14:section>
        <p14:section name="Analysis and observations" id="{E2380A76-F573-4500-906B-F299463F54D9}">
          <p14:sldIdLst>
            <p14:sldId id="261"/>
            <p14:sldId id="258"/>
            <p14:sldId id="262"/>
            <p14:sldId id="263"/>
            <p14:sldId id="269"/>
            <p14:sldId id="270"/>
          </p14:sldIdLst>
        </p14:section>
        <p14:section name="Future Plan" id="{710D4659-9F79-42DF-9597-9C0A09B0F79D}">
          <p14:sldIdLst>
            <p14:sldId id="275"/>
            <p14:sldId id="281"/>
            <p14:sldId id="280"/>
            <p14:sldId id="266"/>
            <p14:sldId id="278"/>
            <p14:sldId id="267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42" autoAdjust="0"/>
  </p:normalViewPr>
  <p:slideViewPr>
    <p:cSldViewPr>
      <p:cViewPr varScale="1">
        <p:scale>
          <a:sx n="100" d="100"/>
          <a:sy n="100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4B1C2-8E12-45D8-A0DE-CAE5746EE3E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DA9D6-8EC7-4A91-A795-29D7D10F0021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7D4D8EA5-D1E7-4089-AD86-4C01A6E9413B}" type="parTrans" cxnId="{34DE8C54-335A-4C00-8A1C-2A108BA3458D}">
      <dgm:prSet/>
      <dgm:spPr/>
      <dgm:t>
        <a:bodyPr/>
        <a:lstStyle/>
        <a:p>
          <a:endParaRPr lang="en-US"/>
        </a:p>
      </dgm:t>
    </dgm:pt>
    <dgm:pt modelId="{7D3B4529-74EB-47CA-803E-408EEDB483D8}" type="sibTrans" cxnId="{34DE8C54-335A-4C00-8A1C-2A108BA3458D}">
      <dgm:prSet/>
      <dgm:spPr/>
      <dgm:t>
        <a:bodyPr/>
        <a:lstStyle/>
        <a:p>
          <a:endParaRPr lang="en-US"/>
        </a:p>
      </dgm:t>
    </dgm:pt>
    <dgm:pt modelId="{D041B782-6D99-414C-9210-CB43393D5030}">
      <dgm:prSet phldrT="[Text]" custT="1"/>
      <dgm:spPr/>
      <dgm:t>
        <a:bodyPr/>
        <a:lstStyle/>
        <a:p>
          <a:r>
            <a:rPr lang="en-US" sz="1800" dirty="0" smtClean="0"/>
            <a:t>Project Repository Visit History</a:t>
          </a:r>
          <a:endParaRPr lang="en-US" sz="1800" dirty="0"/>
        </a:p>
      </dgm:t>
    </dgm:pt>
    <dgm:pt modelId="{3CAA7C5F-946F-4F86-B178-D23B6483B15D}" type="parTrans" cxnId="{8A4FAD2C-3454-425A-935E-35339C1010FF}">
      <dgm:prSet/>
      <dgm:spPr/>
      <dgm:t>
        <a:bodyPr/>
        <a:lstStyle/>
        <a:p>
          <a:endParaRPr lang="en-US"/>
        </a:p>
      </dgm:t>
    </dgm:pt>
    <dgm:pt modelId="{5E710E6E-70AB-4E90-9DD5-B78681601245}" type="sibTrans" cxnId="{8A4FAD2C-3454-425A-935E-35339C1010FF}">
      <dgm:prSet/>
      <dgm:spPr/>
      <dgm:t>
        <a:bodyPr/>
        <a:lstStyle/>
        <a:p>
          <a:endParaRPr lang="en-US"/>
        </a:p>
      </dgm:t>
    </dgm:pt>
    <dgm:pt modelId="{A2B47252-4BC2-466B-9F0C-F35BA422A9D0}">
      <dgm:prSet phldrT="[Text]" custT="1"/>
      <dgm:spPr/>
      <dgm:t>
        <a:bodyPr/>
        <a:lstStyle/>
        <a:p>
          <a:r>
            <a:rPr lang="en-US" sz="1800" dirty="0" smtClean="0"/>
            <a:t>Knowledge Portal Visit History</a:t>
          </a:r>
          <a:endParaRPr lang="en-US" sz="1800" dirty="0"/>
        </a:p>
      </dgm:t>
    </dgm:pt>
    <dgm:pt modelId="{F3AA8546-5FF9-4259-83AE-958F2E415D36}" type="parTrans" cxnId="{671BD020-F111-45C0-949A-BBED4BEE8516}">
      <dgm:prSet/>
      <dgm:spPr/>
      <dgm:t>
        <a:bodyPr/>
        <a:lstStyle/>
        <a:p>
          <a:endParaRPr lang="en-US"/>
        </a:p>
      </dgm:t>
    </dgm:pt>
    <dgm:pt modelId="{CD49B219-1EEE-4393-9459-0E41556D1503}" type="sibTrans" cxnId="{671BD020-F111-45C0-949A-BBED4BEE8516}">
      <dgm:prSet/>
      <dgm:spPr/>
      <dgm:t>
        <a:bodyPr/>
        <a:lstStyle/>
        <a:p>
          <a:endParaRPr lang="en-US"/>
        </a:p>
      </dgm:t>
    </dgm:pt>
    <dgm:pt modelId="{6A4C4585-6D70-47B6-B4E0-E58A8773D3DD}">
      <dgm:prSet phldrT="[Text]" custT="1"/>
      <dgm:spPr/>
      <dgm:t>
        <a:bodyPr/>
        <a:lstStyle/>
        <a:p>
          <a:r>
            <a:rPr lang="en-US" sz="1800" dirty="0" smtClean="0"/>
            <a:t>Team Members’ Name and Role</a:t>
          </a:r>
          <a:endParaRPr lang="en-US" sz="1800" dirty="0"/>
        </a:p>
      </dgm:t>
    </dgm:pt>
    <dgm:pt modelId="{461E6931-1E08-4F86-9D2F-A019429582FA}" type="parTrans" cxnId="{5192EA76-AA3C-4B9B-839A-65F7F8FD0E39}">
      <dgm:prSet/>
      <dgm:spPr/>
      <dgm:t>
        <a:bodyPr/>
        <a:lstStyle/>
        <a:p>
          <a:endParaRPr lang="en-US"/>
        </a:p>
      </dgm:t>
    </dgm:pt>
    <dgm:pt modelId="{A88F57E0-8042-4E72-BA07-1747F0E80F6B}" type="sibTrans" cxnId="{5192EA76-AA3C-4B9B-839A-65F7F8FD0E39}">
      <dgm:prSet/>
      <dgm:spPr/>
      <dgm:t>
        <a:bodyPr/>
        <a:lstStyle/>
        <a:p>
          <a:endParaRPr lang="en-US"/>
        </a:p>
      </dgm:t>
    </dgm:pt>
    <dgm:pt modelId="{321DE4EF-4DF9-4039-9707-7B61F5572B0D}">
      <dgm:prSet phldrT="[Text]" custT="1"/>
      <dgm:spPr/>
      <dgm:t>
        <a:bodyPr/>
        <a:lstStyle/>
        <a:p>
          <a:r>
            <a:rPr lang="en-US" sz="1800" dirty="0" smtClean="0"/>
            <a:t>Email Communications</a:t>
          </a:r>
          <a:endParaRPr lang="en-US" sz="1800" dirty="0"/>
        </a:p>
      </dgm:t>
    </dgm:pt>
    <dgm:pt modelId="{46654E8E-AC62-4E91-8C15-D3D248980ECD}" type="parTrans" cxnId="{7823AFE9-C061-4B1F-B8F9-AFAD91CCA733}">
      <dgm:prSet/>
      <dgm:spPr/>
      <dgm:t>
        <a:bodyPr/>
        <a:lstStyle/>
        <a:p>
          <a:endParaRPr lang="en-US"/>
        </a:p>
      </dgm:t>
    </dgm:pt>
    <dgm:pt modelId="{5B6E0868-9039-4D26-A3EA-BD58852E4254}" type="sibTrans" cxnId="{7823AFE9-C061-4B1F-B8F9-AFAD91CCA733}">
      <dgm:prSet/>
      <dgm:spPr/>
      <dgm:t>
        <a:bodyPr/>
        <a:lstStyle/>
        <a:p>
          <a:endParaRPr lang="en-US"/>
        </a:p>
      </dgm:t>
    </dgm:pt>
    <dgm:pt modelId="{99F0DFB6-05C5-4630-B12C-B3595127C523}">
      <dgm:prSet phldrT="[Text]" custT="1"/>
      <dgm:spPr/>
      <dgm:t>
        <a:bodyPr/>
        <a:lstStyle/>
        <a:p>
          <a:r>
            <a:rPr lang="en-US" sz="1800" dirty="0" smtClean="0"/>
            <a:t>Version history of documents</a:t>
          </a:r>
          <a:endParaRPr lang="en-US" sz="1800" dirty="0"/>
        </a:p>
      </dgm:t>
    </dgm:pt>
    <dgm:pt modelId="{4A9B4A3D-C30C-4ACE-89D2-ED92531A63C0}" type="parTrans" cxnId="{D46471ED-CD7C-4996-97AC-30888A334BCA}">
      <dgm:prSet/>
      <dgm:spPr/>
      <dgm:t>
        <a:bodyPr/>
        <a:lstStyle/>
        <a:p>
          <a:endParaRPr lang="en-US"/>
        </a:p>
      </dgm:t>
    </dgm:pt>
    <dgm:pt modelId="{800A1563-E7A3-48F2-8EF6-D4E488A46CEC}" type="sibTrans" cxnId="{D46471ED-CD7C-4996-97AC-30888A334BCA}">
      <dgm:prSet/>
      <dgm:spPr/>
      <dgm:t>
        <a:bodyPr/>
        <a:lstStyle/>
        <a:p>
          <a:endParaRPr lang="en-US"/>
        </a:p>
      </dgm:t>
    </dgm:pt>
    <dgm:pt modelId="{2AFD1017-7D50-461D-8185-3046302F9CDE}" type="pres">
      <dgm:prSet presAssocID="{C8F4B1C2-8E12-45D8-A0DE-CAE5746EE3E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9FF166-E2D9-4467-A7CB-C1908A85D958}" type="pres">
      <dgm:prSet presAssocID="{C5EDA9D6-8EC7-4A91-A795-29D7D10F0021}" presName="centerShape" presStyleLbl="node0" presStyleIdx="0" presStyleCnt="1"/>
      <dgm:spPr/>
      <dgm:t>
        <a:bodyPr/>
        <a:lstStyle/>
        <a:p>
          <a:endParaRPr lang="en-US"/>
        </a:p>
      </dgm:t>
    </dgm:pt>
    <dgm:pt modelId="{9F4564D1-9378-4E6D-B147-B1D7C0DEE3BF}" type="pres">
      <dgm:prSet presAssocID="{3CAA7C5F-946F-4F86-B178-D23B6483B15D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7A1D5E0F-B4B4-497E-92C5-8A5CE5B7A9BD}" type="pres">
      <dgm:prSet presAssocID="{D041B782-6D99-414C-9210-CB43393D50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7AEDF-DE6D-48E8-B136-3C0E3A9A5265}" type="pres">
      <dgm:prSet presAssocID="{F3AA8546-5FF9-4259-83AE-958F2E415D36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922C947B-524C-4C0F-898B-331C9CD1E87B}" type="pres">
      <dgm:prSet presAssocID="{A2B47252-4BC2-466B-9F0C-F35BA422A9D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E3DB7-C490-4C39-A096-86339207DDC5}" type="pres">
      <dgm:prSet presAssocID="{46654E8E-AC62-4E91-8C15-D3D248980ECD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542CBD72-FE5B-41FB-98A1-E6FEE4A3724B}" type="pres">
      <dgm:prSet presAssocID="{321DE4EF-4DF9-4039-9707-7B61F5572B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09F69-BE0E-4B3C-BFC5-F23FC5F1AEAE}" type="pres">
      <dgm:prSet presAssocID="{461E6931-1E08-4F86-9D2F-A019429582FA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ECD9FCEA-8743-4A7D-B2F2-DEA816148302}" type="pres">
      <dgm:prSet presAssocID="{6A4C4585-6D70-47B6-B4E0-E58A8773D3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50F64-59D6-4571-9D69-EA744F845B9B}" type="pres">
      <dgm:prSet presAssocID="{4A9B4A3D-C30C-4ACE-89D2-ED92531A63C0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0F7EB3F8-2B23-4E04-B5DD-40BCED247933}" type="pres">
      <dgm:prSet presAssocID="{99F0DFB6-05C5-4630-B12C-B3595127C52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E6605-CFB9-456C-A94F-EFC740560DE5}" type="presOf" srcId="{46654E8E-AC62-4E91-8C15-D3D248980ECD}" destId="{022E3DB7-C490-4C39-A096-86339207DDC5}" srcOrd="0" destOrd="0" presId="urn:microsoft.com/office/officeart/2005/8/layout/radial4"/>
    <dgm:cxn modelId="{5B5EC006-06DF-4980-8319-3642064C7EFA}" type="presOf" srcId="{C5EDA9D6-8EC7-4A91-A795-29D7D10F0021}" destId="{699FF166-E2D9-4467-A7CB-C1908A85D958}" srcOrd="0" destOrd="0" presId="urn:microsoft.com/office/officeart/2005/8/layout/radial4"/>
    <dgm:cxn modelId="{C9092B9B-66B5-4364-A11E-83BBE2F395F0}" type="presOf" srcId="{C8F4B1C2-8E12-45D8-A0DE-CAE5746EE3EA}" destId="{2AFD1017-7D50-461D-8185-3046302F9CDE}" srcOrd="0" destOrd="0" presId="urn:microsoft.com/office/officeart/2005/8/layout/radial4"/>
    <dgm:cxn modelId="{CC853DEC-F149-40D4-B9BE-33691A47349A}" type="presOf" srcId="{F3AA8546-5FF9-4259-83AE-958F2E415D36}" destId="{4D47AEDF-DE6D-48E8-B136-3C0E3A9A5265}" srcOrd="0" destOrd="0" presId="urn:microsoft.com/office/officeart/2005/8/layout/radial4"/>
    <dgm:cxn modelId="{A636391A-3F60-46F3-8476-B5D1CF620DCB}" type="presOf" srcId="{461E6931-1E08-4F86-9D2F-A019429582FA}" destId="{EF509F69-BE0E-4B3C-BFC5-F23FC5F1AEAE}" srcOrd="0" destOrd="0" presId="urn:microsoft.com/office/officeart/2005/8/layout/radial4"/>
    <dgm:cxn modelId="{D46471ED-CD7C-4996-97AC-30888A334BCA}" srcId="{C5EDA9D6-8EC7-4A91-A795-29D7D10F0021}" destId="{99F0DFB6-05C5-4630-B12C-B3595127C523}" srcOrd="4" destOrd="0" parTransId="{4A9B4A3D-C30C-4ACE-89D2-ED92531A63C0}" sibTransId="{800A1563-E7A3-48F2-8EF6-D4E488A46CEC}"/>
    <dgm:cxn modelId="{892DF829-5785-4C12-AEEC-89A0C5E5CA67}" type="presOf" srcId="{6A4C4585-6D70-47B6-B4E0-E58A8773D3DD}" destId="{ECD9FCEA-8743-4A7D-B2F2-DEA816148302}" srcOrd="0" destOrd="0" presId="urn:microsoft.com/office/officeart/2005/8/layout/radial4"/>
    <dgm:cxn modelId="{7823AFE9-C061-4B1F-B8F9-AFAD91CCA733}" srcId="{C5EDA9D6-8EC7-4A91-A795-29D7D10F0021}" destId="{321DE4EF-4DF9-4039-9707-7B61F5572B0D}" srcOrd="2" destOrd="0" parTransId="{46654E8E-AC62-4E91-8C15-D3D248980ECD}" sibTransId="{5B6E0868-9039-4D26-A3EA-BD58852E4254}"/>
    <dgm:cxn modelId="{A718E2C7-DA9C-4D34-B085-983423907411}" type="presOf" srcId="{4A9B4A3D-C30C-4ACE-89D2-ED92531A63C0}" destId="{64B50F64-59D6-4571-9D69-EA744F845B9B}" srcOrd="0" destOrd="0" presId="urn:microsoft.com/office/officeart/2005/8/layout/radial4"/>
    <dgm:cxn modelId="{5192EA76-AA3C-4B9B-839A-65F7F8FD0E39}" srcId="{C5EDA9D6-8EC7-4A91-A795-29D7D10F0021}" destId="{6A4C4585-6D70-47B6-B4E0-E58A8773D3DD}" srcOrd="3" destOrd="0" parTransId="{461E6931-1E08-4F86-9D2F-A019429582FA}" sibTransId="{A88F57E0-8042-4E72-BA07-1747F0E80F6B}"/>
    <dgm:cxn modelId="{34DE8C54-335A-4C00-8A1C-2A108BA3458D}" srcId="{C8F4B1C2-8E12-45D8-A0DE-CAE5746EE3EA}" destId="{C5EDA9D6-8EC7-4A91-A795-29D7D10F0021}" srcOrd="0" destOrd="0" parTransId="{7D4D8EA5-D1E7-4089-AD86-4C01A6E9413B}" sibTransId="{7D3B4529-74EB-47CA-803E-408EEDB483D8}"/>
    <dgm:cxn modelId="{D91EAF06-7B16-476E-AE8F-7B0C366226AA}" type="presOf" srcId="{D041B782-6D99-414C-9210-CB43393D5030}" destId="{7A1D5E0F-B4B4-497E-92C5-8A5CE5B7A9BD}" srcOrd="0" destOrd="0" presId="urn:microsoft.com/office/officeart/2005/8/layout/radial4"/>
    <dgm:cxn modelId="{671BD020-F111-45C0-949A-BBED4BEE8516}" srcId="{C5EDA9D6-8EC7-4A91-A795-29D7D10F0021}" destId="{A2B47252-4BC2-466B-9F0C-F35BA422A9D0}" srcOrd="1" destOrd="0" parTransId="{F3AA8546-5FF9-4259-83AE-958F2E415D36}" sibTransId="{CD49B219-1EEE-4393-9459-0E41556D1503}"/>
    <dgm:cxn modelId="{04E7F382-ABEF-463F-A9DC-C6D97F171E9B}" type="presOf" srcId="{A2B47252-4BC2-466B-9F0C-F35BA422A9D0}" destId="{922C947B-524C-4C0F-898B-331C9CD1E87B}" srcOrd="0" destOrd="0" presId="urn:microsoft.com/office/officeart/2005/8/layout/radial4"/>
    <dgm:cxn modelId="{8A4FAD2C-3454-425A-935E-35339C1010FF}" srcId="{C5EDA9D6-8EC7-4A91-A795-29D7D10F0021}" destId="{D041B782-6D99-414C-9210-CB43393D5030}" srcOrd="0" destOrd="0" parTransId="{3CAA7C5F-946F-4F86-B178-D23B6483B15D}" sibTransId="{5E710E6E-70AB-4E90-9DD5-B78681601245}"/>
    <dgm:cxn modelId="{2BC9E9FD-2EA9-4D36-A1EE-63FABE654955}" type="presOf" srcId="{321DE4EF-4DF9-4039-9707-7B61F5572B0D}" destId="{542CBD72-FE5B-41FB-98A1-E6FEE4A3724B}" srcOrd="0" destOrd="0" presId="urn:microsoft.com/office/officeart/2005/8/layout/radial4"/>
    <dgm:cxn modelId="{9229FBFF-0641-4F18-85B0-9F7B6CFAE4F2}" type="presOf" srcId="{99F0DFB6-05C5-4630-B12C-B3595127C523}" destId="{0F7EB3F8-2B23-4E04-B5DD-40BCED247933}" srcOrd="0" destOrd="0" presId="urn:microsoft.com/office/officeart/2005/8/layout/radial4"/>
    <dgm:cxn modelId="{F77C665B-652B-47A2-B499-A63CDEC8F02A}" type="presOf" srcId="{3CAA7C5F-946F-4F86-B178-D23B6483B15D}" destId="{9F4564D1-9378-4E6D-B147-B1D7C0DEE3BF}" srcOrd="0" destOrd="0" presId="urn:microsoft.com/office/officeart/2005/8/layout/radial4"/>
    <dgm:cxn modelId="{1A3413EB-22AB-4100-BE6E-25FFA2BAD931}" type="presParOf" srcId="{2AFD1017-7D50-461D-8185-3046302F9CDE}" destId="{699FF166-E2D9-4467-A7CB-C1908A85D958}" srcOrd="0" destOrd="0" presId="urn:microsoft.com/office/officeart/2005/8/layout/radial4"/>
    <dgm:cxn modelId="{BBF80B28-1371-4219-923D-9DBD0381BB4F}" type="presParOf" srcId="{2AFD1017-7D50-461D-8185-3046302F9CDE}" destId="{9F4564D1-9378-4E6D-B147-B1D7C0DEE3BF}" srcOrd="1" destOrd="0" presId="urn:microsoft.com/office/officeart/2005/8/layout/radial4"/>
    <dgm:cxn modelId="{73147074-D93E-40A9-9AA7-7CC260ED0224}" type="presParOf" srcId="{2AFD1017-7D50-461D-8185-3046302F9CDE}" destId="{7A1D5E0F-B4B4-497E-92C5-8A5CE5B7A9BD}" srcOrd="2" destOrd="0" presId="urn:microsoft.com/office/officeart/2005/8/layout/radial4"/>
    <dgm:cxn modelId="{12B05486-2B2E-42C3-8E37-6C85F2193E6A}" type="presParOf" srcId="{2AFD1017-7D50-461D-8185-3046302F9CDE}" destId="{4D47AEDF-DE6D-48E8-B136-3C0E3A9A5265}" srcOrd="3" destOrd="0" presId="urn:microsoft.com/office/officeart/2005/8/layout/radial4"/>
    <dgm:cxn modelId="{A434FC6C-928A-4065-8E6B-247A484218EA}" type="presParOf" srcId="{2AFD1017-7D50-461D-8185-3046302F9CDE}" destId="{922C947B-524C-4C0F-898B-331C9CD1E87B}" srcOrd="4" destOrd="0" presId="urn:microsoft.com/office/officeart/2005/8/layout/radial4"/>
    <dgm:cxn modelId="{00B49E04-A6F7-4283-A36A-9FCA7DB3FFA7}" type="presParOf" srcId="{2AFD1017-7D50-461D-8185-3046302F9CDE}" destId="{022E3DB7-C490-4C39-A096-86339207DDC5}" srcOrd="5" destOrd="0" presId="urn:microsoft.com/office/officeart/2005/8/layout/radial4"/>
    <dgm:cxn modelId="{0377A588-0ED2-41EF-85F0-E3937F18DDA8}" type="presParOf" srcId="{2AFD1017-7D50-461D-8185-3046302F9CDE}" destId="{542CBD72-FE5B-41FB-98A1-E6FEE4A3724B}" srcOrd="6" destOrd="0" presId="urn:microsoft.com/office/officeart/2005/8/layout/radial4"/>
    <dgm:cxn modelId="{7659DFD7-3843-4990-9C2A-3B30E80D05F4}" type="presParOf" srcId="{2AFD1017-7D50-461D-8185-3046302F9CDE}" destId="{EF509F69-BE0E-4B3C-BFC5-F23FC5F1AEAE}" srcOrd="7" destOrd="0" presId="urn:microsoft.com/office/officeart/2005/8/layout/radial4"/>
    <dgm:cxn modelId="{A07506B9-7E5B-49C1-852D-CF7DE413EDE3}" type="presParOf" srcId="{2AFD1017-7D50-461D-8185-3046302F9CDE}" destId="{ECD9FCEA-8743-4A7D-B2F2-DEA816148302}" srcOrd="8" destOrd="0" presId="urn:microsoft.com/office/officeart/2005/8/layout/radial4"/>
    <dgm:cxn modelId="{DE4015D0-6DD7-4DFC-80CF-7EE2FC48F336}" type="presParOf" srcId="{2AFD1017-7D50-461D-8185-3046302F9CDE}" destId="{64B50F64-59D6-4571-9D69-EA744F845B9B}" srcOrd="9" destOrd="0" presId="urn:microsoft.com/office/officeart/2005/8/layout/radial4"/>
    <dgm:cxn modelId="{AE923634-9BDE-4305-8473-47B41EF7FBE0}" type="presParOf" srcId="{2AFD1017-7D50-461D-8185-3046302F9CDE}" destId="{0F7EB3F8-2B23-4E04-B5DD-40BCED24793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FF166-E2D9-4467-A7CB-C1908A85D958}">
      <dsp:nvSpPr>
        <dsp:cNvPr id="0" name=""/>
        <dsp:cNvSpPr/>
      </dsp:nvSpPr>
      <dsp:spPr>
        <a:xfrm>
          <a:off x="3151358" y="2598399"/>
          <a:ext cx="1926883" cy="1926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Project</a:t>
          </a:r>
          <a:endParaRPr lang="en-US" sz="3600" kern="1200" dirty="0"/>
        </a:p>
      </dsp:txBody>
      <dsp:txXfrm>
        <a:off x="3433543" y="2880584"/>
        <a:ext cx="1362513" cy="1362513"/>
      </dsp:txXfrm>
    </dsp:sp>
    <dsp:sp modelId="{9F4564D1-9378-4E6D-B147-B1D7C0DEE3BF}">
      <dsp:nvSpPr>
        <dsp:cNvPr id="0" name=""/>
        <dsp:cNvSpPr/>
      </dsp:nvSpPr>
      <dsp:spPr>
        <a:xfrm rot="10800000">
          <a:off x="1285853" y="3287260"/>
          <a:ext cx="1762901" cy="54916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D5E0F-B4B4-497E-92C5-8A5CE5B7A9BD}">
      <dsp:nvSpPr>
        <dsp:cNvPr id="0" name=""/>
        <dsp:cNvSpPr/>
      </dsp:nvSpPr>
      <dsp:spPr>
        <a:xfrm>
          <a:off x="370583" y="2829625"/>
          <a:ext cx="1830539" cy="146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Repository Visit History</a:t>
          </a:r>
          <a:endParaRPr lang="en-US" sz="1800" kern="1200" dirty="0"/>
        </a:p>
      </dsp:txBody>
      <dsp:txXfrm>
        <a:off x="413475" y="2872517"/>
        <a:ext cx="1744755" cy="1378647"/>
      </dsp:txXfrm>
    </dsp:sp>
    <dsp:sp modelId="{4D47AEDF-DE6D-48E8-B136-3C0E3A9A5265}">
      <dsp:nvSpPr>
        <dsp:cNvPr id="0" name=""/>
        <dsp:cNvSpPr/>
      </dsp:nvSpPr>
      <dsp:spPr>
        <a:xfrm rot="13500000">
          <a:off x="1856261" y="1910173"/>
          <a:ext cx="1762901" cy="54916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947B-524C-4C0F-898B-331C9CD1E87B}">
      <dsp:nvSpPr>
        <dsp:cNvPr id="0" name=""/>
        <dsp:cNvSpPr/>
      </dsp:nvSpPr>
      <dsp:spPr>
        <a:xfrm>
          <a:off x="1199163" y="829258"/>
          <a:ext cx="1830539" cy="146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Knowledge Portal Visit History</a:t>
          </a:r>
          <a:endParaRPr lang="en-US" sz="1800" kern="1200" dirty="0"/>
        </a:p>
      </dsp:txBody>
      <dsp:txXfrm>
        <a:off x="1242055" y="872150"/>
        <a:ext cx="1744755" cy="1378647"/>
      </dsp:txXfrm>
    </dsp:sp>
    <dsp:sp modelId="{022E3DB7-C490-4C39-A096-86339207DDC5}">
      <dsp:nvSpPr>
        <dsp:cNvPr id="0" name=""/>
        <dsp:cNvSpPr/>
      </dsp:nvSpPr>
      <dsp:spPr>
        <a:xfrm rot="16200000">
          <a:off x="3233349" y="1339765"/>
          <a:ext cx="1762901" cy="54916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CBD72-FE5B-41FB-98A1-E6FEE4A3724B}">
      <dsp:nvSpPr>
        <dsp:cNvPr id="0" name=""/>
        <dsp:cNvSpPr/>
      </dsp:nvSpPr>
      <dsp:spPr>
        <a:xfrm>
          <a:off x="3199530" y="679"/>
          <a:ext cx="1830539" cy="146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Email Communications</a:t>
          </a:r>
          <a:endParaRPr lang="en-US" sz="1800" kern="1200" dirty="0"/>
        </a:p>
      </dsp:txBody>
      <dsp:txXfrm>
        <a:off x="3242422" y="43571"/>
        <a:ext cx="1744755" cy="1378647"/>
      </dsp:txXfrm>
    </dsp:sp>
    <dsp:sp modelId="{EF509F69-BE0E-4B3C-BFC5-F23FC5F1AEAE}">
      <dsp:nvSpPr>
        <dsp:cNvPr id="0" name=""/>
        <dsp:cNvSpPr/>
      </dsp:nvSpPr>
      <dsp:spPr>
        <a:xfrm rot="18900000">
          <a:off x="4610436" y="1910173"/>
          <a:ext cx="1762901" cy="54916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9FCEA-8743-4A7D-B2F2-DEA816148302}">
      <dsp:nvSpPr>
        <dsp:cNvPr id="0" name=""/>
        <dsp:cNvSpPr/>
      </dsp:nvSpPr>
      <dsp:spPr>
        <a:xfrm>
          <a:off x="5199897" y="829258"/>
          <a:ext cx="1830539" cy="146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Team Members’ Name and Role</a:t>
          </a:r>
          <a:endParaRPr lang="en-US" sz="1800" kern="1200" dirty="0"/>
        </a:p>
      </dsp:txBody>
      <dsp:txXfrm>
        <a:off x="5242789" y="872150"/>
        <a:ext cx="1744755" cy="1378647"/>
      </dsp:txXfrm>
    </dsp:sp>
    <dsp:sp modelId="{64B50F64-59D6-4571-9D69-EA744F845B9B}">
      <dsp:nvSpPr>
        <dsp:cNvPr id="0" name=""/>
        <dsp:cNvSpPr/>
      </dsp:nvSpPr>
      <dsp:spPr>
        <a:xfrm>
          <a:off x="5180844" y="3287260"/>
          <a:ext cx="1762901" cy="54916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EB3F8-2B23-4E04-B5DD-40BCED247933}">
      <dsp:nvSpPr>
        <dsp:cNvPr id="0" name=""/>
        <dsp:cNvSpPr/>
      </dsp:nvSpPr>
      <dsp:spPr>
        <a:xfrm>
          <a:off x="6028476" y="2829625"/>
          <a:ext cx="1830539" cy="1464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Version history of documents</a:t>
          </a:r>
          <a:endParaRPr lang="en-US" sz="1800" kern="1200" dirty="0"/>
        </a:p>
      </dsp:txBody>
      <dsp:txXfrm>
        <a:off x="6071368" y="2872517"/>
        <a:ext cx="1744755" cy="137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2DA3-8977-4960-BBEC-0BB44D287031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6AD6-26D4-4AB6-89D3-276E24643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icial_intelligen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Learn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r>
              <a:rPr lang="en-US" baseline="0" dirty="0" smtClean="0"/>
              <a:t> indicators are </a:t>
            </a:r>
          </a:p>
          <a:p>
            <a:endParaRPr lang="en-US" baseline="0" dirty="0" smtClean="0"/>
          </a:p>
          <a:p>
            <a:r>
              <a:rPr lang="en-US" b="1" dirty="0" smtClean="0"/>
              <a:t>Machine learning</a:t>
            </a:r>
            <a:r>
              <a:rPr lang="en-US" dirty="0" smtClean="0"/>
              <a:t>, a branch of </a:t>
            </a:r>
            <a:r>
              <a:rPr lang="en-US" dirty="0" smtClean="0">
                <a:hlinkClick r:id="rId3" action="ppaction://hlinkfile" tooltip="Artificial intelligence"/>
              </a:rPr>
              <a:t>artificial intelligence</a:t>
            </a:r>
            <a:r>
              <a:rPr lang="en-US" dirty="0" smtClean="0"/>
              <a:t>, concerns the construction and study of systems that can </a:t>
            </a:r>
            <a:r>
              <a:rPr lang="en-US" dirty="0" smtClean="0">
                <a:hlinkClick r:id="rId4" action="ppaction://hlinkfile" tooltip="Learning"/>
              </a:rPr>
              <a:t>learn</a:t>
            </a:r>
            <a:r>
              <a:rPr lang="en-US" dirty="0" smtClean="0"/>
              <a:t> from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Goal: Give People the information they need</a:t>
            </a:r>
            <a:endParaRPr lang="en-US" sz="1200" b="1" strike="sngStrike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central</a:t>
            </a:r>
            <a:r>
              <a:rPr lang="en-US" baseline="0" dirty="0" smtClean="0"/>
              <a:t> nodes:</a:t>
            </a:r>
          </a:p>
          <a:p>
            <a:r>
              <a:rPr lang="en-US" baseline="0" dirty="0" smtClean="0"/>
              <a:t> - Project</a:t>
            </a:r>
          </a:p>
          <a:p>
            <a:r>
              <a:rPr lang="en-US" baseline="0" dirty="0" smtClean="0"/>
              <a:t> - individual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 Data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</a:t>
            </a:r>
            <a:r>
              <a:rPr lang="en-US" dirty="0" smtClean="0"/>
              <a:t> Artificial Intelligence identify weakness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outputs (risk, expertise, warnings, information/suggestion)</a:t>
            </a:r>
          </a:p>
          <a:p>
            <a:r>
              <a:rPr lang="en-US" dirty="0" smtClean="0"/>
              <a:t>Project Data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</a:t>
            </a:r>
            <a:r>
              <a:rPr lang="en-US" dirty="0" smtClean="0"/>
              <a:t>Artificial Intelligence identify weakness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outputs (risk, expertise, warnings, information/suggestion)</a:t>
            </a:r>
          </a:p>
          <a:p>
            <a:endParaRPr lang="en-US" dirty="0" smtClean="0"/>
          </a:p>
          <a:p>
            <a:r>
              <a:rPr lang="en-US" dirty="0" smtClean="0"/>
              <a:t>Components:</a:t>
            </a:r>
          </a:p>
          <a:p>
            <a:r>
              <a:rPr lang="en-US" dirty="0" smtClean="0"/>
              <a:t>   *SQL </a:t>
            </a:r>
            <a:r>
              <a:rPr lang="en-US" baseline="0" dirty="0" smtClean="0"/>
              <a:t> Databases (to be automated on long run)</a:t>
            </a:r>
            <a:endParaRPr lang="en-US" dirty="0" smtClean="0"/>
          </a:p>
          <a:p>
            <a:r>
              <a:rPr lang="en-US" dirty="0" smtClean="0"/>
              <a:t>   *?Python</a:t>
            </a:r>
            <a:r>
              <a:rPr lang="en-US" baseline="0" dirty="0" smtClean="0"/>
              <a:t> language (to clean and prepare data)? </a:t>
            </a:r>
            <a:endParaRPr lang="en-US" dirty="0" smtClean="0"/>
          </a:p>
          <a:p>
            <a:r>
              <a:rPr lang="en-US" dirty="0" smtClean="0"/>
              <a:t>   *Algorithm (in any language)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b="1" dirty="0" smtClean="0"/>
              <a:t>build</a:t>
            </a:r>
            <a:r>
              <a:rPr lang="en-US" dirty="0" smtClean="0"/>
              <a:t> Robert SQL Database, write code to:</a:t>
            </a:r>
          </a:p>
          <a:p>
            <a:r>
              <a:rPr lang="en-US" dirty="0" smtClean="0"/>
              <a:t>  1) scan </a:t>
            </a:r>
            <a:r>
              <a:rPr lang="en-US" dirty="0" err="1" smtClean="0"/>
              <a:t>robert</a:t>
            </a:r>
            <a:r>
              <a:rPr lang="en-US" dirty="0" smtClean="0"/>
              <a:t> activities</a:t>
            </a:r>
          </a:p>
          <a:p>
            <a:r>
              <a:rPr lang="en-US" dirty="0" smtClean="0"/>
              <a:t>  2) record activities in database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b="1" dirty="0" smtClean="0"/>
              <a:t>analyze</a:t>
            </a:r>
            <a:r>
              <a:rPr lang="en-US" dirty="0" smtClean="0"/>
              <a:t>, build code to</a:t>
            </a:r>
          </a:p>
          <a:p>
            <a:r>
              <a:rPr lang="en-US" dirty="0" smtClean="0"/>
              <a:t>  1) scan database to  find Robert’s weaknesses</a:t>
            </a:r>
          </a:p>
          <a:p>
            <a:r>
              <a:rPr lang="en-US" dirty="0" smtClean="0"/>
              <a:t>  2)</a:t>
            </a:r>
            <a:r>
              <a:rPr lang="en-US" baseline="0" dirty="0" smtClean="0"/>
              <a:t> scan project database to find project weaknesses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3)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To make </a:t>
            </a:r>
            <a:r>
              <a:rPr lang="en-US" b="1" dirty="0" smtClean="0"/>
              <a:t>recommendations for success</a:t>
            </a:r>
            <a:r>
              <a:rPr lang="en-US" dirty="0" smtClean="0"/>
              <a:t>, build code to</a:t>
            </a:r>
          </a:p>
          <a:p>
            <a:r>
              <a:rPr lang="en-US" dirty="0" smtClean="0"/>
              <a:t>   1) query all employee databases and identify talent (expert person) to help</a:t>
            </a:r>
          </a:p>
          <a:p>
            <a:r>
              <a:rPr lang="en-US" dirty="0" smtClean="0"/>
              <a:t>   2) query</a:t>
            </a:r>
            <a:r>
              <a:rPr lang="en-US" baseline="0" dirty="0" smtClean="0"/>
              <a:t> all knowledge databases and identify relevant knowledge/information/best practices/tools</a:t>
            </a:r>
            <a:endParaRPr lang="en-US" dirty="0" smtClean="0"/>
          </a:p>
          <a:p>
            <a:r>
              <a:rPr lang="en-US" dirty="0" smtClean="0"/>
              <a:t>   3) “present” recommendation to consult with expert person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4) “present” recommendation to consult relevant knowledge/information/best practices/tools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6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36AD6-26D4-4AB6-89D3-276E246436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7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2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5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8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9108-4BE1-4C01-9293-62421CE61F27}" type="datetimeFigureOut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7661-9EC5-4AB7-BC8D-D24DD1AAFC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3" y="533400"/>
            <a:ext cx="7772400" cy="1470025"/>
          </a:xfrm>
        </p:spPr>
        <p:txBody>
          <a:bodyPr/>
          <a:lstStyle/>
          <a:p>
            <a:r>
              <a:rPr lang="en-US" b="1" dirty="0" smtClean="0"/>
              <a:t>Artificial Intelligence Knowledge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966"/>
            <a:ext cx="9143999" cy="444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6522946"/>
            <a:ext cx="1904999" cy="3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Inputs</a:t>
            </a:r>
          </a:p>
          <a:p>
            <a:r>
              <a:rPr lang="en-US" sz="2800" dirty="0" smtClean="0"/>
              <a:t>Team </a:t>
            </a:r>
            <a:r>
              <a:rPr lang="en-US" sz="2800" dirty="0"/>
              <a:t>member role baselines</a:t>
            </a:r>
          </a:p>
          <a:p>
            <a:r>
              <a:rPr lang="en-US" sz="2800" dirty="0" smtClean="0"/>
              <a:t>Team member participation levels</a:t>
            </a:r>
          </a:p>
          <a:p>
            <a:r>
              <a:rPr lang="en-US" sz="2800" dirty="0" smtClean="0"/>
              <a:t>Team member visitation patterns</a:t>
            </a:r>
          </a:p>
          <a:p>
            <a:r>
              <a:rPr lang="en-US" sz="2800" dirty="0" smtClean="0"/>
              <a:t>Team member profile</a:t>
            </a:r>
          </a:p>
          <a:p>
            <a:r>
              <a:rPr lang="en-US" sz="2800" dirty="0" smtClean="0"/>
              <a:t>Network analysis (email)</a:t>
            </a:r>
          </a:p>
          <a:p>
            <a:r>
              <a:rPr lang="en-US" sz="2800" dirty="0" smtClean="0"/>
              <a:t>Project attributes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Triggers</a:t>
            </a:r>
          </a:p>
          <a:p>
            <a:r>
              <a:rPr lang="en-US" sz="2800" dirty="0" smtClean="0"/>
              <a:t>Spike/Dro</a:t>
            </a:r>
            <a:r>
              <a:rPr lang="en-US" sz="2800" dirty="0"/>
              <a:t>p</a:t>
            </a:r>
            <a:r>
              <a:rPr lang="en-US" sz="2800" dirty="0" smtClean="0"/>
              <a:t> events</a:t>
            </a:r>
          </a:p>
          <a:p>
            <a:r>
              <a:rPr lang="en-US" sz="2800" dirty="0" smtClean="0"/>
              <a:t>Role base-pattern variance</a:t>
            </a:r>
          </a:p>
        </p:txBody>
      </p:sp>
    </p:spTree>
    <p:extLst>
      <p:ext uri="{BB962C8B-B14F-4D97-AF65-F5344CB8AC3E}">
        <p14:creationId xmlns:p14="http://schemas.microsoft.com/office/powerpoint/2010/main" val="10233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6620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645" y="532470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Visitation patterns matching  this model will lead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840077" cy="4394740"/>
          </a:xfrm>
        </p:spPr>
      </p:pic>
    </p:spTree>
    <p:extLst>
      <p:ext uri="{BB962C8B-B14F-4D97-AF65-F5344CB8AC3E}">
        <p14:creationId xmlns:p14="http://schemas.microsoft.com/office/powerpoint/2010/main" val="9704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project managers and team members</a:t>
            </a:r>
          </a:p>
          <a:p>
            <a:r>
              <a:rPr lang="en-US" dirty="0" smtClean="0"/>
              <a:t>Identify perceived challenges</a:t>
            </a:r>
          </a:p>
          <a:p>
            <a:r>
              <a:rPr lang="en-US" dirty="0" smtClean="0"/>
              <a:t>Explain 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3" y="-228600"/>
            <a:ext cx="8229600" cy="1143000"/>
          </a:xfrm>
        </p:spPr>
        <p:txBody>
          <a:bodyPr/>
          <a:lstStyle/>
          <a:p>
            <a:r>
              <a:rPr lang="en-US" dirty="0" smtClean="0"/>
              <a:t>Data and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8" t="13144" r="14054" b="14935"/>
          <a:stretch/>
        </p:blipFill>
        <p:spPr>
          <a:xfrm>
            <a:off x="381000" y="609600"/>
            <a:ext cx="8133347" cy="429208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61373"/>
              </p:ext>
            </p:extLst>
          </p:nvPr>
        </p:nvGraphicFramePr>
        <p:xfrm>
          <a:off x="304800" y="5257800"/>
          <a:ext cx="8534400" cy="11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553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Weak/Distant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Expected:</a:t>
                      </a:r>
                      <a:r>
                        <a:rPr lang="en-US" baseline="0" dirty="0" smtClean="0"/>
                        <a:t> low base-pattern interaction levels</a:t>
                      </a:r>
                    </a:p>
                    <a:p>
                      <a:r>
                        <a:rPr lang="en-US" baseline="0" dirty="0" smtClean="0"/>
                        <a:t>Unexpected:  poor communication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05400" y="4914124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Robert Email Social Network Analysis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03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3611115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49018"/>
              </p:ext>
            </p:extLst>
          </p:nvPr>
        </p:nvGraphicFramePr>
        <p:xfrm>
          <a:off x="381000" y="4876800"/>
          <a:ext cx="853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553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Sudden spikes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Expected:</a:t>
                      </a:r>
                      <a:r>
                        <a:rPr lang="en-US" baseline="0" dirty="0" smtClean="0"/>
                        <a:t> major efforts</a:t>
                      </a:r>
                    </a:p>
                    <a:p>
                      <a:r>
                        <a:rPr lang="en-US" baseline="0" dirty="0" smtClean="0"/>
                        <a:t>Unexpected:  emergencies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Sudden</a:t>
                      </a:r>
                      <a:r>
                        <a:rPr lang="en-US" baseline="0" dirty="0" smtClean="0"/>
                        <a:t>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Expected: vacation,</a:t>
                      </a:r>
                      <a:r>
                        <a:rPr lang="en-US" baseline="0" dirty="0" smtClean="0"/>
                        <a:t> phase changes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Unexpected: problem with the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018"/>
            <a:ext cx="8229600" cy="1143000"/>
          </a:xfrm>
        </p:spPr>
        <p:txBody>
          <a:bodyPr/>
          <a:lstStyle/>
          <a:p>
            <a:r>
              <a:rPr lang="en-US" dirty="0"/>
              <a:t>Data and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83920"/>
            <a:ext cx="5486400" cy="3840480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4944"/>
              </p:ext>
            </p:extLst>
          </p:nvPr>
        </p:nvGraphicFramePr>
        <p:xfrm>
          <a:off x="381000" y="4953000"/>
          <a:ext cx="8458200" cy="169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715000"/>
              </a:tblGrid>
              <a:tr h="410817">
                <a:tc>
                  <a:txBody>
                    <a:bodyPr/>
                    <a:lstStyle/>
                    <a:p>
                      <a:r>
                        <a:rPr lang="en-US" dirty="0" smtClean="0"/>
                        <a:t>Data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</a:tr>
              <a:tr h="556591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or nil KP and PR visits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Expected:</a:t>
                      </a:r>
                      <a:r>
                        <a:rPr lang="en-US" baseline="0" dirty="0" smtClean="0"/>
                        <a:t> low base-pattern level of involvement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Unexpected: poor</a:t>
                      </a:r>
                      <a:r>
                        <a:rPr lang="en-US" baseline="0" dirty="0" smtClean="0"/>
                        <a:t> quality work</a:t>
                      </a:r>
                      <a:endParaRPr lang="en-US" dirty="0"/>
                    </a:p>
                  </a:txBody>
                  <a:tcPr/>
                </a:tc>
              </a:tr>
              <a:tr h="556591">
                <a:tc>
                  <a:txBody>
                    <a:bodyPr/>
                    <a:lstStyle/>
                    <a:p>
                      <a:r>
                        <a:rPr lang="en-US" dirty="0" smtClean="0"/>
                        <a:t>High PR</a:t>
                      </a:r>
                      <a:r>
                        <a:rPr lang="en-US" baseline="0" dirty="0" smtClean="0"/>
                        <a:t> and Low KP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Expected: high </a:t>
                      </a:r>
                      <a:r>
                        <a:rPr lang="en-US" baseline="0" dirty="0" smtClean="0"/>
                        <a:t>base-pattern </a:t>
                      </a:r>
                      <a:r>
                        <a:rPr lang="en-US" dirty="0" smtClean="0"/>
                        <a:t>level of involvement</a:t>
                      </a:r>
                    </a:p>
                    <a:p>
                      <a:r>
                        <a:rPr lang="en-US" dirty="0" smtClean="0"/>
                        <a:t>Unexpected:</a:t>
                      </a:r>
                      <a:r>
                        <a:rPr lang="en-US" baseline="0" dirty="0" smtClean="0"/>
                        <a:t> high quality deliverables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0791"/>
          <a:stretch/>
        </p:blipFill>
        <p:spPr>
          <a:xfrm>
            <a:off x="850760" y="1600200"/>
            <a:ext cx="7798718" cy="3886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12731"/>
              </p:ext>
            </p:extLst>
          </p:nvPr>
        </p:nvGraphicFramePr>
        <p:xfrm>
          <a:off x="457200" y="5715000"/>
          <a:ext cx="8305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Hypothesis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PM</a:t>
                      </a:r>
                      <a:r>
                        <a:rPr lang="en-US" baseline="0" dirty="0" smtClean="0"/>
                        <a:t> visit percentage 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Successful PMs</a:t>
                      </a:r>
                      <a:r>
                        <a:rPr lang="en-US" baseline="0" dirty="0" smtClean="0"/>
                        <a:t> show a consistent level of involvement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1683"/>
            <a:ext cx="2590800" cy="2423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2743200" cy="28572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100" y="2266470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Elisa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60941" y="227247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Germaine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429000"/>
            <a:ext cx="2743200" cy="2540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67100" y="5486400"/>
            <a:ext cx="116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Bryan</a:t>
            </a:r>
            <a:endParaRPr lang="en-US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"/>
          <a:stretch/>
        </p:blipFill>
        <p:spPr>
          <a:xfrm>
            <a:off x="4876800" y="3429000"/>
            <a:ext cx="2755976" cy="26677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27810" y="54903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Michael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15184"/>
              </p:ext>
            </p:extLst>
          </p:nvPr>
        </p:nvGraphicFramePr>
        <p:xfrm>
          <a:off x="1003430" y="5867400"/>
          <a:ext cx="711831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112"/>
                <a:gridCol w="4648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observed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Hypothesis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PM</a:t>
                      </a:r>
                      <a:r>
                        <a:rPr lang="en-US" sz="1400" baseline="0" dirty="0" smtClean="0"/>
                        <a:t> visit percentage ~15%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Successful projects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90633"/>
              </p:ext>
            </p:extLst>
          </p:nvPr>
        </p:nvGraphicFramePr>
        <p:xfrm>
          <a:off x="946112" y="2819400"/>
          <a:ext cx="71310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67"/>
                <a:gridCol w="4645021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observed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2747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PM</a:t>
                      </a:r>
                      <a:r>
                        <a:rPr lang="en-US" sz="1400" baseline="0" dirty="0" smtClean="0"/>
                        <a:t> visit percentage &gt;&gt; 15%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Cancelled Projects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3: PM with a </a:t>
            </a:r>
            <a:r>
              <a:rPr lang="en-US" b="1" dirty="0"/>
              <a:t>l</a:t>
            </a:r>
            <a:r>
              <a:rPr lang="en-US" b="1" dirty="0" smtClean="0"/>
              <a:t>ow</a:t>
            </a:r>
            <a:r>
              <a:rPr lang="en-US" dirty="0" smtClean="0"/>
              <a:t> PR visitation rate – methodology mismatch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50302"/>
            <a:ext cx="3048000" cy="3278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3962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Richard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687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1: Information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486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991986"/>
            <a:ext cx="5611091" cy="418961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096000" y="2819400"/>
            <a:ext cx="2895600" cy="990600"/>
          </a:xfrm>
          <a:prstGeom prst="wedgeEllipseCallout">
            <a:avLst>
              <a:gd name="adj1" fmla="val -106845"/>
              <a:gd name="adj2" fmla="val 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you please give me what I need?!!!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0754" y="5410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Too much data, documents, information. </a:t>
            </a:r>
          </a:p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And most of them are useless to me.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23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smtClean="0"/>
              <a:t>Artificial Intelligence?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AI </a:t>
            </a:r>
            <a:r>
              <a:rPr lang="en-US" dirty="0" smtClean="0"/>
              <a:t>is "the </a:t>
            </a:r>
            <a:r>
              <a:rPr lang="en-US" dirty="0"/>
              <a:t>study and design of intelligent agents" where an intelligent agent is a </a:t>
            </a:r>
            <a:r>
              <a:rPr lang="en-US" u="sng" dirty="0"/>
              <a:t>system that perceives its environment and takes actions which maximizes its chances of </a:t>
            </a:r>
            <a:r>
              <a:rPr lang="en-US" u="sng" dirty="0" smtClean="0"/>
              <a:t>success”</a:t>
            </a:r>
          </a:p>
          <a:p>
            <a:endParaRPr lang="en-US" dirty="0"/>
          </a:p>
          <a:p>
            <a:r>
              <a:rPr lang="en-US" b="1" dirty="0"/>
              <a:t>Machine </a:t>
            </a:r>
            <a:r>
              <a:rPr lang="en-US" b="1" dirty="0" smtClean="0"/>
              <a:t>learning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branch of artificial </a:t>
            </a:r>
            <a:r>
              <a:rPr lang="en-US" dirty="0" smtClean="0"/>
              <a:t>intelligence concerned with </a:t>
            </a:r>
            <a:r>
              <a:rPr lang="en-US" dirty="0"/>
              <a:t>the </a:t>
            </a:r>
            <a:r>
              <a:rPr lang="en-US" u="sng" dirty="0"/>
              <a:t>construction and study of systems that can learn from data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in Knowledge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Information </a:t>
            </a:r>
            <a:r>
              <a:rPr lang="en-US" dirty="0"/>
              <a:t>overload</a:t>
            </a:r>
          </a:p>
          <a:p>
            <a:pPr lvl="1"/>
            <a:r>
              <a:rPr lang="en-US" dirty="0"/>
              <a:t>Information </a:t>
            </a:r>
            <a:r>
              <a:rPr lang="en-US" dirty="0" err="1"/>
              <a:t>findability</a:t>
            </a:r>
            <a:endParaRPr lang="en-US" dirty="0"/>
          </a:p>
          <a:p>
            <a:pPr lvl="1"/>
            <a:r>
              <a:rPr lang="en-US" dirty="0"/>
              <a:t>Real time project feedback</a:t>
            </a:r>
          </a:p>
          <a:p>
            <a:pPr lvl="1"/>
            <a:r>
              <a:rPr lang="en-US" dirty="0"/>
              <a:t>Real time role feedback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– Technical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09" y="1432718"/>
            <a:ext cx="8229600" cy="4525963"/>
          </a:xfrm>
        </p:spPr>
        <p:txBody>
          <a:bodyPr/>
          <a:lstStyle/>
          <a:p>
            <a:r>
              <a:rPr lang="en-US" dirty="0" smtClean="0"/>
              <a:t>Build database for each IT employee</a:t>
            </a:r>
          </a:p>
          <a:p>
            <a:r>
              <a:rPr lang="en-US" dirty="0" smtClean="0"/>
              <a:t>Use AI to recognize each employee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916382"/>
            <a:ext cx="1808018" cy="1808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895600"/>
            <a:ext cx="16002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28209"/>
            <a:ext cx="16002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238500"/>
            <a:ext cx="160020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2818537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Technique expertise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Practice expertise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– Technical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PR</a:t>
            </a:r>
            <a:r>
              <a:rPr lang="en-US" dirty="0" smtClean="0"/>
              <a:t> </a:t>
            </a:r>
            <a:r>
              <a:rPr lang="en-US" dirty="0" smtClean="0"/>
              <a:t>SQL Database to capture </a:t>
            </a:r>
            <a:r>
              <a:rPr lang="en-US" dirty="0" smtClean="0"/>
              <a:t>necessary project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Create code to analyze </a:t>
            </a:r>
            <a:r>
              <a:rPr lang="en-US" b="1" dirty="0" smtClean="0"/>
              <a:t>individual node </a:t>
            </a:r>
            <a:r>
              <a:rPr lang="en-US" dirty="0" smtClean="0"/>
              <a:t>and </a:t>
            </a:r>
            <a:r>
              <a:rPr lang="en-US" b="1" dirty="0" smtClean="0"/>
              <a:t>project </a:t>
            </a:r>
            <a:r>
              <a:rPr lang="en-US" b="1" dirty="0" smtClean="0"/>
              <a:t>node (PR)</a:t>
            </a:r>
            <a:endParaRPr lang="en-US" b="1" dirty="0" smtClean="0"/>
          </a:p>
          <a:p>
            <a:r>
              <a:rPr lang="en-US" dirty="0" smtClean="0"/>
              <a:t>Knowledge Ecosystem front end  </a:t>
            </a:r>
            <a:r>
              <a:rPr lang="en-US" dirty="0" smtClean="0"/>
              <a:t>to deliver relevant knowledge, information, alerts,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- 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to rate project success</a:t>
            </a:r>
          </a:p>
          <a:p>
            <a:r>
              <a:rPr lang="en-US" dirty="0" smtClean="0"/>
              <a:t>Standards to rate individual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3150676" cy="248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3886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10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Build </a:t>
            </a:r>
            <a:r>
              <a:rPr lang="en-US" dirty="0"/>
              <a:t>personal database (immediately, co-op + </a:t>
            </a:r>
            <a:r>
              <a:rPr lang="en-US" dirty="0" smtClean="0"/>
              <a:t>Springfield/Amit)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Enhance </a:t>
            </a:r>
            <a:r>
              <a:rPr lang="en-US" dirty="0"/>
              <a:t>PR (KE3)</a:t>
            </a:r>
          </a:p>
          <a:p>
            <a:r>
              <a:rPr lang="en-US" dirty="0"/>
              <a:t> </a:t>
            </a:r>
            <a:r>
              <a:rPr lang="en-US" dirty="0" smtClean="0"/>
              <a:t>Build </a:t>
            </a:r>
            <a:r>
              <a:rPr lang="en-US" dirty="0"/>
              <a:t>model for similar projects (document elements, project attribute classification)</a:t>
            </a:r>
          </a:p>
          <a:p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Artificial Intelligence code (Northeastern Co-Op)</a:t>
            </a:r>
          </a:p>
        </p:txBody>
      </p:sp>
    </p:spTree>
    <p:extLst>
      <p:ext uri="{BB962C8B-B14F-4D97-AF65-F5344CB8AC3E}">
        <p14:creationId xmlns:p14="http://schemas.microsoft.com/office/powerpoint/2010/main" val="35090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391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 2: </a:t>
            </a:r>
            <a:r>
              <a:rPr lang="en-US" dirty="0" err="1" smtClean="0"/>
              <a:t>Findability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858000" cy="451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096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many clicks before get to any target.  Cumbersome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04800" y="609600"/>
            <a:ext cx="9296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3</a:t>
            </a:r>
            <a:r>
              <a:rPr lang="en-US" dirty="0"/>
              <a:t>: No </a:t>
            </a:r>
            <a:r>
              <a:rPr lang="en-US" dirty="0" smtClean="0"/>
              <a:t>real-time, unbiased </a:t>
            </a:r>
            <a:r>
              <a:rPr lang="en-US" b="1" dirty="0" smtClean="0"/>
              <a:t>project</a:t>
            </a:r>
            <a:r>
              <a:rPr lang="en-US" dirty="0" smtClean="0"/>
              <a:t> feedback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2" descr="http://thelifedesignproject.com/wp-content/uploads/2009/08/mistak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803754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4: no real time </a:t>
            </a:r>
            <a:r>
              <a:rPr lang="en-US" b="1" dirty="0" smtClean="0"/>
              <a:t>role</a:t>
            </a:r>
            <a:r>
              <a:rPr lang="en-US" dirty="0" smtClean="0"/>
              <a:t> feedback</a:t>
            </a:r>
            <a:endParaRPr lang="en-US" dirty="0"/>
          </a:p>
        </p:txBody>
      </p:sp>
      <p:pic>
        <p:nvPicPr>
          <p:cNvPr id="4" name="Picture 2" descr="http://www.cartoonstock.com/newscartoons/cartoonists/ksm/lowres/death-death_sentence-lawyer-grave-grave_yard-stay_of_execution-ksmn1754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"/>
          <a:stretch/>
        </p:blipFill>
        <p:spPr bwMode="auto">
          <a:xfrm>
            <a:off x="2362200" y="1447800"/>
            <a:ext cx="38100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98" r="13269"/>
          <a:stretch/>
        </p:blipFill>
        <p:spPr bwMode="auto">
          <a:xfrm>
            <a:off x="1219200" y="1371600"/>
            <a:ext cx="6939522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Research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Preparation</a:t>
            </a:r>
          </a:p>
          <a:p>
            <a:r>
              <a:rPr lang="en-US" sz="2400" dirty="0" smtClean="0"/>
              <a:t>Clean </a:t>
            </a:r>
            <a:r>
              <a:rPr lang="en-US" sz="2400" dirty="0"/>
              <a:t>raw </a:t>
            </a:r>
            <a:r>
              <a:rPr lang="en-US" sz="2400" dirty="0" smtClean="0"/>
              <a:t>project and individual data, build database</a:t>
            </a:r>
          </a:p>
          <a:p>
            <a:r>
              <a:rPr lang="en-US" sz="2400" dirty="0" smtClean="0"/>
              <a:t>Create a profile for </a:t>
            </a:r>
            <a:r>
              <a:rPr lang="en-US" sz="2400" dirty="0"/>
              <a:t>each team member </a:t>
            </a:r>
            <a:endParaRPr lang="en-US" sz="2400" dirty="0" smtClean="0"/>
          </a:p>
          <a:p>
            <a:r>
              <a:rPr lang="en-US" sz="2400" dirty="0" smtClean="0"/>
              <a:t>Combine</a:t>
            </a:r>
            <a:r>
              <a:rPr lang="en-US" sz="2400" b="1" i="1" dirty="0" smtClean="0"/>
              <a:t> </a:t>
            </a:r>
            <a:r>
              <a:rPr lang="en-US" sz="2400" dirty="0"/>
              <a:t>visit patterns with the probability of success of project using Statistical Methods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Analysis</a:t>
            </a:r>
          </a:p>
          <a:p>
            <a:r>
              <a:rPr lang="en-US" sz="2400" dirty="0"/>
              <a:t>Identify leading indicators of </a:t>
            </a:r>
            <a:r>
              <a:rPr lang="en-US" sz="2400" b="1" dirty="0"/>
              <a:t>unsuccessful</a:t>
            </a:r>
            <a:r>
              <a:rPr lang="en-US" sz="2400" dirty="0"/>
              <a:t> projects</a:t>
            </a:r>
          </a:p>
          <a:p>
            <a:r>
              <a:rPr lang="en-US" sz="2400" dirty="0" smtClean="0"/>
              <a:t>Identify leading indicators of </a:t>
            </a:r>
            <a:r>
              <a:rPr lang="en-US" sz="2400" b="1" dirty="0" smtClean="0"/>
              <a:t>successful</a:t>
            </a:r>
            <a:r>
              <a:rPr lang="en-US" sz="2400" dirty="0" smtClean="0"/>
              <a:t> projects</a:t>
            </a:r>
            <a:endParaRPr lang="en-US" sz="2400" b="1" strike="sngStrike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Detect problem </a:t>
            </a:r>
            <a:r>
              <a:rPr lang="en-US" sz="2400" dirty="0"/>
              <a:t>areas for team members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Action</a:t>
            </a:r>
          </a:p>
          <a:p>
            <a:r>
              <a:rPr lang="en-US" sz="2400" dirty="0" smtClean="0"/>
              <a:t>Build machine learning system through indicators</a:t>
            </a:r>
          </a:p>
          <a:p>
            <a:r>
              <a:rPr lang="en-US" sz="2400" dirty="0" smtClean="0"/>
              <a:t>Leverage artificial intelligence methods to provide project and role alerts</a:t>
            </a:r>
          </a:p>
          <a:p>
            <a:r>
              <a:rPr lang="en-US" sz="2400" dirty="0" smtClean="0"/>
              <a:t>Leverage artificial intelligence methods to present relevant knowledge</a:t>
            </a:r>
          </a:p>
        </p:txBody>
      </p:sp>
    </p:spTree>
    <p:extLst>
      <p:ext uri="{BB962C8B-B14F-4D97-AF65-F5344CB8AC3E}">
        <p14:creationId xmlns:p14="http://schemas.microsoft.com/office/powerpoint/2010/main" val="40886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239000" y="914400"/>
            <a:ext cx="17526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extrusionH="76200" prstMaterial="plastic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6327" y="2408854"/>
            <a:ext cx="17526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extrusionH="76200" prstMaterial="plastic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62022" y="2375822"/>
            <a:ext cx="17526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extrusionH="76200" prstMaterial="plastic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7873" y="2362200"/>
            <a:ext cx="17526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extrusionH="76200" prstMaterial="plastic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837195"/>
            <a:ext cx="1482496" cy="148249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22" y="2600569"/>
            <a:ext cx="945993" cy="945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48" y="3092795"/>
            <a:ext cx="1091738" cy="9985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2942254"/>
            <a:ext cx="1418229" cy="929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273" y="420464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Project Team Members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92948" y="4136153"/>
            <a:ext cx="146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PR, KP, Communities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09" y="1157987"/>
            <a:ext cx="1536004" cy="153600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7503161" y="2630269"/>
            <a:ext cx="122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9919" y="4052225"/>
            <a:ext cx="158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Knowledge System 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1936172" y="3522925"/>
            <a:ext cx="761999" cy="31692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3962401" y="3452983"/>
            <a:ext cx="761999" cy="31692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234962" y="4146538"/>
            <a:ext cx="17526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 extrusionH="76200" prstMaterial="plastic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Left-Right Arrow 31"/>
          <p:cNvSpPr/>
          <p:nvPr/>
        </p:nvSpPr>
        <p:spPr>
          <a:xfrm rot="2557990">
            <a:off x="6428927" y="4290373"/>
            <a:ext cx="761999" cy="31692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19943447">
            <a:off x="6428927" y="2711063"/>
            <a:ext cx="761999" cy="31692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14" y="4562519"/>
            <a:ext cx="1482496" cy="148249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34" name="TextBox 33"/>
          <p:cNvSpPr txBox="1"/>
          <p:nvPr/>
        </p:nvSpPr>
        <p:spPr>
          <a:xfrm>
            <a:off x="7316813" y="598551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Project Team Members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00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417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2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834</Words>
  <Application>Microsoft Office PowerPoint</Application>
  <PresentationFormat>On-screen Show (4:3)</PresentationFormat>
  <Paragraphs>185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Artificial Intelligence Knowledge System</vt:lpstr>
      <vt:lpstr>Problem 1: Information Overload</vt:lpstr>
      <vt:lpstr>PowerPoint Presentation</vt:lpstr>
      <vt:lpstr>Problem 3: No real-time, unbiased project feedback </vt:lpstr>
      <vt:lpstr>Problem 4: no real time role feedback</vt:lpstr>
      <vt:lpstr>Case Study</vt:lpstr>
      <vt:lpstr>Research Method</vt:lpstr>
      <vt:lpstr>Our design</vt:lpstr>
      <vt:lpstr>Data sources</vt:lpstr>
      <vt:lpstr>Project Intelligence</vt:lpstr>
      <vt:lpstr>Models</vt:lpstr>
      <vt:lpstr>Models</vt:lpstr>
      <vt:lpstr>Ethnography</vt:lpstr>
      <vt:lpstr>Data and Analysis</vt:lpstr>
      <vt:lpstr>Data and Analysis</vt:lpstr>
      <vt:lpstr>Data and Analysis</vt:lpstr>
      <vt:lpstr>Data and Analysis</vt:lpstr>
      <vt:lpstr>PowerPoint Presentation</vt:lpstr>
      <vt:lpstr>PowerPoint Presentation</vt:lpstr>
      <vt:lpstr>What is Artificial Intelligence? </vt:lpstr>
      <vt:lpstr>AI in Knowledge Ecosystem</vt:lpstr>
      <vt:lpstr>demo</vt:lpstr>
      <vt:lpstr>Future Plan – Technical </vt:lpstr>
      <vt:lpstr>Future Plan – Technical </vt:lpstr>
      <vt:lpstr>Future Plan - Practice </vt:lpstr>
      <vt:lpstr>Recommendations</vt:lpstr>
    </vt:vector>
  </TitlesOfParts>
  <Company>MassMutual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MassMutual Financial Group</dc:creator>
  <cp:lastModifiedBy>Robert Polkowski</cp:lastModifiedBy>
  <cp:revision>108</cp:revision>
  <dcterms:created xsi:type="dcterms:W3CDTF">2014-04-29T17:57:48Z</dcterms:created>
  <dcterms:modified xsi:type="dcterms:W3CDTF">2014-06-18T17:53:24Z</dcterms:modified>
</cp:coreProperties>
</file>