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7" r:id="rId5"/>
  </p:sldMasterIdLst>
  <p:notesMasterIdLst>
    <p:notesMasterId r:id="rId7"/>
  </p:notesMasterIdLst>
  <p:handoutMasterIdLst>
    <p:handoutMasterId r:id="rId39"/>
  </p:handoutMasterIdLst>
  <p:sldIdLst>
    <p:sldId id="262" r:id="rId6"/>
    <p:sldId id="272" r:id="rId8"/>
    <p:sldId id="459" r:id="rId9"/>
    <p:sldId id="504" r:id="rId10"/>
    <p:sldId id="505" r:id="rId11"/>
    <p:sldId id="506" r:id="rId12"/>
    <p:sldId id="433" r:id="rId13"/>
    <p:sldId id="549" r:id="rId14"/>
    <p:sldId id="551" r:id="rId15"/>
    <p:sldId id="508" r:id="rId16"/>
    <p:sldId id="462" r:id="rId17"/>
    <p:sldId id="520" r:id="rId18"/>
    <p:sldId id="529" r:id="rId19"/>
    <p:sldId id="510" r:id="rId20"/>
    <p:sldId id="531" r:id="rId21"/>
    <p:sldId id="530" r:id="rId22"/>
    <p:sldId id="523" r:id="rId23"/>
    <p:sldId id="511" r:id="rId24"/>
    <p:sldId id="513" r:id="rId25"/>
    <p:sldId id="521" r:id="rId26"/>
    <p:sldId id="524" r:id="rId27"/>
    <p:sldId id="517" r:id="rId28"/>
    <p:sldId id="516" r:id="rId29"/>
    <p:sldId id="477" r:id="rId30"/>
    <p:sldId id="522" r:id="rId31"/>
    <p:sldId id="518" r:id="rId32"/>
    <p:sldId id="519" r:id="rId33"/>
    <p:sldId id="525" r:id="rId34"/>
    <p:sldId id="528" r:id="rId35"/>
    <p:sldId id="526" r:id="rId36"/>
    <p:sldId id="527" r:id="rId37"/>
    <p:sldId id="261" r:id="rId38"/>
  </p:sldIdLst>
  <p:sldSz cx="9144000" cy="6858000" type="screen4x3"/>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AA"/>
    <a:srgbClr val="008FD4"/>
    <a:srgbClr val="5ACBF5"/>
    <a:srgbClr val="8CC63E"/>
    <a:srgbClr val="0070B1"/>
    <a:srgbClr val="00ABBD"/>
    <a:srgbClr val="00AEEF"/>
    <a:srgbClr val="008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709" y="-39"/>
      </p:cViewPr>
      <p:guideLst>
        <p:guide orient="horz" pos="2283"/>
        <p:guide pos="2892"/>
      </p:guideLst>
    </p:cSldViewPr>
  </p:slideViewPr>
  <p:notesTextViewPr>
    <p:cViewPr>
      <p:scale>
        <a:sx n="100" d="100"/>
        <a:sy n="100" d="100"/>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Master" Target="slideMasters/slideMaster3.xml"/><Relationship Id="rId39" Type="http://schemas.openxmlformats.org/officeDocument/2006/relationships/handoutMaster" Target="handoutMasters/handoutMaster1.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cs typeface="Arial" panose="020B0604020202020204"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cs typeface="Arial" panose="020B0604020202020204" pitchFamily="34" charset="0"/>
              </a:defRPr>
            </a:lvl1pPr>
          </a:lstStyle>
          <a:p>
            <a:pPr>
              <a:defRPr/>
            </a:pPr>
            <a:fld id="{ADBB1F30-D4F2-4E95-8CC5-2961C493C956}"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cs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cs typeface="Arial" panose="020B0604020202020204" pitchFamily="34" charset="0"/>
              </a:defRPr>
            </a:lvl1pPr>
          </a:lstStyle>
          <a:p>
            <a:pPr>
              <a:defRPr/>
            </a:pPr>
            <a:fld id="{B25176F1-1209-4F30-8B48-CB87B0693010}"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Text Placeholder 2"/>
          <p:cNvSpPr>
            <a:spLocks noGrp="1"/>
          </p:cNvSpPr>
          <p:nvPr userDrawn="1">
            <p:ph type="body" sz="quarter" idx="4294967295"/>
          </p:nvPr>
        </p:nvSpPr>
        <p:spPr>
          <a:xfrm>
            <a:off x="336550" y="2820988"/>
            <a:ext cx="4478338" cy="1343025"/>
          </a:xfrm>
          <a:prstGeom prst="rect">
            <a:avLst/>
          </a:prstGeom>
        </p:spPr>
        <p:txBody>
          <a:bodyPr/>
          <a:lstStyle/>
          <a:p>
            <a:pPr marL="0" lvl="0" indent="0" eaLnBrk="1" hangingPunct="1">
              <a:buFont typeface="Arial" panose="020B0604020202020204" pitchFamily="34" charset="0"/>
              <a:buNone/>
            </a:pPr>
            <a:r>
              <a:rPr lang="zh-CN" altLang="en-US" sz="1400" smtClean="0">
                <a:solidFill>
                  <a:srgbClr val="FFFFFF"/>
                </a:solidFill>
                <a:latin typeface="微软雅黑" panose="020B0503020204020204" charset="-122"/>
              </a:rPr>
              <a:t>单击此处编辑母版文本样式</a:t>
            </a:r>
            <a:endParaRPr lang="zh-CN" altLang="en-US" sz="1400" smtClean="0">
              <a:solidFill>
                <a:srgbClr val="FFFFFF"/>
              </a:solidFill>
              <a:latin typeface="微软雅黑" panose="020B0503020204020204" charset="-122"/>
            </a:endParaRPr>
          </a:p>
        </p:txBody>
      </p:sp>
      <p:sp>
        <p:nvSpPr>
          <p:cNvPr id="3" name="Subtitle 1"/>
          <p:cNvSpPr>
            <a:spLocks noGrp="1"/>
          </p:cNvSpPr>
          <p:nvPr userDrawn="1">
            <p:ph type="subTitle" idx="9"/>
          </p:nvPr>
        </p:nvSpPr>
        <p:spPr>
          <a:xfrm>
            <a:off x="336550" y="1147763"/>
            <a:ext cx="6400800" cy="749300"/>
          </a:xfrm>
          <a:prstGeom prst="rect">
            <a:avLst/>
          </a:prstGeom>
        </p:spPr>
        <p:txBody>
          <a:bodyPr/>
          <a:lstStyle/>
          <a:p>
            <a:pPr marL="0" indent="0" eaLnBrk="1" hangingPunct="1">
              <a:buFont typeface="Arial" panose="020B0604020202020204" pitchFamily="34" charset="0"/>
              <a:buNone/>
            </a:pPr>
            <a:r>
              <a:rPr lang="zh-CN" altLang="en-US" smtClean="0">
                <a:solidFill>
                  <a:srgbClr val="8CC63E"/>
                </a:solidFill>
              </a:rPr>
              <a:t>单击此处编辑母版副标题样式</a:t>
            </a:r>
            <a:endParaRPr lang="en-US" altLang="zh-CN" dirty="0" smtClean="0">
              <a:solidFill>
                <a:srgbClr val="8CC63E"/>
              </a:solidFill>
            </a:endParaRPr>
          </a:p>
        </p:txBody>
      </p:sp>
      <p:sp>
        <p:nvSpPr>
          <p:cNvPr id="4" name="Title 3"/>
          <p:cNvSpPr>
            <a:spLocks noGrp="1"/>
          </p:cNvSpPr>
          <p:nvPr userDrawn="1">
            <p:ph type="ctrTitle" idx="19"/>
          </p:nvPr>
        </p:nvSpPr>
        <p:spPr>
          <a:xfrm>
            <a:off x="336550" y="542925"/>
            <a:ext cx="6400800" cy="592138"/>
          </a:xfrm>
          <a:prstGeom prst="rect">
            <a:avLst/>
          </a:prstGeom>
        </p:spPr>
        <p:txBody>
          <a:bodyPr/>
          <a:lstStyle/>
          <a:p>
            <a:pPr eaLnBrk="1" hangingPunct="1"/>
            <a:r>
              <a:rPr lang="zh-CN" altLang="en-US" b="1" smtClean="0">
                <a:solidFill>
                  <a:schemeClr val="bg1"/>
                </a:solidFill>
              </a:rPr>
              <a:t>单击此处编辑母版标题样式</a:t>
            </a:r>
            <a:endParaRPr lang="en-US" altLang="zh-CN" b="1" dirty="0" smtClean="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占位符 1"/>
          <p:cNvSpPr>
            <a:spLocks noGrp="1" noChangeArrowheads="1"/>
          </p:cNvSpPr>
          <p:nvPr>
            <p:ph type="title"/>
          </p:nvPr>
        </p:nvSpPr>
        <p:spPr bwMode="auto">
          <a:xfrm>
            <a:off x="1430338" y="820271"/>
            <a:ext cx="7419975" cy="597367"/>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 name="文本占位符 2"/>
          <p:cNvSpPr>
            <a:spLocks noGrp="1" noChangeArrowheads="1"/>
          </p:cNvSpPr>
          <p:nvPr>
            <p:ph idx="1"/>
          </p:nvPr>
        </p:nvSpPr>
        <p:spPr bwMode="auto">
          <a:xfrm>
            <a:off x="1452563" y="1600200"/>
            <a:ext cx="7397750" cy="4252913"/>
          </a:xfrm>
          <a:prstGeom prst="rect">
            <a:avLst/>
          </a:prstGeom>
          <a:noFill/>
          <a:ln w="9525">
            <a:noFill/>
            <a:miter lim="800000"/>
          </a:ln>
        </p:spPr>
        <p:txBody>
          <a:bodyPr vert="horz" wrap="square" lIns="0" tIns="0" rIns="0" bIns="0" numCol="1" anchor="t" anchorCtr="0" compatLnSpc="1"/>
          <a:lstStyle>
            <a:lvl1pPr marL="342900" marR="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1pPr>
            <a:lvl2pPr marL="742950" marR="0"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2pPr>
            <a:lvl3pPr marL="11430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3pPr>
            <a:lvl4pPr marL="16002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4pPr>
            <a:lvl5pPr marL="2057400" marR="0"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lvl5pPr>
          </a:lstStyle>
          <a:p>
            <a:pPr marL="342900" marR="0" lvl="0" indent="-3429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rgbClr val="000000"/>
                </a:solidFill>
                <a:effectLst/>
                <a:uLnTx/>
                <a:uFillTx/>
                <a:latin typeface="+mj-lt"/>
                <a:ea typeface="+mj-ea"/>
                <a:cs typeface="+mn-cs"/>
              </a:rPr>
              <a:t>单击此处编辑母版文本样式</a:t>
            </a:r>
            <a:endParaRPr kumimoji="0" lang="zh-CN" altLang="en-US" sz="2000" b="0" i="0" u="none" strike="noStrike" kern="0" cap="none" spc="0" normalizeH="0" baseline="0" noProof="0" dirty="0" smtClean="0">
              <a:ln>
                <a:noFill/>
              </a:ln>
              <a:solidFill>
                <a:srgbClr val="000000"/>
              </a:solidFill>
              <a:effectLst/>
              <a:uLnTx/>
              <a:uFillTx/>
              <a:latin typeface="+mj-lt"/>
              <a:ea typeface="+mj-ea"/>
              <a:cs typeface="+mn-cs"/>
            </a:endParaRPr>
          </a:p>
          <a:p>
            <a:pPr marL="742950" marR="0" lvl="1" indent="-28575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二级</a:t>
            </a:r>
            <a:endParaRPr kumimoji="0" lang="zh-CN" altLang="en-US" sz="28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1143000" marR="0" lvl="2"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三级</a:t>
            </a:r>
            <a:endParaRPr kumimoji="0" lang="zh-CN" altLang="en-US" sz="16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1600200" marR="0" lvl="3"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四级</a:t>
            </a:r>
            <a:endParaRPr kumimoji="0" lang="zh-CN" altLang="en-US" sz="14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a:p>
            <a:pPr marL="2057400" marR="0" lvl="4" indent="-228600" algn="l" defTabSz="4572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rPr>
              <a:t>五级</a:t>
            </a:r>
            <a:endParaRPr kumimoji="0" lang="zh-CN" altLang="en-US" sz="1200" b="0" i="0" u="none" strike="noStrike" kern="0" cap="none" spc="0" normalizeH="0" baseline="0" noProof="0" dirty="0" smtClean="0">
              <a:ln>
                <a:noFill/>
              </a:ln>
              <a:solidFill>
                <a:srgbClr val="000000"/>
              </a:solidFill>
              <a:effectLst/>
              <a:uLnTx/>
              <a:uFillTx/>
              <a:latin typeface="Calibri" panose="020F0502020204030204"/>
              <a:ea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内容占位符 3"/>
          <p:cNvSpPr>
            <a:spLocks noGrp="1"/>
          </p:cNvSpPr>
          <p:nvPr>
            <p:ph sz="quarter" idx="10"/>
          </p:nvPr>
        </p:nvSpPr>
        <p:spPr>
          <a:xfrm>
            <a:off x="333375" y="1775012"/>
            <a:ext cx="8516938" cy="442417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168775"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50" y="1600200"/>
            <a:ext cx="4170363"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 name="标题 1"/>
          <p:cNvSpPr>
            <a:spLocks noGrp="1"/>
          </p:cNvSpPr>
          <p:nvPr>
            <p:ph type="title"/>
          </p:nvPr>
        </p:nvSpPr>
        <p:spPr>
          <a:xfrm>
            <a:off x="333375" y="455613"/>
            <a:ext cx="8516938" cy="962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600200"/>
            <a:ext cx="4925919"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5459506" y="1600200"/>
            <a:ext cx="3390807" cy="4252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 name="标题占位符 1"/>
          <p:cNvSpPr>
            <a:spLocks noGrp="1" noChangeArrowheads="1"/>
          </p:cNvSpPr>
          <p:nvPr>
            <p:ph type="title" hasCustomPrompt="1"/>
          </p:nvPr>
        </p:nvSpPr>
        <p:spPr bwMode="auto">
          <a:xfrm>
            <a:off x="1112838" y="2003425"/>
            <a:ext cx="4843462" cy="962025"/>
          </a:xfrm>
          <a:prstGeom prst="rect">
            <a:avLst/>
          </a:prstGeom>
          <a:noFill/>
          <a:ln w="9525">
            <a:noFill/>
            <a:miter lim="800000"/>
          </a:ln>
        </p:spPr>
        <p:txBody>
          <a:bodyPr vert="horz" wrap="square" lIns="0" tIns="0" rIns="0" bIns="0" numCol="1" anchor="t" anchorCtr="0" compatLnSpc="1"/>
          <a:lstStyle>
            <a:lvl1pPr>
              <a:defRPr>
                <a:solidFill>
                  <a:schemeClr val="bg1"/>
                </a:solidFill>
              </a:defRPr>
            </a:lvl1pPr>
          </a:lstStyle>
          <a:p>
            <a:pPr lvl="0"/>
            <a:r>
              <a:rPr lang="zh-CN" altLang="en-US" dirty="0" smtClean="0"/>
              <a:t>谢谢</a:t>
            </a:r>
            <a:r>
              <a:rPr lang="en-US" altLang="zh-CN" dirty="0" smtClean="0"/>
              <a:t>!</a:t>
            </a:r>
            <a:endParaRPr lang="zh-CN" altLang="zh-CN"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jpe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4.jpeg"/><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5.png"/><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Size：32-24-pt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2051" name="TextBox 4"/>
          <p:cNvSpPr txBox="1">
            <a:spLocks noChangeArrowheads="1"/>
          </p:cNvSpPr>
          <p:nvPr/>
        </p:nvSpPr>
        <p:spPr bwMode="auto">
          <a:xfrm>
            <a:off x="5848350" y="5938838"/>
            <a:ext cx="184150" cy="369887"/>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2" name="TextBox 5"/>
          <p:cNvSpPr txBox="1">
            <a:spLocks noChangeArrowheads="1"/>
          </p:cNvSpPr>
          <p:nvPr/>
        </p:nvSpPr>
        <p:spPr bwMode="auto">
          <a:xfrm>
            <a:off x="4814888" y="5559425"/>
            <a:ext cx="184150" cy="369888"/>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sp>
        <p:nvSpPr>
          <p:cNvPr id="2053" name="TextBox 6"/>
          <p:cNvSpPr txBox="1">
            <a:spLocks noChangeArrowheads="1"/>
          </p:cNvSpPr>
          <p:nvPr/>
        </p:nvSpPr>
        <p:spPr bwMode="auto">
          <a:xfrm>
            <a:off x="4037013" y="4851400"/>
            <a:ext cx="185737" cy="369888"/>
          </a:xfrm>
          <a:prstGeom prst="rect">
            <a:avLst/>
          </a:prstGeom>
          <a:noFill/>
          <a:ln w="9525">
            <a:noFill/>
            <a:miter lim="800000"/>
          </a:ln>
        </p:spPr>
        <p:txBody>
          <a:bodyPr wrap="none">
            <a:spAutoFit/>
          </a:bodyPr>
          <a:lstStyle/>
          <a:p>
            <a:pPr>
              <a:defRPr/>
            </a:pPr>
            <a:endParaRPr lang="en-US">
              <a:cs typeface="Arial" panose="020B0604020202020204" pitchFamily="34" charset="0"/>
            </a:endParaRPr>
          </a:p>
        </p:txBody>
      </p:sp>
      <p:grpSp>
        <p:nvGrpSpPr>
          <p:cNvPr id="1030" name="组 5"/>
          <p:cNvGrpSpPr/>
          <p:nvPr/>
        </p:nvGrpSpPr>
        <p:grpSpPr bwMode="auto">
          <a:xfrm>
            <a:off x="9364663" y="5135563"/>
            <a:ext cx="1392237" cy="1317625"/>
            <a:chOff x="0" y="0"/>
            <a:chExt cx="1392554" cy="989008"/>
          </a:xfrm>
        </p:grpSpPr>
        <p:grpSp>
          <p:nvGrpSpPr>
            <p:cNvPr id="1036" name="组 6"/>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57"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037" name="组 9"/>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60"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061"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62"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
        <p:nvSpPr>
          <p:cNvPr id="2063" name="TextBox 18"/>
          <p:cNvSpPr txBox="1">
            <a:spLocks noChangeArrowheads="1"/>
          </p:cNvSpPr>
          <p:nvPr/>
        </p:nvSpPr>
        <p:spPr bwMode="auto">
          <a:xfrm>
            <a:off x="8153400" y="1354138"/>
            <a:ext cx="914400" cy="12192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sp>
        <p:nvSpPr>
          <p:cNvPr id="2064" name="TextBox 19"/>
          <p:cNvSpPr txBox="1">
            <a:spLocks noChangeArrowheads="1"/>
          </p:cNvSpPr>
          <p:nvPr/>
        </p:nvSpPr>
        <p:spPr bwMode="auto">
          <a:xfrm>
            <a:off x="4864100" y="4503738"/>
            <a:ext cx="914400" cy="1219200"/>
          </a:xfrm>
          <a:prstGeom prst="rect">
            <a:avLst/>
          </a:prstGeom>
          <a:noFill/>
          <a:ln w="9525">
            <a:noFill/>
            <a:miter lim="800000"/>
          </a:ln>
        </p:spPr>
        <p:txBody>
          <a:bodyPr wrap="none" lIns="0" tIns="0" rIns="0" bIns="0"/>
          <a:lstStyle/>
          <a:p>
            <a:pPr>
              <a:defRPr/>
            </a:pPr>
            <a:endParaRPr lang="en-US">
              <a:cs typeface="Arial" panose="020B0604020202020204" pitchFamily="34" charset="0"/>
            </a:endParaRPr>
          </a:p>
        </p:txBody>
      </p:sp>
      <p:pic>
        <p:nvPicPr>
          <p:cNvPr id="2" name="图片 1" descr="ZTE_logo_CN含色值-01"/>
          <p:cNvPicPr>
            <a:picLocks noChangeAspect="1"/>
          </p:cNvPicPr>
          <p:nvPr/>
        </p:nvPicPr>
        <p:blipFill>
          <a:blip r:embed="rId3"/>
          <a:stretch>
            <a:fillRect/>
          </a:stretch>
        </p:blipFill>
        <p:spPr>
          <a:xfrm>
            <a:off x="7103745" y="303530"/>
            <a:ext cx="1878330" cy="71310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1" fontAlgn="base" hangingPunct="1">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eaLnBrk="1" fontAlgn="base" hangingPunct="1">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Size：20pt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grpSp>
        <p:nvGrpSpPr>
          <p:cNvPr id="12" name="组 5"/>
          <p:cNvGrpSpPr/>
          <p:nvPr/>
        </p:nvGrpSpPr>
        <p:grpSpPr bwMode="auto">
          <a:xfrm>
            <a:off x="9364663" y="5135563"/>
            <a:ext cx="1392237" cy="1317625"/>
            <a:chOff x="0" y="0"/>
            <a:chExt cx="1392554" cy="989008"/>
          </a:xfrm>
        </p:grpSpPr>
        <p:grpSp>
          <p:nvGrpSpPr>
            <p:cNvPr id="13" name="组 6"/>
            <p:cNvGrpSpPr/>
            <p:nvPr/>
          </p:nvGrpSpPr>
          <p:grpSpPr bwMode="auto">
            <a:xfrm>
              <a:off x="0" y="0"/>
              <a:ext cx="935250" cy="253805"/>
              <a:chOff x="0" y="0"/>
              <a:chExt cx="935250" cy="253805"/>
            </a:xfrm>
          </p:grpSpPr>
          <p:sp>
            <p:nvSpPr>
              <p:cNvPr id="19"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0"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14" name="组 9"/>
            <p:cNvGrpSpPr/>
            <p:nvPr/>
          </p:nvGrpSpPr>
          <p:grpSpPr bwMode="auto">
            <a:xfrm>
              <a:off x="0" y="372963"/>
              <a:ext cx="1198835" cy="254997"/>
              <a:chOff x="0" y="-497"/>
              <a:chExt cx="1198835" cy="254997"/>
            </a:xfrm>
          </p:grpSpPr>
          <p:sp>
            <p:nvSpPr>
              <p:cNvPr id="17"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18"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15"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16"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457200" rtl="0" eaLnBrk="0" fontAlgn="base" hangingPunct="0">
        <a:spcBef>
          <a:spcPct val="0"/>
        </a:spcBef>
        <a:spcAft>
          <a:spcPct val="0"/>
        </a:spcAft>
        <a:defRPr sz="2400">
          <a:solidFill>
            <a:schemeClr val="tx1"/>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2" descr="ZTE-PPT-16x9-03"/>
          <p:cNvPicPr>
            <a:picLocks noChangeAspect="1" noChangeArrowheads="1"/>
          </p:cNvPicPr>
          <p:nvPr/>
        </p:nvPicPr>
        <p:blipFill>
          <a:blip r:embed="rId5"/>
          <a:srcRect/>
          <a:stretch>
            <a:fillRect/>
          </a:stretch>
        </p:blipFill>
        <p:spPr bwMode="auto">
          <a:xfrm>
            <a:off x="-4763" y="1716088"/>
            <a:ext cx="9144001" cy="5143500"/>
          </a:xfrm>
          <a:prstGeom prst="rect">
            <a:avLst/>
          </a:prstGeom>
          <a:noFill/>
          <a:ln w="9525">
            <a:noFill/>
            <a:miter lim="800000"/>
            <a:headEnd/>
            <a:tailEnd/>
          </a:ln>
        </p:spPr>
      </p:pic>
      <p:sp>
        <p:nvSpPr>
          <p:cNvPr id="6147" name="TextBox 16"/>
          <p:cNvSpPr txBox="1">
            <a:spLocks noChangeArrowheads="1"/>
          </p:cNvSpPr>
          <p:nvPr/>
        </p:nvSpPr>
        <p:spPr bwMode="auto">
          <a:xfrm>
            <a:off x="5059363" y="6564313"/>
            <a:ext cx="2190750" cy="169862"/>
          </a:xfrm>
          <a:prstGeom prst="rect">
            <a:avLst/>
          </a:prstGeom>
          <a:noFill/>
          <a:ln w="9525" cap="flat" cmpd="sng">
            <a:noFill/>
            <a:bevel/>
          </a:ln>
          <a:effectLst/>
        </p:spPr>
        <p:txBody>
          <a:bodyPr lIns="0" tIns="0" rIns="0" bIns="0"/>
          <a:lstStyle/>
          <a:p>
            <a:pPr>
              <a:defRPr/>
            </a:pPr>
            <a:r>
              <a:rPr lang="en-US" sz="600" dirty="0">
                <a:solidFill>
                  <a:srgbClr val="7F7F7F"/>
                </a:solidFill>
                <a:latin typeface="Arial" panose="020B0604020202020204" pitchFamily="34" charset="0"/>
                <a:cs typeface="Arial" panose="020B0604020202020204" pitchFamily="34" charset="0"/>
              </a:rPr>
              <a:t>© ZTE </a:t>
            </a:r>
            <a:r>
              <a:rPr lang="en-US" sz="600" dirty="0" smtClean="0">
                <a:solidFill>
                  <a:srgbClr val="7F7F7F"/>
                </a:solidFill>
                <a:latin typeface="Arial" panose="020B0604020202020204" pitchFamily="34" charset="0"/>
                <a:cs typeface="Arial" panose="020B0604020202020204" pitchFamily="34" charset="0"/>
              </a:rPr>
              <a:t>All </a:t>
            </a:r>
            <a:r>
              <a:rPr lang="en-US" sz="600" dirty="0">
                <a:solidFill>
                  <a:srgbClr val="7F7F7F"/>
                </a:solidFill>
                <a:latin typeface="Arial" panose="020B0604020202020204" pitchFamily="34" charset="0"/>
                <a:cs typeface="Arial" panose="020B0604020202020204" pitchFamily="34" charset="0"/>
              </a:rPr>
              <a:t>rights reserved</a:t>
            </a:r>
            <a:endParaRPr lang="en-US" sz="600" dirty="0">
              <a:solidFill>
                <a:srgbClr val="7F7F7F"/>
              </a:solidFill>
              <a:latin typeface="Arial" panose="020B0604020202020204" pitchFamily="34" charset="0"/>
              <a:cs typeface="Arial" panose="020B0604020202020204" pitchFamily="34" charset="0"/>
            </a:endParaRPr>
          </a:p>
        </p:txBody>
      </p:sp>
      <p:sp>
        <p:nvSpPr>
          <p:cNvPr id="6148" name="Rectangle 8"/>
          <p:cNvSpPr>
            <a:spLocks noChangeArrowheads="1"/>
          </p:cNvSpPr>
          <p:nvPr/>
        </p:nvSpPr>
        <p:spPr bwMode="auto">
          <a:xfrm>
            <a:off x="9236075" y="3833813"/>
            <a:ext cx="1360488" cy="1249362"/>
          </a:xfrm>
          <a:prstGeom prst="rect">
            <a:avLst/>
          </a:prstGeom>
          <a:noFill/>
          <a:ln w="9525">
            <a:noFill/>
            <a:miter lim="800000"/>
          </a:ln>
        </p:spPr>
        <p:txBody>
          <a:bodyPr lIns="93442" tIns="46725" rIns="93442" bIns="46725" anchor="b" anchorCtr="1">
            <a:spAutoFit/>
          </a:bodyPr>
          <a:lstStyle/>
          <a:p>
            <a:pPr defTabSz="934720">
              <a:defRPr/>
            </a:pPr>
            <a:r>
              <a:rPr lang="en-US" altLang="en-US" sz="900" noProof="1">
                <a:solidFill>
                  <a:schemeClr val="bg1"/>
                </a:solidFill>
                <a:latin typeface="Heiti SC Light"/>
                <a:ea typeface="Heiti SC Light"/>
                <a:cs typeface="Heiti SC Light"/>
              </a:rPr>
              <a:t>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 </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Size：24-32pt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Color：The ZTE blue </a:t>
            </a:r>
            <a:endParaRPr lang="en-US" altLang="en-US" sz="800" noProof="1">
              <a:solidFill>
                <a:schemeClr val="bg1"/>
              </a:solidFill>
              <a:latin typeface="Heiti SC Light"/>
              <a:ea typeface="Heiti SC Light"/>
              <a:cs typeface="Heiti SC Light"/>
            </a:endParaRPr>
          </a:p>
          <a:p>
            <a:pPr defTabSz="934720">
              <a:defRPr/>
            </a:pPr>
            <a:endParaRPr lang="en-US" altLang="en-US" sz="900" noProof="1">
              <a:solidFill>
                <a:schemeClr val="bg1"/>
              </a:solidFill>
              <a:latin typeface="Heiti SC Light"/>
              <a:ea typeface="Heiti SC Light"/>
              <a:cs typeface="Heiti SC Light"/>
            </a:endParaRPr>
          </a:p>
          <a:p>
            <a:pPr defTabSz="934720">
              <a:defRPr/>
            </a:pPr>
            <a:r>
              <a:rPr lang="en-US" altLang="en-US" sz="900" noProof="1">
                <a:solidFill>
                  <a:schemeClr val="bg1"/>
                </a:solidFill>
                <a:latin typeface="Heiti SC Light"/>
                <a:ea typeface="Heiti SC Light"/>
                <a:cs typeface="Heiti SC Light"/>
              </a:rPr>
              <a:t>Subtitle:</a:t>
            </a:r>
            <a:endParaRPr lang="en-US" altLang="en-US" sz="9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Type</a:t>
            </a:r>
            <a:r>
              <a:rPr lang="zh-CN" altLang="en-US" sz="800" noProof="1">
                <a:solidFill>
                  <a:schemeClr val="bg1"/>
                </a:solidFill>
                <a:latin typeface="Heiti SC Light"/>
                <a:ea typeface="Heiti SC Light"/>
                <a:cs typeface="Heiti SC Light"/>
              </a:rPr>
              <a:t>：微软雅黑</a:t>
            </a:r>
            <a:endParaRPr lang="zh-CN"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Size：18pt</a:t>
            </a:r>
            <a:endParaRPr lang="en-US" altLang="en-US" sz="800" noProof="1">
              <a:solidFill>
                <a:schemeClr val="bg1"/>
              </a:solidFill>
              <a:latin typeface="Heiti SC Light"/>
              <a:ea typeface="Heiti SC Light"/>
              <a:cs typeface="Heiti SC Light"/>
            </a:endParaRPr>
          </a:p>
          <a:p>
            <a:pPr defTabSz="934720">
              <a:defRPr/>
            </a:pPr>
            <a:r>
              <a:rPr lang="en-US" altLang="en-US" sz="800" noProof="1">
                <a:solidFill>
                  <a:schemeClr val="bg1"/>
                </a:solidFill>
                <a:latin typeface="Heiti SC Light"/>
                <a:ea typeface="Heiti SC Light"/>
                <a:cs typeface="Heiti SC Light"/>
              </a:rPr>
              <a:t>Color: The ZTE green</a:t>
            </a:r>
            <a:endParaRPr lang="en-US" altLang="en-US" sz="800" noProof="1">
              <a:solidFill>
                <a:schemeClr val="bg1"/>
              </a:solidFill>
              <a:latin typeface="Heiti SC Light"/>
              <a:ea typeface="Heiti SC Light"/>
              <a:cs typeface="Heiti SC Light"/>
            </a:endParaRPr>
          </a:p>
        </p:txBody>
      </p:sp>
      <p:sp>
        <p:nvSpPr>
          <p:cNvPr id="6158" name="Slide Number Placeholder 5"/>
          <p:cNvSpPr>
            <a:spLocks noGrp="1" noChangeArrowheads="1"/>
          </p:cNvSpPr>
          <p:nvPr/>
        </p:nvSpPr>
        <p:spPr bwMode="auto">
          <a:xfrm>
            <a:off x="238125" y="6540500"/>
            <a:ext cx="419100" cy="365125"/>
          </a:xfrm>
          <a:prstGeom prst="rect">
            <a:avLst/>
          </a:prstGeom>
          <a:noFill/>
          <a:ln w="9525">
            <a:noFill/>
            <a:miter lim="800000"/>
          </a:ln>
        </p:spPr>
        <p:txBody>
          <a:bodyPr anchor="ctr"/>
          <a:lstStyle/>
          <a:p>
            <a:pPr>
              <a:defRPr/>
            </a:pPr>
            <a:fld id="{08058874-FB71-43B4-AABD-6FDF89E2EF74}" type="slidenum">
              <a:rPr lang="en-US" sz="800">
                <a:solidFill>
                  <a:srgbClr val="404040"/>
                </a:solidFill>
                <a:latin typeface="微软雅黑" panose="020B0503020204020204" charset="-122"/>
                <a:ea typeface="微软雅黑" panose="020B0503020204020204" charset="-122"/>
                <a:cs typeface="Arial" panose="020B0604020202020204" pitchFamily="34" charset="0"/>
              </a:rPr>
            </a:fld>
            <a:endParaRPr lang="en-US" sz="800">
              <a:solidFill>
                <a:srgbClr val="404040"/>
              </a:solidFill>
              <a:latin typeface="微软雅黑" panose="020B0503020204020204" charset="-122"/>
              <a:ea typeface="微软雅黑" panose="020B0503020204020204" charset="-122"/>
              <a:cs typeface="Arial" panose="020B0604020202020204" pitchFamily="34" charset="0"/>
            </a:endParaRPr>
          </a:p>
        </p:txBody>
      </p:sp>
      <p:sp>
        <p:nvSpPr>
          <p:cNvPr id="6159" name="TextBox 18"/>
          <p:cNvSpPr txBox="1">
            <a:spLocks noChangeArrowheads="1"/>
          </p:cNvSpPr>
          <p:nvPr/>
        </p:nvSpPr>
        <p:spPr bwMode="auto">
          <a:xfrm>
            <a:off x="8341995" y="215900"/>
            <a:ext cx="640715" cy="405130"/>
          </a:xfrm>
          <a:prstGeom prst="rect">
            <a:avLst/>
          </a:prstGeom>
          <a:noFill/>
          <a:ln w="9525">
            <a:noFill/>
            <a:miter lim="800000"/>
          </a:ln>
        </p:spPr>
        <p:txBody>
          <a:bodyPr lIns="0" tIns="0" rIns="0" bIns="0"/>
          <a:lstStyle/>
          <a:p>
            <a:pPr>
              <a:defRPr/>
            </a:pPr>
            <a:r>
              <a:rPr lang="zh-CN" altLang="en-US" sz="1000" b="1" dirty="0" smtClean="0">
                <a:solidFill>
                  <a:srgbClr val="404040"/>
                </a:solidFill>
                <a:latin typeface="微软雅黑" panose="020B0503020204020204" charset="-122"/>
                <a:ea typeface="Heiti SC Light"/>
                <a:cs typeface="Heiti SC Light"/>
              </a:rPr>
              <a:t>内部公开</a:t>
            </a:r>
            <a:r>
              <a:rPr lang="en-US" sz="1000" b="1" dirty="0" smtClean="0">
                <a:solidFill>
                  <a:srgbClr val="404040"/>
                </a:solidFill>
                <a:latin typeface="微软雅黑" panose="020B0503020204020204" charset="-122"/>
                <a:ea typeface="Heiti SC Light"/>
                <a:cs typeface="Heiti SC Light"/>
              </a:rPr>
              <a:t>▲</a:t>
            </a:r>
            <a:endParaRPr lang="en-US" sz="1000" b="1" dirty="0">
              <a:solidFill>
                <a:srgbClr val="404040"/>
              </a:solidFill>
              <a:latin typeface="微软雅黑" panose="020B0503020204020204" charset="-122"/>
              <a:ea typeface="Heiti SC Light"/>
              <a:cs typeface="Heiti SC Light"/>
            </a:endParaRPr>
          </a:p>
        </p:txBody>
      </p:sp>
      <p:sp>
        <p:nvSpPr>
          <p:cNvPr id="3080" name="标题占位符 1"/>
          <p:cNvSpPr>
            <a:spLocks noGrp="1" noChangeArrowheads="1"/>
          </p:cNvSpPr>
          <p:nvPr>
            <p:ph type="title"/>
          </p:nvPr>
        </p:nvSpPr>
        <p:spPr bwMode="auto">
          <a:xfrm>
            <a:off x="333375" y="455613"/>
            <a:ext cx="8516938" cy="962025"/>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单击此处编辑母版标题样式</a:t>
            </a:r>
            <a:endParaRPr lang="zh-CN" dirty="0" smtClean="0"/>
          </a:p>
        </p:txBody>
      </p:sp>
      <p:sp>
        <p:nvSpPr>
          <p:cNvPr id="3081" name="文本占位符 2"/>
          <p:cNvSpPr>
            <a:spLocks noGrp="1" noChangeArrowheads="1"/>
          </p:cNvSpPr>
          <p:nvPr>
            <p:ph type="body" idx="1"/>
          </p:nvPr>
        </p:nvSpPr>
        <p:spPr bwMode="auto">
          <a:xfrm>
            <a:off x="358775" y="1600200"/>
            <a:ext cx="8491538" cy="4252913"/>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单击此处编辑母版文本样式</a:t>
            </a:r>
            <a:endParaRPr lang="zh-CN" dirty="0" smtClean="0"/>
          </a:p>
          <a:p>
            <a:pPr lvl="1"/>
            <a:r>
              <a:rPr lang="zh-CN" dirty="0" smtClean="0"/>
              <a:t>二级</a:t>
            </a:r>
            <a:endParaRPr lang="zh-CN" dirty="0" smtClean="0"/>
          </a:p>
          <a:p>
            <a:pPr lvl="2"/>
            <a:r>
              <a:rPr lang="zh-CN" dirty="0" smtClean="0"/>
              <a:t>三级</a:t>
            </a:r>
            <a:endParaRPr lang="zh-CN" dirty="0" smtClean="0"/>
          </a:p>
          <a:p>
            <a:pPr lvl="3"/>
            <a:r>
              <a:rPr lang="zh-CN" dirty="0" smtClean="0"/>
              <a:t>四级</a:t>
            </a:r>
            <a:endParaRPr lang="zh-CN" dirty="0" smtClean="0"/>
          </a:p>
          <a:p>
            <a:pPr lvl="4"/>
            <a:r>
              <a:rPr lang="zh-CN" dirty="0" smtClean="0"/>
              <a:t>五级</a:t>
            </a:r>
            <a:endParaRPr lang="zh-CN" dirty="0" smtClean="0"/>
          </a:p>
        </p:txBody>
      </p:sp>
      <p:grpSp>
        <p:nvGrpSpPr>
          <p:cNvPr id="18" name="组 5"/>
          <p:cNvGrpSpPr/>
          <p:nvPr/>
        </p:nvGrpSpPr>
        <p:grpSpPr bwMode="auto">
          <a:xfrm>
            <a:off x="9364663" y="5135563"/>
            <a:ext cx="1392237" cy="1317625"/>
            <a:chOff x="0" y="0"/>
            <a:chExt cx="1392554" cy="989008"/>
          </a:xfrm>
        </p:grpSpPr>
        <p:grpSp>
          <p:nvGrpSpPr>
            <p:cNvPr id="19" name="组 6"/>
            <p:cNvGrpSpPr/>
            <p:nvPr/>
          </p:nvGrpSpPr>
          <p:grpSpPr bwMode="auto">
            <a:xfrm>
              <a:off x="0" y="0"/>
              <a:ext cx="935250" cy="253805"/>
              <a:chOff x="0" y="0"/>
              <a:chExt cx="935250" cy="253805"/>
            </a:xfrm>
          </p:grpSpPr>
          <p:sp>
            <p:nvSpPr>
              <p:cNvPr id="25" name="矩形 18"/>
              <p:cNvSpPr>
                <a:spLocks noChangeArrowheads="1"/>
              </p:cNvSpPr>
              <p:nvPr/>
            </p:nvSpPr>
            <p:spPr bwMode="auto">
              <a:xfrm>
                <a:off x="0" y="0"/>
                <a:ext cx="254058" cy="253805"/>
              </a:xfrm>
              <a:prstGeom prst="rect">
                <a:avLst/>
              </a:prstGeom>
              <a:solidFill>
                <a:srgbClr val="008FD4"/>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6" name="文本框 19"/>
              <p:cNvSpPr txBox="1">
                <a:spLocks noChangeArrowheads="1"/>
              </p:cNvSpPr>
              <p:nvPr/>
            </p:nvSpPr>
            <p:spPr bwMode="auto">
              <a:xfrm>
                <a:off x="217537" y="30981"/>
                <a:ext cx="717713"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G142, B211</a:t>
                </a:r>
                <a:endParaRPr lang="zh-CN" altLang="en-US" sz="700" i="1" dirty="0">
                  <a:solidFill>
                    <a:schemeClr val="bg1"/>
                  </a:solidFill>
                  <a:latin typeface="Times" pitchFamily="2" charset="0"/>
                  <a:cs typeface="Arial" panose="020B0604020202020204" pitchFamily="34" charset="0"/>
                </a:endParaRPr>
              </a:p>
            </p:txBody>
          </p:sp>
        </p:grpSp>
        <p:grpSp>
          <p:nvGrpSpPr>
            <p:cNvPr id="20" name="组 9"/>
            <p:cNvGrpSpPr/>
            <p:nvPr/>
          </p:nvGrpSpPr>
          <p:grpSpPr bwMode="auto">
            <a:xfrm>
              <a:off x="0" y="372963"/>
              <a:ext cx="1198835" cy="254997"/>
              <a:chOff x="0" y="-497"/>
              <a:chExt cx="1198835" cy="254997"/>
            </a:xfrm>
          </p:grpSpPr>
          <p:sp>
            <p:nvSpPr>
              <p:cNvPr id="23" name="矩形 14"/>
              <p:cNvSpPr>
                <a:spLocks noChangeArrowheads="1"/>
              </p:cNvSpPr>
              <p:nvPr/>
            </p:nvSpPr>
            <p:spPr bwMode="auto">
              <a:xfrm>
                <a:off x="0" y="-497"/>
                <a:ext cx="254058" cy="254997"/>
              </a:xfrm>
              <a:prstGeom prst="rect">
                <a:avLst/>
              </a:prstGeom>
              <a:solidFill>
                <a:srgbClr val="8CC63E"/>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4" name="文本框 15"/>
              <p:cNvSpPr txBox="1">
                <a:spLocks noChangeArrowheads="1"/>
              </p:cNvSpPr>
              <p:nvPr/>
            </p:nvSpPr>
            <p:spPr bwMode="auto">
              <a:xfrm>
                <a:off x="217537" y="30484"/>
                <a:ext cx="981298"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R154,G202, B60</a:t>
                </a:r>
                <a:endParaRPr lang="zh-CN" altLang="en-US" sz="700" i="1" dirty="0">
                  <a:solidFill>
                    <a:schemeClr val="bg1"/>
                  </a:solidFill>
                  <a:latin typeface="Times" pitchFamily="2" charset="0"/>
                  <a:cs typeface="Arial" panose="020B0604020202020204" pitchFamily="34" charset="0"/>
                </a:endParaRPr>
              </a:p>
            </p:txBody>
          </p:sp>
        </p:grpSp>
        <p:sp>
          <p:nvSpPr>
            <p:cNvPr id="21" name="矩形 10"/>
            <p:cNvSpPr>
              <a:spLocks noChangeArrowheads="1"/>
            </p:cNvSpPr>
            <p:nvPr/>
          </p:nvSpPr>
          <p:spPr bwMode="auto">
            <a:xfrm>
              <a:off x="0" y="735202"/>
              <a:ext cx="254058" cy="253806"/>
            </a:xfrm>
            <a:prstGeom prst="rect">
              <a:avLst/>
            </a:prstGeom>
            <a:solidFill>
              <a:srgbClr val="5ACBF5"/>
            </a:solidFill>
            <a:ln w="9525">
              <a:noFill/>
              <a:miter lim="800000"/>
            </a:ln>
          </p:spPr>
          <p:txBody>
            <a:bodyPr anchor="ctr"/>
            <a:lstStyle/>
            <a:p>
              <a:pPr algn="ctr">
                <a:defRPr/>
              </a:pPr>
              <a:endParaRPr lang="zh-CN" altLang="en-US">
                <a:solidFill>
                  <a:srgbClr val="FFFFFF"/>
                </a:solidFill>
                <a:cs typeface="Arial" panose="020B0604020202020204" pitchFamily="34" charset="0"/>
              </a:endParaRPr>
            </a:p>
          </p:txBody>
        </p:sp>
        <p:sp>
          <p:nvSpPr>
            <p:cNvPr id="22" name="文本框 12"/>
            <p:cNvSpPr txBox="1">
              <a:spLocks noChangeArrowheads="1"/>
            </p:cNvSpPr>
            <p:nvPr/>
          </p:nvSpPr>
          <p:spPr bwMode="auto">
            <a:xfrm>
              <a:off x="217537" y="766183"/>
              <a:ext cx="1175017" cy="150139"/>
            </a:xfrm>
            <a:prstGeom prst="rect">
              <a:avLst/>
            </a:prstGeom>
            <a:noFill/>
            <a:ln w="9525">
              <a:noFill/>
              <a:miter lim="800000"/>
            </a:ln>
          </p:spPr>
          <p:txBody>
            <a:bodyPr>
              <a:spAutoFit/>
            </a:bodyPr>
            <a:lstStyle/>
            <a:p>
              <a:pPr>
                <a:defRPr/>
              </a:pPr>
              <a:r>
                <a:rPr lang="en-US" sz="700" i="1" dirty="0" smtClean="0">
                  <a:solidFill>
                    <a:schemeClr val="bg1"/>
                  </a:solidFill>
                  <a:latin typeface="Times" pitchFamily="2" charset="0"/>
                  <a:cs typeface="Arial" panose="020B0604020202020204" pitchFamily="34" charset="0"/>
                </a:rPr>
                <a:t>R68,G200, </a:t>
              </a:r>
              <a:r>
                <a:rPr lang="en-US" sz="700" i="1" dirty="0">
                  <a:solidFill>
                    <a:schemeClr val="bg1"/>
                  </a:solidFill>
                  <a:latin typeface="Times" pitchFamily="2" charset="0"/>
                  <a:cs typeface="Arial" panose="020B0604020202020204" pitchFamily="34" charset="0"/>
                </a:rPr>
                <a:t>B245</a:t>
              </a:r>
              <a:endParaRPr lang="zh-CN" altLang="en-US" sz="700" i="1" dirty="0">
                <a:solidFill>
                  <a:schemeClr val="bg1"/>
                </a:solidFill>
                <a:latin typeface="Times" pitchFamily="2" charset="0"/>
                <a:cs typeface="Arial" panose="020B0604020202020204" pitchFamily="34" charset="0"/>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xStyles>
    <p:titleStyle>
      <a:lvl1pPr algn="l" defTabSz="457200" rtl="0" eaLnBrk="0" fontAlgn="base" hangingPunct="0">
        <a:spcBef>
          <a:spcPct val="0"/>
        </a:spcBef>
        <a:spcAft>
          <a:spcPct val="0"/>
        </a:spcAft>
        <a:defRPr sz="2400">
          <a:solidFill>
            <a:schemeClr val="bg2"/>
          </a:solidFill>
          <a:latin typeface="+mj-lt"/>
          <a:ea typeface="+mj-ea"/>
          <a:cs typeface="+mj-cs"/>
        </a:defRPr>
      </a:lvl1pPr>
      <a:lvl2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2pPr>
      <a:lvl3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3pPr>
      <a:lvl4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4pPr>
      <a:lvl5pPr algn="l" defTabSz="457200" rtl="0" eaLnBrk="0" fontAlgn="base" hangingPunct="0">
        <a:spcBef>
          <a:spcPct val="0"/>
        </a:spcBef>
        <a:spcAft>
          <a:spcPct val="0"/>
        </a:spcAft>
        <a:defRPr sz="2400">
          <a:solidFill>
            <a:schemeClr val="tx1"/>
          </a:solidFill>
          <a:latin typeface="Calibri" panose="020F0502020204030204" pitchFamily="34" charset="0"/>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457200" rtl="0" eaLnBrk="0" fontAlgn="base" hangingPunct="0">
        <a:spcBef>
          <a:spcPct val="0"/>
        </a:spcBef>
        <a:spcAft>
          <a:spcPct val="0"/>
        </a:spcAft>
        <a:defRPr sz="6000">
          <a:solidFill>
            <a:schemeClr val="tx1"/>
          </a:solidFill>
          <a:latin typeface="+mn-ea"/>
          <a:ea typeface="+mn-ea"/>
          <a:cs typeface="+mj-cs"/>
        </a:defRPr>
      </a:lvl1pPr>
      <a:lvl2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2pPr>
      <a:lvl3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3pPr>
      <a:lvl4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4pPr>
      <a:lvl5pPr algn="l" defTabSz="457200" rtl="0" eaLnBrk="0" fontAlgn="base" hangingPunct="0">
        <a:spcBef>
          <a:spcPct val="0"/>
        </a:spcBef>
        <a:spcAft>
          <a:spcPct val="0"/>
        </a:spcAft>
        <a:defRPr sz="6000">
          <a:solidFill>
            <a:schemeClr val="tx1"/>
          </a:solidFill>
          <a:latin typeface="微软雅黑" panose="020B0503020204020204" charset="-122"/>
          <a:ea typeface="微软雅黑" panose="020B050302020402020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5122" name="Text Placeholder 2"/>
          <p:cNvSpPr>
            <a:spLocks noGrp="1"/>
          </p:cNvSpPr>
          <p:nvPr>
            <p:ph type="body" sz="quarter" idx="4294967295"/>
          </p:nvPr>
        </p:nvSpPr>
        <p:spPr>
          <a:xfrm>
            <a:off x="2801620" y="2947035"/>
            <a:ext cx="3667760" cy="1914525"/>
          </a:xfrm>
          <a:prstGeom prst="rect">
            <a:avLst/>
          </a:prstGeom>
        </p:spPr>
        <p:txBody>
          <a:bodyPr/>
          <a:lstStyle/>
          <a:p>
            <a:pPr marL="0" indent="0" eaLnBrk="1" hangingPunct="1">
              <a:lnSpc>
                <a:spcPct val="150000"/>
              </a:lnSpc>
              <a:buFont typeface="Arial" panose="020B0604020202020204" pitchFamily="34" charset="0"/>
              <a:buNone/>
            </a:pPr>
            <a:r>
              <a:rPr lang="zh-CN" altLang="en-US" sz="1400" smtClean="0">
                <a:solidFill>
                  <a:srgbClr val="FFFFFF"/>
                </a:solidFill>
                <a:latin typeface="微软雅黑" panose="020B0503020204020204" charset="-122"/>
                <a:ea typeface="Heiti SC Light"/>
                <a:cs typeface="Heiti SC Light"/>
              </a:rPr>
              <a:t>分享人：朱坤杰</a:t>
            </a:r>
            <a:endParaRPr lang="en-US" altLang="zh-CN" sz="1400" smtClean="0">
              <a:solidFill>
                <a:srgbClr val="FFFFFF"/>
              </a:solidFill>
              <a:latin typeface="微软雅黑" panose="020B0503020204020204" charset="-122"/>
              <a:ea typeface="Heiti SC Light"/>
              <a:cs typeface="Heiti SC Light"/>
            </a:endParaRPr>
          </a:p>
          <a:p>
            <a:pPr marL="0" indent="0" eaLnBrk="1" hangingPunct="1">
              <a:lnSpc>
                <a:spcPct val="150000"/>
              </a:lnSpc>
              <a:buFont typeface="Arial" panose="020B0604020202020204" pitchFamily="34" charset="0"/>
              <a:buNone/>
            </a:pPr>
            <a:r>
              <a:rPr lang="zh-CN" altLang="en-US" sz="1400" smtClean="0">
                <a:solidFill>
                  <a:srgbClr val="FFFFFF"/>
                </a:solidFill>
                <a:latin typeface="微软雅黑" panose="020B0503020204020204" charset="-122"/>
                <a:ea typeface="Heiti SC Light"/>
                <a:cs typeface="Heiti SC Light"/>
              </a:rPr>
              <a:t>部   门：有线产品经营部</a:t>
            </a:r>
            <a:r>
              <a:rPr lang="en-US" altLang="zh-CN" sz="1400" smtClean="0">
                <a:solidFill>
                  <a:srgbClr val="FFFFFF"/>
                </a:solidFill>
                <a:latin typeface="微软雅黑" panose="020B0503020204020204" charset="-122"/>
                <a:ea typeface="Heiti SC Light"/>
                <a:cs typeface="Heiti SC Light"/>
              </a:rPr>
              <a:t>/</a:t>
            </a:r>
            <a:r>
              <a:rPr lang="zh-CN" altLang="en-US" sz="1400" smtClean="0">
                <a:solidFill>
                  <a:srgbClr val="FFFFFF"/>
                </a:solidFill>
                <a:latin typeface="微软雅黑" panose="020B0503020204020204" charset="-122"/>
                <a:ea typeface="Heiti SC Light"/>
                <a:cs typeface="Heiti SC Light"/>
              </a:rPr>
              <a:t>有线研究院</a:t>
            </a:r>
            <a:r>
              <a:rPr lang="en-US" altLang="zh-CN" sz="1400" smtClean="0">
                <a:solidFill>
                  <a:srgbClr val="FFFFFF"/>
                </a:solidFill>
                <a:latin typeface="微软雅黑" panose="020B0503020204020204" charset="-122"/>
                <a:ea typeface="Heiti SC Light"/>
                <a:cs typeface="Heiti SC Light"/>
              </a:rPr>
              <a:t>/</a:t>
            </a:r>
            <a:r>
              <a:rPr lang="zh-CN" altLang="en-US" sz="1400" smtClean="0">
                <a:solidFill>
                  <a:srgbClr val="FFFFFF"/>
                </a:solidFill>
                <a:latin typeface="微软雅黑" panose="020B0503020204020204" charset="-122"/>
                <a:ea typeface="Heiti SC Light"/>
                <a:cs typeface="Heiti SC Light"/>
              </a:rPr>
              <a:t>软件    </a:t>
            </a:r>
            <a:r>
              <a:rPr lang="en-US" altLang="zh-CN" sz="1400" smtClean="0">
                <a:solidFill>
                  <a:srgbClr val="FFFFFF"/>
                </a:solidFill>
                <a:latin typeface="微软雅黑" panose="020B0503020204020204" charset="-122"/>
                <a:ea typeface="Heiti SC Light"/>
                <a:cs typeface="Heiti SC Light"/>
              </a:rPr>
              <a:t>	     </a:t>
            </a:r>
            <a:r>
              <a:rPr lang="zh-CN" altLang="en-US" sz="1400" smtClean="0">
                <a:solidFill>
                  <a:srgbClr val="FFFFFF"/>
                </a:solidFill>
                <a:latin typeface="微软雅黑" panose="020B0503020204020204" charset="-122"/>
                <a:ea typeface="Heiti SC Light"/>
                <a:cs typeface="Heiti SC Light"/>
              </a:rPr>
              <a:t>平台南京开发一部</a:t>
            </a:r>
            <a:endParaRPr lang="zh-CN" altLang="en-US" sz="1400" smtClean="0">
              <a:solidFill>
                <a:srgbClr val="FFFFFF"/>
              </a:solidFill>
              <a:latin typeface="微软雅黑" panose="020B0503020204020204" charset="-122"/>
              <a:ea typeface="Heiti SC Light"/>
              <a:cs typeface="Heiti SC Light"/>
            </a:endParaRPr>
          </a:p>
          <a:p>
            <a:pPr marL="0" indent="0" eaLnBrk="1" hangingPunct="1">
              <a:lnSpc>
                <a:spcPct val="150000"/>
              </a:lnSpc>
              <a:buFont typeface="Arial" panose="020B0604020202020204" pitchFamily="34" charset="0"/>
              <a:buNone/>
            </a:pPr>
            <a:r>
              <a:rPr lang="zh-CN" altLang="zh-CN" sz="1400" smtClean="0">
                <a:solidFill>
                  <a:srgbClr val="FFFFFF"/>
                </a:solidFill>
                <a:latin typeface="微软雅黑" panose="020B0503020204020204" charset="-122"/>
                <a:ea typeface="Heiti SC Light"/>
                <a:cs typeface="Heiti SC Light"/>
              </a:rPr>
              <a:t>时   间：</a:t>
            </a:r>
            <a:r>
              <a:rPr lang="en-US" altLang="zh-CN" sz="1400" smtClean="0">
                <a:solidFill>
                  <a:srgbClr val="FFFFFF"/>
                </a:solidFill>
                <a:latin typeface="微软雅黑" panose="020B0503020204020204" charset="-122"/>
                <a:ea typeface="Heiti SC Light"/>
                <a:cs typeface="Heiti SC Light"/>
              </a:rPr>
              <a:t>2020.04.17</a:t>
            </a:r>
            <a:endParaRPr lang="en-US" altLang="zh-CN" sz="1400" smtClean="0">
              <a:solidFill>
                <a:srgbClr val="FFFFFF"/>
              </a:solidFill>
              <a:latin typeface="微软雅黑" panose="020B0503020204020204" charset="-122"/>
              <a:ea typeface="Heiti SC Light"/>
              <a:cs typeface="Heiti SC Light"/>
            </a:endParaRPr>
          </a:p>
        </p:txBody>
      </p:sp>
      <p:sp>
        <p:nvSpPr>
          <p:cNvPr id="5124" name="Title 3"/>
          <p:cNvSpPr>
            <a:spLocks noGrp="1"/>
          </p:cNvSpPr>
          <p:nvPr>
            <p:ph type="ctrTitle" idx="4294967295"/>
          </p:nvPr>
        </p:nvSpPr>
        <p:spPr>
          <a:xfrm>
            <a:off x="1002030" y="1581150"/>
            <a:ext cx="7139940" cy="805815"/>
          </a:xfrm>
          <a:prstGeom prst="rect">
            <a:avLst/>
          </a:prstGeom>
        </p:spPr>
        <p:txBody>
          <a:bodyPr/>
          <a:lstStyle/>
          <a:p>
            <a:pPr algn="ctr" eaLnBrk="1" hangingPunct="1"/>
            <a:r>
              <a:rPr lang="en-US" altLang="zh-CN" sz="4800" b="1" dirty="0" smtClean="0">
                <a:solidFill>
                  <a:schemeClr val="bg1"/>
                </a:solidFill>
              </a:rPr>
              <a:t>迪杰斯特拉派</a:t>
            </a:r>
            <a:r>
              <a:rPr lang="zh-CN" altLang="en-US" sz="4800" b="1" dirty="0" smtClean="0">
                <a:solidFill>
                  <a:schemeClr val="bg1"/>
                </a:solidFill>
              </a:rPr>
              <a:t>赛题解析</a:t>
            </a:r>
            <a:endParaRPr lang="zh-CN" altLang="en-US" sz="4800" b="1" dirty="0" smtClean="0">
              <a:solidFill>
                <a:schemeClr val="bg1"/>
              </a:solidFill>
            </a:endParaRPr>
          </a:p>
        </p:txBody>
      </p:sp>
    </p:spTree>
  </p:cSld>
  <p:clrMapOvr>
    <a:masterClrMapping/>
  </p:clrMapOvr>
  <p:transition advTm="60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微软雅黑" panose="020B0503020204020204" charset="-122"/>
                <a:ea typeface="微软雅黑" panose="020B0503020204020204" charset="-122"/>
                <a:cs typeface="楷体" panose="02010609060101010101" charset="-122"/>
                <a:sym typeface="+mn-ea"/>
              </a:rPr>
              <a:t>结果输出</a:t>
            </a:r>
            <a:endParaRPr lang="zh-CN" altLang="en-US" smtClean="0">
              <a:latin typeface="微软雅黑" panose="020B0503020204020204" charset="-122"/>
              <a:ea typeface="微软雅黑" panose="020B0503020204020204" charset="-122"/>
              <a:cs typeface="楷体" panose="02010609060101010101" charset="-122"/>
              <a:sym typeface="+mn-ea"/>
            </a:endParaRPr>
          </a:p>
        </p:txBody>
      </p:sp>
      <p:sp>
        <p:nvSpPr>
          <p:cNvPr id="40" name="内容占位符 5"/>
          <p:cNvSpPr>
            <a:spLocks noGrp="1"/>
          </p:cNvSpPr>
          <p:nvPr>
            <p:ph sz="half" idx="1"/>
          </p:nvPr>
        </p:nvSpPr>
        <p:spPr>
          <a:xfrm>
            <a:off x="486410" y="1280160"/>
            <a:ext cx="3464560" cy="5277485"/>
          </a:xfrm>
          <a:noFill/>
          <a:ln w="9525">
            <a:noFill/>
            <a:miter lim="800000"/>
          </a:ln>
        </p:spPr>
        <p:txBody>
          <a:bodyPr vert="horz" wrap="square" lIns="0" tIns="0" rIns="0" bIns="0" numCol="1" rtlCol="0" anchor="t" anchorCtr="0" compatLnSpc="1"/>
          <a:p>
            <a:pPr lvl="0" algn="l" eaLnBrk="1" hangingPunct="1">
              <a:lnSpc>
                <a:spcPct val="150000"/>
              </a:lnSpc>
              <a:buClr>
                <a:srgbClr val="00335A"/>
              </a:buClr>
              <a:buSzTx/>
              <a:buFont typeface="Wingdings" panose="05000000000000000000" charset="0"/>
              <a:buChar char="p"/>
            </a:pPr>
            <a:r>
              <a:rPr lang="zh-CN" altLang="zh-CN" sz="1600" b="1" dirty="0" smtClean="0">
                <a:solidFill>
                  <a:schemeClr val="accent6">
                    <a:lumMod val="50000"/>
                  </a:schemeClr>
                </a:solidFill>
                <a:latin typeface="Times New Roman" panose="02020603050405020304" charset="0"/>
                <a:ea typeface="楷体" panose="02010609060101010101" charset="-122"/>
                <a:cs typeface="Times New Roman" panose="02020603050405020304" charset="0"/>
                <a:sym typeface="+mn-ea"/>
              </a:rPr>
              <a:t>结果输出格式：</a:t>
            </a:r>
            <a:endParaRPr lang="zh-CN" altLang="zh-CN" sz="1600" b="1" dirty="0" smtClean="0">
              <a:solidFill>
                <a:schemeClr val="accent6">
                  <a:lumMod val="50000"/>
                </a:schemeClr>
              </a:solidFill>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规划失败的货物数量</a:t>
            </a:r>
            <a:r>
              <a:rPr lang="en-US" altLang="zh-CN" sz="1400" dirty="0" smtClean="0">
                <a:latin typeface="Times New Roman" panose="02020603050405020304" charset="0"/>
                <a:ea typeface="楷体" panose="02010609060101010101" charset="-122"/>
                <a:cs typeface="Times New Roman" panose="02020603050405020304" charset="0"/>
                <a:sym typeface="+mn-ea"/>
              </a:rPr>
              <a:t>N</a:t>
            </a:r>
            <a:r>
              <a:rPr lang="zh-CN" altLang="en-US" sz="1400" dirty="0" smtClean="0">
                <a:latin typeface="Times New Roman" panose="02020603050405020304" charset="0"/>
                <a:ea typeface="楷体" panose="02010609060101010101" charset="-122"/>
                <a:cs typeface="Times New Roman" panose="02020603050405020304" charset="0"/>
                <a:sym typeface="+mn-ea"/>
              </a:rPr>
              <a:t>，失败货物总重量</a:t>
            </a:r>
            <a:r>
              <a:rPr lang="en-US" altLang="zh-CN" sz="1400" dirty="0" smtClean="0">
                <a:latin typeface="Times New Roman" panose="02020603050405020304" charset="0"/>
                <a:ea typeface="楷体" panose="02010609060101010101" charset="-122"/>
                <a:cs typeface="Times New Roman" panose="02020603050405020304" charset="0"/>
                <a:sym typeface="+mn-ea"/>
              </a:rPr>
              <a:t>M</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货物</a:t>
            </a:r>
            <a:r>
              <a:rPr lang="en-US" altLang="zh-CN" sz="1400" dirty="0" smtClean="0">
                <a:latin typeface="Times New Roman" panose="02020603050405020304" charset="0"/>
                <a:ea typeface="楷体" panose="02010609060101010101" charset="-122"/>
                <a:cs typeface="Times New Roman" panose="02020603050405020304" charset="0"/>
                <a:sym typeface="+mn-ea"/>
              </a:rPr>
              <a:t>1</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轨道</a:t>
            </a:r>
            <a:r>
              <a:rPr lang="en-US" altLang="zh-CN" sz="1400" dirty="0" smtClean="0">
                <a:latin typeface="Times New Roman" panose="02020603050405020304" charset="0"/>
                <a:ea typeface="楷体" panose="02010609060101010101" charset="-122"/>
                <a:cs typeface="Times New Roman" panose="02020603050405020304" charset="0"/>
                <a:sym typeface="+mn-ea"/>
              </a:rPr>
              <a:t>1</a:t>
            </a:r>
            <a:r>
              <a:rPr lang="zh-CN" altLang="en-US" sz="1400" dirty="0" smtClean="0">
                <a:latin typeface="Times New Roman" panose="02020603050405020304" charset="0"/>
                <a:ea typeface="楷体" panose="02010609060101010101" charset="-122"/>
                <a:cs typeface="Times New Roman" panose="02020603050405020304" charset="0"/>
                <a:sym typeface="+mn-ea"/>
              </a:rPr>
              <a:t>，轨道</a:t>
            </a:r>
            <a:r>
              <a:rPr lang="en-US" altLang="zh-CN" sz="1400" dirty="0" smtClean="0">
                <a:latin typeface="Times New Roman" panose="02020603050405020304" charset="0"/>
                <a:ea typeface="楷体" panose="02010609060101010101" charset="-122"/>
                <a:cs typeface="Times New Roman" panose="02020603050405020304" charset="0"/>
                <a:sym typeface="+mn-ea"/>
              </a:rPr>
              <a:t>2</a:t>
            </a:r>
            <a:r>
              <a:rPr lang="zh-CN" altLang="en-US" sz="1400" dirty="0" smtClean="0">
                <a:latin typeface="Times New Roman" panose="02020603050405020304" charset="0"/>
                <a:ea typeface="楷体" panose="02010609060101010101" charset="-122"/>
                <a:cs typeface="Times New Roman" panose="02020603050405020304" charset="0"/>
                <a:sym typeface="+mn-ea"/>
              </a:rPr>
              <a:t>，轨道</a:t>
            </a:r>
            <a:r>
              <a:rPr lang="en-US" altLang="zh-CN" sz="1400" dirty="0" smtClean="0">
                <a:latin typeface="Times New Roman" panose="02020603050405020304" charset="0"/>
                <a:ea typeface="楷体" panose="02010609060101010101" charset="-122"/>
                <a:cs typeface="Times New Roman" panose="02020603050405020304" charset="0"/>
                <a:sym typeface="+mn-ea"/>
              </a:rPr>
              <a:t>3</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en-US" altLang="zh-CN" sz="1400" dirty="0" smtClean="0">
                <a:latin typeface="Times New Roman" panose="02020603050405020304" charset="0"/>
                <a:ea typeface="楷体" panose="02010609060101010101" charset="-122"/>
                <a:cs typeface="Times New Roman" panose="02020603050405020304" charset="0"/>
                <a:sym typeface="+mn-ea"/>
              </a:rPr>
              <a:t>1,1,1</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货物</a:t>
            </a:r>
            <a:r>
              <a:rPr lang="en-US" altLang="zh-CN" sz="1400" dirty="0" smtClean="0">
                <a:latin typeface="Times New Roman" panose="02020603050405020304" charset="0"/>
                <a:ea typeface="楷体" panose="02010609060101010101" charset="-122"/>
                <a:cs typeface="Times New Roman" panose="02020603050405020304" charset="0"/>
                <a:sym typeface="+mn-ea"/>
              </a:rPr>
              <a:t>2</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en-US" altLang="zh-CN" sz="1400" dirty="0" smtClean="0">
                <a:latin typeface="Times New Roman" panose="02020603050405020304" charset="0"/>
                <a:ea typeface="楷体" panose="02010609060101010101" charset="-122"/>
                <a:cs typeface="Times New Roman" panose="02020603050405020304" charset="0"/>
                <a:sym typeface="+mn-ea"/>
              </a:rPr>
              <a:t>null</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en-US" altLang="zh-CN" sz="1400" dirty="0" smtClean="0">
                <a:latin typeface="Times New Roman" panose="02020603050405020304" charset="0"/>
                <a:ea typeface="楷体" panose="02010609060101010101" charset="-122"/>
                <a:cs typeface="Times New Roman" panose="02020603050405020304" charset="0"/>
                <a:sym typeface="+mn-ea"/>
              </a:rPr>
              <a:t>null</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en-US" altLang="zh-CN" sz="1400" dirty="0" smtClean="0">
                <a:latin typeface="Times New Roman" panose="02020603050405020304" charset="0"/>
                <a:ea typeface="楷体" panose="02010609060101010101" charset="-122"/>
                <a:cs typeface="Times New Roman" panose="02020603050405020304" charset="0"/>
                <a:sym typeface="+mn-ea"/>
              </a:rPr>
              <a:t>...</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货物</a:t>
            </a:r>
            <a:r>
              <a:rPr lang="en-US" altLang="zh-CN" sz="1400" dirty="0" smtClean="0">
                <a:latin typeface="Times New Roman" panose="02020603050405020304" charset="0"/>
                <a:ea typeface="楷体" panose="02010609060101010101" charset="-122"/>
                <a:cs typeface="Times New Roman" panose="02020603050405020304" charset="0"/>
                <a:sym typeface="+mn-ea"/>
              </a:rPr>
              <a:t>S</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轨道</a:t>
            </a:r>
            <a:r>
              <a:rPr lang="en-US" altLang="zh-CN" sz="1400" dirty="0" smtClean="0">
                <a:latin typeface="Times New Roman" panose="02020603050405020304" charset="0"/>
                <a:ea typeface="楷体" panose="02010609060101010101" charset="-122"/>
                <a:cs typeface="Times New Roman" panose="02020603050405020304" charset="0"/>
                <a:sym typeface="+mn-ea"/>
              </a:rPr>
              <a:t>1</a:t>
            </a:r>
            <a:r>
              <a:rPr lang="zh-CN" altLang="en-US" sz="1400" dirty="0" smtClean="0">
                <a:latin typeface="Times New Roman" panose="02020603050405020304" charset="0"/>
                <a:ea typeface="楷体" panose="02010609060101010101" charset="-122"/>
                <a:cs typeface="Times New Roman" panose="02020603050405020304" charset="0"/>
                <a:sym typeface="+mn-ea"/>
              </a:rPr>
              <a:t>，轨道</a:t>
            </a:r>
            <a:r>
              <a:rPr lang="en-US" altLang="zh-CN" sz="1400" dirty="0" smtClean="0">
                <a:latin typeface="Times New Roman" panose="02020603050405020304" charset="0"/>
                <a:ea typeface="楷体" panose="02010609060101010101" charset="-122"/>
                <a:cs typeface="Times New Roman" panose="02020603050405020304" charset="0"/>
                <a:sym typeface="+mn-ea"/>
              </a:rPr>
              <a:t>10</a:t>
            </a:r>
            <a:r>
              <a:rPr lang="zh-CN" altLang="en-US" sz="1400" dirty="0" smtClean="0">
                <a:latin typeface="Times New Roman" panose="02020603050405020304" charset="0"/>
                <a:ea typeface="楷体" panose="02010609060101010101" charset="-122"/>
                <a:cs typeface="Times New Roman" panose="02020603050405020304" charset="0"/>
                <a:sym typeface="+mn-ea"/>
              </a:rPr>
              <a:t>，轨道</a:t>
            </a:r>
            <a:r>
              <a:rPr lang="en-US" altLang="zh-CN" sz="1400" dirty="0" smtClean="0">
                <a:latin typeface="Times New Roman" panose="02020603050405020304" charset="0"/>
                <a:ea typeface="楷体" panose="02010609060101010101" charset="-122"/>
                <a:cs typeface="Times New Roman" panose="02020603050405020304" charset="0"/>
                <a:sym typeface="+mn-ea"/>
              </a:rPr>
              <a:t>100</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en-US" altLang="zh-CN" sz="1400" dirty="0" smtClean="0">
                <a:latin typeface="Times New Roman" panose="02020603050405020304" charset="0"/>
                <a:ea typeface="楷体" panose="02010609060101010101" charset="-122"/>
                <a:cs typeface="Times New Roman" panose="02020603050405020304" charset="0"/>
                <a:sym typeface="+mn-ea"/>
              </a:rPr>
              <a:t>1,3,3</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p:txBody>
      </p:sp>
      <p:sp>
        <p:nvSpPr>
          <p:cNvPr id="17" name="右箭头 16"/>
          <p:cNvSpPr/>
          <p:nvPr/>
        </p:nvSpPr>
        <p:spPr>
          <a:xfrm>
            <a:off x="4184015" y="1730375"/>
            <a:ext cx="885190" cy="322580"/>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23" name="文本框 22"/>
          <p:cNvSpPr txBox="1"/>
          <p:nvPr/>
        </p:nvSpPr>
        <p:spPr>
          <a:xfrm>
            <a:off x="5259705" y="1723390"/>
            <a:ext cx="2329180" cy="337185"/>
          </a:xfrm>
          <a:prstGeom prst="rect">
            <a:avLst/>
          </a:prstGeom>
          <a:noFill/>
        </p:spPr>
        <p:txBody>
          <a:bodyPr wrap="square" rtlCol="0">
            <a:spAutoFit/>
          </a:bodyPr>
          <a:p>
            <a:r>
              <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rPr>
              <a:t>注意货物重量非整型</a:t>
            </a:r>
            <a:endPar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endParaRPr>
          </a:p>
        </p:txBody>
      </p:sp>
      <p:sp>
        <p:nvSpPr>
          <p:cNvPr id="2" name="右箭头 1"/>
          <p:cNvSpPr/>
          <p:nvPr/>
        </p:nvSpPr>
        <p:spPr>
          <a:xfrm>
            <a:off x="4184015" y="2837815"/>
            <a:ext cx="885190" cy="322580"/>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5" name="文本框 4"/>
          <p:cNvSpPr txBox="1"/>
          <p:nvPr/>
        </p:nvSpPr>
        <p:spPr>
          <a:xfrm>
            <a:off x="5259705" y="2584450"/>
            <a:ext cx="3590925" cy="829945"/>
          </a:xfrm>
          <a:prstGeom prst="rect">
            <a:avLst/>
          </a:prstGeom>
          <a:noFill/>
        </p:spPr>
        <p:txBody>
          <a:bodyPr wrap="square" rtlCol="0">
            <a:spAutoFit/>
          </a:bodyPr>
          <a:p>
            <a:r>
              <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rPr>
              <a:t>第一行为货物名</a:t>
            </a:r>
            <a:endPar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endParaRPr>
          </a:p>
          <a:p>
            <a:r>
              <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rPr>
              <a:t>第二行为路径轨道，正反向不限</a:t>
            </a:r>
            <a:endPar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endParaRPr>
          </a:p>
          <a:p>
            <a:r>
              <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rPr>
              <a:t>第三行为每条轨道上的列车号</a:t>
            </a:r>
            <a:endPar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endParaRPr>
          </a:p>
        </p:txBody>
      </p:sp>
      <p:sp>
        <p:nvSpPr>
          <p:cNvPr id="6" name="右箭头 5"/>
          <p:cNvSpPr/>
          <p:nvPr/>
        </p:nvSpPr>
        <p:spPr>
          <a:xfrm>
            <a:off x="4184015" y="3862705"/>
            <a:ext cx="885190" cy="322580"/>
          </a:xfrm>
          <a:prstGeom prst="right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7" name="文本框 6"/>
          <p:cNvSpPr txBox="1"/>
          <p:nvPr/>
        </p:nvSpPr>
        <p:spPr>
          <a:xfrm>
            <a:off x="5259705" y="3731895"/>
            <a:ext cx="3590925" cy="583565"/>
          </a:xfrm>
          <a:prstGeom prst="rect">
            <a:avLst/>
          </a:prstGeom>
          <a:noFill/>
        </p:spPr>
        <p:txBody>
          <a:bodyPr wrap="square" rtlCol="0">
            <a:spAutoFit/>
          </a:bodyPr>
          <a:p>
            <a:r>
              <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rPr>
              <a:t>需要输出全部货物的路径，但输出正反向不限</a:t>
            </a:r>
            <a:endParaRPr lang="zh-CN" altLang="en-US" sz="1600" b="1">
              <a:solidFill>
                <a:schemeClr val="accent6">
                  <a:lumMod val="50000"/>
                </a:schemeClr>
              </a:solidFill>
              <a:latin typeface="Times New Roman" panose="02020603050405020304" charset="0"/>
              <a:ea typeface="楷体" panose="02010609060101010101" charset="-122"/>
              <a:cs typeface="Times New Roman" panose="02020603050405020304" charset="0"/>
            </a:endParaRPr>
          </a:p>
        </p:txBody>
      </p:sp>
      <p:sp>
        <p:nvSpPr>
          <p:cNvPr id="3" name="内容占位符 5"/>
          <p:cNvSpPr>
            <a:spLocks noGrp="1"/>
          </p:cNvSpPr>
          <p:nvPr/>
        </p:nvSpPr>
        <p:spPr>
          <a:xfrm>
            <a:off x="5284470" y="4693920"/>
            <a:ext cx="3566160" cy="1588135"/>
          </a:xfrm>
          <a:prstGeom prst="rect">
            <a:avLst/>
          </a:prstGeom>
          <a:noFill/>
          <a:ln w="9525">
            <a:noFill/>
            <a:miter lim="800000"/>
          </a:ln>
        </p:spPr>
        <p:txBody>
          <a:bodyPr vert="horz" wrap="square" lIns="0" tIns="0" rIns="0" bIns="0" numCol="1" rtlCol="0" anchor="t" anchorCtr="0" compatLnSpc="1"/>
          <a:lst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a:lstStyle>
          <a:p>
            <a:pPr lvl="0" algn="l" eaLnBrk="1" hangingPunct="1">
              <a:lnSpc>
                <a:spcPct val="150000"/>
              </a:lnSpc>
              <a:buClr>
                <a:srgbClr val="00335A"/>
              </a:buClr>
              <a:buSzTx/>
              <a:buFont typeface="Wingdings" panose="05000000000000000000" charset="0"/>
              <a:buChar char="p"/>
            </a:pPr>
            <a:r>
              <a:rPr lang="en-US" sz="1600" b="1" dirty="0" smtClean="0">
                <a:solidFill>
                  <a:schemeClr val="accent6">
                    <a:lumMod val="50000"/>
                  </a:schemeClr>
                </a:solidFill>
                <a:latin typeface="Times New Roman" panose="02020603050405020304" charset="0"/>
                <a:ea typeface="楷体" panose="02010609060101010101" charset="-122"/>
                <a:cs typeface="Times New Roman" panose="02020603050405020304" charset="0"/>
                <a:sym typeface="+mn-ea"/>
              </a:rPr>
              <a:t>java: </a:t>
            </a:r>
            <a:r>
              <a:rPr lang="en-US" sz="1400" dirty="0" smtClean="0">
                <a:latin typeface="Times New Roman" panose="02020603050405020304" charset="0"/>
                <a:ea typeface="楷体" panose="02010609060101010101" charset="-122"/>
                <a:cs typeface="Times New Roman" panose="02020603050405020304" charset="0"/>
                <a:sym typeface="+mn-ea"/>
              </a:rPr>
              <a:t>System.out.println()</a:t>
            </a:r>
            <a:endParaRPr lang="en-US" sz="1400" dirty="0" smtClean="0">
              <a:latin typeface="Times New Roman" panose="02020603050405020304" charset="0"/>
              <a:ea typeface="楷体" panose="02010609060101010101" charset="-122"/>
              <a:cs typeface="Times New Roman" panose="02020603050405020304" charset="0"/>
              <a:sym typeface="+mn-ea"/>
            </a:endParaRPr>
          </a:p>
          <a:p>
            <a:pPr lvl="0" algn="l" eaLnBrk="1" hangingPunct="1">
              <a:lnSpc>
                <a:spcPct val="150000"/>
              </a:lnSpc>
              <a:buClr>
                <a:srgbClr val="00335A"/>
              </a:buClr>
              <a:buSzTx/>
              <a:buFont typeface="Wingdings" panose="05000000000000000000" charset="0"/>
              <a:buChar char="p"/>
            </a:pPr>
            <a:r>
              <a:rPr lang="en-US" sz="1600" b="1" dirty="0" smtClean="0">
                <a:latin typeface="Times New Roman" panose="02020603050405020304" charset="0"/>
                <a:ea typeface="楷体" panose="02010609060101010101" charset="-122"/>
                <a:cs typeface="Times New Roman" panose="02020603050405020304" charset="0"/>
                <a:sym typeface="+mn-ea"/>
              </a:rPr>
              <a:t>python: </a:t>
            </a:r>
            <a:r>
              <a:rPr lang="en-US" sz="1600" dirty="0" smtClean="0">
                <a:latin typeface="Times New Roman" panose="02020603050405020304" charset="0"/>
                <a:ea typeface="楷体" panose="02010609060101010101" charset="-122"/>
                <a:cs typeface="Times New Roman" panose="02020603050405020304" charset="0"/>
                <a:sym typeface="+mn-ea"/>
              </a:rPr>
              <a:t>print()</a:t>
            </a:r>
            <a:endParaRPr lang="en-US" sz="1600" b="1" dirty="0" smtClean="0">
              <a:latin typeface="Times New Roman" panose="02020603050405020304" charset="0"/>
              <a:ea typeface="楷体" panose="02010609060101010101" charset="-122"/>
              <a:cs typeface="Times New Roman" panose="02020603050405020304" charset="0"/>
              <a:sym typeface="+mn-ea"/>
            </a:endParaRPr>
          </a:p>
          <a:p>
            <a:pPr lvl="0" algn="l" eaLnBrk="1" hangingPunct="1">
              <a:lnSpc>
                <a:spcPct val="150000"/>
              </a:lnSpc>
              <a:buClr>
                <a:srgbClr val="00335A"/>
              </a:buClr>
              <a:buSzTx/>
              <a:buFont typeface="Wingdings" panose="05000000000000000000" charset="0"/>
              <a:buChar char="p"/>
            </a:pPr>
            <a:r>
              <a:rPr lang="en-US" sz="1600" b="1" dirty="0" smtClean="0">
                <a:latin typeface="Times New Roman" panose="02020603050405020304" charset="0"/>
                <a:ea typeface="楷体" panose="02010609060101010101" charset="-122"/>
                <a:cs typeface="Times New Roman" panose="02020603050405020304" charset="0"/>
                <a:sym typeface="+mn-ea"/>
              </a:rPr>
              <a:t>C++: </a:t>
            </a:r>
            <a:r>
              <a:rPr lang="en-US" sz="1600" dirty="0" smtClean="0">
                <a:latin typeface="Times New Roman" panose="02020603050405020304" charset="0"/>
                <a:ea typeface="楷体" panose="02010609060101010101" charset="-122"/>
                <a:cs typeface="Times New Roman" panose="02020603050405020304" charset="0"/>
                <a:sym typeface="+mn-ea"/>
              </a:rPr>
              <a:t>cout&lt;&lt;</a:t>
            </a:r>
            <a:endParaRPr lang="en-US" sz="1600" dirty="0" smtClean="0">
              <a:latin typeface="Times New Roman" panose="02020603050405020304" charset="0"/>
              <a:ea typeface="楷体" panose="02010609060101010101" charset="-122"/>
              <a:cs typeface="Times New Roman" panose="02020603050405020304" charset="0"/>
              <a:sym typeface="+mn-ea"/>
            </a:endParaRPr>
          </a:p>
        </p:txBody>
      </p:sp>
    </p:spTree>
  </p:cSld>
  <p:clrMapOvr>
    <a:masterClrMapping/>
  </p:clrMapOvr>
  <p:transition advTm="39032"/>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场景一（无列车，无拣货员）</a:t>
            </a:r>
            <a:endParaRPr lang="en-US" altLang="zh-CN" smtClean="0">
              <a:latin typeface="Times New Roman" panose="02020603050405020304" charset="0"/>
              <a:cs typeface="Times New Roman" panose="02020603050405020304" charset="0"/>
            </a:endParaRPr>
          </a:p>
        </p:txBody>
      </p:sp>
      <p:sp>
        <p:nvSpPr>
          <p:cNvPr id="11" name="椭圆 10"/>
          <p:cNvSpPr/>
          <p:nvPr/>
        </p:nvSpPr>
        <p:spPr>
          <a:xfrm>
            <a:off x="613727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613727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423608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423608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235140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235140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cxnSp>
        <p:nvCxnSpPr>
          <p:cNvPr id="22" name="直接箭头连接符 21"/>
          <p:cNvCxnSpPr>
            <a:stCxn id="20" idx="6"/>
            <a:endCxn id="17" idx="2"/>
          </p:cNvCxnSpPr>
          <p:nvPr/>
        </p:nvCxnSpPr>
        <p:spPr>
          <a:xfrm>
            <a:off x="2797175" y="1245870"/>
            <a:ext cx="1438910"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3" name="直接箭头连接符 22"/>
          <p:cNvCxnSpPr>
            <a:stCxn id="17" idx="6"/>
            <a:endCxn id="11" idx="2"/>
          </p:cNvCxnSpPr>
          <p:nvPr/>
        </p:nvCxnSpPr>
        <p:spPr>
          <a:xfrm>
            <a:off x="4681855" y="1245870"/>
            <a:ext cx="1455420"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4" name="直接箭头连接符 23"/>
          <p:cNvCxnSpPr>
            <a:stCxn id="16" idx="0"/>
            <a:endCxn id="11" idx="4"/>
          </p:cNvCxnSpPr>
          <p:nvPr/>
        </p:nvCxnSpPr>
        <p:spPr>
          <a:xfrm flipV="1">
            <a:off x="6360160" y="1477010"/>
            <a:ext cx="0" cy="101981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5" name="直接箭头连接符 24"/>
          <p:cNvCxnSpPr>
            <a:stCxn id="21" idx="6"/>
            <a:endCxn id="19" idx="2"/>
          </p:cNvCxnSpPr>
          <p:nvPr/>
        </p:nvCxnSpPr>
        <p:spPr>
          <a:xfrm>
            <a:off x="2797175" y="2727960"/>
            <a:ext cx="1438910"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6" name="直接箭头连接符 25"/>
          <p:cNvCxnSpPr>
            <a:stCxn id="19" idx="6"/>
            <a:endCxn id="16" idx="2"/>
          </p:cNvCxnSpPr>
          <p:nvPr/>
        </p:nvCxnSpPr>
        <p:spPr>
          <a:xfrm>
            <a:off x="4681855" y="2727960"/>
            <a:ext cx="1455420"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7" name="直接箭头连接符 26"/>
          <p:cNvCxnSpPr>
            <a:stCxn id="21" idx="0"/>
            <a:endCxn id="20" idx="4"/>
          </p:cNvCxnSpPr>
          <p:nvPr/>
        </p:nvCxnSpPr>
        <p:spPr>
          <a:xfrm flipV="1">
            <a:off x="2574290" y="1477010"/>
            <a:ext cx="0" cy="101981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8" name="直接箭头连接符 27"/>
          <p:cNvCxnSpPr>
            <a:stCxn id="17" idx="4"/>
            <a:endCxn id="19" idx="0"/>
          </p:cNvCxnSpPr>
          <p:nvPr/>
        </p:nvCxnSpPr>
        <p:spPr>
          <a:xfrm>
            <a:off x="4458970" y="1477010"/>
            <a:ext cx="0" cy="101981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sp>
        <p:nvSpPr>
          <p:cNvPr id="29" name="文本框 28"/>
          <p:cNvSpPr txBox="1"/>
          <p:nvPr/>
        </p:nvSpPr>
        <p:spPr>
          <a:xfrm>
            <a:off x="3079115" y="877570"/>
            <a:ext cx="875030" cy="368300"/>
          </a:xfrm>
          <a:prstGeom prst="rect">
            <a:avLst/>
          </a:prstGeom>
          <a:noFill/>
        </p:spPr>
        <p:txBody>
          <a:bodyPr wrap="square" rtlCol="0">
            <a:spAutoFit/>
          </a:bodyPr>
          <a:p>
            <a:pPr algn="ctr"/>
            <a:r>
              <a:rPr lang="en-US" altLang="zh-CN"/>
              <a:t>400T</a:t>
            </a:r>
            <a:endParaRPr lang="en-US" altLang="zh-CN"/>
          </a:p>
        </p:txBody>
      </p:sp>
      <p:sp>
        <p:nvSpPr>
          <p:cNvPr id="91" name="圆角矩形 90"/>
          <p:cNvSpPr/>
          <p:nvPr/>
        </p:nvSpPr>
        <p:spPr>
          <a:xfrm>
            <a:off x="333375" y="3359150"/>
            <a:ext cx="3754755" cy="2372360"/>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Dijkstra(</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或</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ksp) + </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贪心算法：</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）给货物重量排个序，优先处理重量大的货物</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）逐一给每个货物计算一条最短路径，若轨道上资源满足，则成功</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否则选择</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ksp</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次优路径，直到规划成功或超过一定次数，返回失败</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sp>
        <p:nvSpPr>
          <p:cNvPr id="30" name="圆角矩形 29"/>
          <p:cNvSpPr/>
          <p:nvPr/>
        </p:nvSpPr>
        <p:spPr>
          <a:xfrm>
            <a:off x="4681855" y="3359150"/>
            <a:ext cx="3754755" cy="2372360"/>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zh-CN" altLang="en-US" sz="1600" b="1" dirty="0">
                <a:solidFill>
                  <a:schemeClr val="tx1"/>
                </a:solidFill>
                <a:latin typeface="Times New Roman" panose="02020603050405020304" charset="0"/>
                <a:ea typeface="楷体" panose="02010609060101010101" charset="-122"/>
                <a:cs typeface="Times New Roman" panose="02020603050405020304" charset="0"/>
                <a:sym typeface="+mn-ea"/>
              </a:rPr>
              <a:t>启发式算法（遗传算法）：</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）每个货物的路径组成染色体基因位，随机初始化一个种群（路径由</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ksp</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算出</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）设定交叉、变异概率，如失败数量越多的染色体交叉、变异越高，失败数量较少的染色体对应的基因位的交叉保留概率越高等</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）多次迭代，输出所有货物的传输路径</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spTree>
  </p:cSld>
  <p:clrMapOvr>
    <a:masterClrMapping/>
  </p:clrMapOvr>
  <p:transition advTm="88499"/>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知识点</a:t>
            </a:r>
            <a:r>
              <a:rPr lang="en-US" altLang="zh-CN" smtClean="0">
                <a:latin typeface="Times New Roman" panose="02020603050405020304" charset="0"/>
                <a:cs typeface="Times New Roman" panose="02020603050405020304" charset="0"/>
              </a:rPr>
              <a:t>——Dijkstra</a:t>
            </a:r>
            <a:r>
              <a:rPr lang="zh-CN" altLang="en-US" smtClean="0">
                <a:latin typeface="Times New Roman" panose="02020603050405020304" charset="0"/>
                <a:cs typeface="Times New Roman" panose="02020603050405020304" charset="0"/>
              </a:rPr>
              <a:t>算法</a:t>
            </a:r>
            <a:endParaRPr lang="zh-CN" altLang="en-US" smtClean="0">
              <a:latin typeface="Times New Roman" panose="02020603050405020304" charset="0"/>
              <a:cs typeface="Times New Roman" panose="02020603050405020304" charset="0"/>
            </a:endParaRPr>
          </a:p>
        </p:txBody>
      </p:sp>
      <p:sp>
        <p:nvSpPr>
          <p:cNvPr id="91" name="圆角矩形 90"/>
          <p:cNvSpPr/>
          <p:nvPr/>
        </p:nvSpPr>
        <p:spPr>
          <a:xfrm>
            <a:off x="333375" y="3359150"/>
            <a:ext cx="8214360" cy="2837180"/>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Dijkstra</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算法简介</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）初始条件： 带权重的无向图，权重可以直接设为</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）初始化起点到其他节点的距离，不可达就是</a:t>
            </a:r>
            <a:r>
              <a:rPr lang="zh-CN" altLang="en-US" sz="1400" dirty="0">
                <a:solidFill>
                  <a:schemeClr val="tx1"/>
                </a:solidFill>
                <a:latin typeface="Calibri" panose="020F0502020204030204" pitchFamily="34" charset="0"/>
                <a:ea typeface="楷体" panose="02010609060101010101" charset="-122"/>
                <a:cs typeface="Calibri" panose="020F0502020204030204" pitchFamily="34" charset="0"/>
              </a:rPr>
              <a:t>∞</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）从这些个距离中，挑一个最短的，以它为下一跳，更新起点到其他节点的距离</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4</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）重复</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）（注意，之前选过的节点就不可再选了），直到终点是到起点距离最短的，此时输出最短路径即可</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grpSp>
        <p:nvGrpSpPr>
          <p:cNvPr id="15" name="组合 14"/>
          <p:cNvGrpSpPr/>
          <p:nvPr/>
        </p:nvGrpSpPr>
        <p:grpSpPr>
          <a:xfrm>
            <a:off x="2315845" y="1021080"/>
            <a:ext cx="4355465" cy="2081530"/>
            <a:chOff x="3703" y="1382"/>
            <a:chExt cx="6859" cy="3278"/>
          </a:xfrm>
        </p:grpSpPr>
        <p:sp>
          <p:nvSpPr>
            <p:cNvPr id="11" name="椭圆 10"/>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cxnSp>
          <p:nvCxnSpPr>
            <p:cNvPr id="22" name="直接箭头连接符 21"/>
            <p:cNvCxnSpPr>
              <a:stCxn id="20" idx="6"/>
              <a:endCxn id="17" idx="2"/>
            </p:cNvCxnSpPr>
            <p:nvPr/>
          </p:nvCxnSpPr>
          <p:spPr>
            <a:xfrm>
              <a:off x="4405" y="1962"/>
              <a:ext cx="2266"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3" name="直接箭头连接符 22"/>
            <p:cNvCxnSpPr>
              <a:stCxn id="17" idx="6"/>
              <a:endCxn id="11" idx="2"/>
            </p:cNvCxnSpPr>
            <p:nvPr/>
          </p:nvCxnSpPr>
          <p:spPr>
            <a:xfrm>
              <a:off x="7373" y="1962"/>
              <a:ext cx="2292"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4" name="直接箭头连接符 23"/>
            <p:cNvCxnSpPr>
              <a:stCxn id="16" idx="0"/>
              <a:endCxn id="11" idx="4"/>
            </p:cNvCxnSpPr>
            <p:nvPr/>
          </p:nvCxnSpPr>
          <p:spPr>
            <a:xfrm flipV="1">
              <a:off x="10016" y="2326"/>
              <a:ext cx="0" cy="1606"/>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5" name="直接箭头连接符 24"/>
            <p:cNvCxnSpPr>
              <a:stCxn id="21" idx="6"/>
              <a:endCxn id="19" idx="2"/>
            </p:cNvCxnSpPr>
            <p:nvPr/>
          </p:nvCxnSpPr>
          <p:spPr>
            <a:xfrm>
              <a:off x="4405" y="4296"/>
              <a:ext cx="2266"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6" name="直接箭头连接符 25"/>
            <p:cNvCxnSpPr>
              <a:stCxn id="19" idx="6"/>
              <a:endCxn id="16" idx="2"/>
            </p:cNvCxnSpPr>
            <p:nvPr/>
          </p:nvCxnSpPr>
          <p:spPr>
            <a:xfrm>
              <a:off x="7373" y="4296"/>
              <a:ext cx="2292"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7" name="直接箭头连接符 26"/>
            <p:cNvCxnSpPr>
              <a:stCxn id="21" idx="0"/>
              <a:endCxn id="20" idx="4"/>
            </p:cNvCxnSpPr>
            <p:nvPr/>
          </p:nvCxnSpPr>
          <p:spPr>
            <a:xfrm flipV="1">
              <a:off x="4054" y="2326"/>
              <a:ext cx="0" cy="1606"/>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8" name="直接箭头连接符 27"/>
            <p:cNvCxnSpPr>
              <a:stCxn id="17" idx="4"/>
              <a:endCxn id="19" idx="0"/>
            </p:cNvCxnSpPr>
            <p:nvPr/>
          </p:nvCxnSpPr>
          <p:spPr>
            <a:xfrm>
              <a:off x="7022" y="2326"/>
              <a:ext cx="0" cy="1606"/>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sp>
          <p:nvSpPr>
            <p:cNvPr id="29" name="文本框 28"/>
            <p:cNvSpPr txBox="1"/>
            <p:nvPr/>
          </p:nvSpPr>
          <p:spPr>
            <a:xfrm>
              <a:off x="4849" y="1382"/>
              <a:ext cx="1378" cy="580"/>
            </a:xfrm>
            <a:prstGeom prst="rect">
              <a:avLst/>
            </a:prstGeom>
            <a:noFill/>
          </p:spPr>
          <p:txBody>
            <a:bodyPr wrap="square" rtlCol="0">
              <a:spAutoFit/>
            </a:bodyPr>
            <a:p>
              <a:pPr algn="ctr"/>
              <a:r>
                <a:rPr lang="en-US" altLang="zh-CN"/>
                <a:t>1</a:t>
              </a:r>
              <a:endParaRPr lang="en-US" altLang="zh-CN"/>
            </a:p>
          </p:txBody>
        </p:sp>
        <p:sp>
          <p:nvSpPr>
            <p:cNvPr id="2" name="文本框 1"/>
            <p:cNvSpPr txBox="1"/>
            <p:nvPr/>
          </p:nvSpPr>
          <p:spPr>
            <a:xfrm>
              <a:off x="7830" y="1382"/>
              <a:ext cx="1378" cy="580"/>
            </a:xfrm>
            <a:prstGeom prst="rect">
              <a:avLst/>
            </a:prstGeom>
            <a:noFill/>
          </p:spPr>
          <p:txBody>
            <a:bodyPr wrap="square" rtlCol="0">
              <a:spAutoFit/>
            </a:bodyPr>
            <a:p>
              <a:pPr algn="ctr"/>
              <a:r>
                <a:rPr lang="en-US" altLang="zh-CN"/>
                <a:t>1</a:t>
              </a:r>
              <a:endParaRPr lang="en-US" altLang="zh-CN"/>
            </a:p>
          </p:txBody>
        </p:sp>
        <p:sp>
          <p:nvSpPr>
            <p:cNvPr id="3" name="文本框 2"/>
            <p:cNvSpPr txBox="1"/>
            <p:nvPr/>
          </p:nvSpPr>
          <p:spPr>
            <a:xfrm>
              <a:off x="10016" y="2839"/>
              <a:ext cx="547" cy="580"/>
            </a:xfrm>
            <a:prstGeom prst="rect">
              <a:avLst/>
            </a:prstGeom>
            <a:noFill/>
          </p:spPr>
          <p:txBody>
            <a:bodyPr wrap="square" rtlCol="0">
              <a:spAutoFit/>
            </a:bodyPr>
            <a:p>
              <a:pPr algn="ctr"/>
              <a:r>
                <a:rPr lang="en-US" altLang="zh-CN"/>
                <a:t>1</a:t>
              </a:r>
              <a:endParaRPr lang="en-US" altLang="zh-CN"/>
            </a:p>
          </p:txBody>
        </p:sp>
        <p:sp>
          <p:nvSpPr>
            <p:cNvPr id="5" name="文本框 4"/>
            <p:cNvSpPr txBox="1"/>
            <p:nvPr/>
          </p:nvSpPr>
          <p:spPr>
            <a:xfrm>
              <a:off x="8246" y="3716"/>
              <a:ext cx="547" cy="580"/>
            </a:xfrm>
            <a:prstGeom prst="rect">
              <a:avLst/>
            </a:prstGeom>
            <a:noFill/>
          </p:spPr>
          <p:txBody>
            <a:bodyPr wrap="square" rtlCol="0">
              <a:spAutoFit/>
            </a:bodyPr>
            <a:p>
              <a:pPr algn="ctr"/>
              <a:r>
                <a:rPr lang="en-US" altLang="zh-CN"/>
                <a:t>1</a:t>
              </a:r>
              <a:endParaRPr lang="en-US" altLang="zh-CN"/>
            </a:p>
          </p:txBody>
        </p:sp>
        <p:sp>
          <p:nvSpPr>
            <p:cNvPr id="6" name="文本框 5"/>
            <p:cNvSpPr txBox="1"/>
            <p:nvPr/>
          </p:nvSpPr>
          <p:spPr>
            <a:xfrm>
              <a:off x="7022" y="2839"/>
              <a:ext cx="547" cy="580"/>
            </a:xfrm>
            <a:prstGeom prst="rect">
              <a:avLst/>
            </a:prstGeom>
            <a:noFill/>
          </p:spPr>
          <p:txBody>
            <a:bodyPr wrap="square" rtlCol="0">
              <a:spAutoFit/>
            </a:bodyPr>
            <a:p>
              <a:pPr algn="ctr"/>
              <a:r>
                <a:rPr lang="en-US" altLang="zh-CN"/>
                <a:t>1</a:t>
              </a:r>
              <a:endParaRPr lang="en-US" altLang="zh-CN"/>
            </a:p>
          </p:txBody>
        </p:sp>
        <p:sp>
          <p:nvSpPr>
            <p:cNvPr id="7" name="文本框 6"/>
            <p:cNvSpPr txBox="1"/>
            <p:nvPr/>
          </p:nvSpPr>
          <p:spPr>
            <a:xfrm>
              <a:off x="4054" y="2839"/>
              <a:ext cx="547" cy="580"/>
            </a:xfrm>
            <a:prstGeom prst="rect">
              <a:avLst/>
            </a:prstGeom>
            <a:noFill/>
          </p:spPr>
          <p:txBody>
            <a:bodyPr wrap="square" rtlCol="0">
              <a:spAutoFit/>
            </a:bodyPr>
            <a:p>
              <a:pPr algn="ctr"/>
              <a:r>
                <a:rPr lang="en-US" altLang="zh-CN"/>
                <a:t>1</a:t>
              </a:r>
              <a:endParaRPr lang="en-US" altLang="zh-CN"/>
            </a:p>
          </p:txBody>
        </p:sp>
        <p:sp>
          <p:nvSpPr>
            <p:cNvPr id="8" name="文本框 7"/>
            <p:cNvSpPr txBox="1"/>
            <p:nvPr/>
          </p:nvSpPr>
          <p:spPr>
            <a:xfrm>
              <a:off x="5264" y="3716"/>
              <a:ext cx="547" cy="580"/>
            </a:xfrm>
            <a:prstGeom prst="rect">
              <a:avLst/>
            </a:prstGeom>
            <a:noFill/>
          </p:spPr>
          <p:txBody>
            <a:bodyPr wrap="square" rtlCol="0">
              <a:spAutoFit/>
            </a:bodyPr>
            <a:p>
              <a:pPr algn="ctr"/>
              <a:r>
                <a:rPr lang="en-US" altLang="zh-CN"/>
                <a:t>1</a:t>
              </a:r>
              <a:endParaRPr lang="en-US" altLang="zh-CN"/>
            </a:p>
          </p:txBody>
        </p:sp>
      </p:grpSp>
    </p:spTree>
  </p:cSld>
  <p:clrMapOvr>
    <a:masterClrMapping/>
  </p:clrMapOvr>
  <p:transition advTm="88499"/>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知识点</a:t>
            </a:r>
            <a:r>
              <a:rPr lang="en-US" altLang="zh-CN" smtClean="0">
                <a:latin typeface="Times New Roman" panose="02020603050405020304" charset="0"/>
                <a:cs typeface="Times New Roman" panose="02020603050405020304" charset="0"/>
              </a:rPr>
              <a:t>——Dijkstra</a:t>
            </a:r>
            <a:r>
              <a:rPr lang="zh-CN" altLang="en-US" smtClean="0">
                <a:latin typeface="Times New Roman" panose="02020603050405020304" charset="0"/>
                <a:cs typeface="Times New Roman" panose="02020603050405020304" charset="0"/>
              </a:rPr>
              <a:t>算法</a:t>
            </a:r>
            <a:endParaRPr lang="zh-CN" altLang="en-US" smtClean="0">
              <a:latin typeface="Times New Roman" panose="02020603050405020304" charset="0"/>
              <a:cs typeface="Times New Roman" panose="02020603050405020304" charset="0"/>
            </a:endParaRPr>
          </a:p>
        </p:txBody>
      </p:sp>
      <p:grpSp>
        <p:nvGrpSpPr>
          <p:cNvPr id="15" name="组合 14"/>
          <p:cNvGrpSpPr/>
          <p:nvPr/>
        </p:nvGrpSpPr>
        <p:grpSpPr>
          <a:xfrm>
            <a:off x="4737735" y="1183005"/>
            <a:ext cx="4355465" cy="2081530"/>
            <a:chOff x="3703" y="1382"/>
            <a:chExt cx="6859" cy="3278"/>
          </a:xfrm>
        </p:grpSpPr>
        <p:sp>
          <p:nvSpPr>
            <p:cNvPr id="11" name="椭圆 10"/>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cxnSp>
          <p:nvCxnSpPr>
            <p:cNvPr id="22" name="直接箭头连接符 21"/>
            <p:cNvCxnSpPr>
              <a:stCxn id="20" idx="6"/>
              <a:endCxn id="17" idx="2"/>
            </p:cNvCxnSpPr>
            <p:nvPr/>
          </p:nvCxnSpPr>
          <p:spPr>
            <a:xfrm>
              <a:off x="4405" y="1962"/>
              <a:ext cx="2266"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3" name="直接箭头连接符 22"/>
            <p:cNvCxnSpPr>
              <a:stCxn id="17" idx="6"/>
              <a:endCxn id="11" idx="2"/>
            </p:cNvCxnSpPr>
            <p:nvPr/>
          </p:nvCxnSpPr>
          <p:spPr>
            <a:xfrm>
              <a:off x="7373" y="1962"/>
              <a:ext cx="2292"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4" name="直接箭头连接符 23"/>
            <p:cNvCxnSpPr>
              <a:stCxn id="16" idx="0"/>
              <a:endCxn id="11" idx="4"/>
            </p:cNvCxnSpPr>
            <p:nvPr/>
          </p:nvCxnSpPr>
          <p:spPr>
            <a:xfrm flipV="1">
              <a:off x="10016" y="2326"/>
              <a:ext cx="0" cy="1606"/>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5" name="直接箭头连接符 24"/>
            <p:cNvCxnSpPr>
              <a:stCxn id="21" idx="6"/>
              <a:endCxn id="19" idx="2"/>
            </p:cNvCxnSpPr>
            <p:nvPr/>
          </p:nvCxnSpPr>
          <p:spPr>
            <a:xfrm>
              <a:off x="4405" y="4296"/>
              <a:ext cx="2266"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6" name="直接箭头连接符 25"/>
            <p:cNvCxnSpPr>
              <a:stCxn id="19" idx="6"/>
              <a:endCxn id="16" idx="2"/>
            </p:cNvCxnSpPr>
            <p:nvPr/>
          </p:nvCxnSpPr>
          <p:spPr>
            <a:xfrm>
              <a:off x="7373" y="4296"/>
              <a:ext cx="2292" cy="0"/>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7" name="直接箭头连接符 26"/>
            <p:cNvCxnSpPr>
              <a:stCxn id="21" idx="0"/>
              <a:endCxn id="20" idx="4"/>
            </p:cNvCxnSpPr>
            <p:nvPr/>
          </p:nvCxnSpPr>
          <p:spPr>
            <a:xfrm flipV="1">
              <a:off x="4054" y="2326"/>
              <a:ext cx="0" cy="1606"/>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cxnSp>
          <p:nvCxnSpPr>
            <p:cNvPr id="28" name="直接箭头连接符 27"/>
            <p:cNvCxnSpPr>
              <a:stCxn id="17" idx="4"/>
              <a:endCxn id="19" idx="0"/>
            </p:cNvCxnSpPr>
            <p:nvPr/>
          </p:nvCxnSpPr>
          <p:spPr>
            <a:xfrm>
              <a:off x="7022" y="2326"/>
              <a:ext cx="0" cy="1606"/>
            </a:xfrm>
            <a:prstGeom prst="straightConnector1">
              <a:avLst/>
            </a:prstGeom>
            <a:solidFill>
              <a:schemeClr val="accent6">
                <a:lumMod val="20000"/>
                <a:lumOff val="80000"/>
              </a:schemeClr>
            </a:solidFill>
            <a:ln w="12700" cap="flat" cmpd="sng" algn="ctr">
              <a:solidFill>
                <a:schemeClr val="tx1"/>
              </a:solidFill>
              <a:prstDash val="solid"/>
              <a:round/>
              <a:headEnd type="triangle" w="med" len="med"/>
              <a:tailEnd type="triangle" w="med" len="med"/>
            </a:ln>
          </p:spPr>
        </p:cxnSp>
        <p:sp>
          <p:nvSpPr>
            <p:cNvPr id="29" name="文本框 28"/>
            <p:cNvSpPr txBox="1"/>
            <p:nvPr/>
          </p:nvSpPr>
          <p:spPr>
            <a:xfrm>
              <a:off x="4849" y="1382"/>
              <a:ext cx="1378" cy="580"/>
            </a:xfrm>
            <a:prstGeom prst="rect">
              <a:avLst/>
            </a:prstGeom>
            <a:noFill/>
          </p:spPr>
          <p:txBody>
            <a:bodyPr wrap="square" rtlCol="0">
              <a:spAutoFit/>
            </a:bodyPr>
            <a:p>
              <a:pPr algn="ctr"/>
              <a:r>
                <a:rPr lang="en-US" altLang="zh-CN"/>
                <a:t>1</a:t>
              </a:r>
              <a:endParaRPr lang="en-US" altLang="zh-CN"/>
            </a:p>
          </p:txBody>
        </p:sp>
        <p:sp>
          <p:nvSpPr>
            <p:cNvPr id="2" name="文本框 1"/>
            <p:cNvSpPr txBox="1"/>
            <p:nvPr/>
          </p:nvSpPr>
          <p:spPr>
            <a:xfrm>
              <a:off x="7830" y="1382"/>
              <a:ext cx="1378" cy="580"/>
            </a:xfrm>
            <a:prstGeom prst="rect">
              <a:avLst/>
            </a:prstGeom>
            <a:noFill/>
          </p:spPr>
          <p:txBody>
            <a:bodyPr wrap="square" rtlCol="0">
              <a:spAutoFit/>
            </a:bodyPr>
            <a:p>
              <a:pPr algn="ctr"/>
              <a:r>
                <a:rPr lang="en-US" altLang="zh-CN"/>
                <a:t>1</a:t>
              </a:r>
              <a:endParaRPr lang="en-US" altLang="zh-CN"/>
            </a:p>
          </p:txBody>
        </p:sp>
        <p:sp>
          <p:nvSpPr>
            <p:cNvPr id="3" name="文本框 2"/>
            <p:cNvSpPr txBox="1"/>
            <p:nvPr/>
          </p:nvSpPr>
          <p:spPr>
            <a:xfrm>
              <a:off x="10016" y="2839"/>
              <a:ext cx="547" cy="580"/>
            </a:xfrm>
            <a:prstGeom prst="rect">
              <a:avLst/>
            </a:prstGeom>
            <a:noFill/>
          </p:spPr>
          <p:txBody>
            <a:bodyPr wrap="square" rtlCol="0">
              <a:spAutoFit/>
            </a:bodyPr>
            <a:p>
              <a:pPr algn="ctr"/>
              <a:r>
                <a:rPr lang="en-US" altLang="zh-CN"/>
                <a:t>1</a:t>
              </a:r>
              <a:endParaRPr lang="en-US" altLang="zh-CN"/>
            </a:p>
          </p:txBody>
        </p:sp>
        <p:sp>
          <p:nvSpPr>
            <p:cNvPr id="5" name="文本框 4"/>
            <p:cNvSpPr txBox="1"/>
            <p:nvPr/>
          </p:nvSpPr>
          <p:spPr>
            <a:xfrm>
              <a:off x="8246" y="3716"/>
              <a:ext cx="547" cy="580"/>
            </a:xfrm>
            <a:prstGeom prst="rect">
              <a:avLst/>
            </a:prstGeom>
            <a:noFill/>
          </p:spPr>
          <p:txBody>
            <a:bodyPr wrap="square" rtlCol="0">
              <a:spAutoFit/>
            </a:bodyPr>
            <a:p>
              <a:pPr algn="ctr"/>
              <a:r>
                <a:rPr lang="en-US" altLang="zh-CN"/>
                <a:t>1</a:t>
              </a:r>
              <a:endParaRPr lang="en-US" altLang="zh-CN"/>
            </a:p>
          </p:txBody>
        </p:sp>
        <p:sp>
          <p:nvSpPr>
            <p:cNvPr id="6" name="文本框 5"/>
            <p:cNvSpPr txBox="1"/>
            <p:nvPr/>
          </p:nvSpPr>
          <p:spPr>
            <a:xfrm>
              <a:off x="7022" y="2839"/>
              <a:ext cx="547" cy="580"/>
            </a:xfrm>
            <a:prstGeom prst="rect">
              <a:avLst/>
            </a:prstGeom>
            <a:noFill/>
          </p:spPr>
          <p:txBody>
            <a:bodyPr wrap="square" rtlCol="0">
              <a:spAutoFit/>
            </a:bodyPr>
            <a:p>
              <a:pPr algn="ctr"/>
              <a:r>
                <a:rPr lang="en-US" altLang="zh-CN"/>
                <a:t>1</a:t>
              </a:r>
              <a:endParaRPr lang="en-US" altLang="zh-CN"/>
            </a:p>
          </p:txBody>
        </p:sp>
        <p:sp>
          <p:nvSpPr>
            <p:cNvPr id="7" name="文本框 6"/>
            <p:cNvSpPr txBox="1"/>
            <p:nvPr/>
          </p:nvSpPr>
          <p:spPr>
            <a:xfrm>
              <a:off x="4054" y="2839"/>
              <a:ext cx="547" cy="580"/>
            </a:xfrm>
            <a:prstGeom prst="rect">
              <a:avLst/>
            </a:prstGeom>
            <a:noFill/>
          </p:spPr>
          <p:txBody>
            <a:bodyPr wrap="square" rtlCol="0">
              <a:spAutoFit/>
            </a:bodyPr>
            <a:p>
              <a:pPr algn="ctr"/>
              <a:r>
                <a:rPr lang="en-US" altLang="zh-CN"/>
                <a:t>1</a:t>
              </a:r>
              <a:endParaRPr lang="en-US" altLang="zh-CN"/>
            </a:p>
          </p:txBody>
        </p:sp>
        <p:sp>
          <p:nvSpPr>
            <p:cNvPr id="8" name="文本框 7"/>
            <p:cNvSpPr txBox="1"/>
            <p:nvPr/>
          </p:nvSpPr>
          <p:spPr>
            <a:xfrm>
              <a:off x="5264" y="3716"/>
              <a:ext cx="547" cy="580"/>
            </a:xfrm>
            <a:prstGeom prst="rect">
              <a:avLst/>
            </a:prstGeom>
            <a:noFill/>
          </p:spPr>
          <p:txBody>
            <a:bodyPr wrap="square" rtlCol="0">
              <a:spAutoFit/>
            </a:bodyPr>
            <a:p>
              <a:pPr algn="ctr"/>
              <a:r>
                <a:rPr lang="en-US" altLang="zh-CN"/>
                <a:t>1</a:t>
              </a:r>
              <a:endParaRPr lang="en-US" altLang="zh-CN"/>
            </a:p>
          </p:txBody>
        </p:sp>
      </p:grpSp>
      <p:graphicFrame>
        <p:nvGraphicFramePr>
          <p:cNvPr id="13" name="表格 12"/>
          <p:cNvGraphicFramePr/>
          <p:nvPr/>
        </p:nvGraphicFramePr>
        <p:xfrm>
          <a:off x="38735" y="1362710"/>
          <a:ext cx="2533650" cy="601980"/>
        </p:xfrm>
        <a:graphic>
          <a:graphicData uri="http://schemas.openxmlformats.org/drawingml/2006/table">
            <a:tbl>
              <a:tblPr firstRow="1" bandRow="1">
                <a:tableStyleId>{5C22544A-7EE6-4342-B048-85BDC9FD1C3A}</a:tableStyleId>
              </a:tblPr>
              <a:tblGrid>
                <a:gridCol w="422275"/>
                <a:gridCol w="422275"/>
                <a:gridCol w="422275"/>
                <a:gridCol w="422275"/>
                <a:gridCol w="422275"/>
                <a:gridCol w="422275"/>
              </a:tblGrid>
              <a:tr h="260985">
                <a:tc>
                  <a:txBody>
                    <a:bodyPr/>
                    <a:p>
                      <a:pPr algn="ctr">
                        <a:buNone/>
                      </a:pPr>
                      <a:endParaRPr lang="zh-CN" altLang="en-US" sz="1400">
                        <a:solidFill>
                          <a:schemeClr val="tx1"/>
                        </a:solidFill>
                      </a:endParaRPr>
                    </a:p>
                  </a:txBody>
                  <a:tcPr marL="0" marR="0" marT="0" marB="0" anchor="ctr" anchorCtr="1">
                    <a:noFill/>
                  </a:tcPr>
                </a:tc>
                <a:tc>
                  <a:txBody>
                    <a:bodyPr/>
                    <a:p>
                      <a:pPr algn="ctr">
                        <a:buNone/>
                      </a:pPr>
                      <a:r>
                        <a:rPr lang="en-US" altLang="zh-CN" sz="1400">
                          <a:solidFill>
                            <a:schemeClr val="tx1"/>
                          </a:solidFill>
                        </a:rPr>
                        <a:t>Z2</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Z3</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Z4</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Z5</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Z6</a:t>
                      </a:r>
                      <a:endParaRPr lang="en-US" altLang="zh-CN" sz="1400">
                        <a:solidFill>
                          <a:schemeClr val="tx1"/>
                        </a:solidFill>
                      </a:endParaRPr>
                    </a:p>
                  </a:txBody>
                  <a:tcPr marL="0" marR="0" marT="0" marB="0" anchor="ctr" anchorCtr="1">
                    <a:noFill/>
                  </a:tcPr>
                </a:tc>
              </a:tr>
              <a:tr h="340995">
                <a:tc>
                  <a:txBody>
                    <a:bodyPr/>
                    <a:p>
                      <a:pPr algn="ctr">
                        <a:buNone/>
                      </a:pPr>
                      <a:r>
                        <a:rPr lang="en-US" altLang="zh-CN" sz="1400">
                          <a:solidFill>
                            <a:schemeClr val="tx1"/>
                          </a:solidFill>
                        </a:rPr>
                        <a:t>Z1</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zh-CN" altLang="en-US"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a:t>
                      </a:r>
                      <a:endParaRPr lang="zh-CN" altLang="en-US"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zh-CN" altLang="en-US"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a:t>
                      </a:r>
                      <a:endParaRPr lang="zh-CN" altLang="en-US" sz="1400">
                        <a:solidFill>
                          <a:schemeClr val="tx1"/>
                        </a:solidFill>
                      </a:endParaRPr>
                    </a:p>
                  </a:txBody>
                  <a:tcPr marL="0" marR="0" marT="0" marB="0" anchor="ctr" anchorCtr="1"/>
                </a:tc>
                <a:tc>
                  <a:txBody>
                    <a:bodyPr/>
                    <a:p>
                      <a:pPr algn="ctr">
                        <a:buNone/>
                      </a:pPr>
                      <a:r>
                        <a:rPr lang="zh-CN" altLang="en-US"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a:t>
                      </a:r>
                      <a:endParaRPr lang="zh-CN" altLang="en-US" sz="1400">
                        <a:solidFill>
                          <a:schemeClr val="tx1"/>
                        </a:solidFill>
                      </a:endParaRPr>
                    </a:p>
                  </a:txBody>
                  <a:tcPr marL="0" marR="0" marT="0" marB="0" anchor="ctr" anchorCtr="1"/>
                </a:tc>
              </a:tr>
            </a:tbl>
          </a:graphicData>
        </a:graphic>
      </p:graphicFrame>
      <p:graphicFrame>
        <p:nvGraphicFramePr>
          <p:cNvPr id="14" name="表格 13"/>
          <p:cNvGraphicFramePr/>
          <p:nvPr/>
        </p:nvGraphicFramePr>
        <p:xfrm>
          <a:off x="38735" y="2165350"/>
          <a:ext cx="2533650" cy="601980"/>
        </p:xfrm>
        <a:graphic>
          <a:graphicData uri="http://schemas.openxmlformats.org/drawingml/2006/table">
            <a:tbl>
              <a:tblPr firstRow="1" bandRow="1">
                <a:tableStyleId>{5C22544A-7EE6-4342-B048-85BDC9FD1C3A}</a:tableStyleId>
              </a:tblPr>
              <a:tblGrid>
                <a:gridCol w="422275"/>
                <a:gridCol w="422275"/>
                <a:gridCol w="422275"/>
                <a:gridCol w="422275"/>
                <a:gridCol w="422275"/>
                <a:gridCol w="422275"/>
              </a:tblGrid>
              <a:tr h="260985">
                <a:tc>
                  <a:txBody>
                    <a:bodyPr/>
                    <a:p>
                      <a:pPr algn="ctr">
                        <a:buNone/>
                      </a:pPr>
                      <a:endParaRPr lang="zh-CN" altLang="en-US" sz="1400">
                        <a:solidFill>
                          <a:schemeClr val="tx1"/>
                        </a:solidFill>
                      </a:endParaRPr>
                    </a:p>
                  </a:txBody>
                  <a:tcPr marL="0" marR="0" marT="0" marB="0" anchor="ctr" anchorCtr="1">
                    <a:noFill/>
                  </a:tcPr>
                </a:tc>
                <a:tc>
                  <a:txBody>
                    <a:bodyPr/>
                    <a:p>
                      <a:pPr algn="ctr">
                        <a:buNone/>
                      </a:pPr>
                      <a:r>
                        <a:rPr lang="en-US" altLang="zh-CN" sz="1400">
                          <a:solidFill>
                            <a:srgbClr val="FF0000"/>
                          </a:solidFill>
                        </a:rPr>
                        <a:t>Z2</a:t>
                      </a:r>
                      <a:endParaRPr lang="en-US" altLang="zh-CN" sz="1400">
                        <a:solidFill>
                          <a:srgbClr val="FF0000"/>
                        </a:solidFill>
                      </a:endParaRPr>
                    </a:p>
                  </a:txBody>
                  <a:tcPr marL="0" marR="0" marT="0" marB="0" anchor="ctr" anchorCtr="1">
                    <a:noFill/>
                  </a:tcPr>
                </a:tc>
                <a:tc>
                  <a:txBody>
                    <a:bodyPr/>
                    <a:p>
                      <a:pPr algn="ctr">
                        <a:buNone/>
                      </a:pPr>
                      <a:r>
                        <a:rPr lang="en-US" altLang="zh-CN" sz="1400">
                          <a:solidFill>
                            <a:schemeClr val="tx1"/>
                          </a:solidFill>
                        </a:rPr>
                        <a:t>Z3</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Z4</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Z5</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Z6</a:t>
                      </a:r>
                      <a:endParaRPr lang="en-US" altLang="zh-CN" sz="1400">
                        <a:solidFill>
                          <a:schemeClr val="tx1"/>
                        </a:solidFill>
                      </a:endParaRPr>
                    </a:p>
                  </a:txBody>
                  <a:tcPr marL="0" marR="0" marT="0" marB="0" anchor="ctr" anchorCtr="1">
                    <a:noFill/>
                  </a:tcPr>
                </a:tc>
              </a:tr>
              <a:tr h="340995">
                <a:tc>
                  <a:txBody>
                    <a:bodyPr/>
                    <a:p>
                      <a:pPr algn="ctr">
                        <a:buNone/>
                      </a:pPr>
                      <a:r>
                        <a:rPr lang="en-US" altLang="zh-CN" sz="1400">
                          <a:solidFill>
                            <a:schemeClr val="tx1"/>
                          </a:solidFill>
                        </a:rPr>
                        <a:t>Z1</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zh-CN" altLang="en-US"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a:t>
                      </a:r>
                      <a:endParaRPr lang="zh-CN" altLang="en-US" sz="1400">
                        <a:solidFill>
                          <a:schemeClr val="tx1"/>
                        </a:solidFill>
                      </a:endParaRPr>
                    </a:p>
                  </a:txBody>
                  <a:tcPr marL="0" marR="0" marT="0" marB="0" anchor="ctr" anchorCtr="1"/>
                </a:tc>
              </a:tr>
            </a:tbl>
          </a:graphicData>
        </a:graphic>
      </p:graphicFrame>
      <p:graphicFrame>
        <p:nvGraphicFramePr>
          <p:cNvPr id="18" name="表格 17"/>
          <p:cNvGraphicFramePr/>
          <p:nvPr/>
        </p:nvGraphicFramePr>
        <p:xfrm>
          <a:off x="38735" y="2976245"/>
          <a:ext cx="2533650" cy="601980"/>
        </p:xfrm>
        <a:graphic>
          <a:graphicData uri="http://schemas.openxmlformats.org/drawingml/2006/table">
            <a:tbl>
              <a:tblPr firstRow="1" bandRow="1">
                <a:tableStyleId>{5C22544A-7EE6-4342-B048-85BDC9FD1C3A}</a:tableStyleId>
              </a:tblPr>
              <a:tblGrid>
                <a:gridCol w="422275"/>
                <a:gridCol w="422275"/>
                <a:gridCol w="422275"/>
                <a:gridCol w="422275"/>
                <a:gridCol w="422275"/>
                <a:gridCol w="422275"/>
              </a:tblGrid>
              <a:tr h="260985">
                <a:tc>
                  <a:txBody>
                    <a:bodyPr/>
                    <a:p>
                      <a:pPr algn="ctr">
                        <a:buNone/>
                      </a:pPr>
                      <a:endParaRPr lang="zh-CN" altLang="en-US" sz="1400">
                        <a:solidFill>
                          <a:schemeClr val="tx1"/>
                        </a:solidFill>
                      </a:endParaRPr>
                    </a:p>
                  </a:txBody>
                  <a:tcPr marL="0" marR="0" marT="0" marB="0" anchor="ctr" anchorCtr="1">
                    <a:noFill/>
                  </a:tcPr>
                </a:tc>
                <a:tc>
                  <a:txBody>
                    <a:bodyPr/>
                    <a:p>
                      <a:pPr algn="ctr">
                        <a:buNone/>
                      </a:pPr>
                      <a:r>
                        <a:rPr lang="en-US" altLang="zh-CN" sz="1400">
                          <a:solidFill>
                            <a:srgbClr val="FF0000"/>
                          </a:solidFill>
                        </a:rPr>
                        <a:t>Z2</a:t>
                      </a:r>
                      <a:endParaRPr lang="en-US" altLang="zh-CN" sz="1400">
                        <a:solidFill>
                          <a:srgbClr val="FF0000"/>
                        </a:solidFill>
                      </a:endParaRPr>
                    </a:p>
                  </a:txBody>
                  <a:tcPr marL="0" marR="0" marT="0" marB="0" anchor="ctr" anchorCtr="1">
                    <a:noFill/>
                  </a:tcPr>
                </a:tc>
                <a:tc>
                  <a:txBody>
                    <a:bodyPr/>
                    <a:p>
                      <a:pPr algn="ctr">
                        <a:buNone/>
                      </a:pPr>
                      <a:r>
                        <a:rPr lang="en-US" altLang="zh-CN" sz="1400">
                          <a:solidFill>
                            <a:schemeClr val="tx1"/>
                          </a:solidFill>
                        </a:rPr>
                        <a:t>Z3</a:t>
                      </a:r>
                      <a:endParaRPr lang="en-US" altLang="zh-CN" sz="1400">
                        <a:solidFill>
                          <a:schemeClr val="tx1"/>
                        </a:solidFill>
                      </a:endParaRPr>
                    </a:p>
                  </a:txBody>
                  <a:tcPr marL="0" marR="0" marT="0" marB="0" anchor="ctr" anchorCtr="1">
                    <a:noFill/>
                  </a:tcPr>
                </a:tc>
                <a:tc>
                  <a:txBody>
                    <a:bodyPr/>
                    <a:p>
                      <a:pPr algn="ctr">
                        <a:buNone/>
                      </a:pPr>
                      <a:r>
                        <a:rPr lang="en-US" altLang="zh-CN" sz="1400">
                          <a:solidFill>
                            <a:srgbClr val="FF0000"/>
                          </a:solidFill>
                        </a:rPr>
                        <a:t>Z4</a:t>
                      </a:r>
                      <a:endParaRPr lang="en-US" altLang="zh-CN" sz="1400">
                        <a:solidFill>
                          <a:srgbClr val="FF0000"/>
                        </a:solidFill>
                      </a:endParaRPr>
                    </a:p>
                  </a:txBody>
                  <a:tcPr marL="0" marR="0" marT="0" marB="0" anchor="ctr" anchorCtr="1">
                    <a:noFill/>
                  </a:tcPr>
                </a:tc>
                <a:tc>
                  <a:txBody>
                    <a:bodyPr/>
                    <a:p>
                      <a:pPr algn="ctr">
                        <a:buNone/>
                      </a:pPr>
                      <a:r>
                        <a:rPr lang="en-US" altLang="zh-CN" sz="1400">
                          <a:solidFill>
                            <a:schemeClr val="tx1"/>
                          </a:solidFill>
                        </a:rPr>
                        <a:t>Z5</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Z6</a:t>
                      </a:r>
                      <a:endParaRPr lang="en-US" altLang="zh-CN" sz="1400">
                        <a:solidFill>
                          <a:schemeClr val="tx1"/>
                        </a:solidFill>
                      </a:endParaRPr>
                    </a:p>
                  </a:txBody>
                  <a:tcPr marL="0" marR="0" marT="0" marB="0" anchor="ctr" anchorCtr="1">
                    <a:noFill/>
                  </a:tcPr>
                </a:tc>
              </a:tr>
              <a:tr h="340995">
                <a:tc>
                  <a:txBody>
                    <a:bodyPr/>
                    <a:p>
                      <a:pPr algn="ctr">
                        <a:buNone/>
                      </a:pPr>
                      <a:r>
                        <a:rPr lang="en-US" altLang="zh-CN" sz="1400">
                          <a:solidFill>
                            <a:schemeClr val="tx1"/>
                          </a:solidFill>
                        </a:rPr>
                        <a:t>Z1</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zh-CN" altLang="en-US"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a:t>
                      </a:r>
                      <a:endParaRPr lang="zh-CN" altLang="en-US" sz="1400">
                        <a:solidFill>
                          <a:schemeClr val="tx1"/>
                        </a:solidFill>
                      </a:endParaRPr>
                    </a:p>
                  </a:txBody>
                  <a:tcPr marL="0" marR="0" marT="0" marB="0" anchor="ctr" anchorCtr="1"/>
                </a:tc>
              </a:tr>
            </a:tbl>
          </a:graphicData>
        </a:graphic>
      </p:graphicFrame>
      <p:graphicFrame>
        <p:nvGraphicFramePr>
          <p:cNvPr id="31" name="表格 30"/>
          <p:cNvGraphicFramePr/>
          <p:nvPr/>
        </p:nvGraphicFramePr>
        <p:xfrm>
          <a:off x="38735" y="3787140"/>
          <a:ext cx="2533650" cy="601980"/>
        </p:xfrm>
        <a:graphic>
          <a:graphicData uri="http://schemas.openxmlformats.org/drawingml/2006/table">
            <a:tbl>
              <a:tblPr firstRow="1" bandRow="1">
                <a:tableStyleId>{5C22544A-7EE6-4342-B048-85BDC9FD1C3A}</a:tableStyleId>
              </a:tblPr>
              <a:tblGrid>
                <a:gridCol w="422275"/>
                <a:gridCol w="422275"/>
                <a:gridCol w="422275"/>
                <a:gridCol w="422275"/>
                <a:gridCol w="422275"/>
                <a:gridCol w="422275"/>
              </a:tblGrid>
              <a:tr h="260985">
                <a:tc>
                  <a:txBody>
                    <a:bodyPr/>
                    <a:p>
                      <a:pPr algn="ctr">
                        <a:buNone/>
                      </a:pPr>
                      <a:endParaRPr lang="zh-CN" altLang="en-US" sz="1400">
                        <a:solidFill>
                          <a:schemeClr val="tx1"/>
                        </a:solidFill>
                      </a:endParaRPr>
                    </a:p>
                  </a:txBody>
                  <a:tcPr marL="0" marR="0" marT="0" marB="0" anchor="ctr" anchorCtr="1">
                    <a:noFill/>
                  </a:tcPr>
                </a:tc>
                <a:tc>
                  <a:txBody>
                    <a:bodyPr/>
                    <a:p>
                      <a:pPr algn="ctr">
                        <a:buNone/>
                      </a:pPr>
                      <a:r>
                        <a:rPr lang="en-US" altLang="zh-CN" sz="1400">
                          <a:solidFill>
                            <a:srgbClr val="FF0000"/>
                          </a:solidFill>
                        </a:rPr>
                        <a:t>Z2</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Z3</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Z4</a:t>
                      </a:r>
                      <a:endParaRPr lang="en-US" altLang="zh-CN" sz="1400">
                        <a:solidFill>
                          <a:srgbClr val="FF0000"/>
                        </a:solidFill>
                      </a:endParaRPr>
                    </a:p>
                  </a:txBody>
                  <a:tcPr marL="0" marR="0" marT="0" marB="0" anchor="ctr" anchorCtr="1">
                    <a:noFill/>
                  </a:tcPr>
                </a:tc>
                <a:tc>
                  <a:txBody>
                    <a:bodyPr/>
                    <a:p>
                      <a:pPr algn="ctr">
                        <a:buNone/>
                      </a:pPr>
                      <a:r>
                        <a:rPr lang="en-US" altLang="zh-CN" sz="1400">
                          <a:solidFill>
                            <a:schemeClr val="tx1"/>
                          </a:solidFill>
                        </a:rPr>
                        <a:t>Z5</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Z6</a:t>
                      </a:r>
                      <a:endParaRPr lang="en-US" altLang="zh-CN" sz="1400">
                        <a:solidFill>
                          <a:schemeClr val="tx1"/>
                        </a:solidFill>
                      </a:endParaRPr>
                    </a:p>
                  </a:txBody>
                  <a:tcPr marL="0" marR="0" marT="0" marB="0" anchor="ctr" anchorCtr="1">
                    <a:noFill/>
                  </a:tcPr>
                </a:tc>
              </a:tr>
              <a:tr h="340995">
                <a:tc>
                  <a:txBody>
                    <a:bodyPr/>
                    <a:p>
                      <a:pPr algn="ctr">
                        <a:buNone/>
                      </a:pPr>
                      <a:r>
                        <a:rPr lang="en-US" altLang="zh-CN" sz="1400">
                          <a:solidFill>
                            <a:schemeClr val="tx1"/>
                          </a:solidFill>
                        </a:rPr>
                        <a:t>Z1</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3</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r>
            </a:tbl>
          </a:graphicData>
        </a:graphic>
      </p:graphicFrame>
      <p:graphicFrame>
        <p:nvGraphicFramePr>
          <p:cNvPr id="32" name="表格 31"/>
          <p:cNvGraphicFramePr/>
          <p:nvPr/>
        </p:nvGraphicFramePr>
        <p:xfrm>
          <a:off x="38735" y="4573270"/>
          <a:ext cx="2533650" cy="601980"/>
        </p:xfrm>
        <a:graphic>
          <a:graphicData uri="http://schemas.openxmlformats.org/drawingml/2006/table">
            <a:tbl>
              <a:tblPr firstRow="1" bandRow="1">
                <a:tableStyleId>{5C22544A-7EE6-4342-B048-85BDC9FD1C3A}</a:tableStyleId>
              </a:tblPr>
              <a:tblGrid>
                <a:gridCol w="422275"/>
                <a:gridCol w="422275"/>
                <a:gridCol w="422275"/>
                <a:gridCol w="422275"/>
                <a:gridCol w="422275"/>
                <a:gridCol w="422275"/>
              </a:tblGrid>
              <a:tr h="260985">
                <a:tc>
                  <a:txBody>
                    <a:bodyPr/>
                    <a:p>
                      <a:pPr algn="ctr">
                        <a:buNone/>
                      </a:pPr>
                      <a:endParaRPr lang="zh-CN" altLang="en-US" sz="1400">
                        <a:solidFill>
                          <a:schemeClr val="tx1"/>
                        </a:solidFill>
                      </a:endParaRPr>
                    </a:p>
                  </a:txBody>
                  <a:tcPr marL="0" marR="0" marT="0" marB="0" anchor="ctr" anchorCtr="1">
                    <a:noFill/>
                  </a:tcPr>
                </a:tc>
                <a:tc>
                  <a:txBody>
                    <a:bodyPr/>
                    <a:p>
                      <a:pPr algn="ctr">
                        <a:buNone/>
                      </a:pPr>
                      <a:r>
                        <a:rPr lang="en-US" altLang="zh-CN" sz="1400">
                          <a:solidFill>
                            <a:srgbClr val="FF0000"/>
                          </a:solidFill>
                        </a:rPr>
                        <a:t>Z2</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Z3</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Z4</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Z5</a:t>
                      </a:r>
                      <a:endParaRPr lang="en-US" altLang="zh-CN" sz="1400">
                        <a:solidFill>
                          <a:srgbClr val="FF0000"/>
                        </a:solidFill>
                      </a:endParaRPr>
                    </a:p>
                  </a:txBody>
                  <a:tcPr marL="0" marR="0" marT="0" marB="0" anchor="ctr" anchorCtr="1">
                    <a:noFill/>
                  </a:tcPr>
                </a:tc>
                <a:tc>
                  <a:txBody>
                    <a:bodyPr/>
                    <a:p>
                      <a:pPr algn="ctr">
                        <a:buNone/>
                      </a:pPr>
                      <a:r>
                        <a:rPr lang="en-US" altLang="zh-CN" sz="1400">
                          <a:solidFill>
                            <a:schemeClr val="tx1"/>
                          </a:solidFill>
                        </a:rPr>
                        <a:t>Z6</a:t>
                      </a:r>
                      <a:endParaRPr lang="en-US" altLang="zh-CN" sz="1400">
                        <a:solidFill>
                          <a:schemeClr val="tx1"/>
                        </a:solidFill>
                      </a:endParaRPr>
                    </a:p>
                  </a:txBody>
                  <a:tcPr marL="0" marR="0" marT="0" marB="0" anchor="ctr" anchorCtr="1">
                    <a:noFill/>
                  </a:tcPr>
                </a:tc>
              </a:tr>
              <a:tr h="340995">
                <a:tc>
                  <a:txBody>
                    <a:bodyPr/>
                    <a:p>
                      <a:pPr algn="ctr">
                        <a:buNone/>
                      </a:pPr>
                      <a:r>
                        <a:rPr lang="en-US" altLang="zh-CN" sz="1400">
                          <a:solidFill>
                            <a:schemeClr val="tx1"/>
                          </a:solidFill>
                        </a:rPr>
                        <a:t>Z1</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3</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r>
            </a:tbl>
          </a:graphicData>
        </a:graphic>
      </p:graphicFrame>
      <p:graphicFrame>
        <p:nvGraphicFramePr>
          <p:cNvPr id="33" name="表格 32"/>
          <p:cNvGraphicFramePr/>
          <p:nvPr/>
        </p:nvGraphicFramePr>
        <p:xfrm>
          <a:off x="38735" y="5329555"/>
          <a:ext cx="2533650" cy="601980"/>
        </p:xfrm>
        <a:graphic>
          <a:graphicData uri="http://schemas.openxmlformats.org/drawingml/2006/table">
            <a:tbl>
              <a:tblPr firstRow="1" bandRow="1">
                <a:tableStyleId>{5C22544A-7EE6-4342-B048-85BDC9FD1C3A}</a:tableStyleId>
              </a:tblPr>
              <a:tblGrid>
                <a:gridCol w="422275"/>
                <a:gridCol w="422275"/>
                <a:gridCol w="422275"/>
                <a:gridCol w="422275"/>
                <a:gridCol w="422275"/>
                <a:gridCol w="422275"/>
              </a:tblGrid>
              <a:tr h="260985">
                <a:tc>
                  <a:txBody>
                    <a:bodyPr/>
                    <a:p>
                      <a:pPr algn="ctr">
                        <a:buNone/>
                      </a:pPr>
                      <a:endParaRPr lang="zh-CN" altLang="en-US" sz="1400">
                        <a:solidFill>
                          <a:schemeClr val="tx1"/>
                        </a:solidFill>
                      </a:endParaRPr>
                    </a:p>
                  </a:txBody>
                  <a:tcPr marL="0" marR="0" marT="0" marB="0" anchor="ctr" anchorCtr="1">
                    <a:noFill/>
                  </a:tcPr>
                </a:tc>
                <a:tc>
                  <a:txBody>
                    <a:bodyPr/>
                    <a:p>
                      <a:pPr algn="ctr">
                        <a:buNone/>
                      </a:pPr>
                      <a:r>
                        <a:rPr lang="en-US" altLang="zh-CN" sz="1400">
                          <a:solidFill>
                            <a:srgbClr val="FF0000"/>
                          </a:solidFill>
                        </a:rPr>
                        <a:t>Z2</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Z3</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Z4</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Z5</a:t>
                      </a:r>
                      <a:endParaRPr lang="en-US" altLang="zh-CN" sz="1400">
                        <a:solidFill>
                          <a:srgbClr val="FF0000"/>
                        </a:solidFill>
                      </a:endParaRPr>
                    </a:p>
                  </a:txBody>
                  <a:tcPr marL="0" marR="0" marT="0" marB="0" anchor="ctr" anchorCtr="1">
                    <a:noFill/>
                  </a:tcPr>
                </a:tc>
                <a:tc>
                  <a:txBody>
                    <a:bodyPr/>
                    <a:p>
                      <a:pPr algn="ctr">
                        <a:buNone/>
                      </a:pPr>
                      <a:r>
                        <a:rPr lang="en-US" altLang="zh-CN" sz="1400">
                          <a:solidFill>
                            <a:srgbClr val="FF0000"/>
                          </a:solidFill>
                        </a:rPr>
                        <a:t>Z6</a:t>
                      </a:r>
                      <a:endParaRPr lang="en-US" altLang="zh-CN" sz="1400">
                        <a:solidFill>
                          <a:srgbClr val="FF0000"/>
                        </a:solidFill>
                      </a:endParaRPr>
                    </a:p>
                  </a:txBody>
                  <a:tcPr marL="0" marR="0" marT="0" marB="0" anchor="ctr" anchorCtr="1">
                    <a:noFill/>
                  </a:tcPr>
                </a:tc>
              </a:tr>
              <a:tr h="340995">
                <a:tc>
                  <a:txBody>
                    <a:bodyPr/>
                    <a:p>
                      <a:pPr algn="ctr">
                        <a:buNone/>
                      </a:pPr>
                      <a:r>
                        <a:rPr lang="en-US" altLang="zh-CN" sz="1400">
                          <a:solidFill>
                            <a:schemeClr val="tx1"/>
                          </a:solidFill>
                        </a:rPr>
                        <a:t>Z1</a:t>
                      </a:r>
                      <a:endParaRPr lang="en-US" altLang="zh-CN" sz="1400">
                        <a:solidFill>
                          <a:schemeClr val="tx1"/>
                        </a:solidFill>
                      </a:endParaRPr>
                    </a:p>
                  </a:txBody>
                  <a:tcPr marL="0" marR="0" marT="0" marB="0" anchor="ctr" anchorCtr="1">
                    <a:noFill/>
                  </a:tcPr>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a:solidFill>
                            <a:schemeClr val="tx1"/>
                          </a:solidFill>
                        </a:rPr>
                        <a:t>1</a:t>
                      </a:r>
                      <a:endParaRPr lang="en-US" altLang="zh-CN" sz="1400">
                        <a:solidFill>
                          <a:schemeClr val="tx1"/>
                        </a:solidFill>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2</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c>
                  <a:txBody>
                    <a:bodyPr/>
                    <a:p>
                      <a:pPr algn="ctr">
                        <a:buNone/>
                      </a:pPr>
                      <a:r>
                        <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rPr>
                        <a:t>3</a:t>
                      </a:r>
                      <a:endParaRPr lang="en-US" altLang="zh-CN" sz="1400" dirty="0">
                        <a:solidFill>
                          <a:schemeClr val="tx1"/>
                        </a:solidFill>
                        <a:latin typeface="Calibri" panose="020F0502020204030204" pitchFamily="34" charset="0"/>
                        <a:ea typeface="楷体" panose="02010609060101010101" charset="-122"/>
                        <a:cs typeface="Calibri" panose="020F0502020204030204" pitchFamily="34" charset="0"/>
                        <a:sym typeface="+mn-ea"/>
                      </a:endParaRPr>
                    </a:p>
                  </a:txBody>
                  <a:tcPr marL="0" marR="0" marT="0" marB="0" anchor="ctr" anchorCtr="1"/>
                </a:tc>
              </a:tr>
            </a:tbl>
          </a:graphicData>
        </a:graphic>
      </p:graphicFrame>
      <p:grpSp>
        <p:nvGrpSpPr>
          <p:cNvPr id="4" name="组合 3"/>
          <p:cNvGrpSpPr/>
          <p:nvPr/>
        </p:nvGrpSpPr>
        <p:grpSpPr>
          <a:xfrm>
            <a:off x="5892165" y="4573270"/>
            <a:ext cx="2254250" cy="276860"/>
            <a:chOff x="1145" y="9848"/>
            <a:chExt cx="3550" cy="436"/>
          </a:xfrm>
        </p:grpSpPr>
        <p:sp>
          <p:nvSpPr>
            <p:cNvPr id="38" name="文本框 37"/>
            <p:cNvSpPr txBox="1"/>
            <p:nvPr/>
          </p:nvSpPr>
          <p:spPr>
            <a:xfrm>
              <a:off x="1145" y="9848"/>
              <a:ext cx="520" cy="436"/>
            </a:xfrm>
            <a:prstGeom prst="rect">
              <a:avLst/>
            </a:prstGeom>
            <a:noFill/>
          </p:spPr>
          <p:txBody>
            <a:bodyPr wrap="square" lIns="0" tIns="0" rIns="0" bIns="0" rtlCol="0" anchor="ctr" anchorCtr="1">
              <a:spAutoFit/>
            </a:bodyPr>
            <a:p>
              <a:r>
                <a:rPr lang="en-US" altLang="zh-CN"/>
                <a:t>Z6</a:t>
              </a:r>
              <a:endParaRPr lang="en-US" altLang="zh-CN"/>
            </a:p>
          </p:txBody>
        </p:sp>
        <p:sp>
          <p:nvSpPr>
            <p:cNvPr id="43" name="文本框 42"/>
            <p:cNvSpPr txBox="1"/>
            <p:nvPr/>
          </p:nvSpPr>
          <p:spPr>
            <a:xfrm>
              <a:off x="2147" y="9848"/>
              <a:ext cx="520" cy="436"/>
            </a:xfrm>
            <a:prstGeom prst="rect">
              <a:avLst/>
            </a:prstGeom>
            <a:noFill/>
          </p:spPr>
          <p:txBody>
            <a:bodyPr wrap="square" lIns="0" tIns="0" rIns="0" bIns="0" rtlCol="0" anchor="ctr" anchorCtr="1">
              <a:spAutoFit/>
            </a:bodyPr>
            <a:p>
              <a:r>
                <a:rPr lang="en-US" altLang="zh-CN"/>
                <a:t>Z3</a:t>
              </a:r>
              <a:endParaRPr lang="en-US" altLang="zh-CN"/>
            </a:p>
          </p:txBody>
        </p:sp>
        <p:sp>
          <p:nvSpPr>
            <p:cNvPr id="44" name="文本框 43"/>
            <p:cNvSpPr txBox="1"/>
            <p:nvPr/>
          </p:nvSpPr>
          <p:spPr>
            <a:xfrm>
              <a:off x="3161" y="9848"/>
              <a:ext cx="520" cy="436"/>
            </a:xfrm>
            <a:prstGeom prst="rect">
              <a:avLst/>
            </a:prstGeom>
            <a:noFill/>
          </p:spPr>
          <p:txBody>
            <a:bodyPr wrap="square" lIns="0" tIns="0" rIns="0" bIns="0" rtlCol="0" anchor="ctr" anchorCtr="1">
              <a:spAutoFit/>
            </a:bodyPr>
            <a:p>
              <a:r>
                <a:rPr lang="en-US" altLang="zh-CN"/>
                <a:t>Z2</a:t>
              </a:r>
              <a:endParaRPr lang="en-US" altLang="zh-CN"/>
            </a:p>
          </p:txBody>
        </p:sp>
        <p:sp>
          <p:nvSpPr>
            <p:cNvPr id="45" name="文本框 44"/>
            <p:cNvSpPr txBox="1"/>
            <p:nvPr/>
          </p:nvSpPr>
          <p:spPr>
            <a:xfrm>
              <a:off x="4175" y="9848"/>
              <a:ext cx="520" cy="436"/>
            </a:xfrm>
            <a:prstGeom prst="rect">
              <a:avLst/>
            </a:prstGeom>
            <a:noFill/>
          </p:spPr>
          <p:txBody>
            <a:bodyPr wrap="square" lIns="0" tIns="0" rIns="0" bIns="0" rtlCol="0" anchor="ctr" anchorCtr="1">
              <a:spAutoFit/>
            </a:bodyPr>
            <a:p>
              <a:r>
                <a:rPr lang="en-US" altLang="zh-CN"/>
                <a:t>Z1</a:t>
              </a:r>
              <a:endParaRPr lang="en-US" altLang="zh-CN"/>
            </a:p>
          </p:txBody>
        </p:sp>
        <p:cxnSp>
          <p:nvCxnSpPr>
            <p:cNvPr id="46" name="肘形连接符 45"/>
            <p:cNvCxnSpPr>
              <a:stCxn id="38" idx="3"/>
              <a:endCxn id="43" idx="1"/>
            </p:cNvCxnSpPr>
            <p:nvPr/>
          </p:nvCxnSpPr>
          <p:spPr>
            <a:xfrm>
              <a:off x="1665" y="10066"/>
              <a:ext cx="482" cy="5"/>
            </a:xfrm>
            <a:prstGeom prst="bentConnector2">
              <a:avLst/>
            </a:prstGeom>
            <a:solidFill>
              <a:schemeClr val="accent1"/>
            </a:solidFill>
            <a:ln w="12700" cap="flat" cmpd="sng" algn="ctr">
              <a:solidFill>
                <a:schemeClr val="tx1"/>
              </a:solidFill>
              <a:prstDash val="solid"/>
              <a:round/>
              <a:headEnd type="triangle" w="med" len="med"/>
              <a:tailEnd type="triangle" w="med" len="med"/>
            </a:ln>
          </p:spPr>
        </p:cxnSp>
        <p:cxnSp>
          <p:nvCxnSpPr>
            <p:cNvPr id="47" name="肘形连接符 46"/>
            <p:cNvCxnSpPr>
              <a:stCxn id="43" idx="3"/>
              <a:endCxn id="44" idx="1"/>
            </p:cNvCxnSpPr>
            <p:nvPr/>
          </p:nvCxnSpPr>
          <p:spPr>
            <a:xfrm>
              <a:off x="2667" y="10066"/>
              <a:ext cx="494" cy="5"/>
            </a:xfrm>
            <a:prstGeom prst="bentConnector2">
              <a:avLst/>
            </a:prstGeom>
            <a:solidFill>
              <a:schemeClr val="accent1"/>
            </a:solidFill>
            <a:ln w="12700" cap="flat" cmpd="sng" algn="ctr">
              <a:solidFill>
                <a:schemeClr val="tx1"/>
              </a:solidFill>
              <a:prstDash val="solid"/>
              <a:round/>
              <a:headEnd type="triangle" w="med" len="med"/>
              <a:tailEnd type="triangle" w="med" len="med"/>
            </a:ln>
          </p:spPr>
        </p:cxnSp>
        <p:cxnSp>
          <p:nvCxnSpPr>
            <p:cNvPr id="48" name="肘形连接符 47"/>
            <p:cNvCxnSpPr>
              <a:stCxn id="44" idx="3"/>
              <a:endCxn id="45" idx="1"/>
            </p:cNvCxnSpPr>
            <p:nvPr/>
          </p:nvCxnSpPr>
          <p:spPr>
            <a:xfrm>
              <a:off x="3681" y="10066"/>
              <a:ext cx="494" cy="5"/>
            </a:xfrm>
            <a:prstGeom prst="bentConnector2">
              <a:avLst/>
            </a:prstGeom>
            <a:solidFill>
              <a:schemeClr val="accent1"/>
            </a:solidFill>
            <a:ln w="12700" cap="flat" cmpd="sng" algn="ctr">
              <a:solidFill>
                <a:schemeClr val="tx1"/>
              </a:solidFill>
              <a:prstDash val="solid"/>
              <a:round/>
              <a:headEnd type="triangle" w="med" len="med"/>
              <a:tailEnd type="triangle" w="med" len="med"/>
            </a:ln>
          </p:spPr>
        </p:cxnSp>
      </p:grpSp>
      <p:graphicFrame>
        <p:nvGraphicFramePr>
          <p:cNvPr id="54" name="表格 53"/>
          <p:cNvGraphicFramePr/>
          <p:nvPr/>
        </p:nvGraphicFramePr>
        <p:xfrm>
          <a:off x="2896870" y="1276985"/>
          <a:ext cx="778510" cy="695960"/>
        </p:xfrm>
        <a:graphic>
          <a:graphicData uri="http://schemas.openxmlformats.org/drawingml/2006/table">
            <a:tbl>
              <a:tblPr firstRow="1" bandRow="1">
                <a:tableStyleId>{5C22544A-7EE6-4342-B048-85BDC9FD1C3A}</a:tableStyleId>
              </a:tblPr>
              <a:tblGrid>
                <a:gridCol w="389255"/>
                <a:gridCol w="389255"/>
              </a:tblGrid>
              <a:tr h="347980">
                <a:tc>
                  <a:txBody>
                    <a:bodyPr/>
                    <a:p>
                      <a:pPr>
                        <a:buNone/>
                      </a:pPr>
                      <a:r>
                        <a:rPr lang="en-US" altLang="zh-CN" sz="1400" b="0" dirty="0">
                          <a:solidFill>
                            <a:schemeClr val="tx1"/>
                          </a:solidFill>
                          <a:latin typeface="Calibri" panose="020F0502020204030204" pitchFamily="34" charset="0"/>
                          <a:ea typeface="楷体" panose="02010609060101010101" charset="-122"/>
                          <a:cs typeface="Calibri" panose="020F0502020204030204" pitchFamily="34" charset="0"/>
                        </a:rPr>
                        <a:t>Z2</a:t>
                      </a:r>
                      <a:endParaRPr lang="en-US" altLang="zh-CN" sz="1400" b="0" dirty="0">
                        <a:solidFill>
                          <a:schemeClr val="tx1"/>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Z4</a:t>
                      </a:r>
                      <a:endParaRPr lang="en-US" altLang="zh-CN" sz="1400" b="0">
                        <a:solidFill>
                          <a:schemeClr val="tx1"/>
                        </a:solidFill>
                      </a:endParaRPr>
                    </a:p>
                  </a:txBody>
                  <a:tcPr marL="0" marR="0" marT="0" marB="0" anchor="ctr" anchorCtr="1">
                    <a:solidFill>
                      <a:schemeClr val="accent6">
                        <a:lumMod val="40000"/>
                        <a:lumOff val="60000"/>
                      </a:schemeClr>
                    </a:solidFill>
                  </a:tcPr>
                </a:tc>
              </a:tr>
              <a:tr h="347980">
                <a:tc>
                  <a:txBody>
                    <a:bodyPr/>
                    <a:p>
                      <a:pPr>
                        <a:buNone/>
                      </a:pPr>
                      <a:r>
                        <a:rPr lang="en-US" altLang="zh-CN" sz="1400" b="0" dirty="0">
                          <a:solidFill>
                            <a:schemeClr val="tx1"/>
                          </a:solidFill>
                          <a:latin typeface="Calibri" panose="020F0502020204030204" pitchFamily="34" charset="0"/>
                          <a:ea typeface="楷体" panose="02010609060101010101" charset="-122"/>
                          <a:cs typeface="Calibri" panose="020F0502020204030204" pitchFamily="34" charset="0"/>
                        </a:rPr>
                        <a:t>Z1</a:t>
                      </a:r>
                      <a:endParaRPr lang="en-US" altLang="zh-CN" sz="1400" b="0" dirty="0">
                        <a:solidFill>
                          <a:schemeClr val="tx1"/>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Z1</a:t>
                      </a:r>
                      <a:endParaRPr lang="en-US" altLang="zh-CN" sz="1400" b="0">
                        <a:solidFill>
                          <a:schemeClr val="tx1"/>
                        </a:solidFill>
                      </a:endParaRPr>
                    </a:p>
                  </a:txBody>
                  <a:tcPr marL="0" marR="0" marT="0" marB="0" anchor="ctr" anchorCtr="1">
                    <a:solidFill>
                      <a:schemeClr val="accent6">
                        <a:lumMod val="20000"/>
                        <a:lumOff val="80000"/>
                      </a:schemeClr>
                    </a:solidFill>
                  </a:tcPr>
                </a:tc>
              </a:tr>
            </a:tbl>
          </a:graphicData>
        </a:graphic>
      </p:graphicFrame>
      <p:graphicFrame>
        <p:nvGraphicFramePr>
          <p:cNvPr id="10" name="表格 9"/>
          <p:cNvGraphicFramePr/>
          <p:nvPr/>
        </p:nvGraphicFramePr>
        <p:xfrm>
          <a:off x="2896870" y="2071370"/>
          <a:ext cx="1557020" cy="695960"/>
        </p:xfrm>
        <a:graphic>
          <a:graphicData uri="http://schemas.openxmlformats.org/drawingml/2006/table">
            <a:tbl>
              <a:tblPr firstRow="1" bandRow="1">
                <a:tableStyleId>{5C22544A-7EE6-4342-B048-85BDC9FD1C3A}</a:tableStyleId>
              </a:tblPr>
              <a:tblGrid>
                <a:gridCol w="389255"/>
                <a:gridCol w="389255"/>
                <a:gridCol w="389255"/>
                <a:gridCol w="389255"/>
              </a:tblGrid>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Z2</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Z4</a:t>
                      </a:r>
                      <a:endParaRPr lang="en-US" altLang="zh-CN" sz="1400" b="0">
                        <a:solidFill>
                          <a:schemeClr val="tx1"/>
                        </a:solidFill>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Z3</a:t>
                      </a:r>
                      <a:endParaRPr lang="en-US" altLang="zh-CN" sz="1400" b="0">
                        <a:solidFill>
                          <a:schemeClr val="tx1"/>
                        </a:solidFill>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Z5</a:t>
                      </a:r>
                      <a:endParaRPr lang="en-US" altLang="zh-CN" sz="1400" b="0">
                        <a:solidFill>
                          <a:schemeClr val="tx1"/>
                        </a:solidFill>
                      </a:endParaRPr>
                    </a:p>
                  </a:txBody>
                  <a:tcPr marL="0" marR="0" marT="0" marB="0" anchor="ctr" anchorCtr="1">
                    <a:solidFill>
                      <a:schemeClr val="accent6">
                        <a:lumMod val="40000"/>
                        <a:lumOff val="60000"/>
                      </a:schemeClr>
                    </a:solidFill>
                  </a:tcPr>
                </a:tc>
              </a:tr>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Z1</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Z1</a:t>
                      </a:r>
                      <a:endParaRPr lang="en-US" altLang="zh-CN" sz="1400" b="0">
                        <a:solidFill>
                          <a:schemeClr val="tx1"/>
                        </a:solidFill>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Z2</a:t>
                      </a:r>
                      <a:endParaRPr lang="en-US" altLang="zh-CN" sz="1400" b="0">
                        <a:solidFill>
                          <a:schemeClr val="tx1"/>
                        </a:solidFill>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Z2</a:t>
                      </a:r>
                      <a:endParaRPr lang="en-US" altLang="zh-CN" sz="1400" b="0">
                        <a:solidFill>
                          <a:schemeClr val="tx1"/>
                        </a:solidFill>
                      </a:endParaRPr>
                    </a:p>
                  </a:txBody>
                  <a:tcPr marL="0" marR="0" marT="0" marB="0" anchor="ctr" anchorCtr="1">
                    <a:solidFill>
                      <a:schemeClr val="accent6">
                        <a:lumMod val="20000"/>
                        <a:lumOff val="80000"/>
                      </a:schemeClr>
                    </a:solidFill>
                  </a:tcPr>
                </a:tc>
              </a:tr>
            </a:tbl>
          </a:graphicData>
        </a:graphic>
      </p:graphicFrame>
      <p:graphicFrame>
        <p:nvGraphicFramePr>
          <p:cNvPr id="12" name="表格 11"/>
          <p:cNvGraphicFramePr/>
          <p:nvPr/>
        </p:nvGraphicFramePr>
        <p:xfrm>
          <a:off x="2896870" y="2882265"/>
          <a:ext cx="1557020" cy="695960"/>
        </p:xfrm>
        <a:graphic>
          <a:graphicData uri="http://schemas.openxmlformats.org/drawingml/2006/table">
            <a:tbl>
              <a:tblPr firstRow="1" bandRow="1">
                <a:tableStyleId>{5C22544A-7EE6-4342-B048-85BDC9FD1C3A}</a:tableStyleId>
              </a:tblPr>
              <a:tblGrid>
                <a:gridCol w="389255"/>
                <a:gridCol w="389255"/>
                <a:gridCol w="389255"/>
                <a:gridCol w="389255"/>
              </a:tblGrid>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Z2</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Z4</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Z3</a:t>
                      </a:r>
                      <a:endParaRPr lang="en-US" altLang="zh-CN" sz="1400" b="0">
                        <a:solidFill>
                          <a:schemeClr val="tx1"/>
                        </a:solidFill>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Z5</a:t>
                      </a:r>
                      <a:endParaRPr lang="en-US" altLang="zh-CN" sz="1400" b="0">
                        <a:solidFill>
                          <a:schemeClr val="tx1"/>
                        </a:solidFill>
                      </a:endParaRPr>
                    </a:p>
                  </a:txBody>
                  <a:tcPr marL="0" marR="0" marT="0" marB="0" anchor="ctr" anchorCtr="1">
                    <a:solidFill>
                      <a:schemeClr val="accent6">
                        <a:lumMod val="40000"/>
                        <a:lumOff val="60000"/>
                      </a:schemeClr>
                    </a:solidFill>
                  </a:tcPr>
                </a:tc>
              </a:tr>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Z1</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Z1</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Z2</a:t>
                      </a:r>
                      <a:endParaRPr lang="en-US" altLang="zh-CN" sz="1400" b="0">
                        <a:solidFill>
                          <a:schemeClr val="tx1"/>
                        </a:solidFill>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Z2</a:t>
                      </a:r>
                      <a:endParaRPr lang="en-US" altLang="zh-CN" sz="1400" b="0">
                        <a:solidFill>
                          <a:schemeClr val="tx1"/>
                        </a:solidFill>
                      </a:endParaRPr>
                    </a:p>
                  </a:txBody>
                  <a:tcPr marL="0" marR="0" marT="0" marB="0" anchor="ctr" anchorCtr="1">
                    <a:solidFill>
                      <a:schemeClr val="accent6">
                        <a:lumMod val="20000"/>
                        <a:lumOff val="80000"/>
                      </a:schemeClr>
                    </a:solidFill>
                  </a:tcPr>
                </a:tc>
              </a:tr>
            </a:tbl>
          </a:graphicData>
        </a:graphic>
      </p:graphicFrame>
      <p:graphicFrame>
        <p:nvGraphicFramePr>
          <p:cNvPr id="30" name="表格 29"/>
          <p:cNvGraphicFramePr/>
          <p:nvPr/>
        </p:nvGraphicFramePr>
        <p:xfrm>
          <a:off x="2896870" y="3693160"/>
          <a:ext cx="1962150" cy="695960"/>
        </p:xfrm>
        <a:graphic>
          <a:graphicData uri="http://schemas.openxmlformats.org/drawingml/2006/table">
            <a:tbl>
              <a:tblPr firstRow="1" bandRow="1">
                <a:tableStyleId>{5C22544A-7EE6-4342-B048-85BDC9FD1C3A}</a:tableStyleId>
              </a:tblPr>
              <a:tblGrid>
                <a:gridCol w="392430"/>
                <a:gridCol w="392430"/>
                <a:gridCol w="392430"/>
                <a:gridCol w="392430"/>
                <a:gridCol w="392430"/>
              </a:tblGrid>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Z2</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Z4</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Z3</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Z5</a:t>
                      </a:r>
                      <a:endParaRPr lang="en-US" altLang="zh-CN" sz="1400" b="0">
                        <a:solidFill>
                          <a:schemeClr val="tx1"/>
                        </a:solidFill>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Z6</a:t>
                      </a:r>
                      <a:endParaRPr lang="en-US" altLang="zh-CN" sz="1400" b="0">
                        <a:solidFill>
                          <a:schemeClr val="tx1"/>
                        </a:solidFill>
                      </a:endParaRPr>
                    </a:p>
                  </a:txBody>
                  <a:tcPr marL="0" marR="0" marT="0" marB="0" anchor="ctr" anchorCtr="1">
                    <a:solidFill>
                      <a:schemeClr val="accent6">
                        <a:lumMod val="40000"/>
                        <a:lumOff val="60000"/>
                      </a:schemeClr>
                    </a:solidFill>
                  </a:tcPr>
                </a:tc>
              </a:tr>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Z1</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Z1</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Z2</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Z2</a:t>
                      </a:r>
                      <a:endParaRPr lang="en-US" altLang="zh-CN" sz="1400" b="0">
                        <a:solidFill>
                          <a:schemeClr val="tx1"/>
                        </a:solidFill>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Z3</a:t>
                      </a:r>
                      <a:endParaRPr lang="en-US" altLang="zh-CN" sz="1400" b="0">
                        <a:solidFill>
                          <a:schemeClr val="tx1"/>
                        </a:solidFill>
                      </a:endParaRPr>
                    </a:p>
                  </a:txBody>
                  <a:tcPr marL="0" marR="0" marT="0" marB="0" anchor="ctr" anchorCtr="1">
                    <a:solidFill>
                      <a:schemeClr val="accent6">
                        <a:lumMod val="20000"/>
                        <a:lumOff val="80000"/>
                      </a:schemeClr>
                    </a:solidFill>
                  </a:tcPr>
                </a:tc>
              </a:tr>
            </a:tbl>
          </a:graphicData>
        </a:graphic>
      </p:graphicFrame>
      <p:graphicFrame>
        <p:nvGraphicFramePr>
          <p:cNvPr id="34" name="表格 33"/>
          <p:cNvGraphicFramePr/>
          <p:nvPr/>
        </p:nvGraphicFramePr>
        <p:xfrm>
          <a:off x="2896870" y="4479290"/>
          <a:ext cx="1962150" cy="695960"/>
        </p:xfrm>
        <a:graphic>
          <a:graphicData uri="http://schemas.openxmlformats.org/drawingml/2006/table">
            <a:tbl>
              <a:tblPr firstRow="1" bandRow="1">
                <a:tableStyleId>{5C22544A-7EE6-4342-B048-85BDC9FD1C3A}</a:tableStyleId>
              </a:tblPr>
              <a:tblGrid>
                <a:gridCol w="392430"/>
                <a:gridCol w="392430"/>
                <a:gridCol w="392430"/>
                <a:gridCol w="392430"/>
                <a:gridCol w="392430"/>
              </a:tblGrid>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Z2</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Z4</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Z3</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Z5</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0">
                          <a:solidFill>
                            <a:schemeClr val="tx1"/>
                          </a:solidFill>
                        </a:rPr>
                        <a:t>Z6</a:t>
                      </a:r>
                      <a:endParaRPr lang="en-US" altLang="zh-CN" sz="1400" b="0">
                        <a:solidFill>
                          <a:schemeClr val="tx1"/>
                        </a:solidFill>
                      </a:endParaRPr>
                    </a:p>
                  </a:txBody>
                  <a:tcPr marL="0" marR="0" marT="0" marB="0" anchor="ctr" anchorCtr="1">
                    <a:solidFill>
                      <a:schemeClr val="accent6">
                        <a:lumMod val="40000"/>
                        <a:lumOff val="60000"/>
                      </a:schemeClr>
                    </a:solidFill>
                  </a:tcPr>
                </a:tc>
              </a:tr>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Z1</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Z1</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Z2</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Z2</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0">
                          <a:solidFill>
                            <a:schemeClr val="tx1"/>
                          </a:solidFill>
                        </a:rPr>
                        <a:t>Z3</a:t>
                      </a:r>
                      <a:endParaRPr lang="en-US" altLang="zh-CN" sz="1400" b="0">
                        <a:solidFill>
                          <a:schemeClr val="tx1"/>
                        </a:solidFill>
                      </a:endParaRPr>
                    </a:p>
                  </a:txBody>
                  <a:tcPr marL="0" marR="0" marT="0" marB="0" anchor="ctr" anchorCtr="1">
                    <a:solidFill>
                      <a:schemeClr val="accent6">
                        <a:lumMod val="20000"/>
                        <a:lumOff val="80000"/>
                      </a:schemeClr>
                    </a:solidFill>
                  </a:tcPr>
                </a:tc>
              </a:tr>
            </a:tbl>
          </a:graphicData>
        </a:graphic>
      </p:graphicFrame>
      <p:graphicFrame>
        <p:nvGraphicFramePr>
          <p:cNvPr id="35" name="表格 34"/>
          <p:cNvGraphicFramePr/>
          <p:nvPr/>
        </p:nvGraphicFramePr>
        <p:xfrm>
          <a:off x="2896870" y="5235575"/>
          <a:ext cx="1962150" cy="695960"/>
        </p:xfrm>
        <a:graphic>
          <a:graphicData uri="http://schemas.openxmlformats.org/drawingml/2006/table">
            <a:tbl>
              <a:tblPr firstRow="1" bandRow="1">
                <a:tableStyleId>{5C22544A-7EE6-4342-B048-85BDC9FD1C3A}</a:tableStyleId>
              </a:tblPr>
              <a:tblGrid>
                <a:gridCol w="392430"/>
                <a:gridCol w="392430"/>
                <a:gridCol w="392430"/>
                <a:gridCol w="392430"/>
                <a:gridCol w="392430"/>
              </a:tblGrid>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Z2</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Z4</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Z3</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Z5</a:t>
                      </a:r>
                      <a:endParaRPr lang="en-US" altLang="zh-CN" sz="1400" b="1">
                        <a:solidFill>
                          <a:srgbClr val="FF0000"/>
                        </a:solidFill>
                      </a:endParaRPr>
                    </a:p>
                  </a:txBody>
                  <a:tcPr marL="0" marR="0" marT="0" marB="0" anchor="ctr" anchorCtr="1">
                    <a:solidFill>
                      <a:schemeClr val="accent6">
                        <a:lumMod val="40000"/>
                        <a:lumOff val="60000"/>
                      </a:schemeClr>
                    </a:solidFill>
                  </a:tcPr>
                </a:tc>
                <a:tc>
                  <a:txBody>
                    <a:bodyPr/>
                    <a:p>
                      <a:pPr>
                        <a:buNone/>
                      </a:pPr>
                      <a:r>
                        <a:rPr lang="en-US" altLang="zh-CN" sz="1400" b="1">
                          <a:solidFill>
                            <a:srgbClr val="FF0000"/>
                          </a:solidFill>
                        </a:rPr>
                        <a:t>Z6</a:t>
                      </a:r>
                      <a:endParaRPr lang="en-US" altLang="zh-CN" sz="1400" b="1">
                        <a:solidFill>
                          <a:srgbClr val="FF0000"/>
                        </a:solidFill>
                      </a:endParaRPr>
                    </a:p>
                  </a:txBody>
                  <a:tcPr marL="0" marR="0" marT="0" marB="0" anchor="ctr" anchorCtr="1">
                    <a:solidFill>
                      <a:schemeClr val="accent6">
                        <a:lumMod val="40000"/>
                        <a:lumOff val="60000"/>
                      </a:schemeClr>
                    </a:solidFill>
                  </a:tcPr>
                </a:tc>
              </a:tr>
              <a:tr h="347980">
                <a:tc>
                  <a:txBody>
                    <a:bodyPr/>
                    <a:p>
                      <a:pPr>
                        <a:buNone/>
                      </a:pPr>
                      <a:r>
                        <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rPr>
                        <a:t>Z1</a:t>
                      </a:r>
                      <a:endParaRPr lang="en-US" altLang="zh-CN" sz="1400" b="1" dirty="0">
                        <a:solidFill>
                          <a:srgbClr val="FF0000"/>
                        </a:solidFill>
                        <a:latin typeface="Calibri" panose="020F0502020204030204" pitchFamily="34" charset="0"/>
                        <a:ea typeface="楷体" panose="02010609060101010101" charset="-122"/>
                        <a:cs typeface="Calibri" panose="020F0502020204030204" pitchFamily="34" charset="0"/>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Z1</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Z2</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Z2</a:t>
                      </a:r>
                      <a:endParaRPr lang="en-US" altLang="zh-CN" sz="1400" b="1">
                        <a:solidFill>
                          <a:srgbClr val="FF0000"/>
                        </a:solidFill>
                      </a:endParaRPr>
                    </a:p>
                  </a:txBody>
                  <a:tcPr marL="0" marR="0" marT="0" marB="0" anchor="ctr" anchorCtr="1">
                    <a:solidFill>
                      <a:schemeClr val="accent6">
                        <a:lumMod val="20000"/>
                        <a:lumOff val="80000"/>
                      </a:schemeClr>
                    </a:solidFill>
                  </a:tcPr>
                </a:tc>
                <a:tc>
                  <a:txBody>
                    <a:bodyPr/>
                    <a:p>
                      <a:pPr>
                        <a:buNone/>
                      </a:pPr>
                      <a:r>
                        <a:rPr lang="en-US" altLang="zh-CN" sz="1400" b="1">
                          <a:solidFill>
                            <a:srgbClr val="FF0000"/>
                          </a:solidFill>
                        </a:rPr>
                        <a:t>Z3</a:t>
                      </a:r>
                      <a:endParaRPr lang="en-US" altLang="zh-CN" sz="1400" b="1">
                        <a:solidFill>
                          <a:srgbClr val="FF0000"/>
                        </a:solidFill>
                      </a:endParaRPr>
                    </a:p>
                  </a:txBody>
                  <a:tcPr marL="0" marR="0" marT="0" marB="0" anchor="ctr" anchorCtr="1">
                    <a:solidFill>
                      <a:schemeClr val="accent6">
                        <a:lumMod val="20000"/>
                        <a:lumOff val="80000"/>
                      </a:schemeClr>
                    </a:solidFill>
                  </a:tcPr>
                </a:tc>
              </a:tr>
            </a:tbl>
          </a:graphicData>
        </a:graphic>
      </p:graphicFrame>
    </p:spTree>
  </p:cSld>
  <p:clrMapOvr>
    <a:masterClrMapping/>
  </p:clrMapOvr>
  <p:transition advTm="88499"/>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场景二</a:t>
            </a:r>
            <a:r>
              <a:rPr lang="zh-CN" altLang="en-US" smtClean="0">
                <a:latin typeface="Times New Roman" panose="02020603050405020304" charset="0"/>
                <a:cs typeface="Times New Roman" panose="02020603050405020304" charset="0"/>
                <a:sym typeface="+mn-ea"/>
              </a:rPr>
              <a:t>（有多辆列车，无拣货员）</a:t>
            </a:r>
            <a:br>
              <a:rPr lang="en-US" altLang="zh-CN" smtClean="0">
                <a:latin typeface="Times New Roman" panose="02020603050405020304" charset="0"/>
                <a:cs typeface="Times New Roman" panose="02020603050405020304" charset="0"/>
              </a:rPr>
            </a:br>
            <a:endParaRPr lang="zh-CN" altLang="en-US" smtClean="0">
              <a:latin typeface="Times New Roman" panose="02020603050405020304" charset="0"/>
              <a:cs typeface="Times New Roman" panose="02020603050405020304" charset="0"/>
            </a:endParaRPr>
          </a:p>
        </p:txBody>
      </p:sp>
      <p:sp>
        <p:nvSpPr>
          <p:cNvPr id="11" name="椭圆 10"/>
          <p:cNvSpPr/>
          <p:nvPr/>
        </p:nvSpPr>
        <p:spPr>
          <a:xfrm>
            <a:off x="613727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613727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423608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423608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235140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235140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7" name="组合 6"/>
          <p:cNvGrpSpPr/>
          <p:nvPr/>
        </p:nvGrpSpPr>
        <p:grpSpPr>
          <a:xfrm>
            <a:off x="4681855" y="1106170"/>
            <a:ext cx="1438910" cy="279400"/>
            <a:chOff x="4405" y="2030"/>
            <a:chExt cx="2266" cy="440"/>
          </a:xfrm>
        </p:grpSpPr>
        <p:cxnSp>
          <p:nvCxnSpPr>
            <p:cNvPr id="8" name="直接箭头连接符 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9" name="直接箭头连接符 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0" name="直接箭头连接符 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12" name="直接箭头连接符 11"/>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13" name="组合 12"/>
          <p:cNvGrpSpPr/>
          <p:nvPr/>
        </p:nvGrpSpPr>
        <p:grpSpPr>
          <a:xfrm>
            <a:off x="2797175" y="2589530"/>
            <a:ext cx="1438910" cy="279400"/>
            <a:chOff x="4405" y="2030"/>
            <a:chExt cx="2266" cy="440"/>
          </a:xfrm>
        </p:grpSpPr>
        <p:cxnSp>
          <p:nvCxnSpPr>
            <p:cNvPr id="14" name="直接箭头连接符 13"/>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15" name="直接箭头连接符 14"/>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8" name="直接箭头连接符 1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1" name="直接箭头连接符 3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2" name="组合 31"/>
          <p:cNvGrpSpPr/>
          <p:nvPr/>
        </p:nvGrpSpPr>
        <p:grpSpPr>
          <a:xfrm>
            <a:off x="4681855" y="2589530"/>
            <a:ext cx="1438910" cy="279400"/>
            <a:chOff x="4405" y="2030"/>
            <a:chExt cx="2266" cy="440"/>
          </a:xfrm>
        </p:grpSpPr>
        <p:cxnSp>
          <p:nvCxnSpPr>
            <p:cNvPr id="33" name="直接箭头连接符 3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4" name="直接箭头连接符 3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35" name="直接箭头连接符 3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6" name="直接箭头连接符 3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7" name="组合 36"/>
          <p:cNvGrpSpPr/>
          <p:nvPr/>
        </p:nvGrpSpPr>
        <p:grpSpPr>
          <a:xfrm rot="5400000">
            <a:off x="2056765" y="1847215"/>
            <a:ext cx="1019810" cy="279400"/>
            <a:chOff x="4405" y="2030"/>
            <a:chExt cx="2266" cy="440"/>
          </a:xfrm>
        </p:grpSpPr>
        <p:cxnSp>
          <p:nvCxnSpPr>
            <p:cNvPr id="38" name="直接箭头连接符 3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9" name="直接箭头连接符 3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0" name="直接箭头连接符 3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1" name="直接箭头连接符 4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2" name="组合 41"/>
          <p:cNvGrpSpPr/>
          <p:nvPr/>
        </p:nvGrpSpPr>
        <p:grpSpPr>
          <a:xfrm rot="5400000">
            <a:off x="3941445" y="1847215"/>
            <a:ext cx="1019810" cy="279400"/>
            <a:chOff x="4405" y="2030"/>
            <a:chExt cx="2266" cy="440"/>
          </a:xfrm>
        </p:grpSpPr>
        <p:cxnSp>
          <p:nvCxnSpPr>
            <p:cNvPr id="43" name="直接箭头连接符 4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4" name="直接箭头连接符 4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5" name="直接箭头连接符 4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6" name="直接箭头连接符 4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7" name="组合 46"/>
          <p:cNvGrpSpPr/>
          <p:nvPr/>
        </p:nvGrpSpPr>
        <p:grpSpPr>
          <a:xfrm rot="5400000">
            <a:off x="5850255" y="1847215"/>
            <a:ext cx="1019810" cy="279400"/>
            <a:chOff x="4405" y="2030"/>
            <a:chExt cx="2266" cy="440"/>
          </a:xfrm>
        </p:grpSpPr>
        <p:cxnSp>
          <p:nvCxnSpPr>
            <p:cNvPr id="48" name="直接箭头连接符 4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9" name="直接箭头连接符 4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0" name="直接箭头连接符 4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1" name="直接箭头连接符 5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52" name="组合 51"/>
          <p:cNvGrpSpPr/>
          <p:nvPr/>
        </p:nvGrpSpPr>
        <p:grpSpPr>
          <a:xfrm>
            <a:off x="2797175" y="1106170"/>
            <a:ext cx="1438910" cy="279400"/>
            <a:chOff x="4405" y="2030"/>
            <a:chExt cx="2266" cy="440"/>
          </a:xfrm>
        </p:grpSpPr>
        <p:cxnSp>
          <p:nvCxnSpPr>
            <p:cNvPr id="53" name="直接箭头连接符 5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4" name="直接箭头连接符 5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5" name="直接箭头连接符 5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6" name="直接箭头连接符 5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sp>
        <p:nvSpPr>
          <p:cNvPr id="60" name="圆角矩形 59"/>
          <p:cNvSpPr/>
          <p:nvPr/>
        </p:nvSpPr>
        <p:spPr>
          <a:xfrm>
            <a:off x="333375" y="3359150"/>
            <a:ext cx="3754755" cy="2860675"/>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轨道选择 </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 </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列车选择</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）利用</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Dijkstra</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或者</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Ksp</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算出货物的一条传输路径（如</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Z1 -&gt; 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）判断传输路径上每一条轨道上的列车资源是否满足要求（如</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轨道上</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[2,3,4]</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号车都可以使用，</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轨道上</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[1,2,3]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号车可以使用），求交集后选择一个列车号即可（交集</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 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选择列车</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）若算出的路径上各个轨道上列车资源交集为空，则重新计算一条轨道</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sp>
        <p:nvSpPr>
          <p:cNvPr id="61" name="圆角矩形 60"/>
          <p:cNvSpPr/>
          <p:nvPr/>
        </p:nvSpPr>
        <p:spPr>
          <a:xfrm>
            <a:off x="4681855" y="3359150"/>
            <a:ext cx="3754755" cy="3037205"/>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zh-CN" altLang="en-US" sz="1600" b="1" dirty="0">
                <a:solidFill>
                  <a:schemeClr val="tx1"/>
                </a:solidFill>
                <a:latin typeface="Times New Roman" panose="02020603050405020304" charset="0"/>
                <a:ea typeface="楷体" panose="02010609060101010101" charset="-122"/>
                <a:cs typeface="Times New Roman" panose="02020603050405020304" charset="0"/>
                <a:sym typeface="+mn-ea"/>
              </a:rPr>
              <a:t>列车（车道）展开：</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）一条轨道上总共</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N</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个列车直接虚拟化成</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N</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个轨道，每个轨道被占用后不可共享</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）直接在展开的虚拟轨道上为货物计算传输路径，以</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Dijkstra</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算法为例，计算</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的传输路径，</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到</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的每条等效路径的代价一样，可用代价为</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，不可用为</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MAXINT</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，接着往下搜索，直到搜到</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站点即可</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spTree>
  </p:cSld>
  <p:clrMapOvr>
    <a:masterClrMapping/>
  </p:clrMapOvr>
  <p:transition advTm="88499"/>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场景二</a:t>
            </a:r>
            <a:r>
              <a:rPr lang="en-US" altLang="zh-CN" smtClean="0">
                <a:latin typeface="Times New Roman" panose="02020603050405020304" charset="0"/>
                <a:cs typeface="Times New Roman" panose="02020603050405020304" charset="0"/>
              </a:rPr>
              <a:t>——</a:t>
            </a:r>
            <a:r>
              <a:rPr lang="zh-CN" altLang="en-US" smtClean="0">
                <a:latin typeface="Times New Roman" panose="02020603050405020304" charset="0"/>
                <a:cs typeface="Times New Roman" panose="02020603050405020304" charset="0"/>
              </a:rPr>
              <a:t>实例</a:t>
            </a:r>
            <a:endParaRPr lang="zh-CN" altLang="en-US" smtClean="0">
              <a:latin typeface="Times New Roman" panose="02020603050405020304" charset="0"/>
              <a:cs typeface="Times New Roman" panose="02020603050405020304" charset="0"/>
            </a:endParaRPr>
          </a:p>
        </p:txBody>
      </p:sp>
      <p:grpSp>
        <p:nvGrpSpPr>
          <p:cNvPr id="4" name="组合 3"/>
          <p:cNvGrpSpPr/>
          <p:nvPr/>
        </p:nvGrpSpPr>
        <p:grpSpPr>
          <a:xfrm>
            <a:off x="2626995" y="1232535"/>
            <a:ext cx="4231640" cy="1944370"/>
            <a:chOff x="3703" y="1598"/>
            <a:chExt cx="6664" cy="3062"/>
          </a:xfrm>
        </p:grpSpPr>
        <p:sp>
          <p:nvSpPr>
            <p:cNvPr id="11" name="椭圆 10"/>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7" name="组合 6"/>
            <p:cNvGrpSpPr/>
            <p:nvPr/>
          </p:nvGrpSpPr>
          <p:grpSpPr>
            <a:xfrm>
              <a:off x="7373" y="1742"/>
              <a:ext cx="2266" cy="440"/>
              <a:chOff x="4405" y="2030"/>
              <a:chExt cx="2266" cy="440"/>
            </a:xfrm>
          </p:grpSpPr>
          <p:cxnSp>
            <p:nvCxnSpPr>
              <p:cNvPr id="8" name="直接箭头连接符 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9" name="直接箭头连接符 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0" name="直接箭头连接符 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12" name="直接箭头连接符 11"/>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13" name="组合 12"/>
            <p:cNvGrpSpPr/>
            <p:nvPr/>
          </p:nvGrpSpPr>
          <p:grpSpPr>
            <a:xfrm>
              <a:off x="4405" y="4078"/>
              <a:ext cx="2266" cy="440"/>
              <a:chOff x="4405" y="2030"/>
              <a:chExt cx="2266" cy="440"/>
            </a:xfrm>
          </p:grpSpPr>
          <p:cxnSp>
            <p:nvCxnSpPr>
              <p:cNvPr id="14" name="直接箭头连接符 13"/>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15" name="直接箭头连接符 14"/>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8" name="直接箭头连接符 1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1" name="直接箭头连接符 3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2" name="组合 31"/>
            <p:cNvGrpSpPr/>
            <p:nvPr/>
          </p:nvGrpSpPr>
          <p:grpSpPr>
            <a:xfrm>
              <a:off x="7373" y="4078"/>
              <a:ext cx="2266" cy="440"/>
              <a:chOff x="4405" y="2030"/>
              <a:chExt cx="2266" cy="440"/>
            </a:xfrm>
          </p:grpSpPr>
          <p:cxnSp>
            <p:nvCxnSpPr>
              <p:cNvPr id="33" name="直接箭头连接符 3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4" name="直接箭头连接符 3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35" name="直接箭头连接符 3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6" name="直接箭头连接符 3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7" name="组合 36"/>
            <p:cNvGrpSpPr/>
            <p:nvPr/>
          </p:nvGrpSpPr>
          <p:grpSpPr>
            <a:xfrm rot="5400000">
              <a:off x="3239" y="2909"/>
              <a:ext cx="1606" cy="440"/>
              <a:chOff x="4405" y="2030"/>
              <a:chExt cx="2266" cy="440"/>
            </a:xfrm>
          </p:grpSpPr>
          <p:cxnSp>
            <p:nvCxnSpPr>
              <p:cNvPr id="38" name="直接箭头连接符 3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9" name="直接箭头连接符 3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0" name="直接箭头连接符 3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1" name="直接箭头连接符 4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2" name="组合 41"/>
            <p:cNvGrpSpPr/>
            <p:nvPr/>
          </p:nvGrpSpPr>
          <p:grpSpPr>
            <a:xfrm rot="5400000">
              <a:off x="6207" y="2909"/>
              <a:ext cx="1606" cy="440"/>
              <a:chOff x="4405" y="2030"/>
              <a:chExt cx="2266" cy="440"/>
            </a:xfrm>
          </p:grpSpPr>
          <p:cxnSp>
            <p:nvCxnSpPr>
              <p:cNvPr id="43" name="直接箭头连接符 4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4" name="直接箭头连接符 4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5" name="直接箭头连接符 4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6" name="直接箭头连接符 4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7" name="组合 46"/>
            <p:cNvGrpSpPr/>
            <p:nvPr/>
          </p:nvGrpSpPr>
          <p:grpSpPr>
            <a:xfrm rot="5400000">
              <a:off x="9213" y="2909"/>
              <a:ext cx="1606" cy="440"/>
              <a:chOff x="4405" y="2030"/>
              <a:chExt cx="2266" cy="440"/>
            </a:xfrm>
          </p:grpSpPr>
          <p:cxnSp>
            <p:nvCxnSpPr>
              <p:cNvPr id="48" name="直接箭头连接符 4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9" name="直接箭头连接符 4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0" name="直接箭头连接符 4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1" name="直接箭头连接符 5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52" name="组合 51"/>
            <p:cNvGrpSpPr/>
            <p:nvPr/>
          </p:nvGrpSpPr>
          <p:grpSpPr>
            <a:xfrm>
              <a:off x="4405" y="1742"/>
              <a:ext cx="2266" cy="440"/>
              <a:chOff x="4405" y="2030"/>
              <a:chExt cx="2266" cy="440"/>
            </a:xfrm>
          </p:grpSpPr>
          <p:cxnSp>
            <p:nvCxnSpPr>
              <p:cNvPr id="53" name="直接箭头连接符 5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4" name="直接箭头连接符 5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5" name="直接箭头连接符 5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6" name="直接箭头连接符 5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sp>
          <p:nvSpPr>
            <p:cNvPr id="73" name="文本框 72"/>
            <p:cNvSpPr txBox="1"/>
            <p:nvPr/>
          </p:nvSpPr>
          <p:spPr>
            <a:xfrm>
              <a:off x="4537" y="2889"/>
              <a:ext cx="755" cy="483"/>
            </a:xfrm>
            <a:prstGeom prst="rect">
              <a:avLst/>
            </a:prstGeom>
            <a:noFill/>
          </p:spPr>
          <p:txBody>
            <a:bodyPr wrap="square" rtlCol="0">
              <a:spAutoFit/>
            </a:bodyPr>
            <a:p>
              <a:r>
                <a:rPr lang="en-US" altLang="zh-CN" sz="1400"/>
                <a:t>G1</a:t>
              </a:r>
              <a:endParaRPr lang="en-US" altLang="zh-CN" sz="1400"/>
            </a:p>
          </p:txBody>
        </p:sp>
        <p:sp>
          <p:nvSpPr>
            <p:cNvPr id="3" name="文本框 2"/>
            <p:cNvSpPr txBox="1"/>
            <p:nvPr/>
          </p:nvSpPr>
          <p:spPr>
            <a:xfrm>
              <a:off x="5161" y="2459"/>
              <a:ext cx="755" cy="483"/>
            </a:xfrm>
            <a:prstGeom prst="rect">
              <a:avLst/>
            </a:prstGeom>
            <a:noFill/>
          </p:spPr>
          <p:txBody>
            <a:bodyPr wrap="square" rtlCol="0">
              <a:spAutoFit/>
            </a:bodyPr>
            <a:p>
              <a:pPr algn="ctr"/>
              <a:r>
                <a:rPr lang="en-US" altLang="zh-CN" sz="1400"/>
                <a:t>G1</a:t>
              </a:r>
              <a:endParaRPr lang="en-US" altLang="zh-CN" sz="1400"/>
            </a:p>
          </p:txBody>
        </p:sp>
        <p:cxnSp>
          <p:nvCxnSpPr>
            <p:cNvPr id="74" name="肘形连接符 73"/>
            <p:cNvCxnSpPr/>
            <p:nvPr/>
          </p:nvCxnSpPr>
          <p:spPr>
            <a:xfrm rot="5400000">
              <a:off x="3863" y="3127"/>
              <a:ext cx="1352" cy="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75" name="肘形连接符 74"/>
            <p:cNvCxnSpPr/>
            <p:nvPr/>
          </p:nvCxnSpPr>
          <p:spPr>
            <a:xfrm>
              <a:off x="4537" y="2454"/>
              <a:ext cx="2001" cy="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grpSp>
      <p:sp>
        <p:nvSpPr>
          <p:cNvPr id="6" name="文本框 5"/>
          <p:cNvSpPr txBox="1"/>
          <p:nvPr/>
        </p:nvSpPr>
        <p:spPr>
          <a:xfrm>
            <a:off x="333375" y="3554730"/>
            <a:ext cx="8666480" cy="2445385"/>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0" indent="0" algn="l" eaLnBrk="1" latinLnBrk="0" hangingPunct="1">
              <a:spcBef>
                <a:spcPts val="600"/>
              </a:spcBef>
              <a:spcAft>
                <a:spcPts val="600"/>
              </a:spcAft>
              <a:buFont typeface="Wingdings" panose="05000000000000000000" charset="0"/>
              <a:buNone/>
            </a:pPr>
            <a:r>
              <a:rPr lang="zh-CN" altLang="en-US" sz="1400" b="1" dirty="0">
                <a:latin typeface="Times New Roman" panose="02020603050405020304" charset="0"/>
                <a:ea typeface="楷体" panose="02010609060101010101" charset="-122"/>
                <a:cs typeface="Times New Roman" panose="02020603050405020304" charset="0"/>
                <a:sym typeface="+mn-ea"/>
              </a:rPr>
              <a:t>场景：空载场景（直通场景）</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latin typeface="Times New Roman" panose="02020603050405020304" charset="0"/>
                <a:ea typeface="楷体" panose="02010609060101010101" charset="-122"/>
                <a:cs typeface="Times New Roman" panose="02020603050405020304" charset="0"/>
                <a:sym typeface="+mn-ea"/>
              </a:rPr>
              <a:t>1</a:t>
            </a:r>
            <a:r>
              <a:rPr lang="zh-CN" altLang="en-US" sz="1400" dirty="0">
                <a:latin typeface="Times New Roman" panose="02020603050405020304" charset="0"/>
                <a:ea typeface="楷体" panose="02010609060101010101" charset="-122"/>
                <a:cs typeface="Times New Roman" panose="02020603050405020304" charset="0"/>
                <a:sym typeface="+mn-ea"/>
              </a:rPr>
              <a:t>）所有轨道所有列车空闲（假设每条轨道上</a:t>
            </a:r>
            <a:r>
              <a:rPr lang="en-US" altLang="zh-CN" sz="1400" dirty="0">
                <a:latin typeface="Times New Roman" panose="02020603050405020304" charset="0"/>
                <a:ea typeface="楷体" panose="02010609060101010101" charset="-122"/>
                <a:cs typeface="Times New Roman" panose="02020603050405020304" charset="0"/>
                <a:sym typeface="+mn-ea"/>
              </a:rPr>
              <a:t>4</a:t>
            </a:r>
            <a:r>
              <a:rPr lang="zh-CN" altLang="en-US" sz="1400" dirty="0">
                <a:latin typeface="Times New Roman" panose="02020603050405020304" charset="0"/>
                <a:ea typeface="楷体" panose="02010609060101010101" charset="-122"/>
                <a:cs typeface="Times New Roman" panose="02020603050405020304" charset="0"/>
                <a:sym typeface="+mn-ea"/>
              </a:rPr>
              <a:t>列车，每个列车载重</a:t>
            </a:r>
            <a:r>
              <a:rPr lang="en-US" altLang="zh-CN" sz="1400" dirty="0">
                <a:latin typeface="Times New Roman" panose="02020603050405020304" charset="0"/>
                <a:ea typeface="楷体" panose="02010609060101010101" charset="-122"/>
                <a:cs typeface="Times New Roman" panose="02020603050405020304" charset="0"/>
                <a:sym typeface="+mn-ea"/>
              </a:rPr>
              <a:t>100T</a:t>
            </a:r>
            <a:r>
              <a:rPr lang="zh-CN" altLang="en-US" sz="1400" dirty="0">
                <a:latin typeface="Times New Roman" panose="02020603050405020304" charset="0"/>
                <a:ea typeface="楷体" panose="02010609060101010101" charset="-122"/>
                <a:cs typeface="Times New Roman" panose="02020603050405020304" charset="0"/>
                <a:sym typeface="+mn-ea"/>
              </a:rPr>
              <a:t>）</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latin typeface="Times New Roman" panose="02020603050405020304" charset="0"/>
                <a:ea typeface="楷体" panose="02010609060101010101" charset="-122"/>
                <a:cs typeface="Times New Roman" panose="02020603050405020304" charset="0"/>
                <a:sym typeface="+mn-ea"/>
              </a:rPr>
              <a:t>2</a:t>
            </a:r>
            <a:r>
              <a:rPr lang="zh-CN" altLang="en-US" sz="1400" dirty="0">
                <a:latin typeface="Times New Roman" panose="02020603050405020304" charset="0"/>
                <a:ea typeface="楷体" panose="02010609060101010101" charset="-122"/>
                <a:cs typeface="Times New Roman" panose="02020603050405020304" charset="0"/>
                <a:sym typeface="+mn-ea"/>
              </a:rPr>
              <a:t>）货物</a:t>
            </a:r>
            <a:r>
              <a:rPr lang="en-US" altLang="zh-CN" sz="1400" dirty="0">
                <a:latin typeface="Times New Roman" panose="02020603050405020304" charset="0"/>
                <a:ea typeface="楷体" panose="02010609060101010101" charset="-122"/>
                <a:cs typeface="Times New Roman" panose="02020603050405020304" charset="0"/>
                <a:sym typeface="+mn-ea"/>
              </a:rPr>
              <a:t>G1</a:t>
            </a:r>
            <a:r>
              <a:rPr lang="zh-CN" altLang="en-US" sz="1400" dirty="0">
                <a:latin typeface="Times New Roman" panose="02020603050405020304" charset="0"/>
                <a:ea typeface="楷体" panose="02010609060101010101" charset="-122"/>
                <a:cs typeface="Times New Roman" panose="02020603050405020304" charset="0"/>
                <a:sym typeface="+mn-ea"/>
              </a:rPr>
              <a:t>：</a:t>
            </a:r>
            <a:r>
              <a:rPr lang="en-US" altLang="zh-CN" sz="1400" dirty="0">
                <a:latin typeface="Times New Roman" panose="02020603050405020304" charset="0"/>
                <a:ea typeface="楷体" panose="02010609060101010101" charset="-122"/>
                <a:cs typeface="Times New Roman" panose="02020603050405020304" charset="0"/>
                <a:sym typeface="+mn-ea"/>
              </a:rPr>
              <a:t>Z4 -&gt; Z2</a:t>
            </a:r>
            <a:r>
              <a:rPr lang="zh-CN" altLang="en-US" sz="1400" dirty="0">
                <a:latin typeface="Times New Roman" panose="02020603050405020304" charset="0"/>
                <a:ea typeface="楷体" panose="02010609060101010101" charset="-122"/>
                <a:cs typeface="Times New Roman" panose="02020603050405020304" charset="0"/>
                <a:sym typeface="+mn-ea"/>
              </a:rPr>
              <a:t>，</a:t>
            </a:r>
            <a:r>
              <a:rPr lang="en-US" altLang="zh-CN" sz="1400" dirty="0">
                <a:latin typeface="Times New Roman" panose="02020603050405020304" charset="0"/>
                <a:ea typeface="楷体" panose="02010609060101010101" charset="-122"/>
                <a:cs typeface="Times New Roman" panose="02020603050405020304" charset="0"/>
                <a:sym typeface="+mn-ea"/>
              </a:rPr>
              <a:t>50T</a:t>
            </a:r>
            <a:r>
              <a:rPr lang="zh-CN" altLang="en-US" sz="1400" dirty="0">
                <a:latin typeface="Times New Roman" panose="02020603050405020304" charset="0"/>
                <a:ea typeface="楷体" panose="02010609060101010101" charset="-122"/>
                <a:cs typeface="Times New Roman" panose="02020603050405020304" charset="0"/>
                <a:sym typeface="+mn-ea"/>
              </a:rPr>
              <a:t>，无必经站点</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latin typeface="Times New Roman" panose="02020603050405020304" charset="0"/>
                <a:ea typeface="楷体" panose="02010609060101010101" charset="-122"/>
                <a:cs typeface="Times New Roman" panose="02020603050405020304" charset="0"/>
                <a:sym typeface="+mn-ea"/>
              </a:rPr>
              <a:t>3</a:t>
            </a:r>
            <a:r>
              <a:rPr lang="zh-CN" altLang="en-US" sz="1400" dirty="0">
                <a:latin typeface="Times New Roman" panose="02020603050405020304" charset="0"/>
                <a:ea typeface="楷体" panose="02010609060101010101" charset="-122"/>
                <a:cs typeface="Times New Roman" panose="02020603050405020304" charset="0"/>
                <a:sym typeface="+mn-ea"/>
              </a:rPr>
              <a:t>）先用</a:t>
            </a:r>
            <a:r>
              <a:rPr lang="en-US" altLang="zh-CN" sz="1400" dirty="0">
                <a:latin typeface="Times New Roman" panose="02020603050405020304" charset="0"/>
                <a:ea typeface="楷体" panose="02010609060101010101" charset="-122"/>
                <a:cs typeface="Times New Roman" panose="02020603050405020304" charset="0"/>
                <a:sym typeface="+mn-ea"/>
              </a:rPr>
              <a:t>Dijkstra</a:t>
            </a:r>
            <a:r>
              <a:rPr lang="zh-CN" altLang="en-US" sz="1400" dirty="0">
                <a:latin typeface="Times New Roman" panose="02020603050405020304" charset="0"/>
                <a:ea typeface="楷体" panose="02010609060101010101" charset="-122"/>
                <a:cs typeface="Times New Roman" panose="02020603050405020304" charset="0"/>
                <a:sym typeface="+mn-ea"/>
              </a:rPr>
              <a:t>（</a:t>
            </a:r>
            <a:r>
              <a:rPr lang="en-US" altLang="zh-CN" sz="1400" dirty="0">
                <a:latin typeface="Times New Roman" panose="02020603050405020304" charset="0"/>
                <a:ea typeface="楷体" panose="02010609060101010101" charset="-122"/>
                <a:cs typeface="Times New Roman" panose="02020603050405020304" charset="0"/>
                <a:sym typeface="+mn-ea"/>
              </a:rPr>
              <a:t>ksp</a:t>
            </a:r>
            <a:r>
              <a:rPr lang="zh-CN" altLang="en-US" sz="1400" dirty="0">
                <a:latin typeface="Times New Roman" panose="02020603050405020304" charset="0"/>
                <a:ea typeface="楷体" panose="02010609060101010101" charset="-122"/>
                <a:cs typeface="Times New Roman" panose="02020603050405020304" charset="0"/>
                <a:sym typeface="+mn-ea"/>
              </a:rPr>
              <a:t>）算法算出最短传输路径</a:t>
            </a:r>
            <a:r>
              <a:rPr lang="en-US" altLang="zh-CN" sz="1400" dirty="0">
                <a:latin typeface="Times New Roman" panose="02020603050405020304" charset="0"/>
                <a:ea typeface="楷体" panose="02010609060101010101" charset="-122"/>
                <a:cs typeface="Times New Roman" panose="02020603050405020304" charset="0"/>
                <a:sym typeface="+mn-ea"/>
              </a:rPr>
              <a:t>Z4 -&gt; Z1 -&gt; Z2</a:t>
            </a:r>
            <a:endPar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latin typeface="Times New Roman" panose="02020603050405020304" charset="0"/>
                <a:ea typeface="楷体" panose="02010609060101010101" charset="-122"/>
                <a:cs typeface="Times New Roman" panose="02020603050405020304" charset="0"/>
                <a:sym typeface="+mn-ea"/>
              </a:rPr>
              <a:t>4</a:t>
            </a:r>
            <a:r>
              <a:rPr lang="zh-CN" altLang="en-US" sz="1400" dirty="0">
                <a:latin typeface="Times New Roman" panose="02020603050405020304" charset="0"/>
                <a:ea typeface="楷体" panose="02010609060101010101" charset="-122"/>
                <a:cs typeface="Times New Roman" panose="02020603050405020304" charset="0"/>
                <a:sym typeface="+mn-ea"/>
              </a:rPr>
              <a:t>）校验资源，</a:t>
            </a:r>
            <a:r>
              <a:rPr lang="en-US" altLang="zh-CN" sz="1400" dirty="0">
                <a:latin typeface="Times New Roman" panose="02020603050405020304" charset="0"/>
                <a:ea typeface="楷体" panose="02010609060101010101" charset="-122"/>
                <a:cs typeface="Times New Roman" panose="02020603050405020304" charset="0"/>
                <a:sym typeface="+mn-ea"/>
              </a:rPr>
              <a:t>Z4 -&gt; Z1</a:t>
            </a:r>
            <a:r>
              <a:rPr lang="zh-CN" altLang="en-US" sz="1400" dirty="0">
                <a:latin typeface="Times New Roman" panose="02020603050405020304" charset="0"/>
                <a:ea typeface="楷体" panose="02010609060101010101" charset="-122"/>
                <a:cs typeface="Times New Roman" panose="02020603050405020304" charset="0"/>
                <a:sym typeface="+mn-ea"/>
              </a:rPr>
              <a:t>上四列车均可用（不妨用</a:t>
            </a:r>
            <a:r>
              <a:rPr lang="en-US" altLang="zh-CN" sz="1400" dirty="0">
                <a:latin typeface="Times New Roman" panose="02020603050405020304" charset="0"/>
                <a:ea typeface="楷体" panose="02010609060101010101" charset="-122"/>
                <a:cs typeface="Times New Roman" panose="02020603050405020304" charset="0"/>
                <a:sym typeface="+mn-ea"/>
              </a:rPr>
              <a:t>1111</a:t>
            </a:r>
            <a:r>
              <a:rPr lang="zh-CN" altLang="en-US" sz="1400" dirty="0">
                <a:latin typeface="Times New Roman" panose="02020603050405020304" charset="0"/>
                <a:ea typeface="楷体" panose="02010609060101010101" charset="-122"/>
                <a:cs typeface="Times New Roman" panose="02020603050405020304" charset="0"/>
                <a:sym typeface="+mn-ea"/>
              </a:rPr>
              <a:t>表示），</a:t>
            </a:r>
            <a:r>
              <a:rPr lang="en-US" altLang="zh-CN" sz="1400" dirty="0">
                <a:latin typeface="Times New Roman" panose="02020603050405020304" charset="0"/>
                <a:ea typeface="楷体" panose="02010609060101010101" charset="-122"/>
                <a:cs typeface="Times New Roman" panose="02020603050405020304" charset="0"/>
                <a:sym typeface="+mn-ea"/>
              </a:rPr>
              <a:t>Z1 -&gt; Z2</a:t>
            </a:r>
            <a:r>
              <a:rPr lang="zh-CN" altLang="en-US" sz="1400" dirty="0">
                <a:latin typeface="Times New Roman" panose="02020603050405020304" charset="0"/>
                <a:ea typeface="楷体" panose="02010609060101010101" charset="-122"/>
                <a:cs typeface="Times New Roman" panose="02020603050405020304" charset="0"/>
                <a:sym typeface="+mn-ea"/>
              </a:rPr>
              <a:t>上四列车均可用（</a:t>
            </a:r>
            <a:r>
              <a:rPr lang="en-US" altLang="zh-CN" sz="1400" dirty="0">
                <a:latin typeface="Times New Roman" panose="02020603050405020304" charset="0"/>
                <a:ea typeface="楷体" panose="02010609060101010101" charset="-122"/>
                <a:cs typeface="Times New Roman" panose="02020603050405020304" charset="0"/>
                <a:sym typeface="+mn-ea"/>
              </a:rPr>
              <a:t>1111</a:t>
            </a:r>
            <a:r>
              <a:rPr lang="zh-CN" altLang="en-US" sz="1400" dirty="0">
                <a:latin typeface="Times New Roman" panose="02020603050405020304" charset="0"/>
                <a:ea typeface="楷体" panose="02010609060101010101" charset="-122"/>
                <a:cs typeface="Times New Roman" panose="02020603050405020304" charset="0"/>
                <a:sym typeface="+mn-ea"/>
              </a:rPr>
              <a:t>），求交集，结果还是</a:t>
            </a:r>
            <a:r>
              <a:rPr lang="en-US" altLang="zh-CN" sz="1400" dirty="0">
                <a:latin typeface="Times New Roman" panose="02020603050405020304" charset="0"/>
                <a:ea typeface="楷体" panose="02010609060101010101" charset="-122"/>
                <a:cs typeface="Times New Roman" panose="02020603050405020304" charset="0"/>
                <a:sym typeface="+mn-ea"/>
              </a:rPr>
              <a:t>1111</a:t>
            </a:r>
            <a:r>
              <a:rPr lang="zh-CN" altLang="en-US" sz="1400" dirty="0">
                <a:latin typeface="Times New Roman" panose="02020603050405020304" charset="0"/>
                <a:ea typeface="楷体" panose="02010609060101010101" charset="-122"/>
                <a:cs typeface="Times New Roman" panose="02020603050405020304" charset="0"/>
                <a:sym typeface="+mn-ea"/>
              </a:rPr>
              <a:t>，随便选择一个列车号，如列车</a:t>
            </a:r>
            <a:r>
              <a:rPr lang="en-US" altLang="zh-CN" sz="1400" dirty="0">
                <a:latin typeface="Times New Roman" panose="02020603050405020304" charset="0"/>
                <a:ea typeface="楷体" panose="02010609060101010101" charset="-122"/>
                <a:cs typeface="Times New Roman" panose="02020603050405020304" charset="0"/>
                <a:sym typeface="+mn-ea"/>
              </a:rPr>
              <a:t>1</a:t>
            </a:r>
            <a:r>
              <a:rPr lang="zh-CN" altLang="en-US" sz="1400" dirty="0">
                <a:latin typeface="Times New Roman" panose="02020603050405020304" charset="0"/>
                <a:ea typeface="楷体" panose="02010609060101010101" charset="-122"/>
                <a:cs typeface="Times New Roman" panose="02020603050405020304" charset="0"/>
                <a:sym typeface="+mn-ea"/>
              </a:rPr>
              <a:t>，然后扣除</a:t>
            </a:r>
            <a:r>
              <a:rPr lang="en-US" altLang="zh-CN" sz="1400" dirty="0">
                <a:latin typeface="Times New Roman" panose="02020603050405020304" charset="0"/>
                <a:ea typeface="楷体" panose="02010609060101010101" charset="-122"/>
                <a:cs typeface="Times New Roman" panose="02020603050405020304" charset="0"/>
                <a:sym typeface="+mn-ea"/>
              </a:rPr>
              <a:t>Z4 -&gt; Z1</a:t>
            </a:r>
            <a:r>
              <a:rPr lang="zh-CN" altLang="en-US" sz="1400" dirty="0">
                <a:latin typeface="Times New Roman" panose="02020603050405020304" charset="0"/>
                <a:ea typeface="楷体" panose="02010609060101010101" charset="-122"/>
                <a:cs typeface="Times New Roman" panose="02020603050405020304" charset="0"/>
                <a:sym typeface="+mn-ea"/>
              </a:rPr>
              <a:t>和</a:t>
            </a:r>
            <a:r>
              <a:rPr lang="en-US" altLang="zh-CN" sz="1400" dirty="0">
                <a:latin typeface="Times New Roman" panose="02020603050405020304" charset="0"/>
                <a:ea typeface="楷体" panose="02010609060101010101" charset="-122"/>
                <a:cs typeface="Times New Roman" panose="02020603050405020304" charset="0"/>
                <a:sym typeface="+mn-ea"/>
              </a:rPr>
              <a:t>Z1 -&gt; Z2</a:t>
            </a:r>
            <a:r>
              <a:rPr lang="zh-CN" altLang="en-US" sz="1400" dirty="0">
                <a:latin typeface="Times New Roman" panose="02020603050405020304" charset="0"/>
                <a:ea typeface="楷体" panose="02010609060101010101" charset="-122"/>
                <a:cs typeface="Times New Roman" panose="02020603050405020304" charset="0"/>
                <a:sym typeface="+mn-ea"/>
              </a:rPr>
              <a:t>上相应列车的资源</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Wingdings" panose="05000000000000000000" charset="0"/>
              <a:buAutoNum type="arabicPeriod"/>
            </a:pPr>
            <a:endParaRPr lang="zh-CN" altLang="en-US" sz="1600" dirty="0">
              <a:latin typeface="Times New Roman" panose="02020603050405020304" charset="0"/>
              <a:ea typeface="楷体" panose="02010609060101010101" charset="-122"/>
              <a:cs typeface="Times New Roman" panose="02020603050405020304" charset="0"/>
            </a:endParaRPr>
          </a:p>
        </p:txBody>
      </p:sp>
    </p:spTree>
  </p:cSld>
  <p:clrMapOvr>
    <a:masterClrMapping/>
  </p:clrMapOvr>
  <p:transition advTm="88499"/>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场景二</a:t>
            </a:r>
            <a:r>
              <a:rPr lang="en-US" altLang="zh-CN" smtClean="0">
                <a:latin typeface="Times New Roman" panose="02020603050405020304" charset="0"/>
                <a:cs typeface="Times New Roman" panose="02020603050405020304" charset="0"/>
              </a:rPr>
              <a:t>——</a:t>
            </a:r>
            <a:r>
              <a:rPr lang="zh-CN" altLang="zh-CN" smtClean="0">
                <a:latin typeface="Times New Roman" panose="02020603050405020304" charset="0"/>
                <a:cs typeface="Times New Roman" panose="02020603050405020304" charset="0"/>
              </a:rPr>
              <a:t>算法步骤</a:t>
            </a:r>
            <a:endParaRPr lang="zh-CN" altLang="zh-CN" smtClean="0">
              <a:latin typeface="Times New Roman" panose="02020603050405020304" charset="0"/>
              <a:cs typeface="Times New Roman" panose="02020603050405020304" charset="0"/>
            </a:endParaRPr>
          </a:p>
        </p:txBody>
      </p:sp>
      <p:grpSp>
        <p:nvGrpSpPr>
          <p:cNvPr id="4" name="组合 3"/>
          <p:cNvGrpSpPr/>
          <p:nvPr/>
        </p:nvGrpSpPr>
        <p:grpSpPr>
          <a:xfrm>
            <a:off x="2626995" y="1232535"/>
            <a:ext cx="4231640" cy="1944370"/>
            <a:chOff x="3703" y="1598"/>
            <a:chExt cx="6664" cy="3062"/>
          </a:xfrm>
        </p:grpSpPr>
        <p:sp>
          <p:nvSpPr>
            <p:cNvPr id="11" name="椭圆 10"/>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7" name="组合 6"/>
            <p:cNvGrpSpPr/>
            <p:nvPr/>
          </p:nvGrpSpPr>
          <p:grpSpPr>
            <a:xfrm>
              <a:off x="7373" y="1742"/>
              <a:ext cx="2266" cy="440"/>
              <a:chOff x="4405" y="2030"/>
              <a:chExt cx="2266" cy="440"/>
            </a:xfrm>
          </p:grpSpPr>
          <p:cxnSp>
            <p:nvCxnSpPr>
              <p:cNvPr id="8" name="直接箭头连接符 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9" name="直接箭头连接符 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0" name="直接箭头连接符 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12" name="直接箭头连接符 11"/>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13" name="组合 12"/>
            <p:cNvGrpSpPr/>
            <p:nvPr/>
          </p:nvGrpSpPr>
          <p:grpSpPr>
            <a:xfrm>
              <a:off x="4405" y="4078"/>
              <a:ext cx="2266" cy="440"/>
              <a:chOff x="4405" y="2030"/>
              <a:chExt cx="2266" cy="440"/>
            </a:xfrm>
          </p:grpSpPr>
          <p:cxnSp>
            <p:nvCxnSpPr>
              <p:cNvPr id="14" name="直接箭头连接符 13"/>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15" name="直接箭头连接符 14"/>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8" name="直接箭头连接符 1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1" name="直接箭头连接符 3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2" name="组合 31"/>
            <p:cNvGrpSpPr/>
            <p:nvPr/>
          </p:nvGrpSpPr>
          <p:grpSpPr>
            <a:xfrm>
              <a:off x="7373" y="4078"/>
              <a:ext cx="2266" cy="440"/>
              <a:chOff x="4405" y="2030"/>
              <a:chExt cx="2266" cy="440"/>
            </a:xfrm>
          </p:grpSpPr>
          <p:cxnSp>
            <p:nvCxnSpPr>
              <p:cNvPr id="33" name="直接箭头连接符 3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4" name="直接箭头连接符 3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35" name="直接箭头连接符 3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6" name="直接箭头连接符 3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7" name="组合 36"/>
            <p:cNvGrpSpPr/>
            <p:nvPr/>
          </p:nvGrpSpPr>
          <p:grpSpPr>
            <a:xfrm rot="5400000">
              <a:off x="3239" y="2909"/>
              <a:ext cx="1606" cy="440"/>
              <a:chOff x="4405" y="2030"/>
              <a:chExt cx="2266" cy="440"/>
            </a:xfrm>
          </p:grpSpPr>
          <p:cxnSp>
            <p:nvCxnSpPr>
              <p:cNvPr id="38" name="直接箭头连接符 3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9" name="直接箭头连接符 3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0" name="直接箭头连接符 3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1" name="直接箭头连接符 4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2" name="组合 41"/>
            <p:cNvGrpSpPr/>
            <p:nvPr/>
          </p:nvGrpSpPr>
          <p:grpSpPr>
            <a:xfrm rot="5400000">
              <a:off x="6207" y="2909"/>
              <a:ext cx="1606" cy="440"/>
              <a:chOff x="4405" y="2030"/>
              <a:chExt cx="2266" cy="440"/>
            </a:xfrm>
          </p:grpSpPr>
          <p:cxnSp>
            <p:nvCxnSpPr>
              <p:cNvPr id="43" name="直接箭头连接符 4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4" name="直接箭头连接符 4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5" name="直接箭头连接符 4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6" name="直接箭头连接符 4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7" name="组合 46"/>
            <p:cNvGrpSpPr/>
            <p:nvPr/>
          </p:nvGrpSpPr>
          <p:grpSpPr>
            <a:xfrm rot="5400000">
              <a:off x="9213" y="2909"/>
              <a:ext cx="1606" cy="440"/>
              <a:chOff x="4405" y="2030"/>
              <a:chExt cx="2266" cy="440"/>
            </a:xfrm>
          </p:grpSpPr>
          <p:cxnSp>
            <p:nvCxnSpPr>
              <p:cNvPr id="48" name="直接箭头连接符 4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9" name="直接箭头连接符 4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0" name="直接箭头连接符 4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1" name="直接箭头连接符 5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52" name="组合 51"/>
            <p:cNvGrpSpPr/>
            <p:nvPr/>
          </p:nvGrpSpPr>
          <p:grpSpPr>
            <a:xfrm>
              <a:off x="4405" y="1742"/>
              <a:ext cx="2266" cy="440"/>
              <a:chOff x="4405" y="2030"/>
              <a:chExt cx="2266" cy="440"/>
            </a:xfrm>
          </p:grpSpPr>
          <p:cxnSp>
            <p:nvCxnSpPr>
              <p:cNvPr id="53" name="直接箭头连接符 5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4" name="直接箭头连接符 5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5" name="直接箭头连接符 5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6" name="直接箭头连接符 5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sp>
          <p:nvSpPr>
            <p:cNvPr id="73" name="文本框 72"/>
            <p:cNvSpPr txBox="1"/>
            <p:nvPr/>
          </p:nvSpPr>
          <p:spPr>
            <a:xfrm>
              <a:off x="4537" y="2889"/>
              <a:ext cx="755" cy="483"/>
            </a:xfrm>
            <a:prstGeom prst="rect">
              <a:avLst/>
            </a:prstGeom>
            <a:noFill/>
          </p:spPr>
          <p:txBody>
            <a:bodyPr wrap="square" rtlCol="0">
              <a:spAutoFit/>
            </a:bodyPr>
            <a:p>
              <a:r>
                <a:rPr lang="en-US" altLang="zh-CN" sz="1400"/>
                <a:t>G1</a:t>
              </a:r>
              <a:endParaRPr lang="en-US" altLang="zh-CN" sz="1400"/>
            </a:p>
          </p:txBody>
        </p:sp>
        <p:sp>
          <p:nvSpPr>
            <p:cNvPr id="3" name="文本框 2"/>
            <p:cNvSpPr txBox="1"/>
            <p:nvPr/>
          </p:nvSpPr>
          <p:spPr>
            <a:xfrm>
              <a:off x="5161" y="2459"/>
              <a:ext cx="755" cy="483"/>
            </a:xfrm>
            <a:prstGeom prst="rect">
              <a:avLst/>
            </a:prstGeom>
            <a:noFill/>
          </p:spPr>
          <p:txBody>
            <a:bodyPr wrap="square" rtlCol="0">
              <a:spAutoFit/>
            </a:bodyPr>
            <a:p>
              <a:pPr algn="ctr"/>
              <a:r>
                <a:rPr lang="en-US" altLang="zh-CN" sz="1400"/>
                <a:t>G1</a:t>
              </a:r>
              <a:endParaRPr lang="en-US" altLang="zh-CN" sz="1400"/>
            </a:p>
          </p:txBody>
        </p:sp>
        <p:cxnSp>
          <p:nvCxnSpPr>
            <p:cNvPr id="74" name="肘形连接符 73"/>
            <p:cNvCxnSpPr/>
            <p:nvPr/>
          </p:nvCxnSpPr>
          <p:spPr>
            <a:xfrm rot="5400000">
              <a:off x="3863" y="3127"/>
              <a:ext cx="1352" cy="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75" name="肘形连接符 74"/>
            <p:cNvCxnSpPr/>
            <p:nvPr/>
          </p:nvCxnSpPr>
          <p:spPr>
            <a:xfrm>
              <a:off x="4537" y="2454"/>
              <a:ext cx="2001" cy="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grpSp>
      <p:sp>
        <p:nvSpPr>
          <p:cNvPr id="6" name="文本框 5"/>
          <p:cNvSpPr txBox="1"/>
          <p:nvPr/>
        </p:nvSpPr>
        <p:spPr>
          <a:xfrm>
            <a:off x="333375" y="3554730"/>
            <a:ext cx="8666480" cy="3046095"/>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342900" lvl="0"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校验起止点拣货员：如果</a:t>
            </a:r>
            <a:r>
              <a:rPr lang="en-US" altLang="zh-CN" sz="1400" dirty="0">
                <a:latin typeface="Times New Roman" panose="02020603050405020304" charset="0"/>
                <a:ea typeface="楷体" panose="02010609060101010101" charset="-122"/>
                <a:cs typeface="Times New Roman" panose="02020603050405020304" charset="0"/>
              </a:rPr>
              <a:t>Z4</a:t>
            </a:r>
            <a:r>
              <a:rPr lang="zh-CN" altLang="en-US" sz="1400" dirty="0">
                <a:latin typeface="Times New Roman" panose="02020603050405020304" charset="0"/>
                <a:ea typeface="楷体" panose="02010609060101010101" charset="-122"/>
                <a:cs typeface="Times New Roman" panose="02020603050405020304" charset="0"/>
              </a:rPr>
              <a:t>或</a:t>
            </a:r>
            <a:r>
              <a:rPr lang="en-US" altLang="zh-CN" sz="1400" dirty="0">
                <a:latin typeface="Times New Roman" panose="02020603050405020304" charset="0"/>
                <a:ea typeface="楷体" panose="02010609060101010101" charset="-122"/>
                <a:cs typeface="Times New Roman" panose="02020603050405020304" charset="0"/>
              </a:rPr>
              <a:t>Z2</a:t>
            </a:r>
            <a:r>
              <a:rPr lang="zh-CN" altLang="en-US" sz="1400" dirty="0">
                <a:latin typeface="Times New Roman" panose="02020603050405020304" charset="0"/>
                <a:ea typeface="楷体" panose="02010609060101010101" charset="-122"/>
                <a:cs typeface="Times New Roman" panose="02020603050405020304" charset="0"/>
              </a:rPr>
              <a:t>点没有拣货员，该条路径必定不可用，不用考虑重算，直接失败</a:t>
            </a:r>
            <a:endParaRPr lang="en-US" altLang="zh-CN"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可以逐段求每段链路的可用列车交集（需要注意如果用</a:t>
            </a:r>
            <a:r>
              <a:rPr lang="en-US" altLang="zh-CN" sz="1400" dirty="0">
                <a:latin typeface="Times New Roman" panose="02020603050405020304" charset="0"/>
                <a:ea typeface="楷体" panose="02010609060101010101" charset="-122"/>
                <a:cs typeface="Times New Roman" panose="02020603050405020304" charset="0"/>
              </a:rPr>
              <a:t>bit</a:t>
            </a:r>
            <a:r>
              <a:rPr lang="zh-CN" altLang="en-US" sz="1400" dirty="0">
                <a:latin typeface="Times New Roman" panose="02020603050405020304" charset="0"/>
                <a:ea typeface="楷体" panose="02010609060101010101" charset="-122"/>
                <a:cs typeface="Times New Roman" panose="02020603050405020304" charset="0"/>
              </a:rPr>
              <a:t>位求与，</a:t>
            </a:r>
            <a:r>
              <a:rPr lang="en-US" altLang="zh-CN" sz="1400" dirty="0">
                <a:latin typeface="Times New Roman" panose="02020603050405020304" charset="0"/>
                <a:ea typeface="楷体" panose="02010609060101010101" charset="-122"/>
                <a:cs typeface="Times New Roman" panose="02020603050405020304" charset="0"/>
              </a:rPr>
              <a:t>Long</a:t>
            </a:r>
            <a:r>
              <a:rPr lang="zh-CN" altLang="en-US" sz="1400" dirty="0">
                <a:latin typeface="Times New Roman" panose="02020603050405020304" charset="0"/>
                <a:ea typeface="楷体" panose="02010609060101010101" charset="-122"/>
                <a:cs typeface="Times New Roman" panose="02020603050405020304" charset="0"/>
              </a:rPr>
              <a:t>型只支持</a:t>
            </a:r>
            <a:r>
              <a:rPr lang="en-US" altLang="zh-CN" sz="1400" dirty="0">
                <a:latin typeface="Times New Roman" panose="02020603050405020304" charset="0"/>
                <a:ea typeface="楷体" panose="02010609060101010101" charset="-122"/>
                <a:cs typeface="Times New Roman" panose="02020603050405020304" charset="0"/>
              </a:rPr>
              <a:t>64</a:t>
            </a:r>
            <a:r>
              <a:rPr lang="zh-CN" altLang="en-US" sz="1400" dirty="0">
                <a:latin typeface="Times New Roman" panose="02020603050405020304" charset="0"/>
                <a:ea typeface="楷体" panose="02010609060101010101" charset="-122"/>
                <a:cs typeface="Times New Roman" panose="02020603050405020304" charset="0"/>
              </a:rPr>
              <a:t>跳，得用</a:t>
            </a:r>
            <a:r>
              <a:rPr lang="en-US" altLang="zh-CN" sz="1400" dirty="0">
                <a:latin typeface="Times New Roman" panose="02020603050405020304" charset="0"/>
                <a:ea typeface="楷体" panose="02010609060101010101" charset="-122"/>
                <a:cs typeface="Times New Roman" panose="02020603050405020304" charset="0"/>
              </a:rPr>
              <a:t>bitSet</a:t>
            </a:r>
            <a:r>
              <a:rPr lang="zh-CN" altLang="en-US" sz="1400" dirty="0">
                <a:latin typeface="Times New Roman" panose="02020603050405020304" charset="0"/>
                <a:ea typeface="楷体" panose="02010609060101010101" charset="-122"/>
                <a:cs typeface="Times New Roman" panose="02020603050405020304" charset="0"/>
              </a:rPr>
              <a:t>）：</a:t>
            </a:r>
            <a:r>
              <a:rPr lang="en-US" altLang="zh-CN" sz="1400" dirty="0">
                <a:latin typeface="Times New Roman" panose="02020603050405020304" charset="0"/>
                <a:ea typeface="楷体" panose="02010609060101010101" charset="-122"/>
                <a:cs typeface="Times New Roman" panose="02020603050405020304" charset="0"/>
              </a:rPr>
              <a:t>Z1-Z4</a:t>
            </a:r>
            <a:r>
              <a:rPr lang="zh-CN" altLang="en-US" sz="1400" dirty="0">
                <a:latin typeface="Times New Roman" panose="02020603050405020304" charset="0"/>
                <a:ea typeface="楷体" panose="02010609060101010101" charset="-122"/>
                <a:cs typeface="Times New Roman" panose="02020603050405020304" charset="0"/>
              </a:rPr>
              <a:t>可用</a:t>
            </a:r>
            <a:r>
              <a:rPr lang="en-US" altLang="zh-CN" sz="1400" dirty="0">
                <a:latin typeface="Times New Roman" panose="02020603050405020304" charset="0"/>
                <a:ea typeface="楷体" panose="02010609060101010101" charset="-122"/>
                <a:cs typeface="Times New Roman" panose="02020603050405020304" charset="0"/>
              </a:rPr>
              <a:t>[1,2,3,4]</a:t>
            </a:r>
            <a:r>
              <a:rPr lang="zh-CN" altLang="en-US" sz="1400" dirty="0">
                <a:latin typeface="Times New Roman" panose="02020603050405020304" charset="0"/>
                <a:ea typeface="楷体" panose="02010609060101010101" charset="-122"/>
                <a:cs typeface="Times New Roman" panose="02020603050405020304" charset="0"/>
              </a:rPr>
              <a:t>，</a:t>
            </a:r>
            <a:r>
              <a:rPr lang="en-US" altLang="zh-CN" sz="1400" dirty="0">
                <a:latin typeface="Times New Roman" panose="02020603050405020304" charset="0"/>
                <a:ea typeface="楷体" panose="02010609060101010101" charset="-122"/>
                <a:cs typeface="Times New Roman" panose="02020603050405020304" charset="0"/>
              </a:rPr>
              <a:t>Z1-Z2</a:t>
            </a:r>
            <a:r>
              <a:rPr lang="zh-CN" altLang="en-US" sz="1400" dirty="0">
                <a:latin typeface="Times New Roman" panose="02020603050405020304" charset="0"/>
                <a:ea typeface="楷体" panose="02010609060101010101" charset="-122"/>
                <a:cs typeface="Times New Roman" panose="02020603050405020304" charset="0"/>
              </a:rPr>
              <a:t>可用</a:t>
            </a:r>
            <a:r>
              <a:rPr lang="en-US" altLang="zh-CN" sz="1400" dirty="0">
                <a:latin typeface="Times New Roman" panose="02020603050405020304" charset="0"/>
                <a:ea typeface="楷体" panose="02010609060101010101" charset="-122"/>
                <a:cs typeface="Times New Roman" panose="02020603050405020304" charset="0"/>
              </a:rPr>
              <a:t>[1,2,3,4]</a:t>
            </a:r>
            <a:r>
              <a:rPr lang="zh-CN" altLang="en-US" sz="1400" dirty="0">
                <a:latin typeface="Times New Roman" panose="02020603050405020304" charset="0"/>
                <a:ea typeface="楷体" panose="02010609060101010101" charset="-122"/>
                <a:cs typeface="Times New Roman" panose="02020603050405020304" charset="0"/>
              </a:rPr>
              <a:t>，得到交集</a:t>
            </a:r>
            <a:r>
              <a:rPr lang="en-US" altLang="zh-CN" sz="1400" dirty="0">
                <a:latin typeface="Times New Roman" panose="02020603050405020304" charset="0"/>
                <a:ea typeface="楷体" panose="02010609060101010101" charset="-122"/>
                <a:cs typeface="Times New Roman" panose="02020603050405020304" charset="0"/>
              </a:rPr>
              <a:t>[1,2,3,4]</a:t>
            </a:r>
            <a:r>
              <a:rPr lang="zh-CN" altLang="en-US" sz="1400" dirty="0">
                <a:latin typeface="Times New Roman" panose="02020603050405020304" charset="0"/>
                <a:ea typeface="楷体" panose="02010609060101010101" charset="-122"/>
                <a:cs typeface="Times New Roman" panose="02020603050405020304" charset="0"/>
              </a:rPr>
              <a:t>，接着拿交集去和下一跳链路求交集，知道处理完全部链路</a:t>
            </a:r>
            <a:endParaRPr lang="zh-CN" altLang="en-US"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如果交集为空，重新算一条路，或者认为货物传输失败；不为空，随便选择一辆列车，比如列车</a:t>
            </a:r>
            <a:r>
              <a:rPr lang="en-US" altLang="zh-CN" sz="1400" dirty="0">
                <a:latin typeface="Times New Roman" panose="02020603050405020304" charset="0"/>
                <a:ea typeface="楷体" panose="02010609060101010101" charset="-122"/>
                <a:cs typeface="Times New Roman" panose="02020603050405020304" charset="0"/>
              </a:rPr>
              <a:t>1</a:t>
            </a:r>
            <a:r>
              <a:rPr lang="zh-CN" altLang="en-US" sz="1400" dirty="0">
                <a:latin typeface="Times New Roman" panose="02020603050405020304" charset="0"/>
                <a:ea typeface="楷体" panose="02010609060101010101" charset="-122"/>
                <a:cs typeface="Times New Roman" panose="02020603050405020304" charset="0"/>
              </a:rPr>
              <a:t>，将路径上每一跳链路上可用列车去掉刚刚选择的，更新资源：</a:t>
            </a:r>
            <a:endParaRPr lang="zh-CN" altLang="en-US"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rPr>
              <a:t>Z4</a:t>
            </a:r>
            <a:r>
              <a:rPr lang="zh-CN" altLang="en-US" sz="1400" dirty="0">
                <a:latin typeface="Times New Roman" panose="02020603050405020304" charset="0"/>
                <a:ea typeface="楷体" panose="02010609060101010101" charset="-122"/>
                <a:cs typeface="Times New Roman" panose="02020603050405020304" charset="0"/>
              </a:rPr>
              <a:t>、</a:t>
            </a:r>
            <a:r>
              <a:rPr lang="en-US" altLang="zh-CN" sz="1400" dirty="0">
                <a:latin typeface="Times New Roman" panose="02020603050405020304" charset="0"/>
                <a:ea typeface="楷体" panose="02010609060101010101" charset="-122"/>
                <a:cs typeface="Times New Roman" panose="02020603050405020304" charset="0"/>
              </a:rPr>
              <a:t>Z1</a:t>
            </a:r>
            <a:r>
              <a:rPr lang="zh-CN" altLang="en-US" sz="1400" dirty="0">
                <a:latin typeface="Times New Roman" panose="02020603050405020304" charset="0"/>
                <a:ea typeface="楷体" panose="02010609060101010101" charset="-122"/>
                <a:cs typeface="Times New Roman" panose="02020603050405020304" charset="0"/>
              </a:rPr>
              <a:t>站点可用拣货员数量 </a:t>
            </a:r>
            <a:r>
              <a:rPr lang="en-US" altLang="zh-CN" sz="1400" dirty="0">
                <a:latin typeface="Times New Roman" panose="02020603050405020304" charset="0"/>
                <a:ea typeface="楷体" panose="02010609060101010101" charset="-122"/>
                <a:cs typeface="Times New Roman" panose="02020603050405020304" charset="0"/>
              </a:rPr>
              <a:t>- 1</a:t>
            </a:r>
            <a:endParaRPr lang="en-US" altLang="zh-CN"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rPr>
              <a:t>Z1 - Z4</a:t>
            </a:r>
            <a:r>
              <a:rPr lang="zh-CN" altLang="en-US" sz="1400" dirty="0">
                <a:latin typeface="Times New Roman" panose="02020603050405020304" charset="0"/>
                <a:ea typeface="楷体" panose="02010609060101010101" charset="-122"/>
                <a:cs typeface="Times New Roman" panose="02020603050405020304" charset="0"/>
              </a:rPr>
              <a:t>链路上列车</a:t>
            </a:r>
            <a:r>
              <a:rPr lang="en-US" altLang="zh-CN" sz="1400" dirty="0">
                <a:latin typeface="Times New Roman" panose="02020603050405020304" charset="0"/>
                <a:ea typeface="楷体" panose="02010609060101010101" charset="-122"/>
                <a:cs typeface="Times New Roman" panose="02020603050405020304" charset="0"/>
              </a:rPr>
              <a:t>1</a:t>
            </a:r>
            <a:r>
              <a:rPr lang="zh-CN" altLang="en-US" sz="1400" dirty="0">
                <a:latin typeface="Times New Roman" panose="02020603050405020304" charset="0"/>
                <a:ea typeface="楷体" panose="02010609060101010101" charset="-122"/>
                <a:cs typeface="Times New Roman" panose="02020603050405020304" charset="0"/>
              </a:rPr>
              <a:t>设置为不可用，</a:t>
            </a:r>
            <a:r>
              <a:rPr lang="en-US" altLang="zh-CN" sz="1400" dirty="0">
                <a:latin typeface="Times New Roman" panose="02020603050405020304" charset="0"/>
                <a:ea typeface="楷体" panose="02010609060101010101" charset="-122"/>
                <a:cs typeface="Times New Roman" panose="02020603050405020304" charset="0"/>
              </a:rPr>
              <a:t>Z1 - Z2</a:t>
            </a:r>
            <a:r>
              <a:rPr lang="zh-CN" altLang="en-US" sz="1400" dirty="0">
                <a:latin typeface="Times New Roman" panose="02020603050405020304" charset="0"/>
                <a:ea typeface="楷体" panose="02010609060101010101" charset="-122"/>
                <a:cs typeface="Times New Roman" panose="02020603050405020304" charset="0"/>
              </a:rPr>
              <a:t>上列车</a:t>
            </a:r>
            <a:r>
              <a:rPr lang="en-US" altLang="zh-CN" sz="1400" dirty="0">
                <a:latin typeface="Times New Roman" panose="02020603050405020304" charset="0"/>
                <a:ea typeface="楷体" panose="02010609060101010101" charset="-122"/>
                <a:cs typeface="Times New Roman" panose="02020603050405020304" charset="0"/>
              </a:rPr>
              <a:t>1</a:t>
            </a:r>
            <a:r>
              <a:rPr lang="zh-CN" altLang="en-US" sz="1400" dirty="0">
                <a:latin typeface="Times New Roman" panose="02020603050405020304" charset="0"/>
                <a:ea typeface="楷体" panose="02010609060101010101" charset="-122"/>
                <a:cs typeface="Times New Roman" panose="02020603050405020304" charset="0"/>
              </a:rPr>
              <a:t>设置为不可用</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Wingdings" panose="05000000000000000000" charset="0"/>
              <a:buAutoNum type="arabicPeriod"/>
            </a:pPr>
            <a:endParaRPr lang="zh-CN" altLang="en-US" sz="1600" dirty="0">
              <a:latin typeface="Times New Roman" panose="02020603050405020304" charset="0"/>
              <a:ea typeface="楷体" panose="02010609060101010101" charset="-122"/>
              <a:cs typeface="Times New Roman" panose="02020603050405020304" charset="0"/>
            </a:endParaRPr>
          </a:p>
        </p:txBody>
      </p:sp>
    </p:spTree>
  </p:cSld>
  <p:clrMapOvr>
    <a:masterClrMapping/>
  </p:clrMapOvr>
  <p:transition advTm="88499"/>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思考</a:t>
            </a:r>
            <a:endParaRPr lang="zh-CN" altLang="en-US" smtClean="0">
              <a:latin typeface="Times New Roman" panose="02020603050405020304" charset="0"/>
              <a:cs typeface="Times New Roman" panose="02020603050405020304" charset="0"/>
            </a:endParaRPr>
          </a:p>
        </p:txBody>
      </p:sp>
      <p:grpSp>
        <p:nvGrpSpPr>
          <p:cNvPr id="4" name="组合 3"/>
          <p:cNvGrpSpPr/>
          <p:nvPr/>
        </p:nvGrpSpPr>
        <p:grpSpPr>
          <a:xfrm>
            <a:off x="2362200" y="1247140"/>
            <a:ext cx="4231640" cy="1944370"/>
            <a:chOff x="3703" y="1598"/>
            <a:chExt cx="6664" cy="3062"/>
          </a:xfrm>
        </p:grpSpPr>
        <p:sp>
          <p:nvSpPr>
            <p:cNvPr id="11" name="椭圆 10"/>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7" name="组合 6"/>
            <p:cNvGrpSpPr/>
            <p:nvPr/>
          </p:nvGrpSpPr>
          <p:grpSpPr>
            <a:xfrm>
              <a:off x="7373" y="1742"/>
              <a:ext cx="2266" cy="440"/>
              <a:chOff x="4405" y="2030"/>
              <a:chExt cx="2266" cy="440"/>
            </a:xfrm>
          </p:grpSpPr>
          <p:cxnSp>
            <p:nvCxnSpPr>
              <p:cNvPr id="8" name="直接箭头连接符 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9" name="直接箭头连接符 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0" name="直接箭头连接符 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12" name="直接箭头连接符 11"/>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13" name="组合 12"/>
            <p:cNvGrpSpPr/>
            <p:nvPr/>
          </p:nvGrpSpPr>
          <p:grpSpPr>
            <a:xfrm>
              <a:off x="4405" y="4078"/>
              <a:ext cx="2266" cy="440"/>
              <a:chOff x="4405" y="2030"/>
              <a:chExt cx="2266" cy="440"/>
            </a:xfrm>
          </p:grpSpPr>
          <p:cxnSp>
            <p:nvCxnSpPr>
              <p:cNvPr id="14" name="直接箭头连接符 13"/>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15" name="直接箭头连接符 14"/>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8" name="直接箭头连接符 1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1" name="直接箭头连接符 3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2" name="组合 31"/>
            <p:cNvGrpSpPr/>
            <p:nvPr/>
          </p:nvGrpSpPr>
          <p:grpSpPr>
            <a:xfrm>
              <a:off x="7373" y="4078"/>
              <a:ext cx="2266" cy="440"/>
              <a:chOff x="4405" y="2030"/>
              <a:chExt cx="2266" cy="440"/>
            </a:xfrm>
          </p:grpSpPr>
          <p:cxnSp>
            <p:nvCxnSpPr>
              <p:cNvPr id="33" name="直接箭头连接符 3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4" name="直接箭头连接符 3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35" name="直接箭头连接符 3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6" name="直接箭头连接符 3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7" name="组合 36"/>
            <p:cNvGrpSpPr/>
            <p:nvPr/>
          </p:nvGrpSpPr>
          <p:grpSpPr>
            <a:xfrm rot="5400000">
              <a:off x="3239" y="2909"/>
              <a:ext cx="1606" cy="440"/>
              <a:chOff x="4405" y="2030"/>
              <a:chExt cx="2266" cy="440"/>
            </a:xfrm>
          </p:grpSpPr>
          <p:cxnSp>
            <p:nvCxnSpPr>
              <p:cNvPr id="38" name="直接箭头连接符 3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39" name="直接箭头连接符 3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dash"/>
                <a:round/>
                <a:headEnd type="triangle" w="med" len="med"/>
                <a:tailEnd type="triangle" w="med" len="med"/>
              </a:ln>
            </p:spPr>
          </p:cxnSp>
          <p:cxnSp>
            <p:nvCxnSpPr>
              <p:cNvPr id="40" name="直接箭头连接符 3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41" name="直接箭头连接符 4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2" name="组合 41"/>
            <p:cNvGrpSpPr/>
            <p:nvPr/>
          </p:nvGrpSpPr>
          <p:grpSpPr>
            <a:xfrm rot="5400000">
              <a:off x="6207" y="2909"/>
              <a:ext cx="1606" cy="440"/>
              <a:chOff x="4405" y="2030"/>
              <a:chExt cx="2266" cy="440"/>
            </a:xfrm>
          </p:grpSpPr>
          <p:cxnSp>
            <p:nvCxnSpPr>
              <p:cNvPr id="43" name="直接箭头连接符 4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44" name="直接箭头连接符 4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dash"/>
                <a:round/>
                <a:headEnd type="triangle" w="med" len="med"/>
                <a:tailEnd type="triangle" w="med" len="med"/>
              </a:ln>
            </p:spPr>
          </p:cxnSp>
          <p:cxnSp>
            <p:nvCxnSpPr>
              <p:cNvPr id="45" name="直接箭头连接符 4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46" name="直接箭头连接符 4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nvGrpSpPr>
            <p:cNvPr id="47" name="组合 46"/>
            <p:cNvGrpSpPr/>
            <p:nvPr/>
          </p:nvGrpSpPr>
          <p:grpSpPr>
            <a:xfrm rot="5400000">
              <a:off x="9213" y="2909"/>
              <a:ext cx="1606" cy="440"/>
              <a:chOff x="4405" y="2030"/>
              <a:chExt cx="2266" cy="440"/>
            </a:xfrm>
          </p:grpSpPr>
          <p:cxnSp>
            <p:nvCxnSpPr>
              <p:cNvPr id="48" name="直接箭头连接符 4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9" name="直接箭头连接符 4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0" name="直接箭头连接符 4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1" name="直接箭头连接符 5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52" name="组合 51"/>
            <p:cNvGrpSpPr/>
            <p:nvPr/>
          </p:nvGrpSpPr>
          <p:grpSpPr>
            <a:xfrm>
              <a:off x="4405" y="1742"/>
              <a:ext cx="2266" cy="440"/>
              <a:chOff x="4405" y="2030"/>
              <a:chExt cx="2266" cy="440"/>
            </a:xfrm>
          </p:grpSpPr>
          <p:cxnSp>
            <p:nvCxnSpPr>
              <p:cNvPr id="53" name="直接箭头连接符 5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54" name="直接箭头连接符 5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5" name="直接箭头连接符 5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56" name="直接箭头连接符 5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sp>
          <p:nvSpPr>
            <p:cNvPr id="73" name="文本框 72"/>
            <p:cNvSpPr txBox="1"/>
            <p:nvPr/>
          </p:nvSpPr>
          <p:spPr>
            <a:xfrm>
              <a:off x="4537" y="2889"/>
              <a:ext cx="755" cy="483"/>
            </a:xfrm>
            <a:prstGeom prst="rect">
              <a:avLst/>
            </a:prstGeom>
            <a:noFill/>
          </p:spPr>
          <p:txBody>
            <a:bodyPr wrap="square" rtlCol="0">
              <a:spAutoFit/>
            </a:bodyPr>
            <a:p>
              <a:r>
                <a:rPr lang="en-US" altLang="zh-CN" sz="1400"/>
                <a:t>G1</a:t>
              </a:r>
              <a:endParaRPr lang="en-US" altLang="zh-CN" sz="1400"/>
            </a:p>
          </p:txBody>
        </p:sp>
        <p:sp>
          <p:nvSpPr>
            <p:cNvPr id="3" name="文本框 2"/>
            <p:cNvSpPr txBox="1"/>
            <p:nvPr/>
          </p:nvSpPr>
          <p:spPr>
            <a:xfrm>
              <a:off x="5161" y="2459"/>
              <a:ext cx="755" cy="483"/>
            </a:xfrm>
            <a:prstGeom prst="rect">
              <a:avLst/>
            </a:prstGeom>
            <a:noFill/>
          </p:spPr>
          <p:txBody>
            <a:bodyPr wrap="square" rtlCol="0">
              <a:spAutoFit/>
            </a:bodyPr>
            <a:p>
              <a:pPr algn="ctr"/>
              <a:r>
                <a:rPr lang="en-US" altLang="zh-CN" sz="1400"/>
                <a:t>G1</a:t>
              </a:r>
              <a:endParaRPr lang="en-US" altLang="zh-CN" sz="1400"/>
            </a:p>
          </p:txBody>
        </p:sp>
        <p:cxnSp>
          <p:nvCxnSpPr>
            <p:cNvPr id="74" name="肘形连接符 73"/>
            <p:cNvCxnSpPr/>
            <p:nvPr/>
          </p:nvCxnSpPr>
          <p:spPr>
            <a:xfrm rot="5400000">
              <a:off x="3863" y="3127"/>
              <a:ext cx="1352" cy="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75" name="肘形连接符 74"/>
            <p:cNvCxnSpPr/>
            <p:nvPr/>
          </p:nvCxnSpPr>
          <p:spPr>
            <a:xfrm>
              <a:off x="4537" y="2454"/>
              <a:ext cx="2001" cy="5"/>
            </a:xfrm>
            <a:prstGeom prst="bentConnector2">
              <a:avLst/>
            </a:prstGeom>
            <a:solidFill>
              <a:schemeClr val="accent1"/>
            </a:solidFill>
            <a:ln w="38100" cap="flat" cmpd="sng" algn="ctr">
              <a:solidFill>
                <a:schemeClr val="accent6">
                  <a:lumMod val="60000"/>
                  <a:lumOff val="40000"/>
                </a:schemeClr>
              </a:solidFill>
              <a:prstDash val="dash"/>
              <a:round/>
              <a:headEnd type="triangle" w="med" len="med"/>
              <a:tailEnd type="triangle" w="med" len="med"/>
            </a:ln>
          </p:spPr>
        </p:cxnSp>
      </p:grpSp>
      <p:sp>
        <p:nvSpPr>
          <p:cNvPr id="87" name="圆角矩形 86"/>
          <p:cNvSpPr/>
          <p:nvPr/>
        </p:nvSpPr>
        <p:spPr>
          <a:xfrm>
            <a:off x="982345" y="3840480"/>
            <a:ext cx="3103245" cy="408940"/>
          </a:xfrm>
          <a:prstGeom prst="roundRect">
            <a:avLst/>
          </a:prstGeom>
          <a:solidFill>
            <a:schemeClr val="accent3">
              <a:lumMod val="20000"/>
              <a:lumOff val="80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不绕路</a:t>
            </a:r>
            <a:endPar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5" name="圆角矩形 4"/>
          <p:cNvSpPr/>
          <p:nvPr/>
        </p:nvSpPr>
        <p:spPr>
          <a:xfrm>
            <a:off x="4819015" y="3840480"/>
            <a:ext cx="3103245" cy="408940"/>
          </a:xfrm>
          <a:prstGeom prst="roundRect">
            <a:avLst/>
          </a:prstGeom>
          <a:solidFill>
            <a:schemeClr val="accent3">
              <a:lumMod val="20000"/>
              <a:lumOff val="80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绕路</a:t>
            </a:r>
            <a:endPar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25" name="文本框 24"/>
          <p:cNvSpPr txBox="1"/>
          <p:nvPr/>
        </p:nvSpPr>
        <p:spPr>
          <a:xfrm>
            <a:off x="982345" y="4249420"/>
            <a:ext cx="3103245" cy="1060450"/>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342900" lvl="0" indent="-342900">
              <a:lnSpc>
                <a:spcPct val="150000"/>
              </a:lnSpc>
              <a:buClr>
                <a:srgbClr val="004D86"/>
              </a:buClr>
              <a:buFont typeface="Arial" panose="020B0604020202020204" pitchFamily="34" charset="0"/>
              <a:buChar char="•"/>
            </a:pPr>
            <a:r>
              <a:rPr lang="en-US" altLang="zh-CN" sz="1400" dirty="0">
                <a:latin typeface="Times New Roman" panose="02020603050405020304" charset="0"/>
                <a:ea typeface="楷体" panose="02010609060101010101" charset="-122"/>
                <a:cs typeface="Times New Roman" panose="02020603050405020304" charset="0"/>
              </a:rPr>
              <a:t>Z4 - Z1 - Z2</a:t>
            </a:r>
            <a:endParaRPr lang="zh-CN" altLang="en-US"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sym typeface="+mn-ea"/>
              </a:rPr>
              <a:t>但是</a:t>
            </a:r>
            <a:r>
              <a:rPr lang="en-US" altLang="zh-CN" sz="1400" dirty="0">
                <a:latin typeface="Times New Roman" panose="02020603050405020304" charset="0"/>
                <a:ea typeface="楷体" panose="02010609060101010101" charset="-122"/>
                <a:cs typeface="Times New Roman" panose="02020603050405020304" charset="0"/>
                <a:sym typeface="+mn-ea"/>
              </a:rPr>
              <a:t>Z4 - Z1 </a:t>
            </a:r>
            <a:r>
              <a:rPr lang="zh-CN" altLang="en-US" sz="1400" dirty="0">
                <a:latin typeface="Times New Roman" panose="02020603050405020304" charset="0"/>
                <a:ea typeface="楷体" panose="02010609060101010101" charset="-122"/>
                <a:cs typeface="Times New Roman" panose="02020603050405020304" charset="0"/>
                <a:sym typeface="+mn-ea"/>
              </a:rPr>
              <a:t>和</a:t>
            </a:r>
            <a:r>
              <a:rPr lang="en-US" altLang="zh-CN" sz="1400" dirty="0">
                <a:latin typeface="Times New Roman" panose="02020603050405020304" charset="0"/>
                <a:ea typeface="楷体" panose="02010609060101010101" charset="-122"/>
                <a:cs typeface="Times New Roman" panose="02020603050405020304" charset="0"/>
                <a:sym typeface="+mn-ea"/>
              </a:rPr>
              <a:t>Z1 - Z2</a:t>
            </a:r>
            <a:r>
              <a:rPr lang="zh-CN" altLang="en-US" sz="1400" dirty="0">
                <a:latin typeface="Times New Roman" panose="02020603050405020304" charset="0"/>
                <a:ea typeface="楷体" panose="02010609060101010101" charset="-122"/>
                <a:cs typeface="Times New Roman" panose="02020603050405020304" charset="0"/>
                <a:sym typeface="+mn-ea"/>
              </a:rPr>
              <a:t>没有同时空闲的列车</a:t>
            </a: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sp>
        <p:nvSpPr>
          <p:cNvPr id="22" name="文本框 21"/>
          <p:cNvSpPr txBox="1"/>
          <p:nvPr/>
        </p:nvSpPr>
        <p:spPr>
          <a:xfrm>
            <a:off x="4819650" y="4249420"/>
            <a:ext cx="3103245" cy="1060450"/>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342900" lvl="0" indent="-342900">
              <a:lnSpc>
                <a:spcPct val="150000"/>
              </a:lnSpc>
              <a:buClr>
                <a:srgbClr val="004D86"/>
              </a:buClr>
              <a:buFont typeface="Arial" panose="020B0604020202020204" pitchFamily="34" charset="0"/>
              <a:buChar char="•"/>
            </a:pPr>
            <a:r>
              <a:rPr lang="en-US" altLang="zh-CN" sz="1400" dirty="0">
                <a:latin typeface="Times New Roman" panose="02020603050405020304" charset="0"/>
                <a:ea typeface="楷体" panose="02010609060101010101" charset="-122"/>
                <a:cs typeface="Times New Roman" panose="02020603050405020304" charset="0"/>
              </a:rPr>
              <a:t>Z4 - Z5 - Z6 - Z3 - Z2 - Z1</a:t>
            </a:r>
            <a:endParaRPr lang="zh-CN" altLang="en-US"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sym typeface="+mn-ea"/>
              </a:rPr>
              <a:t>红色列车全程空闲，恭喜你，完成了环中国游！</a:t>
            </a: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sp>
        <p:nvSpPr>
          <p:cNvPr id="23" name="文本框 22"/>
          <p:cNvSpPr txBox="1"/>
          <p:nvPr/>
        </p:nvSpPr>
        <p:spPr>
          <a:xfrm>
            <a:off x="3305175" y="5596255"/>
            <a:ext cx="2593975" cy="368300"/>
          </a:xfrm>
          <a:prstGeom prst="rect">
            <a:avLst/>
          </a:prstGeom>
          <a:noFill/>
        </p:spPr>
        <p:txBody>
          <a:bodyPr wrap="square" rtlCol="0">
            <a:spAutoFit/>
          </a:bodyPr>
          <a:p>
            <a:r>
              <a:rPr lang="zh-CN" altLang="en-US" b="1">
                <a:solidFill>
                  <a:srgbClr val="FF0000"/>
                </a:solidFill>
              </a:rPr>
              <a:t>我们需要拣货员！！！</a:t>
            </a:r>
            <a:endParaRPr lang="zh-CN" altLang="en-US" b="1">
              <a:solidFill>
                <a:srgbClr val="FF0000"/>
              </a:solidFill>
            </a:endParaRPr>
          </a:p>
        </p:txBody>
      </p:sp>
    </p:spTree>
  </p:cSld>
  <p:clrMapOvr>
    <a:masterClrMapping/>
  </p:clrMapOvr>
  <p:transition advTm="88499"/>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场景三</a:t>
            </a:r>
            <a:r>
              <a:rPr lang="zh-CN" altLang="en-US" smtClean="0">
                <a:latin typeface="Times New Roman" panose="02020603050405020304" charset="0"/>
                <a:cs typeface="Times New Roman" panose="02020603050405020304" charset="0"/>
                <a:sym typeface="+mn-ea"/>
              </a:rPr>
              <a:t>（有多辆列车，有拣货员）</a:t>
            </a:r>
            <a:br>
              <a:rPr lang="en-US" altLang="zh-CN" smtClean="0">
                <a:latin typeface="Times New Roman" panose="02020603050405020304" charset="0"/>
                <a:cs typeface="Times New Roman" panose="02020603050405020304" charset="0"/>
              </a:rPr>
            </a:br>
            <a:endParaRPr lang="zh-CN" altLang="en-US" smtClean="0">
              <a:latin typeface="Times New Roman" panose="02020603050405020304" charset="0"/>
              <a:cs typeface="Times New Roman" panose="02020603050405020304" charset="0"/>
            </a:endParaRPr>
          </a:p>
        </p:txBody>
      </p:sp>
      <p:sp>
        <p:nvSpPr>
          <p:cNvPr id="11" name="椭圆 10"/>
          <p:cNvSpPr/>
          <p:nvPr/>
        </p:nvSpPr>
        <p:spPr>
          <a:xfrm>
            <a:off x="613727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613727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423608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423608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2351405" y="101473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2351405" y="2496820"/>
            <a:ext cx="445770" cy="462280"/>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7" name="组合 6"/>
          <p:cNvGrpSpPr/>
          <p:nvPr/>
        </p:nvGrpSpPr>
        <p:grpSpPr>
          <a:xfrm>
            <a:off x="4681855" y="1106170"/>
            <a:ext cx="1438910" cy="279400"/>
            <a:chOff x="4405" y="2030"/>
            <a:chExt cx="2266" cy="440"/>
          </a:xfrm>
        </p:grpSpPr>
        <p:cxnSp>
          <p:nvCxnSpPr>
            <p:cNvPr id="8" name="直接箭头连接符 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9" name="直接箭头连接符 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0" name="直接箭头连接符 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12" name="直接箭头连接符 11"/>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13" name="组合 12"/>
          <p:cNvGrpSpPr/>
          <p:nvPr/>
        </p:nvGrpSpPr>
        <p:grpSpPr>
          <a:xfrm>
            <a:off x="2797175" y="2589530"/>
            <a:ext cx="1438910" cy="279400"/>
            <a:chOff x="4405" y="2030"/>
            <a:chExt cx="2266" cy="440"/>
          </a:xfrm>
        </p:grpSpPr>
        <p:cxnSp>
          <p:nvCxnSpPr>
            <p:cNvPr id="14" name="直接箭头连接符 13"/>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15" name="直接箭头连接符 14"/>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8" name="直接箭头连接符 1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1" name="直接箭头连接符 3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2" name="组合 31"/>
          <p:cNvGrpSpPr/>
          <p:nvPr/>
        </p:nvGrpSpPr>
        <p:grpSpPr>
          <a:xfrm>
            <a:off x="4681855" y="2589530"/>
            <a:ext cx="1438910" cy="279400"/>
            <a:chOff x="4405" y="2030"/>
            <a:chExt cx="2266" cy="440"/>
          </a:xfrm>
        </p:grpSpPr>
        <p:cxnSp>
          <p:nvCxnSpPr>
            <p:cNvPr id="33" name="直接箭头连接符 3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4" name="直接箭头连接符 3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35" name="直接箭头连接符 3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6" name="直接箭头连接符 3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7" name="组合 36"/>
          <p:cNvGrpSpPr/>
          <p:nvPr/>
        </p:nvGrpSpPr>
        <p:grpSpPr>
          <a:xfrm rot="5400000">
            <a:off x="2056765" y="1847215"/>
            <a:ext cx="1019810" cy="279400"/>
            <a:chOff x="4405" y="2030"/>
            <a:chExt cx="2266" cy="440"/>
          </a:xfrm>
        </p:grpSpPr>
        <p:cxnSp>
          <p:nvCxnSpPr>
            <p:cNvPr id="38" name="直接箭头连接符 3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9" name="直接箭头连接符 3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0" name="直接箭头连接符 3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1" name="直接箭头连接符 4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2" name="组合 41"/>
          <p:cNvGrpSpPr/>
          <p:nvPr/>
        </p:nvGrpSpPr>
        <p:grpSpPr>
          <a:xfrm rot="5400000">
            <a:off x="3941445" y="1847215"/>
            <a:ext cx="1019810" cy="279400"/>
            <a:chOff x="4405" y="2030"/>
            <a:chExt cx="2266" cy="440"/>
          </a:xfrm>
        </p:grpSpPr>
        <p:cxnSp>
          <p:nvCxnSpPr>
            <p:cNvPr id="43" name="直接箭头连接符 4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4" name="直接箭头连接符 4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5" name="直接箭头连接符 4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6" name="直接箭头连接符 4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7" name="组合 46"/>
          <p:cNvGrpSpPr/>
          <p:nvPr/>
        </p:nvGrpSpPr>
        <p:grpSpPr>
          <a:xfrm rot="5400000">
            <a:off x="5850255" y="1847215"/>
            <a:ext cx="1019810" cy="279400"/>
            <a:chOff x="4405" y="2030"/>
            <a:chExt cx="2266" cy="440"/>
          </a:xfrm>
        </p:grpSpPr>
        <p:cxnSp>
          <p:nvCxnSpPr>
            <p:cNvPr id="48" name="直接箭头连接符 4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9" name="直接箭头连接符 4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0" name="直接箭头连接符 4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1" name="直接箭头连接符 5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52" name="组合 51"/>
          <p:cNvGrpSpPr/>
          <p:nvPr/>
        </p:nvGrpSpPr>
        <p:grpSpPr>
          <a:xfrm>
            <a:off x="2797175" y="1106170"/>
            <a:ext cx="1438910" cy="279400"/>
            <a:chOff x="4405" y="2030"/>
            <a:chExt cx="2266" cy="440"/>
          </a:xfrm>
        </p:grpSpPr>
        <p:cxnSp>
          <p:nvCxnSpPr>
            <p:cNvPr id="53" name="直接箭头连接符 5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4" name="直接箭头连接符 5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dash"/>
              <a:round/>
              <a:headEnd type="triangle" w="med" len="med"/>
              <a:tailEnd type="triangle" w="med" len="med"/>
            </a:ln>
          </p:spPr>
        </p:cxnSp>
        <p:cxnSp>
          <p:nvCxnSpPr>
            <p:cNvPr id="55" name="直接箭头连接符 5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6" name="直接箭头连接符 5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sp>
        <p:nvSpPr>
          <p:cNvPr id="60" name="圆角矩形 59"/>
          <p:cNvSpPr/>
          <p:nvPr/>
        </p:nvSpPr>
        <p:spPr>
          <a:xfrm>
            <a:off x="333375" y="3359150"/>
            <a:ext cx="3754755" cy="2860675"/>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轨道选择 </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 </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列车选择</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&amp;</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拣货员分配</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）利用</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Dijkstra</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或者</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Ksp</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算出货物的一条传输路径（如</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Z1 -&gt; 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）判断传输路径上每一条轨道上的列车资源是否满足要求（如</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轨道上</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[3,4]</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号车都可以使用，</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轨道上</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号车可以使用）</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）无交集，则在交集为空的站点添加两个拣货员，让货物换一个列车继续运输</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sp>
        <p:nvSpPr>
          <p:cNvPr id="61" name="圆角矩形 60"/>
          <p:cNvSpPr/>
          <p:nvPr/>
        </p:nvSpPr>
        <p:spPr>
          <a:xfrm>
            <a:off x="4681855" y="3359150"/>
            <a:ext cx="3754755" cy="3037205"/>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zh-CN" altLang="en-US" sz="1600" b="1" dirty="0">
                <a:solidFill>
                  <a:schemeClr val="tx1"/>
                </a:solidFill>
                <a:latin typeface="Times New Roman" panose="02020603050405020304" charset="0"/>
                <a:ea typeface="楷体" panose="02010609060101010101" charset="-122"/>
                <a:cs typeface="Times New Roman" panose="02020603050405020304" charset="0"/>
                <a:sym typeface="+mn-ea"/>
              </a:rPr>
              <a:t>列车（车道）展开：</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）一条轨道上总共</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N</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个列车直接虚拟化成</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N</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个轨道，每个轨道被占用后不可共享</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）直接在展开的虚拟轨道上为货物计算传输路径，每次选择虚拟轨道时，相同编号（列车号）的轨道优先</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）若下一跳无相同编号的虚拟轨道，则需要增加拣货员</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p:txBody>
      </p:sp>
    </p:spTree>
  </p:cSld>
  <p:clrMapOvr>
    <a:masterClrMapping/>
  </p:clrMapOvr>
  <p:transition advTm="88499"/>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场景三</a:t>
            </a:r>
            <a:r>
              <a:rPr lang="en-US" altLang="zh-CN" smtClean="0">
                <a:latin typeface="Times New Roman" panose="02020603050405020304" charset="0"/>
                <a:cs typeface="Times New Roman" panose="02020603050405020304" charset="0"/>
              </a:rPr>
              <a:t>——</a:t>
            </a:r>
            <a:r>
              <a:rPr lang="zh-CN" altLang="en-US" smtClean="0">
                <a:latin typeface="Times New Roman" panose="02020603050405020304" charset="0"/>
                <a:cs typeface="Times New Roman" panose="02020603050405020304" charset="0"/>
              </a:rPr>
              <a:t>实例</a:t>
            </a:r>
            <a:endParaRPr lang="zh-CN" altLang="en-US" smtClean="0">
              <a:latin typeface="Times New Roman" panose="02020603050405020304" charset="0"/>
              <a:cs typeface="Times New Roman" panose="02020603050405020304" charset="0"/>
            </a:endParaRPr>
          </a:p>
        </p:txBody>
      </p:sp>
      <p:grpSp>
        <p:nvGrpSpPr>
          <p:cNvPr id="68" name="组合 67"/>
          <p:cNvGrpSpPr/>
          <p:nvPr/>
        </p:nvGrpSpPr>
        <p:grpSpPr>
          <a:xfrm>
            <a:off x="1103630" y="1014730"/>
            <a:ext cx="4231640" cy="1944370"/>
            <a:chOff x="3703" y="1598"/>
            <a:chExt cx="6664" cy="3062"/>
          </a:xfrm>
        </p:grpSpPr>
        <p:sp>
          <p:nvSpPr>
            <p:cNvPr id="11" name="椭圆 10"/>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7" name="组合 6"/>
            <p:cNvGrpSpPr/>
            <p:nvPr/>
          </p:nvGrpSpPr>
          <p:grpSpPr>
            <a:xfrm>
              <a:off x="7373" y="1742"/>
              <a:ext cx="2266" cy="440"/>
              <a:chOff x="4405" y="2030"/>
              <a:chExt cx="2266" cy="440"/>
            </a:xfrm>
          </p:grpSpPr>
          <p:cxnSp>
            <p:nvCxnSpPr>
              <p:cNvPr id="8" name="直接箭头连接符 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9" name="直接箭头连接符 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0" name="直接箭头连接符 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12" name="直接箭头连接符 11"/>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nvGrpSpPr>
            <p:cNvPr id="13" name="组合 12"/>
            <p:cNvGrpSpPr/>
            <p:nvPr/>
          </p:nvGrpSpPr>
          <p:grpSpPr>
            <a:xfrm>
              <a:off x="4405" y="4078"/>
              <a:ext cx="2266" cy="440"/>
              <a:chOff x="4405" y="2030"/>
              <a:chExt cx="2266" cy="440"/>
            </a:xfrm>
          </p:grpSpPr>
          <p:cxnSp>
            <p:nvCxnSpPr>
              <p:cNvPr id="14" name="直接箭头连接符 13"/>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15" name="直接箭头连接符 14"/>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8" name="直接箭头连接符 1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1" name="直接箭头连接符 3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2" name="组合 31"/>
            <p:cNvGrpSpPr/>
            <p:nvPr/>
          </p:nvGrpSpPr>
          <p:grpSpPr>
            <a:xfrm>
              <a:off x="7373" y="4078"/>
              <a:ext cx="2266" cy="440"/>
              <a:chOff x="4405" y="2030"/>
              <a:chExt cx="2266" cy="440"/>
            </a:xfrm>
          </p:grpSpPr>
          <p:cxnSp>
            <p:nvCxnSpPr>
              <p:cNvPr id="33" name="直接箭头连接符 3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4" name="直接箭头连接符 3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35" name="直接箭头连接符 3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6" name="直接箭头连接符 3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7" name="组合 36"/>
            <p:cNvGrpSpPr/>
            <p:nvPr/>
          </p:nvGrpSpPr>
          <p:grpSpPr>
            <a:xfrm rot="5400000">
              <a:off x="3239" y="2909"/>
              <a:ext cx="1606" cy="440"/>
              <a:chOff x="4405" y="2030"/>
              <a:chExt cx="2266" cy="440"/>
            </a:xfrm>
          </p:grpSpPr>
          <p:cxnSp>
            <p:nvCxnSpPr>
              <p:cNvPr id="38" name="直接箭头连接符 3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39" name="直接箭头连接符 3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dash"/>
                <a:round/>
                <a:headEnd type="triangle" w="med" len="med"/>
                <a:tailEnd type="triangle" w="med" len="med"/>
              </a:ln>
            </p:spPr>
          </p:cxnSp>
          <p:cxnSp>
            <p:nvCxnSpPr>
              <p:cNvPr id="40" name="直接箭头连接符 3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41" name="直接箭头连接符 4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2" name="组合 41"/>
            <p:cNvGrpSpPr/>
            <p:nvPr/>
          </p:nvGrpSpPr>
          <p:grpSpPr>
            <a:xfrm rot="5400000">
              <a:off x="6207" y="2909"/>
              <a:ext cx="1606" cy="440"/>
              <a:chOff x="4405" y="2030"/>
              <a:chExt cx="2266" cy="440"/>
            </a:xfrm>
          </p:grpSpPr>
          <p:cxnSp>
            <p:nvCxnSpPr>
              <p:cNvPr id="43" name="直接箭头连接符 4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4" name="直接箭头连接符 4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5" name="直接箭头连接符 4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6" name="直接箭头连接符 4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7" name="组合 46"/>
            <p:cNvGrpSpPr/>
            <p:nvPr/>
          </p:nvGrpSpPr>
          <p:grpSpPr>
            <a:xfrm rot="5400000">
              <a:off x="9213" y="2909"/>
              <a:ext cx="1606" cy="440"/>
              <a:chOff x="4405" y="2030"/>
              <a:chExt cx="2266" cy="440"/>
            </a:xfrm>
          </p:grpSpPr>
          <p:cxnSp>
            <p:nvCxnSpPr>
              <p:cNvPr id="48" name="直接箭头连接符 4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9" name="直接箭头连接符 4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0" name="直接箭头连接符 4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1" name="直接箭头连接符 5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52" name="组合 51"/>
            <p:cNvGrpSpPr/>
            <p:nvPr/>
          </p:nvGrpSpPr>
          <p:grpSpPr>
            <a:xfrm>
              <a:off x="4405" y="1742"/>
              <a:ext cx="2266" cy="440"/>
              <a:chOff x="4405" y="2030"/>
              <a:chExt cx="2266" cy="440"/>
            </a:xfrm>
          </p:grpSpPr>
          <p:cxnSp>
            <p:nvCxnSpPr>
              <p:cNvPr id="53" name="直接箭头连接符 5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4" name="直接箭头连接符 5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5" name="直接箭头连接符 5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6" name="直接箭头连接符 5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sp>
        <p:nvSpPr>
          <p:cNvPr id="2" name="圆角矩形 1"/>
          <p:cNvSpPr/>
          <p:nvPr/>
        </p:nvSpPr>
        <p:spPr>
          <a:xfrm>
            <a:off x="333375" y="3148965"/>
            <a:ext cx="8348345" cy="3508375"/>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场景</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1</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：列车更换场景</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）上图中虚线表示列车已经运输了货物，实线表示列车空闲</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）货物</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G1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Z4 -&gt;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50T</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，无必经站点，先算出一条最短传输路径</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Z4 -&gt; Z1 -&gt; Z2</a:t>
            </a:r>
            <a:endPar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4</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）校验资源，</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上</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列车均可用（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1000</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上</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列车可用（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0111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），求交集，结果是空，这里有几种处理方式：</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I</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）换传输路径（不一定是最优，因为其他路径也可能没有列车资源）</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II</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）判断</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蓝色列车剩余空间，假设剩余载重为</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0</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，则需要在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站点安排两位拣货员，一个在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Z4</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方向蓝色列车对应的位置负责卸载我们的包裹，另一位在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方向红色列车位置负责将我们的包裹搬运至列车，从而完整货物更换列车。</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grpSp>
        <p:nvGrpSpPr>
          <p:cNvPr id="67" name="组合 66"/>
          <p:cNvGrpSpPr/>
          <p:nvPr/>
        </p:nvGrpSpPr>
        <p:grpSpPr>
          <a:xfrm>
            <a:off x="6089650" y="1269365"/>
            <a:ext cx="2701925" cy="1416050"/>
            <a:chOff x="12881" y="4701"/>
            <a:chExt cx="4255" cy="2230"/>
          </a:xfrm>
        </p:grpSpPr>
        <p:sp>
          <p:nvSpPr>
            <p:cNvPr id="3" name="矩形 2"/>
            <p:cNvSpPr/>
            <p:nvPr/>
          </p:nvSpPr>
          <p:spPr>
            <a:xfrm>
              <a:off x="13672" y="4701"/>
              <a:ext cx="503" cy="557"/>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4" name="矩形 3"/>
            <p:cNvSpPr/>
            <p:nvPr/>
          </p:nvSpPr>
          <p:spPr>
            <a:xfrm>
              <a:off x="13672" y="5258"/>
              <a:ext cx="503" cy="55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5" name="矩形 4"/>
            <p:cNvSpPr/>
            <p:nvPr/>
          </p:nvSpPr>
          <p:spPr>
            <a:xfrm>
              <a:off x="13672" y="5815"/>
              <a:ext cx="503" cy="557"/>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6" name="矩形 5"/>
            <p:cNvSpPr/>
            <p:nvPr/>
          </p:nvSpPr>
          <p:spPr>
            <a:xfrm>
              <a:off x="13672" y="6375"/>
              <a:ext cx="503" cy="55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拣</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nvGrpSpPr>
            <p:cNvPr id="28" name="组合 27"/>
            <p:cNvGrpSpPr/>
            <p:nvPr/>
          </p:nvGrpSpPr>
          <p:grpSpPr>
            <a:xfrm>
              <a:off x="14293" y="5114"/>
              <a:ext cx="1438" cy="1436"/>
              <a:chOff x="15432" y="5315"/>
              <a:chExt cx="1438" cy="1436"/>
            </a:xfrm>
          </p:grpSpPr>
          <p:sp>
            <p:nvSpPr>
              <p:cNvPr id="27" name="椭圆 26"/>
              <p:cNvSpPr/>
              <p:nvPr/>
            </p:nvSpPr>
            <p:spPr>
              <a:xfrm>
                <a:off x="15432" y="5315"/>
                <a:ext cx="1439" cy="143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6" name="椭圆 25"/>
              <p:cNvSpPr/>
              <p:nvPr/>
            </p:nvSpPr>
            <p:spPr>
              <a:xfrm>
                <a:off x="15687" y="5572"/>
                <a:ext cx="928" cy="921"/>
              </a:xfrm>
              <a:prstGeom prst="ellipse">
                <a:avLst/>
              </a:prstGeom>
              <a:solidFill>
                <a:schemeClr val="bg1"/>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sp>
          <p:nvSpPr>
            <p:cNvPr id="29" name="矩形 28"/>
            <p:cNvSpPr/>
            <p:nvPr/>
          </p:nvSpPr>
          <p:spPr>
            <a:xfrm>
              <a:off x="15843" y="4701"/>
              <a:ext cx="503" cy="557"/>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30" name="矩形 29"/>
            <p:cNvSpPr/>
            <p:nvPr/>
          </p:nvSpPr>
          <p:spPr>
            <a:xfrm>
              <a:off x="15843" y="5258"/>
              <a:ext cx="503" cy="55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57" name="矩形 56"/>
            <p:cNvSpPr/>
            <p:nvPr/>
          </p:nvSpPr>
          <p:spPr>
            <a:xfrm>
              <a:off x="15843" y="5815"/>
              <a:ext cx="503" cy="557"/>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zh-CN" altLang="en-US" sz="1800" smtClean="0">
                  <a:ln>
                    <a:noFill/>
                  </a:ln>
                  <a:effectLst/>
                  <a:cs typeface="Arial" panose="020B0604020202020204" pitchFamily="34" charset="0"/>
                  <a:sym typeface="+mn-ea"/>
                </a:rPr>
                <a:t>拣</a:t>
              </a:r>
              <a:endParaRPr lang="zh-CN" altLang="en-US" sz="1800" smtClean="0">
                <a:ln>
                  <a:noFill/>
                </a:ln>
                <a:effectLst/>
                <a:cs typeface="Arial" panose="020B0604020202020204" pitchFamily="34" charset="0"/>
                <a:sym typeface="+mn-ea"/>
              </a:endParaRPr>
            </a:p>
          </p:txBody>
        </p:sp>
        <p:sp>
          <p:nvSpPr>
            <p:cNvPr id="58" name="矩形 57"/>
            <p:cNvSpPr/>
            <p:nvPr/>
          </p:nvSpPr>
          <p:spPr>
            <a:xfrm>
              <a:off x="15843" y="6375"/>
              <a:ext cx="503" cy="55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59" name="直接箭头连接符 58"/>
            <p:cNvCxnSpPr>
              <a:stCxn id="3" idx="1"/>
            </p:cNvCxnSpPr>
            <p:nvPr/>
          </p:nvCxnSpPr>
          <p:spPr>
            <a:xfrm flipH="1">
              <a:off x="12881" y="4980"/>
              <a:ext cx="791"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60" name="直接箭头连接符 59"/>
            <p:cNvCxnSpPr/>
            <p:nvPr/>
          </p:nvCxnSpPr>
          <p:spPr>
            <a:xfrm flipH="1">
              <a:off x="12881" y="5537"/>
              <a:ext cx="791"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61" name="直接箭头连接符 60"/>
            <p:cNvCxnSpPr/>
            <p:nvPr/>
          </p:nvCxnSpPr>
          <p:spPr>
            <a:xfrm flipH="1">
              <a:off x="12881" y="6093"/>
              <a:ext cx="791"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62" name="直接箭头连接符 61"/>
            <p:cNvCxnSpPr/>
            <p:nvPr/>
          </p:nvCxnSpPr>
          <p:spPr>
            <a:xfrm flipH="1">
              <a:off x="12881" y="6653"/>
              <a:ext cx="791"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cxnSp>
          <p:nvCxnSpPr>
            <p:cNvPr id="63" name="直接箭头连接符 62"/>
            <p:cNvCxnSpPr/>
            <p:nvPr/>
          </p:nvCxnSpPr>
          <p:spPr>
            <a:xfrm flipH="1">
              <a:off x="16346" y="4979"/>
              <a:ext cx="791"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64" name="直接箭头连接符 63"/>
            <p:cNvCxnSpPr/>
            <p:nvPr/>
          </p:nvCxnSpPr>
          <p:spPr>
            <a:xfrm flipH="1">
              <a:off x="16346" y="5536"/>
              <a:ext cx="791"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65" name="直接箭头连接符 64"/>
            <p:cNvCxnSpPr/>
            <p:nvPr/>
          </p:nvCxnSpPr>
          <p:spPr>
            <a:xfrm flipH="1">
              <a:off x="16346" y="6092"/>
              <a:ext cx="791"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66" name="直接箭头连接符 65"/>
            <p:cNvCxnSpPr/>
            <p:nvPr/>
          </p:nvCxnSpPr>
          <p:spPr>
            <a:xfrm flipH="1">
              <a:off x="16346" y="6652"/>
              <a:ext cx="791"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grpSp>
      <p:sp>
        <p:nvSpPr>
          <p:cNvPr id="69" name="立方体 68"/>
          <p:cNvSpPr/>
          <p:nvPr/>
        </p:nvSpPr>
        <p:spPr>
          <a:xfrm>
            <a:off x="5794375" y="2415540"/>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70" name="立方体 69"/>
          <p:cNvSpPr/>
          <p:nvPr/>
        </p:nvSpPr>
        <p:spPr>
          <a:xfrm>
            <a:off x="8850630" y="2058670"/>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74" name="肘形连接符 73"/>
          <p:cNvCxnSpPr/>
          <p:nvPr/>
        </p:nvCxnSpPr>
        <p:spPr>
          <a:xfrm rot="5400000">
            <a:off x="1195705" y="1983105"/>
            <a:ext cx="858520" cy="317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75" name="肘形连接符 74"/>
          <p:cNvCxnSpPr/>
          <p:nvPr/>
        </p:nvCxnSpPr>
        <p:spPr>
          <a:xfrm>
            <a:off x="1623695" y="1555750"/>
            <a:ext cx="1270635" cy="3175"/>
          </a:xfrm>
          <a:prstGeom prst="bentConnector2">
            <a:avLst/>
          </a:prstGeom>
          <a:solidFill>
            <a:schemeClr val="accent1"/>
          </a:solidFill>
          <a:ln w="38100" cap="flat" cmpd="sng" algn="ctr">
            <a:solidFill>
              <a:schemeClr val="accent4">
                <a:lumMod val="75000"/>
              </a:schemeClr>
            </a:solidFill>
            <a:prstDash val="solid"/>
            <a:round/>
            <a:headEnd type="triangle" w="med" len="med"/>
            <a:tailEnd type="triangle" w="med" len="med"/>
          </a:ln>
        </p:spPr>
      </p:cxnSp>
      <p:sp>
        <p:nvSpPr>
          <p:cNvPr id="77" name="文本框 76"/>
          <p:cNvSpPr txBox="1"/>
          <p:nvPr/>
        </p:nvSpPr>
        <p:spPr>
          <a:xfrm>
            <a:off x="1623060" y="1831975"/>
            <a:ext cx="479425" cy="306705"/>
          </a:xfrm>
          <a:prstGeom prst="rect">
            <a:avLst/>
          </a:prstGeom>
          <a:noFill/>
        </p:spPr>
        <p:txBody>
          <a:bodyPr wrap="square" rtlCol="0">
            <a:spAutoFit/>
          </a:bodyPr>
          <a:p>
            <a:r>
              <a:rPr lang="en-US" altLang="zh-CN" sz="1400"/>
              <a:t>G1</a:t>
            </a:r>
            <a:endParaRPr lang="en-US" altLang="zh-CN" sz="1400"/>
          </a:p>
        </p:txBody>
      </p:sp>
      <p:sp>
        <p:nvSpPr>
          <p:cNvPr id="78" name="文本框 77"/>
          <p:cNvSpPr txBox="1"/>
          <p:nvPr/>
        </p:nvSpPr>
        <p:spPr>
          <a:xfrm>
            <a:off x="2019300" y="1558925"/>
            <a:ext cx="479425" cy="306705"/>
          </a:xfrm>
          <a:prstGeom prst="rect">
            <a:avLst/>
          </a:prstGeom>
          <a:noFill/>
        </p:spPr>
        <p:txBody>
          <a:bodyPr wrap="square" rtlCol="0">
            <a:spAutoFit/>
          </a:bodyPr>
          <a:p>
            <a:pPr algn="ctr"/>
            <a:r>
              <a:rPr lang="en-US" altLang="zh-CN" sz="1400"/>
              <a:t>G1</a:t>
            </a:r>
            <a:endParaRPr lang="en-US" altLang="zh-CN" sz="1400"/>
          </a:p>
        </p:txBody>
      </p:sp>
    </p:spTree>
  </p:cSld>
  <p:clrMapOvr>
    <a:masterClrMapping/>
  </p:clrMapOvr>
  <p:transition advTm="88499"/>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3436620" y="1827530"/>
            <a:ext cx="4035425" cy="2586990"/>
          </a:xfrm>
          <a:prstGeom prst="rect">
            <a:avLst/>
          </a:prstGeom>
        </p:spPr>
        <p:txBody>
          <a:bodyPr/>
          <a:lstStyle/>
          <a:p>
            <a:pPr indent="0" eaLnBrk="1" latinLnBrk="0" hangingPunct="1">
              <a:lnSpc>
                <a:spcPct val="130000"/>
              </a:lnSpc>
              <a:spcBef>
                <a:spcPts val="1000"/>
              </a:spcBef>
              <a:spcAft>
                <a:spcPts val="1000"/>
              </a:spcAft>
              <a:buClr>
                <a:srgbClr val="00335A"/>
              </a:buClr>
              <a:buFont typeface="Wingdings" panose="05000000000000000000" charset="0"/>
              <a:buChar char="n"/>
            </a:pPr>
            <a:r>
              <a:rPr lang="en-US" altLang="zh-CN" smtClean="0">
                <a:solidFill>
                  <a:srgbClr val="404040"/>
                </a:solidFill>
                <a:latin typeface="微软雅黑" panose="020B0503020204020204" charset="-122"/>
                <a:ea typeface="微软雅黑" panose="020B0503020204020204" charset="-122"/>
              </a:rPr>
              <a:t> </a:t>
            </a:r>
            <a:r>
              <a:rPr lang="zh-CN" altLang="en-US" smtClean="0">
                <a:solidFill>
                  <a:srgbClr val="404040"/>
                </a:solidFill>
                <a:latin typeface="微软雅黑" panose="020B0503020204020204" charset="-122"/>
                <a:ea typeface="微软雅黑" panose="020B0503020204020204" charset="-122"/>
              </a:rPr>
              <a:t>赛题分析</a:t>
            </a:r>
            <a:endParaRPr lang="zh-CN" altLang="en-US" sz="600" smtClean="0">
              <a:solidFill>
                <a:srgbClr val="404040"/>
              </a:solidFill>
              <a:latin typeface="微软雅黑" panose="020B0503020204020204" charset="-122"/>
              <a:ea typeface="微软雅黑" panose="020B0503020204020204" charset="-122"/>
            </a:endParaRPr>
          </a:p>
          <a:p>
            <a:pPr indent="0" eaLnBrk="1" latinLnBrk="0" hangingPunct="1">
              <a:lnSpc>
                <a:spcPct val="130000"/>
              </a:lnSpc>
              <a:spcBef>
                <a:spcPts val="1000"/>
              </a:spcBef>
              <a:spcAft>
                <a:spcPts val="1000"/>
              </a:spcAft>
              <a:buClr>
                <a:srgbClr val="00335A"/>
              </a:buClr>
              <a:buFont typeface="Wingdings" panose="05000000000000000000" charset="0"/>
              <a:buChar char="n"/>
            </a:pPr>
            <a:r>
              <a:rPr lang="zh-CN" altLang="en-US" smtClean="0">
                <a:solidFill>
                  <a:srgbClr val="404040"/>
                </a:solidFill>
                <a:latin typeface="微软雅黑" panose="020B0503020204020204" charset="-122"/>
                <a:ea typeface="微软雅黑" panose="020B0503020204020204" charset="-122"/>
              </a:rPr>
              <a:t> 解题技巧</a:t>
            </a:r>
            <a:endParaRPr lang="zh-CN" altLang="en-US" smtClean="0">
              <a:solidFill>
                <a:srgbClr val="404040"/>
              </a:solidFill>
              <a:latin typeface="微软雅黑" panose="020B0503020204020204" charset="-122"/>
              <a:ea typeface="微软雅黑" panose="020B0503020204020204" charset="-122"/>
            </a:endParaRPr>
          </a:p>
          <a:p>
            <a:pPr indent="0" eaLnBrk="1" latinLnBrk="0" hangingPunct="1">
              <a:lnSpc>
                <a:spcPct val="130000"/>
              </a:lnSpc>
              <a:spcBef>
                <a:spcPts val="1000"/>
              </a:spcBef>
              <a:spcAft>
                <a:spcPts val="1000"/>
              </a:spcAft>
              <a:buClr>
                <a:srgbClr val="00335A"/>
              </a:buClr>
              <a:buFont typeface="Wingdings" panose="05000000000000000000" charset="0"/>
              <a:buChar char="n"/>
            </a:pPr>
            <a:r>
              <a:rPr lang="zh-CN" altLang="en-US" smtClean="0">
                <a:solidFill>
                  <a:srgbClr val="404040"/>
                </a:solidFill>
                <a:latin typeface="微软雅黑" panose="020B0503020204020204" charset="-122"/>
                <a:ea typeface="微软雅黑" panose="020B0503020204020204" charset="-122"/>
              </a:rPr>
              <a:t> 错误提示</a:t>
            </a:r>
            <a:endParaRPr lang="zh-CN" altLang="en-US" smtClean="0">
              <a:solidFill>
                <a:srgbClr val="404040"/>
              </a:solidFill>
              <a:latin typeface="微软雅黑" panose="020B0503020204020204" charset="-122"/>
              <a:ea typeface="微软雅黑" panose="020B0503020204020204" charset="-122"/>
            </a:endParaRPr>
          </a:p>
        </p:txBody>
      </p:sp>
    </p:spTree>
  </p:cSld>
  <p:clrMapOvr>
    <a:masterClrMapping/>
  </p:clrMapOvr>
  <p:transition advTm="12449"/>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场景三</a:t>
            </a:r>
            <a:r>
              <a:rPr lang="en-US" altLang="zh-CN" smtClean="0">
                <a:latin typeface="Times New Roman" panose="02020603050405020304" charset="0"/>
                <a:cs typeface="Times New Roman" panose="02020603050405020304" charset="0"/>
              </a:rPr>
              <a:t>——</a:t>
            </a:r>
            <a:r>
              <a:rPr lang="zh-CN" altLang="en-US" smtClean="0">
                <a:latin typeface="Times New Roman" panose="02020603050405020304" charset="0"/>
                <a:cs typeface="Times New Roman" panose="02020603050405020304" charset="0"/>
              </a:rPr>
              <a:t>算法步骤</a:t>
            </a:r>
            <a:endParaRPr lang="zh-CN" altLang="en-US" smtClean="0">
              <a:latin typeface="Times New Roman" panose="02020603050405020304" charset="0"/>
              <a:cs typeface="Times New Roman" panose="02020603050405020304" charset="0"/>
            </a:endParaRPr>
          </a:p>
        </p:txBody>
      </p:sp>
      <p:grpSp>
        <p:nvGrpSpPr>
          <p:cNvPr id="24" name="组合 23"/>
          <p:cNvGrpSpPr/>
          <p:nvPr/>
        </p:nvGrpSpPr>
        <p:grpSpPr>
          <a:xfrm>
            <a:off x="739775" y="1555115"/>
            <a:ext cx="3289935" cy="1416050"/>
            <a:chOff x="9125" y="1999"/>
            <a:chExt cx="5181" cy="2230"/>
          </a:xfrm>
        </p:grpSpPr>
        <p:grpSp>
          <p:nvGrpSpPr>
            <p:cNvPr id="67" name="组合 66"/>
            <p:cNvGrpSpPr/>
            <p:nvPr/>
          </p:nvGrpSpPr>
          <p:grpSpPr>
            <a:xfrm>
              <a:off x="9590" y="1999"/>
              <a:ext cx="4255" cy="2230"/>
              <a:chOff x="12881" y="4701"/>
              <a:chExt cx="4255" cy="2230"/>
            </a:xfrm>
          </p:grpSpPr>
          <p:sp>
            <p:nvSpPr>
              <p:cNvPr id="3" name="矩形 2"/>
              <p:cNvSpPr/>
              <p:nvPr/>
            </p:nvSpPr>
            <p:spPr>
              <a:xfrm>
                <a:off x="13672" y="4701"/>
                <a:ext cx="503" cy="557"/>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4" name="矩形 3"/>
              <p:cNvSpPr/>
              <p:nvPr/>
            </p:nvSpPr>
            <p:spPr>
              <a:xfrm>
                <a:off x="13672" y="5258"/>
                <a:ext cx="503" cy="55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5" name="矩形 4"/>
              <p:cNvSpPr/>
              <p:nvPr/>
            </p:nvSpPr>
            <p:spPr>
              <a:xfrm>
                <a:off x="13672" y="5815"/>
                <a:ext cx="503" cy="557"/>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6" name="矩形 5"/>
              <p:cNvSpPr/>
              <p:nvPr/>
            </p:nvSpPr>
            <p:spPr>
              <a:xfrm>
                <a:off x="13672" y="6375"/>
                <a:ext cx="503" cy="55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拣</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nvGrpSpPr>
              <p:cNvPr id="28" name="组合 27"/>
              <p:cNvGrpSpPr/>
              <p:nvPr/>
            </p:nvGrpSpPr>
            <p:grpSpPr>
              <a:xfrm>
                <a:off x="14293" y="5114"/>
                <a:ext cx="1438" cy="1436"/>
                <a:chOff x="15432" y="5315"/>
                <a:chExt cx="1438" cy="1436"/>
              </a:xfrm>
            </p:grpSpPr>
            <p:sp>
              <p:nvSpPr>
                <p:cNvPr id="27" name="椭圆 26"/>
                <p:cNvSpPr/>
                <p:nvPr/>
              </p:nvSpPr>
              <p:spPr>
                <a:xfrm>
                  <a:off x="15432" y="5315"/>
                  <a:ext cx="1439" cy="143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6" name="椭圆 25"/>
                <p:cNvSpPr/>
                <p:nvPr/>
              </p:nvSpPr>
              <p:spPr>
                <a:xfrm>
                  <a:off x="15687" y="5572"/>
                  <a:ext cx="928" cy="921"/>
                </a:xfrm>
                <a:prstGeom prst="ellipse">
                  <a:avLst/>
                </a:prstGeom>
                <a:solidFill>
                  <a:schemeClr val="bg1"/>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sp>
            <p:nvSpPr>
              <p:cNvPr id="29" name="矩形 28"/>
              <p:cNvSpPr/>
              <p:nvPr/>
            </p:nvSpPr>
            <p:spPr>
              <a:xfrm>
                <a:off x="15843" y="4701"/>
                <a:ext cx="503" cy="557"/>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30" name="矩形 29"/>
              <p:cNvSpPr/>
              <p:nvPr/>
            </p:nvSpPr>
            <p:spPr>
              <a:xfrm>
                <a:off x="15843" y="5258"/>
                <a:ext cx="503" cy="55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57" name="矩形 56"/>
              <p:cNvSpPr/>
              <p:nvPr/>
            </p:nvSpPr>
            <p:spPr>
              <a:xfrm>
                <a:off x="15843" y="5815"/>
                <a:ext cx="503" cy="557"/>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zh-CN" altLang="en-US" sz="1800" smtClean="0">
                    <a:ln>
                      <a:noFill/>
                    </a:ln>
                    <a:effectLst/>
                    <a:cs typeface="Arial" panose="020B0604020202020204" pitchFamily="34" charset="0"/>
                    <a:sym typeface="+mn-ea"/>
                  </a:rPr>
                  <a:t>拣</a:t>
                </a:r>
                <a:endParaRPr lang="zh-CN" altLang="en-US" sz="1800" smtClean="0">
                  <a:ln>
                    <a:noFill/>
                  </a:ln>
                  <a:effectLst/>
                  <a:cs typeface="Arial" panose="020B0604020202020204" pitchFamily="34" charset="0"/>
                  <a:sym typeface="+mn-ea"/>
                </a:endParaRPr>
              </a:p>
            </p:txBody>
          </p:sp>
          <p:sp>
            <p:nvSpPr>
              <p:cNvPr id="58" name="矩形 57"/>
              <p:cNvSpPr/>
              <p:nvPr/>
            </p:nvSpPr>
            <p:spPr>
              <a:xfrm>
                <a:off x="15843" y="6375"/>
                <a:ext cx="503" cy="55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59" name="直接箭头连接符 58"/>
              <p:cNvCxnSpPr>
                <a:stCxn id="3" idx="1"/>
              </p:cNvCxnSpPr>
              <p:nvPr/>
            </p:nvCxnSpPr>
            <p:spPr>
              <a:xfrm flipH="1">
                <a:off x="12881" y="4980"/>
                <a:ext cx="791"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60" name="直接箭头连接符 59"/>
              <p:cNvCxnSpPr/>
              <p:nvPr/>
            </p:nvCxnSpPr>
            <p:spPr>
              <a:xfrm flipH="1">
                <a:off x="12881" y="5537"/>
                <a:ext cx="791"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61" name="直接箭头连接符 60"/>
              <p:cNvCxnSpPr/>
              <p:nvPr/>
            </p:nvCxnSpPr>
            <p:spPr>
              <a:xfrm flipH="1">
                <a:off x="12881" y="6093"/>
                <a:ext cx="791"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62" name="直接箭头连接符 61"/>
              <p:cNvCxnSpPr/>
              <p:nvPr/>
            </p:nvCxnSpPr>
            <p:spPr>
              <a:xfrm flipH="1">
                <a:off x="12881" y="6653"/>
                <a:ext cx="791"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cxnSp>
            <p:nvCxnSpPr>
              <p:cNvPr id="63" name="直接箭头连接符 62"/>
              <p:cNvCxnSpPr/>
              <p:nvPr/>
            </p:nvCxnSpPr>
            <p:spPr>
              <a:xfrm flipH="1">
                <a:off x="16346" y="4979"/>
                <a:ext cx="791"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64" name="直接箭头连接符 63"/>
              <p:cNvCxnSpPr/>
              <p:nvPr/>
            </p:nvCxnSpPr>
            <p:spPr>
              <a:xfrm flipH="1">
                <a:off x="16346" y="5536"/>
                <a:ext cx="791"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65" name="直接箭头连接符 64"/>
              <p:cNvCxnSpPr/>
              <p:nvPr/>
            </p:nvCxnSpPr>
            <p:spPr>
              <a:xfrm flipH="1">
                <a:off x="16346" y="6092"/>
                <a:ext cx="791"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66" name="直接箭头连接符 65"/>
              <p:cNvCxnSpPr/>
              <p:nvPr/>
            </p:nvCxnSpPr>
            <p:spPr>
              <a:xfrm flipH="1">
                <a:off x="16346" y="6652"/>
                <a:ext cx="791"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grpSp>
        <p:sp>
          <p:nvSpPr>
            <p:cNvPr id="69" name="立方体 68"/>
            <p:cNvSpPr/>
            <p:nvPr/>
          </p:nvSpPr>
          <p:spPr>
            <a:xfrm>
              <a:off x="9125" y="3804"/>
              <a:ext cx="368" cy="29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70" name="立方体 69"/>
            <p:cNvSpPr/>
            <p:nvPr/>
          </p:nvSpPr>
          <p:spPr>
            <a:xfrm>
              <a:off x="13938" y="3242"/>
              <a:ext cx="368" cy="29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grpSp>
        <p:nvGrpSpPr>
          <p:cNvPr id="23" name="组合 22"/>
          <p:cNvGrpSpPr/>
          <p:nvPr/>
        </p:nvGrpSpPr>
        <p:grpSpPr>
          <a:xfrm>
            <a:off x="352425" y="3813175"/>
            <a:ext cx="4231640" cy="1944370"/>
            <a:chOff x="1738" y="1598"/>
            <a:chExt cx="6664" cy="3062"/>
          </a:xfrm>
        </p:grpSpPr>
        <p:grpSp>
          <p:nvGrpSpPr>
            <p:cNvPr id="68" name="组合 67"/>
            <p:cNvGrpSpPr/>
            <p:nvPr/>
          </p:nvGrpSpPr>
          <p:grpSpPr>
            <a:xfrm>
              <a:off x="1738" y="1598"/>
              <a:ext cx="6664" cy="3062"/>
              <a:chOff x="3703" y="1598"/>
              <a:chExt cx="6664" cy="3062"/>
            </a:xfrm>
          </p:grpSpPr>
          <p:sp>
            <p:nvSpPr>
              <p:cNvPr id="11" name="椭圆 10"/>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7" name="组合 6"/>
              <p:cNvGrpSpPr/>
              <p:nvPr/>
            </p:nvGrpSpPr>
            <p:grpSpPr>
              <a:xfrm>
                <a:off x="7373" y="1742"/>
                <a:ext cx="2266" cy="440"/>
                <a:chOff x="4405" y="2030"/>
                <a:chExt cx="2266" cy="440"/>
              </a:xfrm>
            </p:grpSpPr>
            <p:cxnSp>
              <p:nvCxnSpPr>
                <p:cNvPr id="8" name="直接箭头连接符 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9" name="直接箭头连接符 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0" name="直接箭头连接符 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12" name="直接箭头连接符 11"/>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nvGrpSpPr>
              <p:cNvPr id="13" name="组合 12"/>
              <p:cNvGrpSpPr/>
              <p:nvPr/>
            </p:nvGrpSpPr>
            <p:grpSpPr>
              <a:xfrm>
                <a:off x="4405" y="4078"/>
                <a:ext cx="2266" cy="440"/>
                <a:chOff x="4405" y="2030"/>
                <a:chExt cx="2266" cy="440"/>
              </a:xfrm>
            </p:grpSpPr>
            <p:cxnSp>
              <p:nvCxnSpPr>
                <p:cNvPr id="14" name="直接箭头连接符 13"/>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15" name="直接箭头连接符 14"/>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8" name="直接箭头连接符 1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1" name="直接箭头连接符 3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2" name="组合 31"/>
              <p:cNvGrpSpPr/>
              <p:nvPr/>
            </p:nvGrpSpPr>
            <p:grpSpPr>
              <a:xfrm>
                <a:off x="7373" y="4078"/>
                <a:ext cx="2266" cy="440"/>
                <a:chOff x="4405" y="2030"/>
                <a:chExt cx="2266" cy="440"/>
              </a:xfrm>
            </p:grpSpPr>
            <p:cxnSp>
              <p:nvCxnSpPr>
                <p:cNvPr id="33" name="直接箭头连接符 3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4" name="直接箭头连接符 3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35" name="直接箭头连接符 3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6" name="直接箭头连接符 3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7" name="组合 36"/>
              <p:cNvGrpSpPr/>
              <p:nvPr/>
            </p:nvGrpSpPr>
            <p:grpSpPr>
              <a:xfrm rot="5400000">
                <a:off x="3239" y="2909"/>
                <a:ext cx="1606" cy="440"/>
                <a:chOff x="4405" y="2030"/>
                <a:chExt cx="2266" cy="440"/>
              </a:xfrm>
            </p:grpSpPr>
            <p:cxnSp>
              <p:nvCxnSpPr>
                <p:cNvPr id="38" name="直接箭头连接符 3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39" name="直接箭头连接符 3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dash"/>
                  <a:round/>
                  <a:headEnd type="triangle" w="med" len="med"/>
                  <a:tailEnd type="triangle" w="med" len="med"/>
                </a:ln>
              </p:spPr>
            </p:cxnSp>
            <p:cxnSp>
              <p:nvCxnSpPr>
                <p:cNvPr id="40" name="直接箭头连接符 3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41" name="直接箭头连接符 4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2" name="组合 41"/>
              <p:cNvGrpSpPr/>
              <p:nvPr/>
            </p:nvGrpSpPr>
            <p:grpSpPr>
              <a:xfrm rot="5400000">
                <a:off x="6207" y="2909"/>
                <a:ext cx="1606" cy="440"/>
                <a:chOff x="4405" y="2030"/>
                <a:chExt cx="2266" cy="440"/>
              </a:xfrm>
            </p:grpSpPr>
            <p:cxnSp>
              <p:nvCxnSpPr>
                <p:cNvPr id="43" name="直接箭头连接符 4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4" name="直接箭头连接符 4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5" name="直接箭头连接符 4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6" name="直接箭头连接符 4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7" name="组合 46"/>
              <p:cNvGrpSpPr/>
              <p:nvPr/>
            </p:nvGrpSpPr>
            <p:grpSpPr>
              <a:xfrm rot="5400000">
                <a:off x="9213" y="2909"/>
                <a:ext cx="1606" cy="440"/>
                <a:chOff x="4405" y="2030"/>
                <a:chExt cx="2266" cy="440"/>
              </a:xfrm>
            </p:grpSpPr>
            <p:cxnSp>
              <p:nvCxnSpPr>
                <p:cNvPr id="48" name="直接箭头连接符 4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9" name="直接箭头连接符 4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0" name="直接箭头连接符 4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1" name="直接箭头连接符 5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52" name="组合 51"/>
              <p:cNvGrpSpPr/>
              <p:nvPr/>
            </p:nvGrpSpPr>
            <p:grpSpPr>
              <a:xfrm>
                <a:off x="4405" y="1742"/>
                <a:ext cx="2266" cy="440"/>
                <a:chOff x="4405" y="2030"/>
                <a:chExt cx="2266" cy="440"/>
              </a:xfrm>
            </p:grpSpPr>
            <p:cxnSp>
              <p:nvCxnSpPr>
                <p:cNvPr id="53" name="直接箭头连接符 5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4" name="直接箭头连接符 5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5" name="直接箭头连接符 5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6" name="直接箭头连接符 5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cxnSp>
          <p:nvCxnSpPr>
            <p:cNvPr id="74" name="肘形连接符 73"/>
            <p:cNvCxnSpPr/>
            <p:nvPr/>
          </p:nvCxnSpPr>
          <p:spPr>
            <a:xfrm rot="5400000">
              <a:off x="1883" y="3123"/>
              <a:ext cx="1352" cy="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75" name="肘形连接符 74"/>
            <p:cNvCxnSpPr/>
            <p:nvPr/>
          </p:nvCxnSpPr>
          <p:spPr>
            <a:xfrm>
              <a:off x="2557" y="2450"/>
              <a:ext cx="2001" cy="5"/>
            </a:xfrm>
            <a:prstGeom prst="bentConnector2">
              <a:avLst/>
            </a:prstGeom>
            <a:solidFill>
              <a:schemeClr val="accent1"/>
            </a:solidFill>
            <a:ln w="38100" cap="flat" cmpd="sng" algn="ctr">
              <a:solidFill>
                <a:schemeClr val="accent4">
                  <a:lumMod val="75000"/>
                </a:schemeClr>
              </a:solidFill>
              <a:prstDash val="solid"/>
              <a:round/>
              <a:headEnd type="triangle" w="med" len="med"/>
              <a:tailEnd type="triangle" w="med" len="med"/>
            </a:ln>
          </p:spPr>
        </p:cxnSp>
        <p:sp>
          <p:nvSpPr>
            <p:cNvPr id="77" name="文本框 76"/>
            <p:cNvSpPr txBox="1"/>
            <p:nvPr/>
          </p:nvSpPr>
          <p:spPr>
            <a:xfrm>
              <a:off x="2556" y="2885"/>
              <a:ext cx="755" cy="483"/>
            </a:xfrm>
            <a:prstGeom prst="rect">
              <a:avLst/>
            </a:prstGeom>
            <a:noFill/>
          </p:spPr>
          <p:txBody>
            <a:bodyPr wrap="square" rtlCol="0">
              <a:spAutoFit/>
            </a:bodyPr>
            <a:p>
              <a:r>
                <a:rPr lang="en-US" altLang="zh-CN" sz="1400"/>
                <a:t>G1</a:t>
              </a:r>
              <a:endParaRPr lang="en-US" altLang="zh-CN" sz="1400"/>
            </a:p>
          </p:txBody>
        </p:sp>
        <p:sp>
          <p:nvSpPr>
            <p:cNvPr id="78" name="文本框 77"/>
            <p:cNvSpPr txBox="1"/>
            <p:nvPr/>
          </p:nvSpPr>
          <p:spPr>
            <a:xfrm>
              <a:off x="3180" y="2455"/>
              <a:ext cx="755" cy="483"/>
            </a:xfrm>
            <a:prstGeom prst="rect">
              <a:avLst/>
            </a:prstGeom>
            <a:noFill/>
          </p:spPr>
          <p:txBody>
            <a:bodyPr wrap="square" rtlCol="0">
              <a:spAutoFit/>
            </a:bodyPr>
            <a:p>
              <a:pPr algn="ctr"/>
              <a:r>
                <a:rPr lang="en-US" altLang="zh-CN" sz="1400"/>
                <a:t>G1</a:t>
              </a:r>
              <a:endParaRPr lang="en-US" altLang="zh-CN" sz="1400"/>
            </a:p>
          </p:txBody>
        </p:sp>
      </p:grpSp>
      <p:sp>
        <p:nvSpPr>
          <p:cNvPr id="25" name="文本框 24"/>
          <p:cNvSpPr txBox="1"/>
          <p:nvPr/>
        </p:nvSpPr>
        <p:spPr>
          <a:xfrm>
            <a:off x="4805045" y="612775"/>
            <a:ext cx="4045585" cy="5908040"/>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342900" lvl="0" indent="-342900">
              <a:lnSpc>
                <a:spcPct val="150000"/>
              </a:lnSpc>
              <a:buClr>
                <a:srgbClr val="004D86"/>
              </a:buClr>
              <a:buFont typeface="Wingdings" panose="05000000000000000000" charset="0"/>
              <a:buAutoNum type="arabicPeriod"/>
            </a:pPr>
            <a:r>
              <a:rPr lang="en-US" altLang="zh-CN" sz="1400" dirty="0">
                <a:latin typeface="Times New Roman" panose="02020603050405020304" charset="0"/>
                <a:ea typeface="楷体" panose="02010609060101010101" charset="-122"/>
                <a:cs typeface="Times New Roman" panose="02020603050405020304" charset="0"/>
              </a:rPr>
              <a:t>Dijkstra</a:t>
            </a:r>
            <a:r>
              <a:rPr lang="zh-CN" altLang="en-US" sz="1400" dirty="0">
                <a:latin typeface="Times New Roman" panose="02020603050405020304" charset="0"/>
                <a:ea typeface="楷体" panose="02010609060101010101" charset="-122"/>
                <a:cs typeface="Times New Roman" panose="02020603050405020304" charset="0"/>
              </a:rPr>
              <a:t>算出传输路径</a:t>
            </a:r>
            <a:r>
              <a:rPr lang="en-US" altLang="zh-CN" sz="1400" dirty="0">
                <a:latin typeface="Times New Roman" panose="02020603050405020304" charset="0"/>
                <a:ea typeface="楷体" panose="02010609060101010101" charset="-122"/>
                <a:cs typeface="Times New Roman" panose="02020603050405020304" charset="0"/>
              </a:rPr>
              <a:t>Z4 - Z1 - Z2</a:t>
            </a:r>
            <a:endParaRPr lang="zh-CN" altLang="en-US"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判断两个前提条件：（必备，后面就略了）</a:t>
            </a:r>
            <a:endParaRPr lang="zh-CN" altLang="en-US"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rPr>
              <a:t>Z4</a:t>
            </a:r>
            <a:r>
              <a:rPr lang="zh-CN" altLang="en-US" sz="1400" dirty="0">
                <a:latin typeface="Times New Roman" panose="02020603050405020304" charset="0"/>
                <a:ea typeface="楷体" panose="02010609060101010101" charset="-122"/>
                <a:cs typeface="Times New Roman" panose="02020603050405020304" charset="0"/>
              </a:rPr>
              <a:t>、</a:t>
            </a:r>
            <a:r>
              <a:rPr lang="en-US" altLang="zh-CN" sz="1400" dirty="0">
                <a:latin typeface="Times New Roman" panose="02020603050405020304" charset="0"/>
                <a:ea typeface="楷体" panose="02010609060101010101" charset="-122"/>
                <a:cs typeface="Times New Roman" panose="02020603050405020304" charset="0"/>
              </a:rPr>
              <a:t>Z2</a:t>
            </a:r>
            <a:r>
              <a:rPr lang="zh-CN" altLang="en-US" sz="1400" dirty="0">
                <a:latin typeface="Times New Roman" panose="02020603050405020304" charset="0"/>
                <a:ea typeface="楷体" panose="02010609060101010101" charset="-122"/>
                <a:cs typeface="Times New Roman" panose="02020603050405020304" charset="0"/>
              </a:rPr>
              <a:t>站点有拣货员</a:t>
            </a:r>
            <a:endParaRPr lang="zh-CN" altLang="en-US"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rPr>
              <a:t>Z4 - Z1</a:t>
            </a:r>
            <a:r>
              <a:rPr lang="zh-CN" altLang="en-US" sz="1400" dirty="0">
                <a:latin typeface="Times New Roman" panose="02020603050405020304" charset="0"/>
                <a:ea typeface="楷体" panose="02010609060101010101" charset="-122"/>
                <a:cs typeface="Times New Roman" panose="02020603050405020304" charset="0"/>
              </a:rPr>
              <a:t>，</a:t>
            </a:r>
            <a:r>
              <a:rPr lang="en-US" altLang="zh-CN" sz="1400" dirty="0">
                <a:latin typeface="Times New Roman" panose="02020603050405020304" charset="0"/>
                <a:ea typeface="楷体" panose="02010609060101010101" charset="-122"/>
                <a:cs typeface="Times New Roman" panose="02020603050405020304" charset="0"/>
              </a:rPr>
              <a:t>Z1 - Z2</a:t>
            </a:r>
            <a:r>
              <a:rPr lang="zh-CN" altLang="en-US" sz="1400" dirty="0">
                <a:latin typeface="Times New Roman" panose="02020603050405020304" charset="0"/>
                <a:ea typeface="楷体" panose="02010609060101010101" charset="-122"/>
                <a:cs typeface="Times New Roman" panose="02020603050405020304" charset="0"/>
              </a:rPr>
              <a:t>两条链路有空闲列车</a:t>
            </a:r>
            <a:endParaRPr lang="zh-CN" altLang="en-US"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上面的条件</a:t>
            </a:r>
            <a:r>
              <a:rPr lang="en-US" altLang="zh-CN" sz="1400" dirty="0">
                <a:latin typeface="Times New Roman" panose="02020603050405020304" charset="0"/>
                <a:ea typeface="楷体" panose="02010609060101010101" charset="-122"/>
                <a:cs typeface="Times New Roman" panose="02020603050405020304" charset="0"/>
              </a:rPr>
              <a:t>1</a:t>
            </a:r>
            <a:r>
              <a:rPr lang="zh-CN" altLang="en-US" sz="1400" dirty="0">
                <a:latin typeface="Times New Roman" panose="02020603050405020304" charset="0"/>
                <a:ea typeface="楷体" panose="02010609060101010101" charset="-122"/>
                <a:cs typeface="Times New Roman" panose="02020603050405020304" charset="0"/>
              </a:rPr>
              <a:t>不满足，直接返回失败，条件</a:t>
            </a:r>
            <a:r>
              <a:rPr lang="en-US" altLang="zh-CN" sz="1400" dirty="0">
                <a:latin typeface="Times New Roman" panose="02020603050405020304" charset="0"/>
                <a:ea typeface="楷体" panose="02010609060101010101" charset="-122"/>
                <a:cs typeface="Times New Roman" panose="02020603050405020304" charset="0"/>
              </a:rPr>
              <a:t>2</a:t>
            </a:r>
            <a:r>
              <a:rPr lang="zh-CN" altLang="en-US" sz="1400" dirty="0">
                <a:latin typeface="Times New Roman" panose="02020603050405020304" charset="0"/>
                <a:ea typeface="楷体" panose="02010609060101010101" charset="-122"/>
                <a:cs typeface="Times New Roman" panose="02020603050405020304" charset="0"/>
              </a:rPr>
              <a:t>不满足，换一条路径或返回失败</a:t>
            </a:r>
            <a:endParaRPr lang="zh-CN" altLang="en-US"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求</a:t>
            </a:r>
            <a:r>
              <a:rPr lang="en-US" altLang="zh-CN" sz="1400" dirty="0">
                <a:latin typeface="Times New Roman" panose="02020603050405020304" charset="0"/>
                <a:ea typeface="楷体" panose="02010609060101010101" charset="-122"/>
                <a:cs typeface="Times New Roman" panose="02020603050405020304" charset="0"/>
                <a:sym typeface="+mn-ea"/>
              </a:rPr>
              <a:t>Z4 - Z1</a:t>
            </a:r>
            <a:r>
              <a:rPr lang="zh-CN" altLang="en-US" sz="1400" dirty="0">
                <a:latin typeface="Times New Roman" panose="02020603050405020304" charset="0"/>
                <a:ea typeface="楷体" panose="02010609060101010101" charset="-122"/>
                <a:cs typeface="Times New Roman" panose="02020603050405020304" charset="0"/>
                <a:sym typeface="+mn-ea"/>
              </a:rPr>
              <a:t>，</a:t>
            </a:r>
            <a:r>
              <a:rPr lang="en-US" altLang="zh-CN" sz="1400" dirty="0">
                <a:latin typeface="Times New Roman" panose="02020603050405020304" charset="0"/>
                <a:ea typeface="楷体" panose="02010609060101010101" charset="-122"/>
                <a:cs typeface="Times New Roman" panose="02020603050405020304" charset="0"/>
                <a:sym typeface="+mn-ea"/>
              </a:rPr>
              <a:t>Z1 - Z2</a:t>
            </a:r>
            <a:r>
              <a:rPr lang="zh-CN" altLang="en-US" sz="1400" dirty="0">
                <a:latin typeface="Times New Roman" panose="02020603050405020304" charset="0"/>
                <a:ea typeface="楷体" panose="02010609060101010101" charset="-122"/>
                <a:cs typeface="Times New Roman" panose="02020603050405020304" charset="0"/>
                <a:sym typeface="+mn-ea"/>
              </a:rPr>
              <a:t>两条链路空闲</a:t>
            </a:r>
            <a:r>
              <a:rPr lang="en-US" altLang="zh-CN" sz="1400" dirty="0">
                <a:latin typeface="Times New Roman" panose="02020603050405020304" charset="0"/>
                <a:ea typeface="楷体" panose="02010609060101010101" charset="-122"/>
                <a:cs typeface="Times New Roman" panose="02020603050405020304" charset="0"/>
                <a:sym typeface="+mn-ea"/>
              </a:rPr>
              <a:t>(</a:t>
            </a:r>
            <a:r>
              <a:rPr lang="zh-CN" altLang="en-US" sz="1400" dirty="0">
                <a:latin typeface="Times New Roman" panose="02020603050405020304" charset="0"/>
                <a:ea typeface="楷体" panose="02010609060101010101" charset="-122"/>
                <a:cs typeface="Times New Roman" panose="02020603050405020304" charset="0"/>
                <a:sym typeface="+mn-ea"/>
              </a:rPr>
              <a:t>不等于可用</a:t>
            </a:r>
            <a:r>
              <a:rPr lang="en-US" altLang="zh-CN" sz="1400" dirty="0">
                <a:latin typeface="Times New Roman" panose="02020603050405020304" charset="0"/>
                <a:ea typeface="楷体" panose="02010609060101010101" charset="-122"/>
                <a:cs typeface="Times New Roman" panose="02020603050405020304" charset="0"/>
                <a:sym typeface="+mn-ea"/>
              </a:rPr>
              <a:t>)</a:t>
            </a:r>
            <a:r>
              <a:rPr lang="zh-CN" altLang="en-US" sz="1400" dirty="0">
                <a:latin typeface="Times New Roman" panose="02020603050405020304" charset="0"/>
                <a:ea typeface="楷体" panose="02010609060101010101" charset="-122"/>
                <a:cs typeface="Times New Roman" panose="02020603050405020304" charset="0"/>
                <a:sym typeface="+mn-ea"/>
              </a:rPr>
              <a:t>列车号交集，</a:t>
            </a:r>
            <a:r>
              <a:rPr lang="en-US" altLang="zh-CN" sz="1400" dirty="0">
                <a:latin typeface="Times New Roman" panose="02020603050405020304" charset="0"/>
                <a:ea typeface="楷体" panose="02010609060101010101" charset="-122"/>
                <a:cs typeface="Times New Roman" panose="02020603050405020304" charset="0"/>
                <a:sym typeface="+mn-ea"/>
              </a:rPr>
              <a:t>{1} </a:t>
            </a:r>
            <a:r>
              <a:rPr lang="en-US" altLang="zh-CN" sz="1400" dirty="0">
                <a:ea typeface="楷体" panose="02010609060101010101" charset="-122"/>
                <a:cs typeface="Calibri" panose="020F0502020204030204" pitchFamily="34" charset="0"/>
                <a:sym typeface="+mn-ea"/>
              </a:rPr>
              <a:t>∩ {2, 3, 4} = {}</a:t>
            </a:r>
            <a:endParaRPr lang="en-US" altLang="zh-CN" sz="1400" dirty="0">
              <a:ea typeface="楷体" panose="02010609060101010101" charset="-122"/>
              <a:cs typeface="Calibri" panose="020F0502020204030204" pitchFamily="34" charset="0"/>
              <a:sym typeface="+mn-ea"/>
            </a:endParaRPr>
          </a:p>
          <a:p>
            <a:pPr marL="342900" lvl="0"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我要换个车厢，</a:t>
            </a:r>
            <a:r>
              <a:rPr lang="en-US" altLang="zh-CN" sz="1400" dirty="0">
                <a:latin typeface="Times New Roman" panose="02020603050405020304" charset="0"/>
                <a:ea typeface="楷体" panose="02010609060101010101" charset="-122"/>
                <a:cs typeface="Times New Roman" panose="02020603050405020304" charset="0"/>
              </a:rPr>
              <a:t>{2, 3, 4}</a:t>
            </a:r>
            <a:r>
              <a:rPr lang="zh-CN" altLang="en-US" sz="1400" dirty="0">
                <a:latin typeface="Times New Roman" panose="02020603050405020304" charset="0"/>
                <a:ea typeface="楷体" panose="02010609060101010101" charset="-122"/>
                <a:cs typeface="Times New Roman" panose="02020603050405020304" charset="0"/>
              </a:rPr>
              <a:t>随便选一个，就选</a:t>
            </a:r>
            <a:r>
              <a:rPr lang="en-US" altLang="zh-CN" sz="1400" dirty="0">
                <a:latin typeface="Times New Roman" panose="02020603050405020304" charset="0"/>
                <a:ea typeface="楷体" panose="02010609060101010101" charset="-122"/>
                <a:cs typeface="Times New Roman" panose="02020603050405020304" charset="0"/>
              </a:rPr>
              <a:t>2</a:t>
            </a:r>
            <a:r>
              <a:rPr lang="zh-CN" altLang="en-US" sz="1400" dirty="0">
                <a:latin typeface="Times New Roman" panose="02020603050405020304" charset="0"/>
                <a:ea typeface="楷体" panose="02010609060101010101" charset="-122"/>
                <a:cs typeface="Times New Roman" panose="02020603050405020304" charset="0"/>
              </a:rPr>
              <a:t>，需要检验：</a:t>
            </a:r>
            <a:endParaRPr lang="zh-CN" altLang="en-US"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rPr>
              <a:t>Z1</a:t>
            </a:r>
            <a:r>
              <a:rPr lang="zh-CN" altLang="en-US" sz="1400" dirty="0">
                <a:latin typeface="Times New Roman" panose="02020603050405020304" charset="0"/>
                <a:ea typeface="楷体" panose="02010609060101010101" charset="-122"/>
                <a:cs typeface="Times New Roman" panose="02020603050405020304" charset="0"/>
              </a:rPr>
              <a:t>站点是否有足够的拣货员</a:t>
            </a:r>
            <a:r>
              <a:rPr lang="en-US" altLang="zh-CN" sz="1400" dirty="0">
                <a:latin typeface="Times New Roman" panose="02020603050405020304" charset="0"/>
                <a:ea typeface="楷体" panose="02010609060101010101" charset="-122"/>
                <a:cs typeface="Times New Roman" panose="02020603050405020304" charset="0"/>
              </a:rPr>
              <a:t>(2</a:t>
            </a:r>
            <a:r>
              <a:rPr lang="zh-CN" altLang="en-US" sz="1400" dirty="0">
                <a:latin typeface="Times New Roman" panose="02020603050405020304" charset="0"/>
                <a:ea typeface="楷体" panose="02010609060101010101" charset="-122"/>
                <a:cs typeface="Times New Roman" panose="02020603050405020304" charset="0"/>
              </a:rPr>
              <a:t>个</a:t>
            </a:r>
            <a:r>
              <a:rPr lang="en-US" altLang="zh-CN" sz="1400" dirty="0">
                <a:latin typeface="Times New Roman" panose="02020603050405020304" charset="0"/>
                <a:ea typeface="楷体" panose="02010609060101010101" charset="-122"/>
                <a:cs typeface="Times New Roman" panose="02020603050405020304" charset="0"/>
              </a:rPr>
              <a:t>)</a:t>
            </a:r>
            <a:endParaRPr lang="en-US" altLang="zh-CN"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rPr>
              <a:t>Z4 - Z1</a:t>
            </a:r>
            <a:r>
              <a:rPr lang="zh-CN" altLang="en-US" sz="1400" dirty="0">
                <a:latin typeface="Times New Roman" panose="02020603050405020304" charset="0"/>
                <a:ea typeface="楷体" panose="02010609060101010101" charset="-122"/>
                <a:cs typeface="Times New Roman" panose="02020603050405020304" charset="0"/>
              </a:rPr>
              <a:t>的</a:t>
            </a:r>
            <a:r>
              <a:rPr lang="en-US" altLang="zh-CN" sz="1400" dirty="0">
                <a:latin typeface="Times New Roman" panose="02020603050405020304" charset="0"/>
                <a:ea typeface="楷体" panose="02010609060101010101" charset="-122"/>
                <a:cs typeface="Times New Roman" panose="02020603050405020304" charset="0"/>
              </a:rPr>
              <a:t>1</a:t>
            </a:r>
            <a:r>
              <a:rPr lang="zh-CN" altLang="en-US" sz="1400" dirty="0">
                <a:latin typeface="Times New Roman" panose="02020603050405020304" charset="0"/>
                <a:ea typeface="楷体" panose="02010609060101010101" charset="-122"/>
                <a:cs typeface="Times New Roman" panose="02020603050405020304" charset="0"/>
              </a:rPr>
              <a:t>号列车以及</a:t>
            </a:r>
            <a:r>
              <a:rPr lang="en-US" altLang="zh-CN" sz="1400" dirty="0">
                <a:latin typeface="Times New Roman" panose="02020603050405020304" charset="0"/>
                <a:ea typeface="楷体" panose="02010609060101010101" charset="-122"/>
                <a:cs typeface="Times New Roman" panose="02020603050405020304" charset="0"/>
              </a:rPr>
              <a:t>Z1 - Z2</a:t>
            </a:r>
            <a:r>
              <a:rPr lang="zh-CN" altLang="en-US" sz="1400" dirty="0">
                <a:latin typeface="Times New Roman" panose="02020603050405020304" charset="0"/>
                <a:ea typeface="楷体" panose="02010609060101010101" charset="-122"/>
                <a:cs typeface="Times New Roman" panose="02020603050405020304" charset="0"/>
              </a:rPr>
              <a:t>的</a:t>
            </a:r>
            <a:r>
              <a:rPr lang="en-US" altLang="zh-CN" sz="1400" dirty="0">
                <a:latin typeface="Times New Roman" panose="02020603050405020304" charset="0"/>
                <a:ea typeface="楷体" panose="02010609060101010101" charset="-122"/>
                <a:cs typeface="Times New Roman" panose="02020603050405020304" charset="0"/>
              </a:rPr>
              <a:t>2</a:t>
            </a:r>
            <a:r>
              <a:rPr lang="zh-CN" altLang="en-US" sz="1400" dirty="0">
                <a:latin typeface="Times New Roman" panose="02020603050405020304" charset="0"/>
                <a:ea typeface="楷体" panose="02010609060101010101" charset="-122"/>
                <a:cs typeface="Times New Roman" panose="02020603050405020304" charset="0"/>
              </a:rPr>
              <a:t>号列车是否有足够的载重</a:t>
            </a:r>
            <a:r>
              <a:rPr lang="en-US" altLang="zh-CN" sz="1400" dirty="0">
                <a:latin typeface="Times New Roman" panose="02020603050405020304" charset="0"/>
                <a:ea typeface="楷体" panose="02010609060101010101" charset="-122"/>
                <a:cs typeface="Times New Roman" panose="02020603050405020304" charset="0"/>
              </a:rPr>
              <a:t>(50T)</a:t>
            </a:r>
            <a:endParaRPr lang="en-US" altLang="zh-CN"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mj-lt"/>
              <a:buAutoNum type="arabicPeriod"/>
            </a:pPr>
            <a:r>
              <a:rPr lang="zh-CN" altLang="en-US" sz="1400" dirty="0">
                <a:latin typeface="Times New Roman" panose="02020603050405020304" charset="0"/>
                <a:ea typeface="楷体" panose="02010609060101010101" charset="-122"/>
                <a:cs typeface="Times New Roman" panose="02020603050405020304" charset="0"/>
              </a:rPr>
              <a:t>校验通过，更新资源：</a:t>
            </a:r>
            <a:endParaRPr lang="zh-CN" altLang="en-US"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rPr>
              <a:t>Z4</a:t>
            </a:r>
            <a:r>
              <a:rPr lang="zh-CN" altLang="en-US" sz="1400" dirty="0">
                <a:latin typeface="Times New Roman" panose="02020603050405020304" charset="0"/>
                <a:ea typeface="楷体" panose="02010609060101010101" charset="-122"/>
                <a:cs typeface="Times New Roman" panose="02020603050405020304" charset="0"/>
              </a:rPr>
              <a:t>，</a:t>
            </a:r>
            <a:r>
              <a:rPr lang="en-US" altLang="zh-CN" sz="1400" dirty="0">
                <a:latin typeface="Times New Roman" panose="02020603050405020304" charset="0"/>
                <a:ea typeface="楷体" panose="02010609060101010101" charset="-122"/>
                <a:cs typeface="Times New Roman" panose="02020603050405020304" charset="0"/>
              </a:rPr>
              <a:t>Z2</a:t>
            </a:r>
            <a:r>
              <a:rPr lang="zh-CN" altLang="en-US" sz="1400" dirty="0">
                <a:latin typeface="Times New Roman" panose="02020603050405020304" charset="0"/>
                <a:ea typeface="楷体" panose="02010609060101010101" charset="-122"/>
                <a:cs typeface="Times New Roman" panose="02020603050405020304" charset="0"/>
              </a:rPr>
              <a:t>站点可用拣货员 </a:t>
            </a:r>
            <a:r>
              <a:rPr lang="en-US" altLang="zh-CN" sz="1400" dirty="0">
                <a:latin typeface="Times New Roman" panose="02020603050405020304" charset="0"/>
                <a:ea typeface="楷体" panose="02010609060101010101" charset="-122"/>
                <a:cs typeface="Times New Roman" panose="02020603050405020304" charset="0"/>
              </a:rPr>
              <a:t>- 1</a:t>
            </a:r>
            <a:endParaRPr lang="en-US" altLang="zh-CN"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rPr>
              <a:t>Z1</a:t>
            </a:r>
            <a:r>
              <a:rPr lang="zh-CN" altLang="en-US" sz="1400" dirty="0">
                <a:latin typeface="Times New Roman" panose="02020603050405020304" charset="0"/>
                <a:ea typeface="楷体" panose="02010609060101010101" charset="-122"/>
                <a:cs typeface="Times New Roman" panose="02020603050405020304" charset="0"/>
              </a:rPr>
              <a:t>站点可用拣货员 </a:t>
            </a:r>
            <a:r>
              <a:rPr lang="en-US" altLang="zh-CN" sz="1400" dirty="0">
                <a:latin typeface="Times New Roman" panose="02020603050405020304" charset="0"/>
                <a:ea typeface="楷体" panose="02010609060101010101" charset="-122"/>
                <a:cs typeface="Times New Roman" panose="02020603050405020304" charset="0"/>
              </a:rPr>
              <a:t>- 2</a:t>
            </a:r>
            <a:endParaRPr lang="en-US" altLang="zh-CN"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mj-lt"/>
              <a:buAutoNum type="alphaLcParenR"/>
            </a:pPr>
            <a:r>
              <a:rPr lang="en-US" altLang="zh-CN" sz="1400" dirty="0">
                <a:latin typeface="Times New Roman" panose="02020603050405020304" charset="0"/>
                <a:ea typeface="楷体" panose="02010609060101010101" charset="-122"/>
                <a:cs typeface="Times New Roman" panose="02020603050405020304" charset="0"/>
                <a:sym typeface="+mn-ea"/>
              </a:rPr>
              <a:t>Z4 - Z1</a:t>
            </a:r>
            <a:r>
              <a:rPr lang="zh-CN" altLang="en-US" sz="1400" dirty="0">
                <a:latin typeface="Times New Roman" panose="02020603050405020304" charset="0"/>
                <a:ea typeface="楷体" panose="02010609060101010101" charset="-122"/>
                <a:cs typeface="Times New Roman" panose="02020603050405020304" charset="0"/>
                <a:sym typeface="+mn-ea"/>
              </a:rPr>
              <a:t>的</a:t>
            </a:r>
            <a:r>
              <a:rPr lang="en-US" altLang="zh-CN" sz="1400" dirty="0">
                <a:latin typeface="Times New Roman" panose="02020603050405020304" charset="0"/>
                <a:ea typeface="楷体" panose="02010609060101010101" charset="-122"/>
                <a:cs typeface="Times New Roman" panose="02020603050405020304" charset="0"/>
                <a:sym typeface="+mn-ea"/>
              </a:rPr>
              <a:t>1</a:t>
            </a:r>
            <a:r>
              <a:rPr lang="zh-CN" altLang="en-US" sz="1400" dirty="0">
                <a:latin typeface="Times New Roman" panose="02020603050405020304" charset="0"/>
                <a:ea typeface="楷体" panose="02010609060101010101" charset="-122"/>
                <a:cs typeface="Times New Roman" panose="02020603050405020304" charset="0"/>
                <a:sym typeface="+mn-ea"/>
              </a:rPr>
              <a:t>号列车以及</a:t>
            </a:r>
            <a:r>
              <a:rPr lang="en-US" altLang="zh-CN" sz="1400" dirty="0">
                <a:latin typeface="Times New Roman" panose="02020603050405020304" charset="0"/>
                <a:ea typeface="楷体" panose="02010609060101010101" charset="-122"/>
                <a:cs typeface="Times New Roman" panose="02020603050405020304" charset="0"/>
                <a:sym typeface="+mn-ea"/>
              </a:rPr>
              <a:t>Z1 - Z2</a:t>
            </a:r>
            <a:r>
              <a:rPr lang="zh-CN" altLang="en-US" sz="1400" dirty="0">
                <a:latin typeface="Times New Roman" panose="02020603050405020304" charset="0"/>
                <a:ea typeface="楷体" panose="02010609060101010101" charset="-122"/>
                <a:cs typeface="Times New Roman" panose="02020603050405020304" charset="0"/>
                <a:sym typeface="+mn-ea"/>
              </a:rPr>
              <a:t>的</a:t>
            </a:r>
            <a:r>
              <a:rPr lang="en-US" altLang="zh-CN" sz="1400" dirty="0">
                <a:latin typeface="Times New Roman" panose="02020603050405020304" charset="0"/>
                <a:ea typeface="楷体" panose="02010609060101010101" charset="-122"/>
                <a:cs typeface="Times New Roman" panose="02020603050405020304" charset="0"/>
                <a:sym typeface="+mn-ea"/>
              </a:rPr>
              <a:t>2</a:t>
            </a:r>
            <a:r>
              <a:rPr lang="zh-CN" altLang="en-US" sz="1400" dirty="0">
                <a:latin typeface="Times New Roman" panose="02020603050405020304" charset="0"/>
                <a:ea typeface="楷体" panose="02010609060101010101" charset="-122"/>
                <a:cs typeface="Times New Roman" panose="02020603050405020304" charset="0"/>
                <a:sym typeface="+mn-ea"/>
              </a:rPr>
              <a:t>号列车各扣</a:t>
            </a:r>
            <a:r>
              <a:rPr lang="en-US" altLang="zh-CN" sz="1400" dirty="0">
                <a:latin typeface="Times New Roman" panose="02020603050405020304" charset="0"/>
                <a:ea typeface="楷体" panose="02010609060101010101" charset="-122"/>
                <a:cs typeface="Times New Roman" panose="02020603050405020304" charset="0"/>
                <a:sym typeface="+mn-ea"/>
              </a:rPr>
              <a:t>50T</a:t>
            </a:r>
            <a:r>
              <a:rPr lang="zh-CN" altLang="en-US" sz="1400" dirty="0">
                <a:latin typeface="Times New Roman" panose="02020603050405020304" charset="0"/>
                <a:ea typeface="楷体" panose="02010609060101010101" charset="-122"/>
                <a:cs typeface="Times New Roman" panose="02020603050405020304" charset="0"/>
                <a:sym typeface="+mn-ea"/>
              </a:rPr>
              <a:t>可用空间</a:t>
            </a: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spTree>
  </p:cSld>
  <p:clrMapOvr>
    <a:masterClrMapping/>
  </p:clrMapOvr>
  <p:transition advTm="88499"/>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思考</a:t>
            </a:r>
            <a:endParaRPr lang="zh-CN" altLang="en-US" smtClean="0">
              <a:latin typeface="Times New Roman" panose="02020603050405020304" charset="0"/>
              <a:cs typeface="Times New Roman" panose="02020603050405020304" charset="0"/>
            </a:endParaRPr>
          </a:p>
        </p:txBody>
      </p:sp>
      <p:grpSp>
        <p:nvGrpSpPr>
          <p:cNvPr id="23" name="组合 22"/>
          <p:cNvGrpSpPr/>
          <p:nvPr/>
        </p:nvGrpSpPr>
        <p:grpSpPr>
          <a:xfrm>
            <a:off x="2327910" y="1233170"/>
            <a:ext cx="4231640" cy="1944370"/>
            <a:chOff x="1738" y="1598"/>
            <a:chExt cx="6664" cy="3062"/>
          </a:xfrm>
        </p:grpSpPr>
        <p:grpSp>
          <p:nvGrpSpPr>
            <p:cNvPr id="68" name="组合 67"/>
            <p:cNvGrpSpPr/>
            <p:nvPr/>
          </p:nvGrpSpPr>
          <p:grpSpPr>
            <a:xfrm>
              <a:off x="1738" y="1598"/>
              <a:ext cx="6664" cy="3062"/>
              <a:chOff x="3703" y="1598"/>
              <a:chExt cx="6664" cy="3062"/>
            </a:xfrm>
          </p:grpSpPr>
          <p:sp>
            <p:nvSpPr>
              <p:cNvPr id="11" name="椭圆 10"/>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16" name="椭圆 15"/>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17" name="椭圆 16"/>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19" name="椭圆 18"/>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0" name="椭圆 19"/>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1" name="椭圆 20"/>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7" name="组合 6"/>
              <p:cNvGrpSpPr/>
              <p:nvPr/>
            </p:nvGrpSpPr>
            <p:grpSpPr>
              <a:xfrm>
                <a:off x="7373" y="1742"/>
                <a:ext cx="2266" cy="440"/>
                <a:chOff x="4405" y="2030"/>
                <a:chExt cx="2266" cy="440"/>
              </a:xfrm>
            </p:grpSpPr>
            <p:cxnSp>
              <p:nvCxnSpPr>
                <p:cNvPr id="8" name="直接箭头连接符 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9" name="直接箭头连接符 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0" name="直接箭头连接符 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12" name="直接箭头连接符 11"/>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nvGrpSpPr>
              <p:cNvPr id="13" name="组合 12"/>
              <p:cNvGrpSpPr/>
              <p:nvPr/>
            </p:nvGrpSpPr>
            <p:grpSpPr>
              <a:xfrm>
                <a:off x="4405" y="4078"/>
                <a:ext cx="2266" cy="440"/>
                <a:chOff x="4405" y="2030"/>
                <a:chExt cx="2266" cy="440"/>
              </a:xfrm>
            </p:grpSpPr>
            <p:cxnSp>
              <p:nvCxnSpPr>
                <p:cNvPr id="14" name="直接箭头连接符 13"/>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15" name="直接箭头连接符 14"/>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18" name="直接箭头连接符 1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1" name="直接箭头连接符 3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2" name="组合 31"/>
              <p:cNvGrpSpPr/>
              <p:nvPr/>
            </p:nvGrpSpPr>
            <p:grpSpPr>
              <a:xfrm>
                <a:off x="7373" y="4078"/>
                <a:ext cx="2266" cy="440"/>
                <a:chOff x="4405" y="2030"/>
                <a:chExt cx="2266" cy="440"/>
              </a:xfrm>
            </p:grpSpPr>
            <p:cxnSp>
              <p:nvCxnSpPr>
                <p:cNvPr id="33" name="直接箭头连接符 3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34" name="直接箭头连接符 3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35" name="直接箭头连接符 3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36" name="直接箭头连接符 3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37" name="组合 36"/>
              <p:cNvGrpSpPr/>
              <p:nvPr/>
            </p:nvGrpSpPr>
            <p:grpSpPr>
              <a:xfrm rot="5400000">
                <a:off x="3239" y="2909"/>
                <a:ext cx="1606" cy="440"/>
                <a:chOff x="4405" y="2030"/>
                <a:chExt cx="2266" cy="440"/>
              </a:xfrm>
            </p:grpSpPr>
            <p:cxnSp>
              <p:nvCxnSpPr>
                <p:cNvPr id="38" name="直接箭头连接符 3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39" name="直接箭头连接符 3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dash"/>
                  <a:round/>
                  <a:headEnd type="triangle" w="med" len="med"/>
                  <a:tailEnd type="triangle" w="med" len="med"/>
                </a:ln>
              </p:spPr>
            </p:cxnSp>
            <p:cxnSp>
              <p:nvCxnSpPr>
                <p:cNvPr id="40" name="直接箭头连接符 3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41" name="直接箭头连接符 4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2" name="组合 41"/>
              <p:cNvGrpSpPr/>
              <p:nvPr/>
            </p:nvGrpSpPr>
            <p:grpSpPr>
              <a:xfrm rot="5400000">
                <a:off x="6207" y="2909"/>
                <a:ext cx="1606" cy="440"/>
                <a:chOff x="4405" y="2030"/>
                <a:chExt cx="2266" cy="440"/>
              </a:xfrm>
            </p:grpSpPr>
            <p:cxnSp>
              <p:nvCxnSpPr>
                <p:cNvPr id="43" name="直接箭头连接符 4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4" name="直接箭头连接符 4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45" name="直接箭头连接符 4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46" name="直接箭头连接符 4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47" name="组合 46"/>
              <p:cNvGrpSpPr/>
              <p:nvPr/>
            </p:nvGrpSpPr>
            <p:grpSpPr>
              <a:xfrm rot="5400000">
                <a:off x="9213" y="2909"/>
                <a:ext cx="1606" cy="440"/>
                <a:chOff x="4405" y="2030"/>
                <a:chExt cx="2266" cy="440"/>
              </a:xfrm>
            </p:grpSpPr>
            <p:cxnSp>
              <p:nvCxnSpPr>
                <p:cNvPr id="48" name="直接箭头连接符 47"/>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49" name="直接箭头连接符 48"/>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0" name="直接箭头连接符 49"/>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1" name="直接箭头连接符 50"/>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52" name="组合 51"/>
              <p:cNvGrpSpPr/>
              <p:nvPr/>
            </p:nvGrpSpPr>
            <p:grpSpPr>
              <a:xfrm>
                <a:off x="4405" y="1742"/>
                <a:ext cx="2266" cy="440"/>
                <a:chOff x="4405" y="2030"/>
                <a:chExt cx="2266" cy="440"/>
              </a:xfrm>
            </p:grpSpPr>
            <p:cxnSp>
              <p:nvCxnSpPr>
                <p:cNvPr id="53" name="直接箭头连接符 52"/>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4" name="直接箭头连接符 53"/>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5" name="直接箭头连接符 54"/>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6" name="直接箭头连接符 55"/>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cxnSp>
          <p:nvCxnSpPr>
            <p:cNvPr id="74" name="肘形连接符 73"/>
            <p:cNvCxnSpPr/>
            <p:nvPr/>
          </p:nvCxnSpPr>
          <p:spPr>
            <a:xfrm rot="5400000">
              <a:off x="1883" y="3123"/>
              <a:ext cx="1352" cy="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75" name="肘形连接符 74"/>
            <p:cNvCxnSpPr/>
            <p:nvPr/>
          </p:nvCxnSpPr>
          <p:spPr>
            <a:xfrm>
              <a:off x="2557" y="2450"/>
              <a:ext cx="2001" cy="5"/>
            </a:xfrm>
            <a:prstGeom prst="bentConnector2">
              <a:avLst/>
            </a:prstGeom>
            <a:solidFill>
              <a:schemeClr val="accent1"/>
            </a:solidFill>
            <a:ln w="38100" cap="flat" cmpd="sng" algn="ctr">
              <a:solidFill>
                <a:schemeClr val="accent4">
                  <a:lumMod val="75000"/>
                </a:schemeClr>
              </a:solidFill>
              <a:prstDash val="solid"/>
              <a:round/>
              <a:headEnd type="triangle" w="med" len="med"/>
              <a:tailEnd type="triangle" w="med" len="med"/>
            </a:ln>
          </p:spPr>
        </p:cxnSp>
        <p:sp>
          <p:nvSpPr>
            <p:cNvPr id="77" name="文本框 76"/>
            <p:cNvSpPr txBox="1"/>
            <p:nvPr/>
          </p:nvSpPr>
          <p:spPr>
            <a:xfrm>
              <a:off x="2556" y="2885"/>
              <a:ext cx="755" cy="483"/>
            </a:xfrm>
            <a:prstGeom prst="rect">
              <a:avLst/>
            </a:prstGeom>
            <a:noFill/>
          </p:spPr>
          <p:txBody>
            <a:bodyPr wrap="square" rtlCol="0">
              <a:spAutoFit/>
            </a:bodyPr>
            <a:p>
              <a:r>
                <a:rPr lang="en-US" altLang="zh-CN" sz="1400"/>
                <a:t>G1</a:t>
              </a:r>
              <a:endParaRPr lang="en-US" altLang="zh-CN" sz="1400"/>
            </a:p>
          </p:txBody>
        </p:sp>
        <p:sp>
          <p:nvSpPr>
            <p:cNvPr id="78" name="文本框 77"/>
            <p:cNvSpPr txBox="1"/>
            <p:nvPr/>
          </p:nvSpPr>
          <p:spPr>
            <a:xfrm>
              <a:off x="3180" y="2455"/>
              <a:ext cx="755" cy="483"/>
            </a:xfrm>
            <a:prstGeom prst="rect">
              <a:avLst/>
            </a:prstGeom>
            <a:noFill/>
          </p:spPr>
          <p:txBody>
            <a:bodyPr wrap="square" rtlCol="0">
              <a:spAutoFit/>
            </a:bodyPr>
            <a:p>
              <a:pPr algn="ctr"/>
              <a:r>
                <a:rPr lang="en-US" altLang="zh-CN" sz="1400"/>
                <a:t>G1</a:t>
              </a:r>
              <a:endParaRPr lang="en-US" altLang="zh-CN" sz="1400"/>
            </a:p>
          </p:txBody>
        </p:sp>
      </p:grpSp>
      <p:sp>
        <p:nvSpPr>
          <p:cNvPr id="87" name="圆角矩形 86"/>
          <p:cNvSpPr/>
          <p:nvPr/>
        </p:nvSpPr>
        <p:spPr>
          <a:xfrm>
            <a:off x="982345" y="3840480"/>
            <a:ext cx="3103245" cy="408940"/>
          </a:xfrm>
          <a:prstGeom prst="roundRect">
            <a:avLst/>
          </a:prstGeom>
          <a:solidFill>
            <a:schemeClr val="accent3">
              <a:lumMod val="20000"/>
              <a:lumOff val="80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更换空闲列车</a:t>
            </a:r>
            <a:endPar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2" name="圆角矩形 1"/>
          <p:cNvSpPr/>
          <p:nvPr/>
        </p:nvSpPr>
        <p:spPr>
          <a:xfrm>
            <a:off x="4819015" y="3840480"/>
            <a:ext cx="3103245" cy="408940"/>
          </a:xfrm>
          <a:prstGeom prst="roundRect">
            <a:avLst/>
          </a:prstGeom>
          <a:solidFill>
            <a:schemeClr val="accent3">
              <a:lumMod val="20000"/>
              <a:lumOff val="80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挤一挤</a:t>
            </a:r>
            <a:endPar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22" name="文本框 21"/>
          <p:cNvSpPr txBox="1"/>
          <p:nvPr/>
        </p:nvSpPr>
        <p:spPr>
          <a:xfrm>
            <a:off x="982345" y="4249420"/>
            <a:ext cx="3103245" cy="1383665"/>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342900" lvl="0" indent="-342900">
              <a:lnSpc>
                <a:spcPct val="150000"/>
              </a:lnSpc>
              <a:buClr>
                <a:srgbClr val="004D86"/>
              </a:buClr>
              <a:buFont typeface="Arial" panose="020B0604020202020204" pitchFamily="34" charset="0"/>
              <a:buChar char="•"/>
            </a:pPr>
            <a:r>
              <a:rPr lang="en-US" altLang="zh-CN" sz="1400" dirty="0">
                <a:latin typeface="Times New Roman" panose="02020603050405020304" charset="0"/>
                <a:ea typeface="楷体" panose="02010609060101010101" charset="-122"/>
                <a:cs typeface="Times New Roman" panose="02020603050405020304" charset="0"/>
              </a:rPr>
              <a:t>Z4 - Z1</a:t>
            </a:r>
            <a:r>
              <a:rPr lang="zh-CN" altLang="en-US" sz="1400" dirty="0">
                <a:latin typeface="Times New Roman" panose="02020603050405020304" charset="0"/>
                <a:ea typeface="楷体" panose="02010609060101010101" charset="-122"/>
                <a:cs typeface="Times New Roman" panose="02020603050405020304" charset="0"/>
              </a:rPr>
              <a:t>蓝色列车，</a:t>
            </a:r>
            <a:r>
              <a:rPr lang="en-US" altLang="zh-CN" sz="1400" dirty="0">
                <a:latin typeface="Times New Roman" panose="02020603050405020304" charset="0"/>
                <a:ea typeface="楷体" panose="02010609060101010101" charset="-122"/>
                <a:cs typeface="Times New Roman" panose="02020603050405020304" charset="0"/>
              </a:rPr>
              <a:t>Z1 - Z2</a:t>
            </a:r>
            <a:r>
              <a:rPr lang="zh-CN" altLang="en-US" sz="1400" dirty="0">
                <a:latin typeface="Times New Roman" panose="02020603050405020304" charset="0"/>
                <a:ea typeface="楷体" panose="02010609060101010101" charset="-122"/>
                <a:cs typeface="Times New Roman" panose="02020603050405020304" charset="0"/>
              </a:rPr>
              <a:t>红色列车</a:t>
            </a:r>
            <a:endParaRPr lang="zh-CN" altLang="en-US"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sym typeface="+mn-ea"/>
              </a:rPr>
              <a:t>如果我们都要专车，对于那些</a:t>
            </a:r>
            <a:r>
              <a:rPr lang="en-US" altLang="zh-CN" sz="1400" dirty="0">
                <a:latin typeface="Times New Roman" panose="02020603050405020304" charset="0"/>
                <a:ea typeface="楷体" panose="02010609060101010101" charset="-122"/>
                <a:cs typeface="Times New Roman" panose="02020603050405020304" charset="0"/>
                <a:sym typeface="+mn-ea"/>
              </a:rPr>
              <a:t>1.25T</a:t>
            </a:r>
            <a:r>
              <a:rPr lang="zh-CN" altLang="en-US" sz="1400" dirty="0">
                <a:latin typeface="Times New Roman" panose="02020603050405020304" charset="0"/>
                <a:ea typeface="楷体" panose="02010609060101010101" charset="-122"/>
                <a:cs typeface="Times New Roman" panose="02020603050405020304" charset="0"/>
                <a:sym typeface="+mn-ea"/>
              </a:rPr>
              <a:t>、</a:t>
            </a:r>
            <a:r>
              <a:rPr lang="en-US" altLang="zh-CN" sz="1400" dirty="0">
                <a:latin typeface="Times New Roman" panose="02020603050405020304" charset="0"/>
                <a:ea typeface="楷体" panose="02010609060101010101" charset="-122"/>
                <a:cs typeface="Times New Roman" panose="02020603050405020304" charset="0"/>
                <a:sym typeface="+mn-ea"/>
              </a:rPr>
              <a:t>10T</a:t>
            </a:r>
            <a:r>
              <a:rPr lang="zh-CN" altLang="en-US" sz="1400" dirty="0">
                <a:latin typeface="Times New Roman" panose="02020603050405020304" charset="0"/>
                <a:ea typeface="楷体" panose="02010609060101010101" charset="-122"/>
                <a:cs typeface="Times New Roman" panose="02020603050405020304" charset="0"/>
                <a:sym typeface="+mn-ea"/>
              </a:rPr>
              <a:t>的货物太奢侈</a:t>
            </a: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sp>
        <p:nvSpPr>
          <p:cNvPr id="71" name="文本框 70"/>
          <p:cNvSpPr txBox="1"/>
          <p:nvPr/>
        </p:nvSpPr>
        <p:spPr>
          <a:xfrm>
            <a:off x="4819650" y="4249420"/>
            <a:ext cx="3103245" cy="1383665"/>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342900" lvl="0" indent="-342900">
              <a:lnSpc>
                <a:spcPct val="150000"/>
              </a:lnSpc>
              <a:buClr>
                <a:srgbClr val="004D86"/>
              </a:buClr>
              <a:buFont typeface="Arial" panose="020B0604020202020204" pitchFamily="34" charset="0"/>
              <a:buChar char="•"/>
            </a:pPr>
            <a:r>
              <a:rPr lang="en-US" altLang="zh-CN" sz="1400" dirty="0">
                <a:latin typeface="Times New Roman" panose="02020603050405020304" charset="0"/>
                <a:ea typeface="楷体" panose="02010609060101010101" charset="-122"/>
                <a:cs typeface="Times New Roman" panose="02020603050405020304" charset="0"/>
                <a:sym typeface="+mn-ea"/>
              </a:rPr>
              <a:t>Z4 - Z1</a:t>
            </a:r>
            <a:r>
              <a:rPr lang="zh-CN" altLang="en-US" sz="1400" dirty="0">
                <a:latin typeface="Times New Roman" panose="02020603050405020304" charset="0"/>
                <a:ea typeface="楷体" panose="02010609060101010101" charset="-122"/>
                <a:cs typeface="Times New Roman" panose="02020603050405020304" charset="0"/>
                <a:sym typeface="+mn-ea"/>
              </a:rPr>
              <a:t>蓝色列车，</a:t>
            </a:r>
            <a:r>
              <a:rPr lang="en-US" altLang="zh-CN" sz="1400" dirty="0">
                <a:latin typeface="Times New Roman" panose="02020603050405020304" charset="0"/>
                <a:ea typeface="楷体" panose="02010609060101010101" charset="-122"/>
                <a:cs typeface="Times New Roman" panose="02020603050405020304" charset="0"/>
                <a:sym typeface="+mn-ea"/>
              </a:rPr>
              <a:t>Z1 - Z2</a:t>
            </a:r>
            <a:r>
              <a:rPr lang="zh-CN" altLang="en-US" sz="1400" dirty="0">
                <a:latin typeface="Times New Roman" panose="02020603050405020304" charset="0"/>
                <a:ea typeface="楷体" panose="02010609060101010101" charset="-122"/>
                <a:cs typeface="Times New Roman" panose="02020603050405020304" charset="0"/>
                <a:sym typeface="+mn-ea"/>
              </a:rPr>
              <a:t>仍然选择蓝色</a:t>
            </a:r>
            <a:r>
              <a:rPr lang="zh-CN" altLang="en-US" sz="1400" dirty="0">
                <a:latin typeface="Times New Roman" panose="02020603050405020304" charset="0"/>
                <a:ea typeface="楷体" panose="02010609060101010101" charset="-122"/>
                <a:cs typeface="Times New Roman" panose="02020603050405020304" charset="0"/>
                <a:sym typeface="+mn-ea"/>
              </a:rPr>
              <a:t>列车</a:t>
            </a:r>
            <a:endParaRPr lang="zh-CN" altLang="en-US" sz="1400" dirty="0">
              <a:latin typeface="Times New Roman" panose="02020603050405020304" charset="0"/>
              <a:ea typeface="楷体" panose="02010609060101010101" charset="-122"/>
              <a:cs typeface="Times New Roman" panose="02020603050405020304" charset="0"/>
            </a:endParaRPr>
          </a:p>
          <a:p>
            <a:pPr marL="342900" lvl="0"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sym typeface="+mn-ea"/>
              </a:rPr>
              <a:t>拣货员成本没有增加，还多了一辆空闲列车</a:t>
            </a: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sp>
        <p:nvSpPr>
          <p:cNvPr id="72" name="文本框 71"/>
          <p:cNvSpPr txBox="1"/>
          <p:nvPr/>
        </p:nvSpPr>
        <p:spPr>
          <a:xfrm>
            <a:off x="3602990" y="5801995"/>
            <a:ext cx="2593975" cy="368300"/>
          </a:xfrm>
          <a:prstGeom prst="rect">
            <a:avLst/>
          </a:prstGeom>
          <a:noFill/>
        </p:spPr>
        <p:txBody>
          <a:bodyPr wrap="square" rtlCol="0">
            <a:spAutoFit/>
          </a:bodyPr>
          <a:p>
            <a:r>
              <a:rPr lang="zh-CN" altLang="en-US" b="1">
                <a:solidFill>
                  <a:srgbClr val="FF0000"/>
                </a:solidFill>
              </a:rPr>
              <a:t>我们要拼车！！！</a:t>
            </a:r>
            <a:endParaRPr lang="zh-CN" altLang="en-US" b="1">
              <a:solidFill>
                <a:srgbClr val="FF0000"/>
              </a:solidFill>
            </a:endParaRPr>
          </a:p>
        </p:txBody>
      </p:sp>
    </p:spTree>
  </p:cSld>
  <p:clrMapOvr>
    <a:masterClrMapping/>
  </p:clrMapOvr>
  <p:transition advTm="88499"/>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立方体 108"/>
          <p:cNvSpPr/>
          <p:nvPr/>
        </p:nvSpPr>
        <p:spPr>
          <a:xfrm>
            <a:off x="8850630" y="2470785"/>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场景三</a:t>
            </a:r>
            <a:r>
              <a:rPr lang="en-US" altLang="zh-CN" smtClean="0">
                <a:latin typeface="Times New Roman" panose="02020603050405020304" charset="0"/>
                <a:cs typeface="Times New Roman" panose="02020603050405020304" charset="0"/>
              </a:rPr>
              <a:t>——</a:t>
            </a:r>
            <a:r>
              <a:rPr lang="zh-CN" altLang="en-US" smtClean="0">
                <a:latin typeface="Times New Roman" panose="02020603050405020304" charset="0"/>
                <a:cs typeface="Times New Roman" panose="02020603050405020304" charset="0"/>
              </a:rPr>
              <a:t>实例</a:t>
            </a:r>
            <a:endParaRPr lang="zh-CN" altLang="en-US" smtClean="0">
              <a:latin typeface="Times New Roman" panose="02020603050405020304" charset="0"/>
              <a:cs typeface="Times New Roman" panose="02020603050405020304" charset="0"/>
            </a:endParaRPr>
          </a:p>
        </p:txBody>
      </p:sp>
      <p:sp>
        <p:nvSpPr>
          <p:cNvPr id="2" name="圆角矩形 1"/>
          <p:cNvSpPr/>
          <p:nvPr/>
        </p:nvSpPr>
        <p:spPr>
          <a:xfrm>
            <a:off x="333375" y="3148965"/>
            <a:ext cx="8348345" cy="3508375"/>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场景</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2</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：汇聚场景</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1</a:t>
            </a:r>
            <a:endParaRPr lang="en-US" altLang="zh-CN" sz="1600" b="1"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）上图中虚线表示列车已经运输了货物，实线表示列车空闲</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）货物</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G1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Z4 -&gt;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50T</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，无必经站点，先算出一条最短传输路径</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Z4 -&gt; Z1 -&gt; Z2</a:t>
            </a:r>
            <a:endPar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）校验资源，</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上</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列车均可用（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1000</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上</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列车可用（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0111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），求交集，结果是空，需要更换列车：</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I</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）有另一个货物从</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运输至</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，运输的是</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上蓝色列车，货物重</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50T</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II</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）判断</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蓝色列车剩余空间为</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50T</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，满足我们货物的需求</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，于是我们可以在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站点安排两位拣货员，一个在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Z4</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方向蓝色列车对应的位置负责卸载我们的包裹，另一位在</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方向蓝色列车位置负责将我们的包裹和另一个货物打包并搬运至蓝色列车，完成包裹汇聚。</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grpSp>
        <p:nvGrpSpPr>
          <p:cNvPr id="68" name="组合 67"/>
          <p:cNvGrpSpPr/>
          <p:nvPr/>
        </p:nvGrpSpPr>
        <p:grpSpPr>
          <a:xfrm>
            <a:off x="1103630" y="1014730"/>
            <a:ext cx="4231640" cy="1944370"/>
            <a:chOff x="3703" y="1598"/>
            <a:chExt cx="6664" cy="3062"/>
          </a:xfrm>
        </p:grpSpPr>
        <p:sp>
          <p:nvSpPr>
            <p:cNvPr id="3" name="椭圆 2"/>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4" name="椭圆 3"/>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5" name="椭圆 4"/>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6" name="椭圆 5"/>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2" name="椭圆 21"/>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3" name="椭圆 22"/>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24" name="组合 23"/>
            <p:cNvGrpSpPr/>
            <p:nvPr/>
          </p:nvGrpSpPr>
          <p:grpSpPr>
            <a:xfrm>
              <a:off x="7373" y="1742"/>
              <a:ext cx="2266" cy="440"/>
              <a:chOff x="4405" y="2030"/>
              <a:chExt cx="2266" cy="440"/>
            </a:xfrm>
          </p:grpSpPr>
          <p:cxnSp>
            <p:nvCxnSpPr>
              <p:cNvPr id="25" name="直接箭头连接符 24"/>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26" name="直接箭头连接符 25"/>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27" name="直接箭头连接符 26"/>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28" name="直接箭头连接符 27"/>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nvGrpSpPr>
            <p:cNvPr id="29" name="组合 28"/>
            <p:cNvGrpSpPr/>
            <p:nvPr/>
          </p:nvGrpSpPr>
          <p:grpSpPr>
            <a:xfrm>
              <a:off x="4405" y="4078"/>
              <a:ext cx="2266" cy="440"/>
              <a:chOff x="4405" y="2030"/>
              <a:chExt cx="2266" cy="440"/>
            </a:xfrm>
          </p:grpSpPr>
          <p:cxnSp>
            <p:nvCxnSpPr>
              <p:cNvPr id="30" name="直接箭头连接符 29"/>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7" name="直接箭头连接符 56"/>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8" name="直接箭头连接符 5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9" name="直接箭头连接符 58"/>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60" name="组合 59"/>
            <p:cNvGrpSpPr/>
            <p:nvPr/>
          </p:nvGrpSpPr>
          <p:grpSpPr>
            <a:xfrm>
              <a:off x="7373" y="4078"/>
              <a:ext cx="2266" cy="440"/>
              <a:chOff x="4405" y="2030"/>
              <a:chExt cx="2266" cy="440"/>
            </a:xfrm>
          </p:grpSpPr>
          <p:cxnSp>
            <p:nvCxnSpPr>
              <p:cNvPr id="61" name="直接箭头连接符 60"/>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62" name="直接箭头连接符 61"/>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63" name="直接箭头连接符 62"/>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64" name="直接箭头连接符 63"/>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65" name="组合 64"/>
            <p:cNvGrpSpPr/>
            <p:nvPr/>
          </p:nvGrpSpPr>
          <p:grpSpPr>
            <a:xfrm rot="5400000">
              <a:off x="3239" y="2909"/>
              <a:ext cx="1606" cy="440"/>
              <a:chOff x="4405" y="2030"/>
              <a:chExt cx="2266" cy="440"/>
            </a:xfrm>
          </p:grpSpPr>
          <p:cxnSp>
            <p:nvCxnSpPr>
              <p:cNvPr id="66" name="直接箭头连接符 65"/>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67" name="直接箭头连接符 66"/>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dash"/>
                <a:round/>
                <a:headEnd type="triangle" w="med" len="med"/>
                <a:tailEnd type="triangle" w="med" len="med"/>
              </a:ln>
            </p:spPr>
          </p:cxnSp>
          <p:cxnSp>
            <p:nvCxnSpPr>
              <p:cNvPr id="69" name="直接箭头连接符 68"/>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dash"/>
                <a:round/>
                <a:headEnd type="triangle" w="med" len="med"/>
                <a:tailEnd type="triangle" w="med" len="med"/>
              </a:ln>
            </p:spPr>
          </p:cxnSp>
          <p:cxnSp>
            <p:nvCxnSpPr>
              <p:cNvPr id="70" name="直接箭头连接符 69"/>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71" name="组合 70"/>
            <p:cNvGrpSpPr/>
            <p:nvPr/>
          </p:nvGrpSpPr>
          <p:grpSpPr>
            <a:xfrm rot="5400000">
              <a:off x="6207" y="2909"/>
              <a:ext cx="1606" cy="440"/>
              <a:chOff x="4405" y="2030"/>
              <a:chExt cx="2266" cy="440"/>
            </a:xfrm>
          </p:grpSpPr>
          <p:cxnSp>
            <p:nvCxnSpPr>
              <p:cNvPr id="72" name="直接箭头连接符 71"/>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73" name="直接箭头连接符 72"/>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74" name="直接箭头连接符 73"/>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75" name="直接箭头连接符 74"/>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76" name="组合 75"/>
            <p:cNvGrpSpPr/>
            <p:nvPr/>
          </p:nvGrpSpPr>
          <p:grpSpPr>
            <a:xfrm rot="5400000">
              <a:off x="9213" y="2909"/>
              <a:ext cx="1606" cy="440"/>
              <a:chOff x="4405" y="2030"/>
              <a:chExt cx="2266" cy="440"/>
            </a:xfrm>
          </p:grpSpPr>
          <p:cxnSp>
            <p:nvCxnSpPr>
              <p:cNvPr id="77" name="直接箭头连接符 76"/>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78" name="直接箭头连接符 77"/>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79" name="直接箭头连接符 78"/>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80" name="直接箭头连接符 79"/>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81" name="组合 80"/>
            <p:cNvGrpSpPr/>
            <p:nvPr/>
          </p:nvGrpSpPr>
          <p:grpSpPr>
            <a:xfrm>
              <a:off x="4405" y="1742"/>
              <a:ext cx="2266" cy="440"/>
              <a:chOff x="4405" y="2030"/>
              <a:chExt cx="2266" cy="440"/>
            </a:xfrm>
          </p:grpSpPr>
          <p:cxnSp>
            <p:nvCxnSpPr>
              <p:cNvPr id="82" name="直接箭头连接符 81"/>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83" name="直接箭头连接符 82"/>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84" name="直接箭头连接符 83"/>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85" name="直接箭头连接符 84"/>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grpSp>
        <p:nvGrpSpPr>
          <p:cNvPr id="86" name="组合 85"/>
          <p:cNvGrpSpPr/>
          <p:nvPr/>
        </p:nvGrpSpPr>
        <p:grpSpPr>
          <a:xfrm>
            <a:off x="6089650" y="1269365"/>
            <a:ext cx="2701925" cy="1416050"/>
            <a:chOff x="12881" y="4701"/>
            <a:chExt cx="4255" cy="2230"/>
          </a:xfrm>
        </p:grpSpPr>
        <p:sp>
          <p:nvSpPr>
            <p:cNvPr id="87" name="矩形 86"/>
            <p:cNvSpPr/>
            <p:nvPr/>
          </p:nvSpPr>
          <p:spPr>
            <a:xfrm>
              <a:off x="13672" y="4701"/>
              <a:ext cx="503" cy="557"/>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88" name="矩形 87"/>
            <p:cNvSpPr/>
            <p:nvPr/>
          </p:nvSpPr>
          <p:spPr>
            <a:xfrm>
              <a:off x="13672" y="5258"/>
              <a:ext cx="503" cy="55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89" name="矩形 88"/>
            <p:cNvSpPr/>
            <p:nvPr/>
          </p:nvSpPr>
          <p:spPr>
            <a:xfrm>
              <a:off x="13672" y="5815"/>
              <a:ext cx="503" cy="557"/>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0" name="矩形 89"/>
            <p:cNvSpPr/>
            <p:nvPr/>
          </p:nvSpPr>
          <p:spPr>
            <a:xfrm>
              <a:off x="13672" y="6375"/>
              <a:ext cx="503" cy="55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拣</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nvGrpSpPr>
            <p:cNvPr id="91" name="组合 90"/>
            <p:cNvGrpSpPr/>
            <p:nvPr/>
          </p:nvGrpSpPr>
          <p:grpSpPr>
            <a:xfrm>
              <a:off x="14293" y="5114"/>
              <a:ext cx="1438" cy="1436"/>
              <a:chOff x="15432" y="5315"/>
              <a:chExt cx="1438" cy="1436"/>
            </a:xfrm>
          </p:grpSpPr>
          <p:sp>
            <p:nvSpPr>
              <p:cNvPr id="92" name="椭圆 91"/>
              <p:cNvSpPr/>
              <p:nvPr/>
            </p:nvSpPr>
            <p:spPr>
              <a:xfrm>
                <a:off x="15432" y="5315"/>
                <a:ext cx="1439" cy="143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3" name="椭圆 92"/>
              <p:cNvSpPr/>
              <p:nvPr/>
            </p:nvSpPr>
            <p:spPr>
              <a:xfrm>
                <a:off x="15687" y="5572"/>
                <a:ext cx="928" cy="921"/>
              </a:xfrm>
              <a:prstGeom prst="ellipse">
                <a:avLst/>
              </a:prstGeom>
              <a:solidFill>
                <a:schemeClr val="bg1"/>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sp>
          <p:nvSpPr>
            <p:cNvPr id="94" name="矩形 93"/>
            <p:cNvSpPr/>
            <p:nvPr/>
          </p:nvSpPr>
          <p:spPr>
            <a:xfrm>
              <a:off x="15843" y="4701"/>
              <a:ext cx="503" cy="557"/>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5" name="矩形 94"/>
            <p:cNvSpPr/>
            <p:nvPr/>
          </p:nvSpPr>
          <p:spPr>
            <a:xfrm>
              <a:off x="15843" y="5258"/>
              <a:ext cx="503" cy="55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6" name="矩形 95"/>
            <p:cNvSpPr/>
            <p:nvPr/>
          </p:nvSpPr>
          <p:spPr>
            <a:xfrm>
              <a:off x="15843" y="5815"/>
              <a:ext cx="503" cy="557"/>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endParaRPr lang="zh-CN" altLang="en-US" sz="1800" smtClean="0">
                <a:ln>
                  <a:noFill/>
                </a:ln>
                <a:effectLst/>
                <a:cs typeface="Arial" panose="020B0604020202020204" pitchFamily="34" charset="0"/>
                <a:sym typeface="+mn-ea"/>
              </a:endParaRPr>
            </a:p>
          </p:txBody>
        </p:sp>
        <p:sp>
          <p:nvSpPr>
            <p:cNvPr id="97" name="矩形 96"/>
            <p:cNvSpPr/>
            <p:nvPr/>
          </p:nvSpPr>
          <p:spPr>
            <a:xfrm>
              <a:off x="15843" y="6375"/>
              <a:ext cx="503" cy="55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拣</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98" name="直接箭头连接符 97"/>
            <p:cNvCxnSpPr>
              <a:stCxn id="87" idx="1"/>
            </p:cNvCxnSpPr>
            <p:nvPr/>
          </p:nvCxnSpPr>
          <p:spPr>
            <a:xfrm flipH="1">
              <a:off x="12881" y="4980"/>
              <a:ext cx="791"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99" name="直接箭头连接符 98"/>
            <p:cNvCxnSpPr/>
            <p:nvPr/>
          </p:nvCxnSpPr>
          <p:spPr>
            <a:xfrm flipH="1">
              <a:off x="12881" y="5537"/>
              <a:ext cx="791"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100" name="直接箭头连接符 99"/>
            <p:cNvCxnSpPr/>
            <p:nvPr/>
          </p:nvCxnSpPr>
          <p:spPr>
            <a:xfrm flipH="1">
              <a:off x="12881" y="6093"/>
              <a:ext cx="791"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101" name="直接箭头连接符 100"/>
            <p:cNvCxnSpPr/>
            <p:nvPr/>
          </p:nvCxnSpPr>
          <p:spPr>
            <a:xfrm flipH="1">
              <a:off x="12881" y="6653"/>
              <a:ext cx="791"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cxnSp>
          <p:nvCxnSpPr>
            <p:cNvPr id="102" name="直接箭头连接符 101"/>
            <p:cNvCxnSpPr/>
            <p:nvPr/>
          </p:nvCxnSpPr>
          <p:spPr>
            <a:xfrm flipH="1">
              <a:off x="16346" y="4979"/>
              <a:ext cx="791"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103" name="直接箭头连接符 102"/>
            <p:cNvCxnSpPr/>
            <p:nvPr/>
          </p:nvCxnSpPr>
          <p:spPr>
            <a:xfrm flipH="1">
              <a:off x="16346" y="5536"/>
              <a:ext cx="791"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104" name="直接箭头连接符 103"/>
            <p:cNvCxnSpPr/>
            <p:nvPr/>
          </p:nvCxnSpPr>
          <p:spPr>
            <a:xfrm flipH="1">
              <a:off x="16346" y="6092"/>
              <a:ext cx="791"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105" name="直接箭头连接符 104"/>
            <p:cNvCxnSpPr/>
            <p:nvPr/>
          </p:nvCxnSpPr>
          <p:spPr>
            <a:xfrm flipH="1">
              <a:off x="16346" y="6652"/>
              <a:ext cx="791"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grpSp>
      <p:sp>
        <p:nvSpPr>
          <p:cNvPr id="106" name="立方体 105"/>
          <p:cNvSpPr/>
          <p:nvPr/>
        </p:nvSpPr>
        <p:spPr>
          <a:xfrm>
            <a:off x="5798820" y="2414905"/>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07" name="立方体 106"/>
          <p:cNvSpPr/>
          <p:nvPr/>
        </p:nvSpPr>
        <p:spPr>
          <a:xfrm>
            <a:off x="8850630" y="2326005"/>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08" name="立方体 107"/>
          <p:cNvSpPr/>
          <p:nvPr/>
        </p:nvSpPr>
        <p:spPr>
          <a:xfrm>
            <a:off x="7326630" y="1012190"/>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113" name="肘形连接符 112"/>
          <p:cNvCxnSpPr/>
          <p:nvPr/>
        </p:nvCxnSpPr>
        <p:spPr>
          <a:xfrm rot="5400000">
            <a:off x="1195705" y="1983105"/>
            <a:ext cx="858520" cy="317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114" name="肘形连接符 113"/>
          <p:cNvCxnSpPr/>
          <p:nvPr/>
        </p:nvCxnSpPr>
        <p:spPr>
          <a:xfrm>
            <a:off x="1623695" y="1555750"/>
            <a:ext cx="1270635" cy="317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sp>
        <p:nvSpPr>
          <p:cNvPr id="115" name="文本框 114"/>
          <p:cNvSpPr txBox="1"/>
          <p:nvPr/>
        </p:nvSpPr>
        <p:spPr>
          <a:xfrm>
            <a:off x="1623060" y="1831975"/>
            <a:ext cx="479425" cy="306705"/>
          </a:xfrm>
          <a:prstGeom prst="rect">
            <a:avLst/>
          </a:prstGeom>
          <a:noFill/>
        </p:spPr>
        <p:txBody>
          <a:bodyPr wrap="square" rtlCol="0">
            <a:spAutoFit/>
          </a:bodyPr>
          <a:p>
            <a:r>
              <a:rPr lang="en-US" altLang="zh-CN" sz="1400"/>
              <a:t>G1</a:t>
            </a:r>
            <a:endParaRPr lang="en-US" altLang="zh-CN" sz="1400"/>
          </a:p>
        </p:txBody>
      </p:sp>
      <p:sp>
        <p:nvSpPr>
          <p:cNvPr id="116" name="文本框 115"/>
          <p:cNvSpPr txBox="1"/>
          <p:nvPr/>
        </p:nvSpPr>
        <p:spPr>
          <a:xfrm>
            <a:off x="1821180" y="1558925"/>
            <a:ext cx="875030" cy="306705"/>
          </a:xfrm>
          <a:prstGeom prst="rect">
            <a:avLst/>
          </a:prstGeom>
          <a:noFill/>
        </p:spPr>
        <p:txBody>
          <a:bodyPr wrap="square" rtlCol="0">
            <a:spAutoFit/>
          </a:bodyPr>
          <a:p>
            <a:pPr algn="ctr"/>
            <a:r>
              <a:rPr lang="en-US" altLang="zh-CN" sz="1400"/>
              <a:t>G1,G2</a:t>
            </a:r>
            <a:endParaRPr lang="en-US" altLang="zh-CN" sz="1400"/>
          </a:p>
        </p:txBody>
      </p:sp>
      <p:sp>
        <p:nvSpPr>
          <p:cNvPr id="117" name="下箭头 116"/>
          <p:cNvSpPr/>
          <p:nvPr/>
        </p:nvSpPr>
        <p:spPr>
          <a:xfrm>
            <a:off x="7326630" y="1258570"/>
            <a:ext cx="233680" cy="25463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Tree>
  </p:cSld>
  <p:clrMapOvr>
    <a:masterClrMapping/>
  </p:clrMapOvr>
  <p:transition advTm="88499"/>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cs typeface="Times New Roman" panose="02020603050405020304" charset="0"/>
              </a:rPr>
              <a:t>场景三</a:t>
            </a:r>
            <a:r>
              <a:rPr lang="en-US" altLang="zh-CN" smtClean="0">
                <a:latin typeface="Times New Roman" panose="02020603050405020304" charset="0"/>
                <a:cs typeface="Times New Roman" panose="02020603050405020304" charset="0"/>
              </a:rPr>
              <a:t>——</a:t>
            </a:r>
            <a:r>
              <a:rPr lang="zh-CN" altLang="en-US" smtClean="0">
                <a:latin typeface="Times New Roman" panose="02020603050405020304" charset="0"/>
                <a:cs typeface="Times New Roman" panose="02020603050405020304" charset="0"/>
              </a:rPr>
              <a:t>实例</a:t>
            </a:r>
            <a:endParaRPr lang="zh-CN" altLang="en-US" smtClean="0">
              <a:latin typeface="Times New Roman" panose="02020603050405020304" charset="0"/>
              <a:cs typeface="Times New Roman" panose="02020603050405020304" charset="0"/>
            </a:endParaRPr>
          </a:p>
        </p:txBody>
      </p:sp>
      <p:sp>
        <p:nvSpPr>
          <p:cNvPr id="2" name="圆角矩形 1"/>
          <p:cNvSpPr/>
          <p:nvPr/>
        </p:nvSpPr>
        <p:spPr>
          <a:xfrm>
            <a:off x="333375" y="3148965"/>
            <a:ext cx="8348345" cy="3679190"/>
          </a:xfrm>
          <a:prstGeom prst="roundRect">
            <a:avLst/>
          </a:prstGeom>
          <a:noFill/>
          <a:ln>
            <a:noFill/>
          </a:ln>
          <a:extLst>
            <a:ext uri="{909E8E84-426E-40DD-AFC4-6F175D3DCCD1}">
              <a14:hiddenFill xmlns:a14="http://schemas.microsoft.com/office/drawing/2010/main">
                <a:solidFill>
                  <a:schemeClr val="accent6">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marL="0" indent="0" algn="l" eaLnBrk="1" latinLnBrk="0" hangingPunct="1">
              <a:spcBef>
                <a:spcPts val="600"/>
              </a:spcBef>
              <a:spcAft>
                <a:spcPts val="600"/>
              </a:spcAft>
              <a:buFont typeface="Wingdings" panose="05000000000000000000" charset="0"/>
              <a:buNone/>
            </a:pP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场景</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3</a:t>
            </a:r>
            <a:r>
              <a:rPr lang="zh-CN" altLang="en-US" sz="1600" b="1" dirty="0">
                <a:solidFill>
                  <a:schemeClr val="tx1"/>
                </a:solidFill>
                <a:latin typeface="Times New Roman" panose="02020603050405020304" charset="0"/>
                <a:ea typeface="楷体" panose="02010609060101010101" charset="-122"/>
                <a:cs typeface="Times New Roman" panose="02020603050405020304" charset="0"/>
              </a:rPr>
              <a:t>：汇聚场景</a:t>
            </a:r>
            <a:r>
              <a:rPr lang="en-US" altLang="zh-CN" sz="1600" b="1" dirty="0">
                <a:solidFill>
                  <a:schemeClr val="tx1"/>
                </a:solidFill>
                <a:latin typeface="Times New Roman" panose="02020603050405020304" charset="0"/>
                <a:ea typeface="楷体" panose="02010609060101010101" charset="-122"/>
                <a:cs typeface="Times New Roman" panose="02020603050405020304" charset="0"/>
              </a:rPr>
              <a:t>2</a:t>
            </a: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）共有</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个货物</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	G1</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Z1 -&gt; 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rPr>
              <a:t>20T	</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段</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由绿色列车运输</a:t>
            </a:r>
            <a:endParaRPr lang="en-US" altLang="zh-CN"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G2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Z5 -&gt; 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20T	</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Z5 -&gt;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段由蓝色列车运输</a:t>
            </a:r>
            <a:endParaRPr lang="en-US" altLang="zh-CN"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G3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Z2 -&gt;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20T	</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Z1 -&gt; 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段由蓝色列车运输</a:t>
            </a:r>
            <a:endPar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Z2</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站点</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汇聚方式：</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Z1</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方向上：绿色列车位置和蓝色列车位置各安排一个拣货员，负责将对应的货物卸载</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Z5</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方向上：蓝色列车位置安排一个拣货员，负责将对应的货物卸载</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endParaRPr>
          </a:p>
          <a:p>
            <a:pPr marL="0" indent="0" algn="l" eaLnBrk="1" latinLnBrk="0" hangingPunct="1">
              <a:spcBef>
                <a:spcPts val="600"/>
              </a:spcBef>
              <a:spcAft>
                <a:spcPts val="600"/>
              </a:spcAft>
              <a:buFont typeface="Wingdings" panose="05000000000000000000" charset="0"/>
              <a:buNone/>
            </a:pP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	Z3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方向上：蓝色列车管位置安排一个拣货员，负责将</a:t>
            </a:r>
            <a:r>
              <a:rPr lang="en-US" altLang="zh-CN" sz="1400" dirty="0">
                <a:solidFill>
                  <a:schemeClr val="tx1"/>
                </a:solidFill>
                <a:latin typeface="Times New Roman" panose="02020603050405020304" charset="0"/>
                <a:ea typeface="楷体" panose="02010609060101010101" charset="-122"/>
                <a:cs typeface="Times New Roman" panose="02020603050405020304" charset="0"/>
                <a:sym typeface="+mn-ea"/>
              </a:rPr>
              <a:t>3</a:t>
            </a:r>
            <a:r>
              <a:rPr lang="zh-CN" altLang="en-US" sz="1400" dirty="0">
                <a:solidFill>
                  <a:schemeClr val="tx1"/>
                </a:solidFill>
                <a:latin typeface="Times New Roman" panose="02020603050405020304" charset="0"/>
                <a:ea typeface="楷体" panose="02010609060101010101" charset="-122"/>
                <a:cs typeface="Times New Roman" panose="02020603050405020304" charset="0"/>
                <a:sym typeface="+mn-ea"/>
              </a:rPr>
              <a:t>个包裹打包转载至蓝色列车</a:t>
            </a:r>
            <a:endParaRPr lang="zh-CN" altLang="en-US" sz="14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a:p>
            <a:pPr marL="0" indent="0" algn="l" eaLnBrk="1" latinLnBrk="0" hangingPunct="1">
              <a:spcBef>
                <a:spcPts val="600"/>
              </a:spcBef>
              <a:spcAft>
                <a:spcPts val="600"/>
              </a:spcAft>
              <a:buFont typeface="Wingdings" panose="05000000000000000000" charset="0"/>
              <a:buNone/>
            </a:pPr>
            <a:endParaRPr lang="zh-CN" altLang="en-US" sz="1600" dirty="0">
              <a:solidFill>
                <a:schemeClr val="tx1"/>
              </a:solidFill>
              <a:latin typeface="Times New Roman" panose="02020603050405020304" charset="0"/>
              <a:ea typeface="楷体" panose="02010609060101010101" charset="-122"/>
              <a:cs typeface="Times New Roman" panose="02020603050405020304" charset="0"/>
            </a:endParaRPr>
          </a:p>
        </p:txBody>
      </p:sp>
      <p:grpSp>
        <p:nvGrpSpPr>
          <p:cNvPr id="68" name="组合 67"/>
          <p:cNvGrpSpPr/>
          <p:nvPr/>
        </p:nvGrpSpPr>
        <p:grpSpPr>
          <a:xfrm>
            <a:off x="1103630" y="1014730"/>
            <a:ext cx="4231640" cy="1944370"/>
            <a:chOff x="3703" y="1598"/>
            <a:chExt cx="6664" cy="3062"/>
          </a:xfrm>
        </p:grpSpPr>
        <p:sp>
          <p:nvSpPr>
            <p:cNvPr id="3" name="椭圆 2"/>
            <p:cNvSpPr/>
            <p:nvPr/>
          </p:nvSpPr>
          <p:spPr>
            <a:xfrm>
              <a:off x="9665"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Z3</a:t>
              </a:r>
              <a:endParaRPr lang="en-US" altLang="zh-CN" sz="1800" smtClean="0">
                <a:ln>
                  <a:noFill/>
                </a:ln>
                <a:effectLst/>
                <a:cs typeface="Arial" panose="020B0604020202020204" pitchFamily="34" charset="0"/>
                <a:sym typeface="+mn-ea"/>
              </a:endParaRPr>
            </a:p>
          </p:txBody>
        </p:sp>
        <p:sp>
          <p:nvSpPr>
            <p:cNvPr id="4" name="椭圆 3"/>
            <p:cNvSpPr/>
            <p:nvPr/>
          </p:nvSpPr>
          <p:spPr>
            <a:xfrm>
              <a:off x="9665"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Z6</a:t>
              </a:r>
              <a:endParaRPr lang="en-US" altLang="zh-CN" sz="1800" smtClean="0">
                <a:ln>
                  <a:noFill/>
                </a:ln>
                <a:effectLst/>
                <a:cs typeface="Arial" panose="020B0604020202020204" pitchFamily="34" charset="0"/>
                <a:sym typeface="+mn-ea"/>
              </a:endParaRPr>
            </a:p>
          </p:txBody>
        </p:sp>
        <p:sp>
          <p:nvSpPr>
            <p:cNvPr id="5" name="椭圆 4"/>
            <p:cNvSpPr/>
            <p:nvPr/>
          </p:nvSpPr>
          <p:spPr>
            <a:xfrm>
              <a:off x="6671"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Z2</a:t>
              </a:r>
              <a:endParaRPr lang="en-US" altLang="zh-CN" sz="1800" smtClean="0">
                <a:ln>
                  <a:noFill/>
                </a:ln>
                <a:effectLst/>
                <a:cs typeface="Arial" panose="020B0604020202020204" pitchFamily="34" charset="0"/>
                <a:sym typeface="+mn-ea"/>
              </a:endParaRPr>
            </a:p>
          </p:txBody>
        </p:sp>
        <p:sp>
          <p:nvSpPr>
            <p:cNvPr id="6" name="椭圆 5"/>
            <p:cNvSpPr/>
            <p:nvPr/>
          </p:nvSpPr>
          <p:spPr>
            <a:xfrm>
              <a:off x="6671"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Z5</a:t>
              </a:r>
              <a:endParaRPr lang="en-US" altLang="zh-CN" sz="1800" smtClean="0">
                <a:ln>
                  <a:noFill/>
                </a:ln>
                <a:effectLst/>
                <a:cs typeface="Arial" panose="020B0604020202020204" pitchFamily="34" charset="0"/>
                <a:sym typeface="+mn-ea"/>
              </a:endParaRPr>
            </a:p>
          </p:txBody>
        </p:sp>
        <p:sp>
          <p:nvSpPr>
            <p:cNvPr id="22" name="椭圆 21"/>
            <p:cNvSpPr/>
            <p:nvPr/>
          </p:nvSpPr>
          <p:spPr>
            <a:xfrm>
              <a:off x="3703" y="1598"/>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Z1</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3" name="椭圆 22"/>
            <p:cNvSpPr/>
            <p:nvPr/>
          </p:nvSpPr>
          <p:spPr>
            <a:xfrm>
              <a:off x="3703" y="3932"/>
              <a:ext cx="702" cy="728"/>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en-US" altLang="zh-CN" sz="1800" smtClean="0">
                  <a:ln>
                    <a:noFill/>
                  </a:ln>
                  <a:effectLst/>
                  <a:cs typeface="Arial" panose="020B0604020202020204" pitchFamily="34" charset="0"/>
                  <a:sym typeface="+mn-ea"/>
                </a:rPr>
                <a:t>Z4</a:t>
              </a:r>
              <a:endParaRPr lang="en-US" altLang="zh-CN" sz="1800" smtClean="0">
                <a:ln>
                  <a:noFill/>
                </a:ln>
                <a:effectLst/>
                <a:cs typeface="Arial" panose="020B0604020202020204" pitchFamily="34" charset="0"/>
                <a:sym typeface="+mn-ea"/>
              </a:endParaRPr>
            </a:p>
          </p:txBody>
        </p:sp>
        <p:grpSp>
          <p:nvGrpSpPr>
            <p:cNvPr id="24" name="组合 23"/>
            <p:cNvGrpSpPr/>
            <p:nvPr/>
          </p:nvGrpSpPr>
          <p:grpSpPr>
            <a:xfrm>
              <a:off x="7373" y="1742"/>
              <a:ext cx="2266" cy="440"/>
              <a:chOff x="4405" y="2030"/>
              <a:chExt cx="2266" cy="440"/>
            </a:xfrm>
          </p:grpSpPr>
          <p:cxnSp>
            <p:nvCxnSpPr>
              <p:cNvPr id="25" name="直接箭头连接符 24"/>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26" name="直接箭头连接符 25"/>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27" name="直接箭头连接符 26"/>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28" name="直接箭头连接符 27"/>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nvGrpSpPr>
            <p:cNvPr id="29" name="组合 28"/>
            <p:cNvGrpSpPr/>
            <p:nvPr/>
          </p:nvGrpSpPr>
          <p:grpSpPr>
            <a:xfrm>
              <a:off x="4405" y="4078"/>
              <a:ext cx="2266" cy="440"/>
              <a:chOff x="4405" y="2030"/>
              <a:chExt cx="2266" cy="440"/>
            </a:xfrm>
          </p:grpSpPr>
          <p:cxnSp>
            <p:nvCxnSpPr>
              <p:cNvPr id="30" name="直接箭头连接符 29"/>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57" name="直接箭头连接符 56"/>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58" name="直接箭头连接符 57"/>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59" name="直接箭头连接符 58"/>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60" name="组合 59"/>
            <p:cNvGrpSpPr/>
            <p:nvPr/>
          </p:nvGrpSpPr>
          <p:grpSpPr>
            <a:xfrm>
              <a:off x="7373" y="4078"/>
              <a:ext cx="2266" cy="440"/>
              <a:chOff x="4405" y="2030"/>
              <a:chExt cx="2266" cy="440"/>
            </a:xfrm>
          </p:grpSpPr>
          <p:cxnSp>
            <p:nvCxnSpPr>
              <p:cNvPr id="61" name="直接箭头连接符 60"/>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62" name="直接箭头连接符 61"/>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63" name="直接箭头连接符 62"/>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64" name="直接箭头连接符 63"/>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65" name="组合 64"/>
            <p:cNvGrpSpPr/>
            <p:nvPr/>
          </p:nvGrpSpPr>
          <p:grpSpPr>
            <a:xfrm rot="5400000">
              <a:off x="3239" y="2909"/>
              <a:ext cx="1606" cy="440"/>
              <a:chOff x="4405" y="2030"/>
              <a:chExt cx="2266" cy="440"/>
            </a:xfrm>
          </p:grpSpPr>
          <p:cxnSp>
            <p:nvCxnSpPr>
              <p:cNvPr id="66" name="直接箭头连接符 65"/>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67" name="直接箭头连接符 66"/>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69" name="直接箭头连接符 68"/>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70" name="直接箭头连接符 69"/>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71" name="组合 70"/>
            <p:cNvGrpSpPr/>
            <p:nvPr/>
          </p:nvGrpSpPr>
          <p:grpSpPr>
            <a:xfrm rot="5400000">
              <a:off x="6207" y="2909"/>
              <a:ext cx="1606" cy="440"/>
              <a:chOff x="4405" y="2030"/>
              <a:chExt cx="2266" cy="440"/>
            </a:xfrm>
          </p:grpSpPr>
          <p:cxnSp>
            <p:nvCxnSpPr>
              <p:cNvPr id="72" name="直接箭头连接符 71"/>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73" name="直接箭头连接符 72"/>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74" name="直接箭头连接符 73"/>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75" name="直接箭头连接符 74"/>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nvGrpSpPr>
            <p:cNvPr id="76" name="组合 75"/>
            <p:cNvGrpSpPr/>
            <p:nvPr/>
          </p:nvGrpSpPr>
          <p:grpSpPr>
            <a:xfrm rot="5400000">
              <a:off x="9213" y="2909"/>
              <a:ext cx="1606" cy="440"/>
              <a:chOff x="4405" y="2030"/>
              <a:chExt cx="2266" cy="440"/>
            </a:xfrm>
          </p:grpSpPr>
          <p:cxnSp>
            <p:nvCxnSpPr>
              <p:cNvPr id="77" name="直接箭头连接符 76"/>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solid"/>
                <a:round/>
                <a:headEnd type="triangle" w="med" len="med"/>
                <a:tailEnd type="triangle" w="med" len="med"/>
              </a:ln>
            </p:spPr>
          </p:cxnSp>
          <p:cxnSp>
            <p:nvCxnSpPr>
              <p:cNvPr id="78" name="直接箭头连接符 77"/>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79" name="直接箭头连接符 78"/>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80" name="直接箭头连接符 79"/>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solid"/>
                <a:round/>
                <a:headEnd type="triangle" w="med" len="med"/>
                <a:tailEnd type="triangle" w="med" len="med"/>
              </a:ln>
            </p:spPr>
          </p:cxnSp>
        </p:grpSp>
        <p:grpSp>
          <p:nvGrpSpPr>
            <p:cNvPr id="81" name="组合 80"/>
            <p:cNvGrpSpPr/>
            <p:nvPr/>
          </p:nvGrpSpPr>
          <p:grpSpPr>
            <a:xfrm>
              <a:off x="4405" y="1742"/>
              <a:ext cx="2266" cy="440"/>
              <a:chOff x="4405" y="2030"/>
              <a:chExt cx="2266" cy="440"/>
            </a:xfrm>
          </p:grpSpPr>
          <p:cxnSp>
            <p:nvCxnSpPr>
              <p:cNvPr id="82" name="直接箭头连接符 81"/>
              <p:cNvCxnSpPr/>
              <p:nvPr/>
            </p:nvCxnSpPr>
            <p:spPr>
              <a:xfrm>
                <a:off x="4405" y="2178"/>
                <a:ext cx="2266" cy="0"/>
              </a:xfrm>
              <a:prstGeom prst="straightConnector1">
                <a:avLst/>
              </a:prstGeom>
              <a:solidFill>
                <a:schemeClr val="accent6">
                  <a:lumMod val="20000"/>
                  <a:lumOff val="80000"/>
                </a:schemeClr>
              </a:solidFill>
              <a:ln w="12700" cap="flat" cmpd="sng" algn="ctr">
                <a:solidFill>
                  <a:schemeClr val="accent1">
                    <a:lumMod val="60000"/>
                    <a:lumOff val="40000"/>
                  </a:schemeClr>
                </a:solidFill>
                <a:prstDash val="dash"/>
                <a:round/>
                <a:headEnd type="triangle" w="med" len="med"/>
                <a:tailEnd type="triangle" w="med" len="med"/>
              </a:ln>
            </p:spPr>
          </p:cxnSp>
          <p:cxnSp>
            <p:nvCxnSpPr>
              <p:cNvPr id="83" name="直接箭头连接符 82"/>
              <p:cNvCxnSpPr/>
              <p:nvPr/>
            </p:nvCxnSpPr>
            <p:spPr>
              <a:xfrm>
                <a:off x="4405" y="2318"/>
                <a:ext cx="2266" cy="0"/>
              </a:xfrm>
              <a:prstGeom prst="straightConnector1">
                <a:avLst/>
              </a:prstGeom>
              <a:solidFill>
                <a:schemeClr val="accent6">
                  <a:lumMod val="20000"/>
                  <a:lumOff val="80000"/>
                </a:schemeClr>
              </a:solidFill>
              <a:ln w="12700" cap="flat" cmpd="sng" algn="ctr">
                <a:solidFill>
                  <a:schemeClr val="accent4">
                    <a:lumMod val="75000"/>
                  </a:schemeClr>
                </a:solidFill>
                <a:prstDash val="solid"/>
                <a:round/>
                <a:headEnd type="triangle" w="med" len="med"/>
                <a:tailEnd type="triangle" w="med" len="med"/>
              </a:ln>
            </p:spPr>
          </p:cxnSp>
          <p:cxnSp>
            <p:nvCxnSpPr>
              <p:cNvPr id="84" name="直接箭头连接符 83"/>
              <p:cNvCxnSpPr/>
              <p:nvPr/>
            </p:nvCxnSpPr>
            <p:spPr>
              <a:xfrm>
                <a:off x="4405" y="2030"/>
                <a:ext cx="2266" cy="0"/>
              </a:xfrm>
              <a:prstGeom prst="straightConnector1">
                <a:avLst/>
              </a:prstGeom>
              <a:solidFill>
                <a:schemeClr val="accent6">
                  <a:lumMod val="20000"/>
                  <a:lumOff val="80000"/>
                </a:schemeClr>
              </a:solidFill>
              <a:ln w="12700" cap="flat" cmpd="sng" algn="ctr">
                <a:solidFill>
                  <a:schemeClr val="tx2">
                    <a:lumMod val="50000"/>
                  </a:schemeClr>
                </a:solidFill>
                <a:prstDash val="solid"/>
                <a:round/>
                <a:headEnd type="triangle" w="med" len="med"/>
                <a:tailEnd type="triangle" w="med" len="med"/>
              </a:ln>
            </p:spPr>
          </p:cxnSp>
          <p:cxnSp>
            <p:nvCxnSpPr>
              <p:cNvPr id="85" name="直接箭头连接符 84"/>
              <p:cNvCxnSpPr/>
              <p:nvPr/>
            </p:nvCxnSpPr>
            <p:spPr>
              <a:xfrm>
                <a:off x="4405" y="2470"/>
                <a:ext cx="2266" cy="0"/>
              </a:xfrm>
              <a:prstGeom prst="straightConnector1">
                <a:avLst/>
              </a:prstGeom>
              <a:solidFill>
                <a:schemeClr val="accent6">
                  <a:lumMod val="20000"/>
                  <a:lumOff val="80000"/>
                </a:schemeClr>
              </a:solidFill>
              <a:ln w="12700" cap="flat" cmpd="sng" algn="ctr">
                <a:solidFill>
                  <a:schemeClr val="accent6">
                    <a:lumMod val="60000"/>
                    <a:lumOff val="40000"/>
                  </a:schemeClr>
                </a:solidFill>
                <a:prstDash val="dash"/>
                <a:round/>
                <a:headEnd type="triangle" w="med" len="med"/>
                <a:tailEnd type="triangle" w="med" len="med"/>
              </a:ln>
            </p:spPr>
          </p:cxnSp>
        </p:grpSp>
      </p:grpSp>
      <p:sp>
        <p:nvSpPr>
          <p:cNvPr id="87" name="矩形 86"/>
          <p:cNvSpPr/>
          <p:nvPr/>
        </p:nvSpPr>
        <p:spPr>
          <a:xfrm>
            <a:off x="6591935" y="1269365"/>
            <a:ext cx="319405" cy="353695"/>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88" name="矩形 87"/>
          <p:cNvSpPr/>
          <p:nvPr/>
        </p:nvSpPr>
        <p:spPr>
          <a:xfrm>
            <a:off x="6591935" y="1623060"/>
            <a:ext cx="319405" cy="353695"/>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拣</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89" name="矩形 88"/>
          <p:cNvSpPr/>
          <p:nvPr/>
        </p:nvSpPr>
        <p:spPr>
          <a:xfrm>
            <a:off x="6591935" y="1976755"/>
            <a:ext cx="319405" cy="353695"/>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0" name="矩形 89"/>
          <p:cNvSpPr/>
          <p:nvPr/>
        </p:nvSpPr>
        <p:spPr>
          <a:xfrm>
            <a:off x="6591935" y="2332355"/>
            <a:ext cx="319405" cy="353695"/>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拣</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nvGrpSpPr>
          <p:cNvPr id="91" name="组合 90"/>
          <p:cNvGrpSpPr/>
          <p:nvPr/>
        </p:nvGrpSpPr>
        <p:grpSpPr>
          <a:xfrm rot="0">
            <a:off x="6986270" y="1531620"/>
            <a:ext cx="913130" cy="911860"/>
            <a:chOff x="15432" y="5315"/>
            <a:chExt cx="1438" cy="1436"/>
          </a:xfrm>
        </p:grpSpPr>
        <p:sp>
          <p:nvSpPr>
            <p:cNvPr id="92" name="椭圆 91"/>
            <p:cNvSpPr/>
            <p:nvPr/>
          </p:nvSpPr>
          <p:spPr>
            <a:xfrm>
              <a:off x="15432" y="5315"/>
              <a:ext cx="1439" cy="1436"/>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3" name="椭圆 92"/>
            <p:cNvSpPr/>
            <p:nvPr/>
          </p:nvSpPr>
          <p:spPr>
            <a:xfrm>
              <a:off x="15687" y="5572"/>
              <a:ext cx="928" cy="921"/>
            </a:xfrm>
            <a:prstGeom prst="ellipse">
              <a:avLst/>
            </a:prstGeom>
            <a:solidFill>
              <a:schemeClr val="bg1"/>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Z2</a:t>
              </a:r>
              <a:endParaRPr kumimoji="0" lang="en-US"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grpSp>
      <p:sp>
        <p:nvSpPr>
          <p:cNvPr id="94" name="矩形 93"/>
          <p:cNvSpPr/>
          <p:nvPr/>
        </p:nvSpPr>
        <p:spPr>
          <a:xfrm>
            <a:off x="7970520" y="1269365"/>
            <a:ext cx="319405" cy="353695"/>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5" name="矩形 94"/>
          <p:cNvSpPr/>
          <p:nvPr/>
        </p:nvSpPr>
        <p:spPr>
          <a:xfrm>
            <a:off x="7970520" y="1623060"/>
            <a:ext cx="319405" cy="353695"/>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96" name="矩形 95"/>
          <p:cNvSpPr/>
          <p:nvPr/>
        </p:nvSpPr>
        <p:spPr>
          <a:xfrm>
            <a:off x="7970520" y="1976755"/>
            <a:ext cx="319405" cy="353695"/>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endParaRPr lang="zh-CN" altLang="en-US" sz="1800" smtClean="0">
              <a:ln>
                <a:noFill/>
              </a:ln>
              <a:effectLst/>
              <a:cs typeface="Arial" panose="020B0604020202020204" pitchFamily="34" charset="0"/>
              <a:sym typeface="+mn-ea"/>
            </a:endParaRPr>
          </a:p>
        </p:txBody>
      </p:sp>
      <p:sp>
        <p:nvSpPr>
          <p:cNvPr id="97" name="矩形 96"/>
          <p:cNvSpPr/>
          <p:nvPr/>
        </p:nvSpPr>
        <p:spPr>
          <a:xfrm>
            <a:off x="7970520" y="2332355"/>
            <a:ext cx="319405" cy="353695"/>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r>
              <a:rPr lang="zh-CN" altLang="en-US" sz="1800" smtClean="0">
                <a:ln>
                  <a:noFill/>
                </a:ln>
                <a:effectLst/>
                <a:cs typeface="Arial" panose="020B0604020202020204" pitchFamily="34" charset="0"/>
                <a:sym typeface="+mn-ea"/>
              </a:rPr>
              <a:t>拣</a:t>
            </a:r>
            <a:endParaRPr lang="zh-CN" altLang="en-US" sz="1800" smtClean="0">
              <a:ln>
                <a:noFill/>
              </a:ln>
              <a:effectLst/>
              <a:cs typeface="Arial" panose="020B0604020202020204" pitchFamily="34" charset="0"/>
              <a:sym typeface="+mn-ea"/>
            </a:endParaRPr>
          </a:p>
        </p:txBody>
      </p:sp>
      <p:cxnSp>
        <p:nvCxnSpPr>
          <p:cNvPr id="98" name="直接箭头连接符 97"/>
          <p:cNvCxnSpPr>
            <a:stCxn id="87" idx="1"/>
          </p:cNvCxnSpPr>
          <p:nvPr/>
        </p:nvCxnSpPr>
        <p:spPr>
          <a:xfrm flipH="1">
            <a:off x="6089650" y="1446530"/>
            <a:ext cx="502285"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99" name="直接箭头连接符 98"/>
          <p:cNvCxnSpPr/>
          <p:nvPr/>
        </p:nvCxnSpPr>
        <p:spPr>
          <a:xfrm flipH="1">
            <a:off x="6089650" y="1800225"/>
            <a:ext cx="502285"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100" name="直接箭头连接符 99"/>
          <p:cNvCxnSpPr/>
          <p:nvPr/>
        </p:nvCxnSpPr>
        <p:spPr>
          <a:xfrm flipH="1">
            <a:off x="6089650" y="2153285"/>
            <a:ext cx="502285"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101" name="直接箭头连接符 100"/>
          <p:cNvCxnSpPr/>
          <p:nvPr/>
        </p:nvCxnSpPr>
        <p:spPr>
          <a:xfrm flipH="1">
            <a:off x="6089650" y="2508885"/>
            <a:ext cx="502285"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cxnSp>
        <p:nvCxnSpPr>
          <p:cNvPr id="102" name="直接箭头连接符 101"/>
          <p:cNvCxnSpPr/>
          <p:nvPr/>
        </p:nvCxnSpPr>
        <p:spPr>
          <a:xfrm flipH="1">
            <a:off x="8289925" y="1445895"/>
            <a:ext cx="502285"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103" name="直接箭头连接符 102"/>
          <p:cNvCxnSpPr/>
          <p:nvPr/>
        </p:nvCxnSpPr>
        <p:spPr>
          <a:xfrm flipH="1">
            <a:off x="8289925" y="1799590"/>
            <a:ext cx="502285"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104" name="直接箭头连接符 103"/>
          <p:cNvCxnSpPr/>
          <p:nvPr/>
        </p:nvCxnSpPr>
        <p:spPr>
          <a:xfrm flipH="1">
            <a:off x="8289925" y="2152650"/>
            <a:ext cx="502285"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105" name="直接箭头连接符 104"/>
          <p:cNvCxnSpPr/>
          <p:nvPr/>
        </p:nvCxnSpPr>
        <p:spPr>
          <a:xfrm flipH="1">
            <a:off x="8289925" y="2508250"/>
            <a:ext cx="502285"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grpSp>
        <p:nvGrpSpPr>
          <p:cNvPr id="114" name="组合 113"/>
          <p:cNvGrpSpPr/>
          <p:nvPr/>
        </p:nvGrpSpPr>
        <p:grpSpPr>
          <a:xfrm rot="5400000">
            <a:off x="7044055" y="2474595"/>
            <a:ext cx="821055" cy="1416050"/>
            <a:chOff x="11258" y="5034"/>
            <a:chExt cx="1293" cy="2230"/>
          </a:xfrm>
        </p:grpSpPr>
        <p:sp>
          <p:nvSpPr>
            <p:cNvPr id="106" name="矩形 105"/>
            <p:cNvSpPr/>
            <p:nvPr/>
          </p:nvSpPr>
          <p:spPr>
            <a:xfrm>
              <a:off x="11258" y="5034"/>
              <a:ext cx="503" cy="557"/>
            </a:xfrm>
            <a:prstGeom prst="rect">
              <a:avLst/>
            </a:prstGeom>
            <a:solidFill>
              <a:schemeClr val="accent3">
                <a:lumMod val="5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07" name="矩形 106"/>
            <p:cNvSpPr/>
            <p:nvPr/>
          </p:nvSpPr>
          <p:spPr>
            <a:xfrm>
              <a:off x="11258" y="5591"/>
              <a:ext cx="503" cy="557"/>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08" name="矩形 107"/>
            <p:cNvSpPr/>
            <p:nvPr/>
          </p:nvSpPr>
          <p:spPr>
            <a:xfrm>
              <a:off x="11258" y="6148"/>
              <a:ext cx="503" cy="557"/>
            </a:xfrm>
            <a:prstGeom prst="rect">
              <a:avLst/>
            </a:prstGeom>
            <a:solidFill>
              <a:schemeClr val="accent4">
                <a:lumMod val="75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noAutofit/>
            </a:bodyPr>
            <a:p>
              <a:pPr lvl="0" algn="l">
                <a:buClrTx/>
                <a:buSzTx/>
              </a:pPr>
              <a:endParaRPr lang="zh-CN" altLang="en-US" sz="1800" smtClean="0">
                <a:ln>
                  <a:noFill/>
                </a:ln>
                <a:effectLst/>
                <a:cs typeface="Arial" panose="020B0604020202020204" pitchFamily="34" charset="0"/>
                <a:sym typeface="+mn-ea"/>
              </a:endParaRPr>
            </a:p>
          </p:txBody>
        </p:sp>
        <p:sp>
          <p:nvSpPr>
            <p:cNvPr id="109" name="矩形 108"/>
            <p:cNvSpPr/>
            <p:nvPr/>
          </p:nvSpPr>
          <p:spPr>
            <a:xfrm>
              <a:off x="11258" y="6708"/>
              <a:ext cx="503" cy="557"/>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p:spPr>
          <p:txBody>
            <a:bodyPr vert="horz" wrap="square" lIns="0" tIns="0" rIns="0" bIns="0" numCol="1" anchor="ctr" anchorCtr="1"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rPr>
                <a:t>拣</a:t>
              </a: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110" name="直接箭头连接符 109"/>
            <p:cNvCxnSpPr/>
            <p:nvPr/>
          </p:nvCxnSpPr>
          <p:spPr>
            <a:xfrm flipH="1">
              <a:off x="11761" y="5312"/>
              <a:ext cx="791" cy="0"/>
            </a:xfrm>
            <a:prstGeom prst="straightConnector1">
              <a:avLst/>
            </a:prstGeom>
            <a:solidFill>
              <a:schemeClr val="accent1"/>
            </a:solidFill>
            <a:ln w="12700" cap="flat" cmpd="sng" algn="ctr">
              <a:solidFill>
                <a:schemeClr val="accent3">
                  <a:lumMod val="50000"/>
                </a:schemeClr>
              </a:solidFill>
              <a:prstDash val="solid"/>
              <a:round/>
              <a:headEnd type="triangle" w="med" len="med"/>
              <a:tailEnd type="triangle" w="med" len="med"/>
            </a:ln>
          </p:spPr>
        </p:cxnSp>
        <p:cxnSp>
          <p:nvCxnSpPr>
            <p:cNvPr id="111" name="直接箭头连接符 110"/>
            <p:cNvCxnSpPr/>
            <p:nvPr/>
          </p:nvCxnSpPr>
          <p:spPr>
            <a:xfrm flipH="1">
              <a:off x="11761" y="5869"/>
              <a:ext cx="791" cy="0"/>
            </a:xfrm>
            <a:prstGeom prst="straightConnector1">
              <a:avLst/>
            </a:prstGeom>
            <a:solidFill>
              <a:schemeClr val="accent1"/>
            </a:solidFill>
            <a:ln w="12700" cap="flat" cmpd="sng" algn="ctr">
              <a:solidFill>
                <a:schemeClr val="accent1">
                  <a:lumMod val="60000"/>
                  <a:lumOff val="40000"/>
                </a:schemeClr>
              </a:solidFill>
              <a:prstDash val="solid"/>
              <a:round/>
              <a:headEnd type="triangle" w="med" len="med"/>
              <a:tailEnd type="triangle" w="med" len="med"/>
            </a:ln>
          </p:spPr>
        </p:cxnSp>
        <p:cxnSp>
          <p:nvCxnSpPr>
            <p:cNvPr id="112" name="直接箭头连接符 111"/>
            <p:cNvCxnSpPr/>
            <p:nvPr/>
          </p:nvCxnSpPr>
          <p:spPr>
            <a:xfrm flipH="1">
              <a:off x="11761" y="6425"/>
              <a:ext cx="791" cy="0"/>
            </a:xfrm>
            <a:prstGeom prst="straightConnector1">
              <a:avLst/>
            </a:prstGeom>
            <a:solidFill>
              <a:schemeClr val="accent1"/>
            </a:solidFill>
            <a:ln w="12700" cap="flat" cmpd="sng" algn="ctr">
              <a:solidFill>
                <a:schemeClr val="accent4">
                  <a:lumMod val="75000"/>
                </a:schemeClr>
              </a:solidFill>
              <a:prstDash val="solid"/>
              <a:round/>
              <a:headEnd type="triangle" w="med" len="med"/>
              <a:tailEnd type="triangle" w="med" len="med"/>
            </a:ln>
          </p:spPr>
        </p:cxnSp>
        <p:cxnSp>
          <p:nvCxnSpPr>
            <p:cNvPr id="113" name="直接箭头连接符 112"/>
            <p:cNvCxnSpPr/>
            <p:nvPr/>
          </p:nvCxnSpPr>
          <p:spPr>
            <a:xfrm flipH="1">
              <a:off x="11761" y="6985"/>
              <a:ext cx="791" cy="0"/>
            </a:xfrm>
            <a:prstGeom prst="straightConnector1">
              <a:avLst/>
            </a:prstGeom>
            <a:solidFill>
              <a:schemeClr val="accent1"/>
            </a:solidFill>
            <a:ln w="12700" cap="flat" cmpd="sng" algn="ctr">
              <a:solidFill>
                <a:schemeClr val="accent6">
                  <a:lumMod val="60000"/>
                  <a:lumOff val="40000"/>
                </a:schemeClr>
              </a:solidFill>
              <a:prstDash val="solid"/>
              <a:round/>
              <a:headEnd type="triangle" w="med" len="med"/>
              <a:tailEnd type="triangle" w="med" len="med"/>
            </a:ln>
          </p:spPr>
        </p:cxnSp>
      </p:grpSp>
      <p:sp>
        <p:nvSpPr>
          <p:cNvPr id="115" name="立方体 114"/>
          <p:cNvSpPr/>
          <p:nvPr/>
        </p:nvSpPr>
        <p:spPr>
          <a:xfrm>
            <a:off x="5784850" y="2412365"/>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16" name="立方体 115"/>
          <p:cNvSpPr/>
          <p:nvPr/>
        </p:nvSpPr>
        <p:spPr>
          <a:xfrm>
            <a:off x="5784850" y="1706880"/>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17" name="立方体 116"/>
          <p:cNvSpPr/>
          <p:nvPr/>
        </p:nvSpPr>
        <p:spPr>
          <a:xfrm>
            <a:off x="6805930" y="3641725"/>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18" name="立方体 117"/>
          <p:cNvSpPr/>
          <p:nvPr/>
        </p:nvSpPr>
        <p:spPr>
          <a:xfrm>
            <a:off x="8850630" y="2539365"/>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19" name="立方体 118"/>
          <p:cNvSpPr/>
          <p:nvPr/>
        </p:nvSpPr>
        <p:spPr>
          <a:xfrm>
            <a:off x="8850630" y="2399030"/>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20" name="立方体 119"/>
          <p:cNvSpPr/>
          <p:nvPr/>
        </p:nvSpPr>
        <p:spPr>
          <a:xfrm>
            <a:off x="8850630" y="2257425"/>
            <a:ext cx="233680" cy="187325"/>
          </a:xfrm>
          <a:prstGeom prst="cub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cxnSp>
        <p:nvCxnSpPr>
          <p:cNvPr id="121" name="肘形连接符 120"/>
          <p:cNvCxnSpPr/>
          <p:nvPr/>
        </p:nvCxnSpPr>
        <p:spPr>
          <a:xfrm rot="5400000">
            <a:off x="3080385" y="2013585"/>
            <a:ext cx="858520" cy="317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122" name="肘形连接符 121"/>
          <p:cNvCxnSpPr/>
          <p:nvPr/>
        </p:nvCxnSpPr>
        <p:spPr>
          <a:xfrm>
            <a:off x="1623695" y="1555750"/>
            <a:ext cx="1270635" cy="317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sp>
        <p:nvSpPr>
          <p:cNvPr id="123" name="文本框 122"/>
          <p:cNvSpPr txBox="1"/>
          <p:nvPr/>
        </p:nvSpPr>
        <p:spPr>
          <a:xfrm>
            <a:off x="3517900" y="1833245"/>
            <a:ext cx="479425" cy="306705"/>
          </a:xfrm>
          <a:prstGeom prst="rect">
            <a:avLst/>
          </a:prstGeom>
          <a:noFill/>
        </p:spPr>
        <p:txBody>
          <a:bodyPr wrap="square" rtlCol="0">
            <a:spAutoFit/>
          </a:bodyPr>
          <a:p>
            <a:r>
              <a:rPr lang="en-US" altLang="zh-CN" sz="1400"/>
              <a:t>G2</a:t>
            </a:r>
            <a:endParaRPr lang="en-US" altLang="zh-CN" sz="1400"/>
          </a:p>
        </p:txBody>
      </p:sp>
      <p:sp>
        <p:nvSpPr>
          <p:cNvPr id="124" name="文本框 123"/>
          <p:cNvSpPr txBox="1"/>
          <p:nvPr/>
        </p:nvSpPr>
        <p:spPr>
          <a:xfrm>
            <a:off x="2029460" y="1316355"/>
            <a:ext cx="479425" cy="306705"/>
          </a:xfrm>
          <a:prstGeom prst="rect">
            <a:avLst/>
          </a:prstGeom>
          <a:noFill/>
        </p:spPr>
        <p:txBody>
          <a:bodyPr wrap="square" rtlCol="0">
            <a:spAutoFit/>
          </a:bodyPr>
          <a:p>
            <a:pPr algn="ctr"/>
            <a:r>
              <a:rPr lang="en-US" altLang="zh-CN" sz="1400"/>
              <a:t>G1</a:t>
            </a:r>
            <a:endParaRPr lang="en-US" altLang="zh-CN" sz="1400"/>
          </a:p>
        </p:txBody>
      </p:sp>
      <p:cxnSp>
        <p:nvCxnSpPr>
          <p:cNvPr id="125" name="肘形连接符 124"/>
          <p:cNvCxnSpPr/>
          <p:nvPr/>
        </p:nvCxnSpPr>
        <p:spPr>
          <a:xfrm>
            <a:off x="3517900" y="1586230"/>
            <a:ext cx="1270635" cy="3175"/>
          </a:xfrm>
          <a:prstGeom prst="bentConnector2">
            <a:avLst/>
          </a:prstGeom>
          <a:solidFill>
            <a:schemeClr val="accent1"/>
          </a:solidFill>
          <a:ln w="38100" cap="flat" cmpd="sng" algn="ctr">
            <a:solidFill>
              <a:schemeClr val="accent6">
                <a:lumMod val="60000"/>
                <a:lumOff val="40000"/>
              </a:schemeClr>
            </a:solidFill>
            <a:prstDash val="solid"/>
            <a:round/>
            <a:headEnd type="triangle" w="med" len="med"/>
            <a:tailEnd type="triangle" w="med" len="med"/>
          </a:ln>
        </p:spPr>
      </p:cxnSp>
      <p:cxnSp>
        <p:nvCxnSpPr>
          <p:cNvPr id="126" name="肘形连接符 125"/>
          <p:cNvCxnSpPr/>
          <p:nvPr/>
        </p:nvCxnSpPr>
        <p:spPr>
          <a:xfrm>
            <a:off x="1623695" y="1691640"/>
            <a:ext cx="1270635" cy="3175"/>
          </a:xfrm>
          <a:prstGeom prst="bentConnector2">
            <a:avLst/>
          </a:prstGeom>
          <a:solidFill>
            <a:schemeClr val="accent1"/>
          </a:solidFill>
          <a:ln w="38100" cap="flat" cmpd="sng" algn="ctr">
            <a:solidFill>
              <a:schemeClr val="accent1">
                <a:lumMod val="60000"/>
                <a:lumOff val="40000"/>
              </a:schemeClr>
            </a:solidFill>
            <a:prstDash val="solid"/>
            <a:round/>
            <a:headEnd type="triangle" w="med" len="med"/>
            <a:tailEnd type="triangle" w="med" len="med"/>
          </a:ln>
        </p:spPr>
      </p:cxnSp>
      <p:sp>
        <p:nvSpPr>
          <p:cNvPr id="127" name="文本框 126"/>
          <p:cNvSpPr txBox="1"/>
          <p:nvPr/>
        </p:nvSpPr>
        <p:spPr>
          <a:xfrm>
            <a:off x="2019300" y="1623060"/>
            <a:ext cx="479425" cy="306705"/>
          </a:xfrm>
          <a:prstGeom prst="rect">
            <a:avLst/>
          </a:prstGeom>
          <a:noFill/>
        </p:spPr>
        <p:txBody>
          <a:bodyPr wrap="square" rtlCol="0">
            <a:spAutoFit/>
          </a:bodyPr>
          <a:p>
            <a:pPr algn="ctr"/>
            <a:r>
              <a:rPr lang="en-US" altLang="zh-CN" sz="1400"/>
              <a:t>G3</a:t>
            </a:r>
            <a:endParaRPr lang="en-US" altLang="zh-CN" sz="1400"/>
          </a:p>
        </p:txBody>
      </p:sp>
      <p:sp>
        <p:nvSpPr>
          <p:cNvPr id="128" name="文本框 127"/>
          <p:cNvSpPr txBox="1"/>
          <p:nvPr/>
        </p:nvSpPr>
        <p:spPr>
          <a:xfrm>
            <a:off x="3708400" y="1589405"/>
            <a:ext cx="890905" cy="306705"/>
          </a:xfrm>
          <a:prstGeom prst="rect">
            <a:avLst/>
          </a:prstGeom>
          <a:noFill/>
        </p:spPr>
        <p:txBody>
          <a:bodyPr wrap="square" rtlCol="0">
            <a:spAutoFit/>
          </a:bodyPr>
          <a:p>
            <a:r>
              <a:rPr lang="en-US" altLang="zh-CN" sz="1400"/>
              <a:t>G1,G2,G3</a:t>
            </a:r>
            <a:endParaRPr lang="en-US" altLang="zh-CN" sz="1400"/>
          </a:p>
        </p:txBody>
      </p:sp>
    </p:spTree>
  </p:cSld>
  <p:clrMapOvr>
    <a:masterClrMapping/>
  </p:clrMapOvr>
  <p:transition advTm="88499"/>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rPr>
              <a:t>其他技巧</a:t>
            </a:r>
            <a:endParaRPr lang="zh-CN" altLang="en-US" smtClean="0">
              <a:latin typeface="Times New Roman" panose="02020603050405020304" charset="0"/>
            </a:endParaRPr>
          </a:p>
        </p:txBody>
      </p:sp>
      <p:sp>
        <p:nvSpPr>
          <p:cNvPr id="19" name="文本框 18"/>
          <p:cNvSpPr txBox="1"/>
          <p:nvPr/>
        </p:nvSpPr>
        <p:spPr>
          <a:xfrm>
            <a:off x="341996" y="1321341"/>
            <a:ext cx="8494714" cy="506730"/>
          </a:xfrm>
          <a:prstGeom prst="rect">
            <a:avLst/>
          </a:prstGeom>
          <a:solidFill>
            <a:schemeClr val="accent6">
              <a:lumMod val="20000"/>
              <a:lumOff val="80000"/>
            </a:schemeClr>
          </a:solidFill>
          <a:ln w="12700">
            <a:noFill/>
          </a:ln>
        </p:spPr>
        <p:txBody>
          <a:bodyPr wrap="square" rtlCol="0">
            <a:spAutoFit/>
          </a:bodyPr>
          <a:p>
            <a:pPr marL="342900" indent="-342900">
              <a:lnSpc>
                <a:spcPct val="150000"/>
              </a:lnSpc>
              <a:buClr>
                <a:srgbClr val="004D86"/>
              </a:buClr>
              <a:buFont typeface="Wingdings" panose="05000000000000000000" charset="0"/>
              <a:buChar char="Ø"/>
            </a:pPr>
            <a:r>
              <a:rPr lang="zh-CN" altLang="en-US" sz="1800" b="1" dirty="0">
                <a:latin typeface="Times New Roman" panose="02020603050405020304" charset="0"/>
                <a:ea typeface="楷体" panose="02010609060101010101" charset="-122"/>
                <a:cs typeface="Times New Roman" panose="02020603050405020304" charset="0"/>
              </a:rPr>
              <a:t>源宿相同合并</a:t>
            </a:r>
            <a:endParaRPr lang="zh-CN" altLang="en-US" sz="1800" b="1" dirty="0">
              <a:latin typeface="Times New Roman" panose="02020603050405020304" charset="0"/>
              <a:ea typeface="楷体" panose="02010609060101010101" charset="-122"/>
              <a:cs typeface="Times New Roman" panose="02020603050405020304" charset="0"/>
            </a:endParaRPr>
          </a:p>
        </p:txBody>
      </p:sp>
      <p:sp>
        <p:nvSpPr>
          <p:cNvPr id="20" name="文本框 19"/>
          <p:cNvSpPr txBox="1"/>
          <p:nvPr/>
        </p:nvSpPr>
        <p:spPr>
          <a:xfrm>
            <a:off x="333106" y="3973274"/>
            <a:ext cx="8494714" cy="506730"/>
          </a:xfrm>
          <a:prstGeom prst="rect">
            <a:avLst/>
          </a:prstGeom>
          <a:solidFill>
            <a:schemeClr val="accent6">
              <a:lumMod val="20000"/>
              <a:lumOff val="80000"/>
            </a:schemeClr>
          </a:solidFill>
          <a:ln w="12700">
            <a:noFill/>
          </a:ln>
        </p:spPr>
        <p:txBody>
          <a:bodyPr wrap="square" rtlCol="0">
            <a:spAutoFit/>
          </a:bodyPr>
          <a:p>
            <a:pPr marL="342900" indent="-342900">
              <a:lnSpc>
                <a:spcPct val="150000"/>
              </a:lnSpc>
              <a:buClr>
                <a:srgbClr val="004D86"/>
              </a:buClr>
              <a:buFont typeface="Wingdings" panose="05000000000000000000" charset="0"/>
              <a:buChar char="Ø"/>
            </a:pPr>
            <a:r>
              <a:rPr lang="zh-CN" altLang="en-US" sz="1800" b="1" dirty="0">
                <a:latin typeface="Times New Roman" panose="02020603050405020304" charset="0"/>
                <a:ea typeface="楷体" panose="02010609060101010101" charset="-122"/>
                <a:cs typeface="Times New Roman" panose="02020603050405020304" charset="0"/>
              </a:rPr>
              <a:t>必经站点处理</a:t>
            </a:r>
            <a:endParaRPr lang="zh-CN" altLang="en-US" sz="1800" b="1" dirty="0">
              <a:latin typeface="Times New Roman" panose="02020603050405020304" charset="0"/>
              <a:ea typeface="楷体" panose="02010609060101010101" charset="-122"/>
              <a:cs typeface="Times New Roman" panose="02020603050405020304" charset="0"/>
            </a:endParaRPr>
          </a:p>
        </p:txBody>
      </p:sp>
      <p:sp>
        <p:nvSpPr>
          <p:cNvPr id="6" name="文本框 5"/>
          <p:cNvSpPr txBox="1"/>
          <p:nvPr/>
        </p:nvSpPr>
        <p:spPr>
          <a:xfrm>
            <a:off x="333106" y="1828071"/>
            <a:ext cx="8494714" cy="1706880"/>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800100" lvl="1" indent="-342900">
              <a:lnSpc>
                <a:spcPct val="150000"/>
              </a:lnSpc>
              <a:buClr>
                <a:srgbClr val="004D86"/>
              </a:buClr>
              <a:buFont typeface="Wingdings" panose="05000000000000000000" charset="0"/>
              <a:buChar char="n"/>
            </a:pPr>
            <a:r>
              <a:rPr lang="zh-CN" altLang="en-US" sz="1400" dirty="0">
                <a:latin typeface="Times New Roman" panose="02020603050405020304" charset="0"/>
                <a:ea typeface="楷体" panose="02010609060101010101" charset="-122"/>
                <a:cs typeface="Times New Roman" panose="02020603050405020304" charset="0"/>
              </a:rPr>
              <a:t>对于起止点相同（或相反，我们求的是双向路径，双向可通）的货物，可以将他们打包当作一个货物处理，但要注意：</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打包后总重量不能超过一辆列车的总载重，如两个</a:t>
            </a:r>
            <a:r>
              <a:rPr lang="en-US" altLang="zh-CN" sz="1400" dirty="0">
                <a:latin typeface="Times New Roman" panose="02020603050405020304" charset="0"/>
                <a:ea typeface="楷体" panose="02010609060101010101" charset="-122"/>
                <a:cs typeface="Times New Roman" panose="02020603050405020304" charset="0"/>
              </a:rPr>
              <a:t>50T</a:t>
            </a:r>
            <a:r>
              <a:rPr lang="zh-CN" altLang="en-US" sz="1400" dirty="0">
                <a:latin typeface="Times New Roman" panose="02020603050405020304" charset="0"/>
                <a:ea typeface="楷体" panose="02010609060101010101" charset="-122"/>
                <a:cs typeface="Times New Roman" panose="02020603050405020304" charset="0"/>
              </a:rPr>
              <a:t>的货物可以打包成一个</a:t>
            </a:r>
            <a:r>
              <a:rPr lang="en-US" altLang="zh-CN" sz="1400" dirty="0">
                <a:latin typeface="Times New Roman" panose="02020603050405020304" charset="0"/>
                <a:ea typeface="楷体" panose="02010609060101010101" charset="-122"/>
                <a:cs typeface="Times New Roman" panose="02020603050405020304" charset="0"/>
              </a:rPr>
              <a:t>100T</a:t>
            </a:r>
            <a:r>
              <a:rPr lang="zh-CN" altLang="en-US" sz="1400" dirty="0">
                <a:latin typeface="Times New Roman" panose="02020603050405020304" charset="0"/>
                <a:ea typeface="楷体" panose="02010609060101010101" charset="-122"/>
                <a:cs typeface="Times New Roman" panose="02020603050405020304" charset="0"/>
              </a:rPr>
              <a:t>的货物，用载重</a:t>
            </a:r>
            <a:r>
              <a:rPr lang="en-US" altLang="zh-CN" sz="1400" dirty="0">
                <a:latin typeface="Times New Roman" panose="02020603050405020304" charset="0"/>
                <a:ea typeface="楷体" panose="02010609060101010101" charset="-122"/>
                <a:cs typeface="Times New Roman" panose="02020603050405020304" charset="0"/>
              </a:rPr>
              <a:t>100T</a:t>
            </a:r>
            <a:r>
              <a:rPr lang="zh-CN" altLang="en-US" sz="1400" dirty="0">
                <a:latin typeface="Times New Roman" panose="02020603050405020304" charset="0"/>
                <a:ea typeface="楷体" panose="02010609060101010101" charset="-122"/>
                <a:cs typeface="Times New Roman" panose="02020603050405020304" charset="0"/>
              </a:rPr>
              <a:t>的列车运输，两个</a:t>
            </a:r>
            <a:r>
              <a:rPr lang="en-US" altLang="zh-CN" sz="1400" dirty="0">
                <a:latin typeface="Times New Roman" panose="02020603050405020304" charset="0"/>
                <a:ea typeface="楷体" panose="02010609060101010101" charset="-122"/>
                <a:cs typeface="Times New Roman" panose="02020603050405020304" charset="0"/>
              </a:rPr>
              <a:t>80T</a:t>
            </a:r>
            <a:r>
              <a:rPr lang="zh-CN" altLang="en-US" sz="1400" dirty="0">
                <a:latin typeface="Times New Roman" panose="02020603050405020304" charset="0"/>
                <a:ea typeface="楷体" panose="02010609060101010101" charset="-122"/>
                <a:cs typeface="Times New Roman" panose="02020603050405020304" charset="0"/>
              </a:rPr>
              <a:t>的货物则不可；</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最后结果输出时，要输出打包的每一个货物的传输路径，不能漏了。</a:t>
            </a:r>
            <a:endParaRPr lang="zh-CN" altLang="en-US" sz="1600" dirty="0">
              <a:latin typeface="Times New Roman" panose="02020603050405020304" charset="0"/>
              <a:ea typeface="楷体" panose="02010609060101010101" charset="-122"/>
              <a:cs typeface="Times New Roman" panose="02020603050405020304" charset="0"/>
            </a:endParaRPr>
          </a:p>
        </p:txBody>
      </p:sp>
      <p:sp>
        <p:nvSpPr>
          <p:cNvPr id="2" name="文本框 1"/>
          <p:cNvSpPr txBox="1"/>
          <p:nvPr/>
        </p:nvSpPr>
        <p:spPr>
          <a:xfrm>
            <a:off x="333106" y="4479831"/>
            <a:ext cx="8494714" cy="737235"/>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800100" lvl="1" indent="-342900">
              <a:lnSpc>
                <a:spcPct val="150000"/>
              </a:lnSpc>
              <a:buClr>
                <a:srgbClr val="004D86"/>
              </a:buClr>
              <a:buFont typeface="Wingdings" panose="05000000000000000000" charset="0"/>
              <a:buChar char="n"/>
            </a:pPr>
            <a:r>
              <a:rPr lang="zh-CN" altLang="en-US" sz="1400" dirty="0">
                <a:latin typeface="Times New Roman" panose="02020603050405020304" charset="0"/>
                <a:ea typeface="楷体" panose="02010609060101010101" charset="-122"/>
                <a:cs typeface="Times New Roman" panose="02020603050405020304" charset="0"/>
                <a:sym typeface="+mn-ea"/>
              </a:rPr>
              <a:t>赛题说明中写明必经站点为有序必经，实际后台并不校验顺序，但是依然建议大家按照有序必经处理，虽然搜索空间变小，但是复杂度大大下降。</a:t>
            </a: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spTree>
  </p:cSld>
  <p:clrMapOvr>
    <a:masterClrMapping/>
  </p:clrMapOvr>
  <p:transition advTm="95099"/>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rPr>
              <a:t>其他技巧</a:t>
            </a:r>
            <a:endParaRPr lang="zh-CN" altLang="en-US" smtClean="0">
              <a:latin typeface="Times New Roman" panose="02020603050405020304" charset="0"/>
            </a:endParaRPr>
          </a:p>
        </p:txBody>
      </p:sp>
      <p:sp>
        <p:nvSpPr>
          <p:cNvPr id="19" name="文本框 18"/>
          <p:cNvSpPr txBox="1"/>
          <p:nvPr/>
        </p:nvSpPr>
        <p:spPr>
          <a:xfrm>
            <a:off x="341996" y="1321341"/>
            <a:ext cx="8494714" cy="506730"/>
          </a:xfrm>
          <a:prstGeom prst="rect">
            <a:avLst/>
          </a:prstGeom>
          <a:solidFill>
            <a:schemeClr val="accent6">
              <a:lumMod val="20000"/>
              <a:lumOff val="80000"/>
            </a:schemeClr>
          </a:solidFill>
          <a:ln w="12700">
            <a:noFill/>
          </a:ln>
        </p:spPr>
        <p:txBody>
          <a:bodyPr wrap="square" rtlCol="0">
            <a:spAutoFit/>
          </a:bodyPr>
          <a:p>
            <a:pPr marL="342900" indent="-342900">
              <a:lnSpc>
                <a:spcPct val="150000"/>
              </a:lnSpc>
              <a:buClr>
                <a:srgbClr val="004D86"/>
              </a:buClr>
              <a:buFont typeface="Wingdings" panose="05000000000000000000" charset="0"/>
              <a:buChar char="Ø"/>
            </a:pPr>
            <a:r>
              <a:rPr lang="zh-CN" altLang="en-US" sz="1800" b="1" dirty="0">
                <a:latin typeface="Times New Roman" panose="02020603050405020304" charset="0"/>
                <a:ea typeface="楷体" panose="02010609060101010101" charset="-122"/>
                <a:cs typeface="Times New Roman" panose="02020603050405020304" charset="0"/>
              </a:rPr>
              <a:t>链路权重</a:t>
            </a:r>
            <a:endParaRPr lang="zh-CN" altLang="en-US" sz="1800" b="1" dirty="0">
              <a:latin typeface="Times New Roman" panose="02020603050405020304" charset="0"/>
              <a:ea typeface="楷体" panose="02010609060101010101" charset="-122"/>
              <a:cs typeface="Times New Roman" panose="02020603050405020304" charset="0"/>
            </a:endParaRPr>
          </a:p>
        </p:txBody>
      </p:sp>
      <p:sp>
        <p:nvSpPr>
          <p:cNvPr id="20" name="文本框 19"/>
          <p:cNvSpPr txBox="1"/>
          <p:nvPr/>
        </p:nvSpPr>
        <p:spPr>
          <a:xfrm>
            <a:off x="333106" y="4026614"/>
            <a:ext cx="8494714" cy="506730"/>
          </a:xfrm>
          <a:prstGeom prst="rect">
            <a:avLst/>
          </a:prstGeom>
          <a:solidFill>
            <a:schemeClr val="accent6">
              <a:lumMod val="20000"/>
              <a:lumOff val="80000"/>
            </a:schemeClr>
          </a:solidFill>
          <a:ln w="12700">
            <a:noFill/>
          </a:ln>
        </p:spPr>
        <p:txBody>
          <a:bodyPr wrap="square" rtlCol="0">
            <a:spAutoFit/>
          </a:bodyPr>
          <a:p>
            <a:pPr marL="342900" indent="-342900">
              <a:lnSpc>
                <a:spcPct val="150000"/>
              </a:lnSpc>
              <a:buClr>
                <a:srgbClr val="004D86"/>
              </a:buClr>
              <a:buFont typeface="Wingdings" panose="05000000000000000000" charset="0"/>
              <a:buChar char="Ø"/>
            </a:pPr>
            <a:r>
              <a:rPr lang="zh-CN" altLang="en-US" sz="1800" b="1" dirty="0">
                <a:latin typeface="Times New Roman" panose="02020603050405020304" charset="0"/>
                <a:ea typeface="楷体" panose="02010609060101010101" charset="-122"/>
                <a:cs typeface="Times New Roman" panose="02020603050405020304" charset="0"/>
              </a:rPr>
              <a:t>货物处理顺序</a:t>
            </a:r>
            <a:endParaRPr lang="zh-CN" altLang="en-US" sz="1800" b="1" dirty="0">
              <a:latin typeface="Times New Roman" panose="02020603050405020304" charset="0"/>
              <a:ea typeface="楷体" panose="02010609060101010101" charset="-122"/>
              <a:cs typeface="Times New Roman" panose="02020603050405020304" charset="0"/>
            </a:endParaRPr>
          </a:p>
        </p:txBody>
      </p:sp>
      <p:sp>
        <p:nvSpPr>
          <p:cNvPr id="6" name="文本框 5"/>
          <p:cNvSpPr txBox="1"/>
          <p:nvPr/>
        </p:nvSpPr>
        <p:spPr>
          <a:xfrm>
            <a:off x="333106" y="1828071"/>
            <a:ext cx="8494714" cy="1706880"/>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800100" lvl="1" indent="-342900">
              <a:lnSpc>
                <a:spcPct val="150000"/>
              </a:lnSpc>
              <a:buClr>
                <a:srgbClr val="004D86"/>
              </a:buClr>
              <a:buFont typeface="Wingdings" panose="05000000000000000000" charset="0"/>
              <a:buChar char="n"/>
            </a:pPr>
            <a:r>
              <a:rPr lang="zh-CN" altLang="en-US" sz="1400" dirty="0">
                <a:latin typeface="Times New Roman" panose="02020603050405020304" charset="0"/>
                <a:ea typeface="楷体" panose="02010609060101010101" charset="-122"/>
                <a:cs typeface="Times New Roman" panose="02020603050405020304" charset="0"/>
                <a:sym typeface="+mn-ea"/>
              </a:rPr>
              <a:t>前面提到用</a:t>
            </a:r>
            <a:r>
              <a:rPr lang="en-US" altLang="zh-CN" sz="1400" dirty="0">
                <a:latin typeface="Times New Roman" panose="02020603050405020304" charset="0"/>
                <a:ea typeface="楷体" panose="02010609060101010101" charset="-122"/>
                <a:cs typeface="Times New Roman" panose="02020603050405020304" charset="0"/>
                <a:sym typeface="+mn-ea"/>
              </a:rPr>
              <a:t>Dijkstra</a:t>
            </a:r>
            <a:r>
              <a:rPr lang="zh-CN" altLang="en-US" sz="1400" dirty="0">
                <a:latin typeface="Times New Roman" panose="02020603050405020304" charset="0"/>
                <a:ea typeface="楷体" panose="02010609060101010101" charset="-122"/>
                <a:cs typeface="Times New Roman" panose="02020603050405020304" charset="0"/>
                <a:sym typeface="+mn-ea"/>
              </a:rPr>
              <a:t>算法计算最短路径时，所有链路的权重都是</a:t>
            </a:r>
            <a:r>
              <a:rPr lang="en-US" altLang="zh-CN" sz="1400" dirty="0">
                <a:latin typeface="Times New Roman" panose="02020603050405020304" charset="0"/>
                <a:ea typeface="楷体" panose="02010609060101010101" charset="-122"/>
                <a:cs typeface="Times New Roman" panose="02020603050405020304" charset="0"/>
                <a:sym typeface="+mn-ea"/>
              </a:rPr>
              <a:t>1</a:t>
            </a:r>
            <a:r>
              <a:rPr lang="zh-CN" altLang="en-US" sz="1400" dirty="0">
                <a:latin typeface="Times New Roman" panose="02020603050405020304" charset="0"/>
                <a:ea typeface="楷体" panose="02010609060101010101" charset="-122"/>
                <a:cs typeface="Times New Roman" panose="02020603050405020304" charset="0"/>
                <a:sym typeface="+mn-ea"/>
              </a:rPr>
              <a:t>，可以做以下优化</a:t>
            </a:r>
            <a:r>
              <a:rPr lang="zh-CN" altLang="en-US" sz="1400" dirty="0">
                <a:latin typeface="Times New Roman" panose="02020603050405020304" charset="0"/>
                <a:ea typeface="楷体" panose="02010609060101010101" charset="-122"/>
                <a:cs typeface="Times New Roman" panose="02020603050405020304" charset="0"/>
              </a:rPr>
              <a:t>：</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所有列车都已经被占用，且每辆车都几乎满载，那就把这条链路权重设为</a:t>
            </a:r>
            <a:r>
              <a:rPr lang="zh-CN" altLang="en-US" sz="1400" dirty="0">
                <a:ea typeface="楷体" panose="02010609060101010101" charset="-122"/>
                <a:cs typeface="Calibri" panose="020F0502020204030204" pitchFamily="34" charset="0"/>
              </a:rPr>
              <a:t>∞，</a:t>
            </a:r>
            <a:r>
              <a:rPr lang="en-US" altLang="zh-CN" sz="1400" dirty="0">
                <a:ea typeface="楷体" panose="02010609060101010101" charset="-122"/>
                <a:cs typeface="Calibri" panose="020F0502020204030204" pitchFamily="34" charset="0"/>
              </a:rPr>
              <a:t>D</a:t>
            </a:r>
            <a:r>
              <a:rPr lang="zh-CN" altLang="en-US" sz="1400" dirty="0">
                <a:ea typeface="楷体" panose="02010609060101010101" charset="-122"/>
                <a:cs typeface="Calibri" panose="020F0502020204030204" pitchFamily="34" charset="0"/>
              </a:rPr>
              <a:t>算法计算路径时就不用考虑它了</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Wingdings" panose="05000000000000000000" charset="0"/>
              <a:buAutoNum type="arabicPeriod"/>
            </a:pPr>
            <a:r>
              <a:rPr lang="zh-CN" altLang="en-US" sz="1400" dirty="0">
                <a:latin typeface="Times New Roman" panose="02020603050405020304" charset="0"/>
                <a:ea typeface="楷体" panose="02010609060101010101" charset="-122"/>
                <a:cs typeface="Times New Roman" panose="02020603050405020304" charset="0"/>
              </a:rPr>
              <a:t>上一条是一个特列，考虑一般情况，链路上可用列车越多，权重就越高，反之越低，这样可以让</a:t>
            </a:r>
            <a:r>
              <a:rPr lang="en-US" altLang="zh-CN" sz="1400" dirty="0">
                <a:latin typeface="Times New Roman" panose="02020603050405020304" charset="0"/>
                <a:ea typeface="楷体" panose="02010609060101010101" charset="-122"/>
                <a:cs typeface="Times New Roman" panose="02020603050405020304" charset="0"/>
              </a:rPr>
              <a:t>D</a:t>
            </a:r>
            <a:r>
              <a:rPr lang="zh-CN" altLang="en-US" sz="1400" dirty="0">
                <a:latin typeface="Times New Roman" panose="02020603050405020304" charset="0"/>
                <a:ea typeface="楷体" panose="02010609060101010101" charset="-122"/>
                <a:cs typeface="Times New Roman" panose="02020603050405020304" charset="0"/>
              </a:rPr>
              <a:t>算法尽量算出资源充足的链路，比如 </a:t>
            </a:r>
            <a:r>
              <a:rPr lang="en-US" altLang="zh-CN" sz="1400" dirty="0">
                <a:latin typeface="Times New Roman" panose="02020603050405020304" charset="0"/>
                <a:ea typeface="楷体" panose="02010609060101010101" charset="-122"/>
                <a:cs typeface="Times New Roman" panose="02020603050405020304" charset="0"/>
              </a:rPr>
              <a:t>cost</a:t>
            </a:r>
            <a:r>
              <a:rPr lang="en-US" altLang="zh-CN" sz="1400" dirty="0">
                <a:latin typeface="Times New Roman" panose="02020603050405020304" charset="0"/>
                <a:ea typeface="楷体" panose="02010609060101010101" charset="-122"/>
                <a:cs typeface="Times New Roman" panose="02020603050405020304" charset="0"/>
              </a:rPr>
              <a:t> = </a:t>
            </a:r>
            <a:r>
              <a:rPr lang="zh-CN" altLang="en-US" sz="1400" dirty="0">
                <a:latin typeface="Times New Roman" panose="02020603050405020304" charset="0"/>
                <a:ea typeface="楷体" panose="02010609060101010101" charset="-122"/>
                <a:cs typeface="Times New Roman" panose="02020603050405020304" charset="0"/>
              </a:rPr>
              <a:t>已用占用的载重 </a:t>
            </a:r>
            <a:r>
              <a:rPr lang="en-US" altLang="zh-CN" sz="1400" dirty="0">
                <a:latin typeface="Times New Roman" panose="02020603050405020304" charset="0"/>
                <a:ea typeface="楷体" panose="02010609060101010101" charset="-122"/>
                <a:cs typeface="Times New Roman" panose="02020603050405020304" charset="0"/>
              </a:rPr>
              <a:t>/ </a:t>
            </a:r>
            <a:r>
              <a:rPr lang="zh-CN" altLang="en-US" sz="1400" dirty="0">
                <a:latin typeface="Times New Roman" panose="02020603050405020304" charset="0"/>
                <a:ea typeface="楷体" panose="02010609060101010101" charset="-122"/>
                <a:cs typeface="Times New Roman" panose="02020603050405020304" charset="0"/>
              </a:rPr>
              <a:t>总载重 </a:t>
            </a:r>
            <a:r>
              <a:rPr lang="en-US" altLang="zh-CN" sz="1400" dirty="0">
                <a:latin typeface="Times New Roman" panose="02020603050405020304" charset="0"/>
                <a:ea typeface="楷体" panose="02010609060101010101" charset="-122"/>
                <a:cs typeface="Times New Roman" panose="02020603050405020304" charset="0"/>
              </a:rPr>
              <a:t>*100 + 1</a:t>
            </a:r>
            <a:endParaRPr lang="en-US" altLang="zh-CN" sz="1400" dirty="0">
              <a:latin typeface="Times New Roman" panose="02020603050405020304" charset="0"/>
              <a:ea typeface="楷体" panose="02010609060101010101" charset="-122"/>
              <a:cs typeface="Times New Roman" panose="02020603050405020304" charset="0"/>
            </a:endParaRPr>
          </a:p>
        </p:txBody>
      </p:sp>
      <p:sp>
        <p:nvSpPr>
          <p:cNvPr id="2" name="文本框 1"/>
          <p:cNvSpPr txBox="1"/>
          <p:nvPr/>
        </p:nvSpPr>
        <p:spPr>
          <a:xfrm>
            <a:off x="333106" y="4533171"/>
            <a:ext cx="8494714" cy="414020"/>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800100" lvl="1" indent="-342900">
              <a:lnSpc>
                <a:spcPct val="150000"/>
              </a:lnSpc>
              <a:buClr>
                <a:srgbClr val="004D86"/>
              </a:buClr>
              <a:buFont typeface="Wingdings" panose="05000000000000000000" charset="0"/>
              <a:buChar char="n"/>
            </a:pPr>
            <a:r>
              <a:rPr lang="zh-CN" altLang="en-US" sz="1400" dirty="0">
                <a:latin typeface="Times New Roman" panose="02020603050405020304" charset="0"/>
                <a:ea typeface="楷体" panose="02010609060101010101" charset="-122"/>
                <a:cs typeface="Times New Roman" panose="02020603050405020304" charset="0"/>
                <a:sym typeface="+mn-ea"/>
              </a:rPr>
              <a:t>可以从大到小，贪心运输</a:t>
            </a: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spTree>
  </p:cSld>
  <p:clrMapOvr>
    <a:masterClrMapping/>
  </p:clrMapOvr>
  <p:transition advTm="95099"/>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rPr>
              <a:t>相关知识点</a:t>
            </a:r>
            <a:endParaRPr lang="zh-CN" altLang="en-US" smtClean="0">
              <a:latin typeface="Times New Roman" panose="02020603050405020304" charset="0"/>
            </a:endParaRPr>
          </a:p>
        </p:txBody>
      </p:sp>
      <p:graphicFrame>
        <p:nvGraphicFramePr>
          <p:cNvPr id="4" name="表格 3"/>
          <p:cNvGraphicFramePr/>
          <p:nvPr/>
        </p:nvGraphicFramePr>
        <p:xfrm>
          <a:off x="605155" y="1784350"/>
          <a:ext cx="7796530" cy="3048000"/>
        </p:xfrm>
        <a:graphic>
          <a:graphicData uri="http://schemas.openxmlformats.org/drawingml/2006/table">
            <a:tbl>
              <a:tblPr firstRow="1" bandRow="1">
                <a:tableStyleId>{5C22544A-7EE6-4342-B048-85BDC9FD1C3A}</a:tableStyleId>
              </a:tblPr>
              <a:tblGrid>
                <a:gridCol w="1485265"/>
                <a:gridCol w="1350645"/>
                <a:gridCol w="4960620"/>
              </a:tblGrid>
              <a:tr h="381000">
                <a:tc>
                  <a:txBody>
                    <a:bodyPr/>
                    <a:p>
                      <a:pPr algn="ctr">
                        <a:buNone/>
                      </a:pPr>
                      <a:r>
                        <a:rPr lang="zh-CN" altLang="en-US" sz="1600"/>
                        <a:t>知识点</a:t>
                      </a:r>
                      <a:endParaRPr lang="zh-CN" altLang="en-US" sz="1600"/>
                    </a:p>
                  </a:txBody>
                  <a:tcPr anchor="ctr" anchorCtr="0">
                    <a:solidFill>
                      <a:schemeClr val="accent6">
                        <a:lumMod val="60000"/>
                        <a:lumOff val="40000"/>
                      </a:schemeClr>
                    </a:solidFill>
                  </a:tcPr>
                </a:tc>
                <a:tc>
                  <a:txBody>
                    <a:bodyPr/>
                    <a:p>
                      <a:pPr algn="ctr">
                        <a:buNone/>
                      </a:pPr>
                      <a:r>
                        <a:rPr lang="zh-CN" altLang="en-US" sz="1600"/>
                        <a:t>重要程度</a:t>
                      </a:r>
                      <a:endParaRPr lang="zh-CN" altLang="en-US" sz="1600"/>
                    </a:p>
                  </a:txBody>
                  <a:tcPr anchor="ctr" anchorCtr="0">
                    <a:solidFill>
                      <a:schemeClr val="accent6">
                        <a:lumMod val="60000"/>
                        <a:lumOff val="40000"/>
                      </a:schemeClr>
                    </a:solidFill>
                  </a:tcPr>
                </a:tc>
                <a:tc>
                  <a:txBody>
                    <a:bodyPr/>
                    <a:p>
                      <a:pPr algn="ctr">
                        <a:buNone/>
                      </a:pPr>
                      <a:r>
                        <a:rPr lang="zh-CN" altLang="en-US" sz="1600"/>
                        <a:t>说明</a:t>
                      </a:r>
                      <a:endParaRPr lang="zh-CN" altLang="en-US" sz="1600"/>
                    </a:p>
                  </a:txBody>
                  <a:tcPr anchor="ctr" anchorCtr="0">
                    <a:solidFill>
                      <a:schemeClr val="accent6">
                        <a:lumMod val="60000"/>
                        <a:lumOff val="40000"/>
                      </a:schemeClr>
                    </a:solidFill>
                  </a:tcPr>
                </a:tc>
              </a:tr>
              <a:tr h="381000">
                <a:tc>
                  <a:txBody>
                    <a:bodyPr/>
                    <a:p>
                      <a:pPr algn="ctr">
                        <a:buNone/>
                      </a:pPr>
                      <a:r>
                        <a:rPr lang="en-US" altLang="zh-CN" sz="1400">
                          <a:latin typeface="Times New Roman" panose="02020603050405020304" charset="0"/>
                          <a:ea typeface="楷体" panose="02010609060101010101" charset="-122"/>
                          <a:cs typeface="Times New Roman" panose="02020603050405020304" charset="0"/>
                        </a:rPr>
                        <a:t>Dijkstra</a:t>
                      </a:r>
                      <a:r>
                        <a:rPr lang="zh-CN" altLang="en-US" sz="1400">
                          <a:latin typeface="Times New Roman" panose="02020603050405020304" charset="0"/>
                          <a:ea typeface="楷体" panose="02010609060101010101" charset="-122"/>
                          <a:cs typeface="Times New Roman" panose="02020603050405020304" charset="0"/>
                        </a:rPr>
                        <a:t>算法</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非常重要</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buNone/>
                      </a:pPr>
                      <a:r>
                        <a:rPr lang="zh-CN" altLang="en-US" sz="1400">
                          <a:latin typeface="Times New Roman" panose="02020603050405020304" charset="0"/>
                          <a:ea typeface="楷体" panose="02010609060101010101" charset="-122"/>
                          <a:cs typeface="Times New Roman" panose="02020603050405020304" charset="0"/>
                        </a:rPr>
                        <a:t>门派标题，用于计算传输路径，必备知识点</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r>
              <a:tr h="381000">
                <a:tc>
                  <a:txBody>
                    <a:bodyPr/>
                    <a:p>
                      <a:pPr algn="ctr">
                        <a:buNone/>
                      </a:pPr>
                      <a:r>
                        <a:rPr lang="en-US" altLang="zh-CN" sz="1400">
                          <a:latin typeface="Times New Roman" panose="02020603050405020304" charset="0"/>
                          <a:ea typeface="楷体" panose="02010609060101010101" charset="-122"/>
                          <a:cs typeface="Times New Roman" panose="02020603050405020304" charset="0"/>
                        </a:rPr>
                        <a:t>ksp</a:t>
                      </a:r>
                      <a:r>
                        <a:rPr lang="zh-CN" altLang="en-US" sz="1400">
                          <a:latin typeface="Times New Roman" panose="02020603050405020304" charset="0"/>
                          <a:ea typeface="楷体" panose="02010609060101010101" charset="-122"/>
                          <a:cs typeface="Times New Roman" panose="02020603050405020304" charset="0"/>
                        </a:rPr>
                        <a:t>算法</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非常重要</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buNone/>
                      </a:pPr>
                      <a:r>
                        <a:rPr lang="en-US" altLang="zh-CN" sz="1400">
                          <a:latin typeface="Times New Roman" panose="02020603050405020304" charset="0"/>
                          <a:ea typeface="楷体" panose="02010609060101010101" charset="-122"/>
                          <a:cs typeface="Times New Roman" panose="02020603050405020304" charset="0"/>
                        </a:rPr>
                        <a:t>K</a:t>
                      </a:r>
                      <a:r>
                        <a:rPr lang="zh-CN" altLang="en-US" sz="1400">
                          <a:latin typeface="Times New Roman" panose="02020603050405020304" charset="0"/>
                          <a:ea typeface="楷体" panose="02010609060101010101" charset="-122"/>
                          <a:cs typeface="Times New Roman" panose="02020603050405020304" charset="0"/>
                        </a:rPr>
                        <a:t>条最短路径，结合算法进行路径回溯效果更佳</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r>
              <a:tr h="381000">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多商品流</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了解</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buNone/>
                      </a:pPr>
                      <a:r>
                        <a:rPr lang="zh-CN" altLang="en-US" sz="1400">
                          <a:latin typeface="Times New Roman" panose="02020603050405020304" charset="0"/>
                          <a:ea typeface="楷体" panose="02010609060101010101" charset="-122"/>
                          <a:cs typeface="Times New Roman" panose="02020603050405020304" charset="0"/>
                        </a:rPr>
                        <a:t>本门派可以理解扩展复杂变化版的多商品流问题</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r>
              <a:tr h="381000">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带约束的路由</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重要</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buNone/>
                      </a:pPr>
                      <a:r>
                        <a:rPr lang="zh-CN" altLang="en-US" sz="1400">
                          <a:latin typeface="Times New Roman" panose="02020603050405020304" charset="0"/>
                          <a:ea typeface="楷体" panose="02010609060101010101" charset="-122"/>
                          <a:cs typeface="Times New Roman" panose="02020603050405020304" charset="0"/>
                        </a:rPr>
                        <a:t>可以解决带必经节点的物品传输问题；列车载重约束</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r>
              <a:tr h="381000">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启发式算法</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了解</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buNone/>
                      </a:pPr>
                      <a:r>
                        <a:rPr lang="zh-CN" altLang="en-US" sz="1400">
                          <a:latin typeface="Times New Roman" panose="02020603050405020304" charset="0"/>
                          <a:ea typeface="楷体" panose="02010609060101010101" charset="-122"/>
                          <a:cs typeface="Times New Roman" panose="02020603050405020304" charset="0"/>
                        </a:rPr>
                        <a:t>遗传算法等启发式算法可以用于解决</a:t>
                      </a:r>
                      <a:r>
                        <a:rPr lang="en-US" altLang="zh-CN" sz="1400">
                          <a:latin typeface="Times New Roman" panose="02020603050405020304" charset="0"/>
                          <a:ea typeface="楷体" panose="02010609060101010101" charset="-122"/>
                          <a:cs typeface="Times New Roman" panose="02020603050405020304" charset="0"/>
                        </a:rPr>
                        <a:t>NP</a:t>
                      </a:r>
                      <a:r>
                        <a:rPr lang="zh-CN" altLang="en-US" sz="1400">
                          <a:latin typeface="Times New Roman" panose="02020603050405020304" charset="0"/>
                          <a:ea typeface="楷体" panose="02010609060101010101" charset="-122"/>
                          <a:cs typeface="Times New Roman" panose="02020603050405020304" charset="0"/>
                        </a:rPr>
                        <a:t>难问题</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r>
              <a:tr h="381000">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贪心算法</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了解</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buNone/>
                      </a:pPr>
                      <a:r>
                        <a:rPr lang="zh-CN" altLang="en-US" sz="1400">
                          <a:latin typeface="Times New Roman" panose="02020603050405020304" charset="0"/>
                          <a:ea typeface="楷体" panose="02010609060101010101" charset="-122"/>
                          <a:cs typeface="Times New Roman" panose="02020603050405020304" charset="0"/>
                        </a:rPr>
                        <a:t>每一步都选择当前步最大收益的行动执行</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r>
              <a:tr h="381000">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图论</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lgn="ctr">
                        <a:buNone/>
                      </a:pPr>
                      <a:r>
                        <a:rPr lang="zh-CN" altLang="en-US" sz="1400">
                          <a:latin typeface="Times New Roman" panose="02020603050405020304" charset="0"/>
                          <a:ea typeface="楷体" panose="02010609060101010101" charset="-122"/>
                          <a:cs typeface="Times New Roman" panose="02020603050405020304" charset="0"/>
                        </a:rPr>
                        <a:t>重要</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c>
                  <a:txBody>
                    <a:bodyPr/>
                    <a:p>
                      <a:pPr>
                        <a:buNone/>
                      </a:pPr>
                      <a:r>
                        <a:rPr lang="zh-CN" altLang="en-US" sz="1400">
                          <a:latin typeface="Times New Roman" panose="02020603050405020304" charset="0"/>
                          <a:ea typeface="楷体" panose="02010609060101010101" charset="-122"/>
                          <a:cs typeface="Times New Roman" panose="02020603050405020304" charset="0"/>
                        </a:rPr>
                        <a:t>拓扑构造等等必不可少</a:t>
                      </a:r>
                      <a:endParaRPr lang="zh-CN" altLang="en-US" sz="1400">
                        <a:latin typeface="Times New Roman" panose="02020603050405020304" charset="0"/>
                        <a:ea typeface="楷体" panose="02010609060101010101" charset="-122"/>
                        <a:cs typeface="Times New Roman" panose="02020603050405020304" charset="0"/>
                      </a:endParaRPr>
                    </a:p>
                  </a:txBody>
                  <a:tcPr anchor="ctr" anchorCtr="0">
                    <a:solidFill>
                      <a:schemeClr val="accent6">
                        <a:lumMod val="20000"/>
                        <a:lumOff val="80000"/>
                      </a:schemeClr>
                    </a:solidFill>
                  </a:tcPr>
                </a:tc>
              </a:tr>
            </a:tbl>
          </a:graphicData>
        </a:graphic>
      </p:graphicFrame>
    </p:spTree>
  </p:cSld>
  <p:clrMapOvr>
    <a:masterClrMapping/>
  </p:clrMapOvr>
  <p:transition advTm="95099"/>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zh-CN" smtClean="0">
                <a:latin typeface="Times New Roman" panose="02020603050405020304" charset="0"/>
              </a:rPr>
              <a:t>数据结构维护</a:t>
            </a:r>
            <a:endParaRPr lang="zh-CN" altLang="zh-CN" smtClean="0">
              <a:latin typeface="Times New Roman" panose="02020603050405020304" charset="0"/>
            </a:endParaRPr>
          </a:p>
        </p:txBody>
      </p:sp>
      <p:sp>
        <p:nvSpPr>
          <p:cNvPr id="3" name="文本框 2"/>
          <p:cNvSpPr txBox="1"/>
          <p:nvPr/>
        </p:nvSpPr>
        <p:spPr>
          <a:xfrm>
            <a:off x="1405890" y="3601720"/>
            <a:ext cx="625475" cy="337185"/>
          </a:xfrm>
          <a:prstGeom prst="rect">
            <a:avLst/>
          </a:prstGeom>
          <a:noFill/>
        </p:spPr>
        <p:txBody>
          <a:bodyPr wrap="square" rtlCol="0">
            <a:spAutoFit/>
          </a:bodyPr>
          <a:p>
            <a:r>
              <a:rPr lang="en-US" altLang="zh-CN" sz="1600"/>
              <a:t>Input</a:t>
            </a:r>
            <a:endParaRPr lang="en-US" altLang="zh-CN" sz="1600"/>
          </a:p>
        </p:txBody>
      </p:sp>
      <p:sp>
        <p:nvSpPr>
          <p:cNvPr id="4" name="左大括号 3"/>
          <p:cNvSpPr/>
          <p:nvPr/>
        </p:nvSpPr>
        <p:spPr>
          <a:xfrm>
            <a:off x="2112010" y="1133475"/>
            <a:ext cx="295275" cy="5274310"/>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5" name="文本框 4"/>
          <p:cNvSpPr txBox="1"/>
          <p:nvPr/>
        </p:nvSpPr>
        <p:spPr>
          <a:xfrm>
            <a:off x="2407285" y="2764155"/>
            <a:ext cx="625475" cy="337185"/>
          </a:xfrm>
          <a:prstGeom prst="rect">
            <a:avLst/>
          </a:prstGeom>
          <a:noFill/>
        </p:spPr>
        <p:txBody>
          <a:bodyPr wrap="square" rtlCol="0">
            <a:spAutoFit/>
          </a:bodyPr>
          <a:p>
            <a:r>
              <a:rPr lang="en-US" altLang="zh-CN" sz="1600"/>
              <a:t>Topo</a:t>
            </a:r>
            <a:endParaRPr lang="en-US" altLang="zh-CN" sz="1600"/>
          </a:p>
        </p:txBody>
      </p:sp>
      <p:sp>
        <p:nvSpPr>
          <p:cNvPr id="7" name="左大括号 6"/>
          <p:cNvSpPr/>
          <p:nvPr/>
        </p:nvSpPr>
        <p:spPr>
          <a:xfrm>
            <a:off x="3181350" y="1134110"/>
            <a:ext cx="295275" cy="3597910"/>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3476625" y="1985010"/>
            <a:ext cx="625475" cy="337185"/>
          </a:xfrm>
          <a:prstGeom prst="rect">
            <a:avLst/>
          </a:prstGeom>
          <a:noFill/>
        </p:spPr>
        <p:txBody>
          <a:bodyPr wrap="square" rtlCol="0">
            <a:spAutoFit/>
          </a:bodyPr>
          <a:p>
            <a:r>
              <a:rPr lang="en-US" altLang="zh-CN" sz="1600"/>
              <a:t>[Link]</a:t>
            </a:r>
            <a:endParaRPr lang="en-US" altLang="zh-CN" sz="1600"/>
          </a:p>
        </p:txBody>
      </p:sp>
      <p:sp>
        <p:nvSpPr>
          <p:cNvPr id="9" name="文本框 8"/>
          <p:cNvSpPr txBox="1"/>
          <p:nvPr/>
        </p:nvSpPr>
        <p:spPr>
          <a:xfrm>
            <a:off x="3476625" y="3919220"/>
            <a:ext cx="732790" cy="337185"/>
          </a:xfrm>
          <a:prstGeom prst="rect">
            <a:avLst/>
          </a:prstGeom>
          <a:noFill/>
        </p:spPr>
        <p:txBody>
          <a:bodyPr wrap="square" rtlCol="0">
            <a:spAutoFit/>
          </a:bodyPr>
          <a:p>
            <a:r>
              <a:rPr lang="en-US" altLang="zh-CN" sz="1600"/>
              <a:t>[Node]</a:t>
            </a:r>
            <a:endParaRPr lang="en-US" altLang="zh-CN" sz="1600"/>
          </a:p>
        </p:txBody>
      </p:sp>
      <p:sp>
        <p:nvSpPr>
          <p:cNvPr id="10" name="左大括号 9"/>
          <p:cNvSpPr/>
          <p:nvPr/>
        </p:nvSpPr>
        <p:spPr>
          <a:xfrm>
            <a:off x="4264025" y="3442970"/>
            <a:ext cx="295275" cy="1289050"/>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1" name="文本框 10"/>
          <p:cNvSpPr txBox="1"/>
          <p:nvPr/>
        </p:nvSpPr>
        <p:spPr>
          <a:xfrm>
            <a:off x="4662170" y="4057015"/>
            <a:ext cx="1920875" cy="337185"/>
          </a:xfrm>
          <a:prstGeom prst="rect">
            <a:avLst/>
          </a:prstGeom>
          <a:noFill/>
        </p:spPr>
        <p:txBody>
          <a:bodyPr wrap="square" rtlCol="0">
            <a:spAutoFit/>
          </a:bodyPr>
          <a:p>
            <a:r>
              <a:rPr lang="en-US" altLang="zh-CN" sz="1600"/>
              <a:t>totalWorkerNumber</a:t>
            </a:r>
            <a:endParaRPr lang="en-US" altLang="zh-CN" sz="1600"/>
          </a:p>
        </p:txBody>
      </p:sp>
      <p:sp>
        <p:nvSpPr>
          <p:cNvPr id="12" name="文本框 11"/>
          <p:cNvSpPr txBox="1"/>
          <p:nvPr/>
        </p:nvSpPr>
        <p:spPr>
          <a:xfrm>
            <a:off x="4662170" y="3719830"/>
            <a:ext cx="1251585" cy="337185"/>
          </a:xfrm>
          <a:prstGeom prst="rect">
            <a:avLst/>
          </a:prstGeom>
          <a:noFill/>
        </p:spPr>
        <p:txBody>
          <a:bodyPr wrap="square" rtlCol="0">
            <a:spAutoFit/>
          </a:bodyPr>
          <a:p>
            <a:r>
              <a:rPr lang="en-US" altLang="zh-CN" sz="1600"/>
              <a:t>[relatedLink]</a:t>
            </a:r>
            <a:endParaRPr lang="en-US" altLang="zh-CN" sz="1600"/>
          </a:p>
        </p:txBody>
      </p:sp>
      <p:sp>
        <p:nvSpPr>
          <p:cNvPr id="14" name="文本框 13"/>
          <p:cNvSpPr txBox="1"/>
          <p:nvPr/>
        </p:nvSpPr>
        <p:spPr>
          <a:xfrm>
            <a:off x="4662170" y="4394200"/>
            <a:ext cx="1976755" cy="337185"/>
          </a:xfrm>
          <a:prstGeom prst="rect">
            <a:avLst/>
          </a:prstGeom>
          <a:noFill/>
        </p:spPr>
        <p:txBody>
          <a:bodyPr wrap="square" rtlCol="0">
            <a:spAutoFit/>
          </a:bodyPr>
          <a:p>
            <a:r>
              <a:rPr lang="en-US" altLang="zh-CN" sz="1600"/>
              <a:t>availWorkerNumber</a:t>
            </a:r>
            <a:endParaRPr lang="en-US" altLang="zh-CN" sz="1600"/>
          </a:p>
        </p:txBody>
      </p:sp>
      <p:sp>
        <p:nvSpPr>
          <p:cNvPr id="15" name="左大括号 14"/>
          <p:cNvSpPr/>
          <p:nvPr/>
        </p:nvSpPr>
        <p:spPr>
          <a:xfrm>
            <a:off x="4264025" y="1134110"/>
            <a:ext cx="295275" cy="2038350"/>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16" name="文本框 15"/>
          <p:cNvSpPr txBox="1"/>
          <p:nvPr/>
        </p:nvSpPr>
        <p:spPr>
          <a:xfrm>
            <a:off x="4662170" y="2309495"/>
            <a:ext cx="1134110" cy="337185"/>
          </a:xfrm>
          <a:prstGeom prst="rect">
            <a:avLst/>
          </a:prstGeom>
          <a:noFill/>
        </p:spPr>
        <p:txBody>
          <a:bodyPr wrap="square" rtlCol="0">
            <a:spAutoFit/>
          </a:bodyPr>
          <a:p>
            <a:r>
              <a:rPr lang="en-US" altLang="zh-CN" sz="1600"/>
              <a:t>[Car]</a:t>
            </a:r>
            <a:endParaRPr lang="en-US" altLang="zh-CN" sz="1600"/>
          </a:p>
        </p:txBody>
      </p:sp>
      <p:sp>
        <p:nvSpPr>
          <p:cNvPr id="17" name="文本框 16"/>
          <p:cNvSpPr txBox="1"/>
          <p:nvPr/>
        </p:nvSpPr>
        <p:spPr>
          <a:xfrm>
            <a:off x="4662170" y="1446530"/>
            <a:ext cx="902335" cy="337185"/>
          </a:xfrm>
          <a:prstGeom prst="rect">
            <a:avLst/>
          </a:prstGeom>
          <a:noFill/>
        </p:spPr>
        <p:txBody>
          <a:bodyPr wrap="square" rtlCol="0">
            <a:spAutoFit/>
          </a:bodyPr>
          <a:p>
            <a:r>
              <a:rPr lang="en-US" altLang="zh-CN" sz="1600"/>
              <a:t>srcNode</a:t>
            </a:r>
            <a:endParaRPr lang="en-US" altLang="zh-CN" sz="1600"/>
          </a:p>
        </p:txBody>
      </p:sp>
      <p:sp>
        <p:nvSpPr>
          <p:cNvPr id="21" name="文本框 20"/>
          <p:cNvSpPr txBox="1"/>
          <p:nvPr/>
        </p:nvSpPr>
        <p:spPr>
          <a:xfrm>
            <a:off x="4632325" y="1783715"/>
            <a:ext cx="902335" cy="337185"/>
          </a:xfrm>
          <a:prstGeom prst="rect">
            <a:avLst/>
          </a:prstGeom>
          <a:noFill/>
        </p:spPr>
        <p:txBody>
          <a:bodyPr wrap="square" rtlCol="0">
            <a:spAutoFit/>
          </a:bodyPr>
          <a:p>
            <a:r>
              <a:rPr lang="en-US" altLang="zh-CN" sz="1600"/>
              <a:t>dstNode</a:t>
            </a:r>
            <a:endParaRPr lang="en-US" altLang="zh-CN" sz="1600"/>
          </a:p>
        </p:txBody>
      </p:sp>
      <p:sp>
        <p:nvSpPr>
          <p:cNvPr id="22" name="文本框 21"/>
          <p:cNvSpPr txBox="1"/>
          <p:nvPr/>
        </p:nvSpPr>
        <p:spPr>
          <a:xfrm>
            <a:off x="4662170" y="2835275"/>
            <a:ext cx="1134110" cy="337185"/>
          </a:xfrm>
          <a:prstGeom prst="rect">
            <a:avLst/>
          </a:prstGeom>
          <a:noFill/>
        </p:spPr>
        <p:txBody>
          <a:bodyPr wrap="square" rtlCol="0">
            <a:spAutoFit/>
          </a:bodyPr>
          <a:p>
            <a:r>
              <a:rPr lang="en-US" altLang="zh-CN" sz="1600"/>
              <a:t>cost</a:t>
            </a:r>
            <a:endParaRPr lang="en-US" altLang="zh-CN" sz="1600"/>
          </a:p>
        </p:txBody>
      </p:sp>
      <p:sp>
        <p:nvSpPr>
          <p:cNvPr id="24" name="左大括号 23"/>
          <p:cNvSpPr/>
          <p:nvPr/>
        </p:nvSpPr>
        <p:spPr>
          <a:xfrm>
            <a:off x="5441315" y="1932305"/>
            <a:ext cx="295275" cy="1200785"/>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5" name="文本框 24"/>
          <p:cNvSpPr txBox="1"/>
          <p:nvPr/>
        </p:nvSpPr>
        <p:spPr>
          <a:xfrm>
            <a:off x="5736590" y="1851660"/>
            <a:ext cx="902335" cy="337185"/>
          </a:xfrm>
          <a:prstGeom prst="rect">
            <a:avLst/>
          </a:prstGeom>
          <a:noFill/>
        </p:spPr>
        <p:txBody>
          <a:bodyPr wrap="square" rtlCol="0">
            <a:spAutoFit/>
          </a:bodyPr>
          <a:p>
            <a:r>
              <a:rPr lang="en-US" altLang="zh-CN" sz="1600"/>
              <a:t>linkId</a:t>
            </a:r>
            <a:endParaRPr lang="en-US" altLang="zh-CN" sz="1600"/>
          </a:p>
        </p:txBody>
      </p:sp>
      <p:sp>
        <p:nvSpPr>
          <p:cNvPr id="26" name="文本框 25"/>
          <p:cNvSpPr txBox="1"/>
          <p:nvPr/>
        </p:nvSpPr>
        <p:spPr>
          <a:xfrm>
            <a:off x="4662170" y="1107440"/>
            <a:ext cx="902335" cy="337185"/>
          </a:xfrm>
          <a:prstGeom prst="rect">
            <a:avLst/>
          </a:prstGeom>
          <a:noFill/>
        </p:spPr>
        <p:txBody>
          <a:bodyPr wrap="square" rtlCol="0">
            <a:spAutoFit/>
          </a:bodyPr>
          <a:p>
            <a:r>
              <a:rPr lang="en-US" altLang="zh-CN" sz="1600"/>
              <a:t>linkId</a:t>
            </a:r>
            <a:endParaRPr lang="en-US" altLang="zh-CN" sz="1600"/>
          </a:p>
        </p:txBody>
      </p:sp>
      <p:sp>
        <p:nvSpPr>
          <p:cNvPr id="27" name="文本框 26"/>
          <p:cNvSpPr txBox="1"/>
          <p:nvPr/>
        </p:nvSpPr>
        <p:spPr>
          <a:xfrm>
            <a:off x="4662170" y="3341370"/>
            <a:ext cx="798830" cy="337185"/>
          </a:xfrm>
          <a:prstGeom prst="rect">
            <a:avLst/>
          </a:prstGeom>
          <a:noFill/>
        </p:spPr>
        <p:txBody>
          <a:bodyPr wrap="square" rtlCol="0">
            <a:spAutoFit/>
          </a:bodyPr>
          <a:p>
            <a:r>
              <a:rPr lang="en-US" altLang="zh-CN" sz="1600"/>
              <a:t>nodeId</a:t>
            </a:r>
            <a:endParaRPr lang="en-US" altLang="zh-CN" sz="1600"/>
          </a:p>
        </p:txBody>
      </p:sp>
      <p:sp>
        <p:nvSpPr>
          <p:cNvPr id="28" name="文本框 27"/>
          <p:cNvSpPr txBox="1"/>
          <p:nvPr/>
        </p:nvSpPr>
        <p:spPr>
          <a:xfrm>
            <a:off x="5736590" y="2188845"/>
            <a:ext cx="902335" cy="337185"/>
          </a:xfrm>
          <a:prstGeom prst="rect">
            <a:avLst/>
          </a:prstGeom>
          <a:noFill/>
        </p:spPr>
        <p:txBody>
          <a:bodyPr wrap="square" rtlCol="0">
            <a:spAutoFit/>
          </a:bodyPr>
          <a:p>
            <a:r>
              <a:rPr lang="en-US" altLang="zh-CN" sz="1600"/>
              <a:t>carNo</a:t>
            </a:r>
            <a:endParaRPr lang="en-US" altLang="zh-CN" sz="1600"/>
          </a:p>
        </p:txBody>
      </p:sp>
      <p:sp>
        <p:nvSpPr>
          <p:cNvPr id="29" name="文本框 28"/>
          <p:cNvSpPr txBox="1"/>
          <p:nvPr/>
        </p:nvSpPr>
        <p:spPr>
          <a:xfrm>
            <a:off x="5736590" y="2526030"/>
            <a:ext cx="1179195" cy="337185"/>
          </a:xfrm>
          <a:prstGeom prst="rect">
            <a:avLst/>
          </a:prstGeom>
          <a:noFill/>
        </p:spPr>
        <p:txBody>
          <a:bodyPr wrap="square" rtlCol="0">
            <a:spAutoFit/>
          </a:bodyPr>
          <a:p>
            <a:r>
              <a:rPr lang="en-US" altLang="zh-CN" sz="1600"/>
              <a:t>maxWeight</a:t>
            </a:r>
            <a:endParaRPr lang="en-US" altLang="zh-CN" sz="1600"/>
          </a:p>
        </p:txBody>
      </p:sp>
      <p:sp>
        <p:nvSpPr>
          <p:cNvPr id="30" name="文本框 29"/>
          <p:cNvSpPr txBox="1"/>
          <p:nvPr/>
        </p:nvSpPr>
        <p:spPr>
          <a:xfrm>
            <a:off x="5736590" y="2863215"/>
            <a:ext cx="1179195" cy="337185"/>
          </a:xfrm>
          <a:prstGeom prst="rect">
            <a:avLst/>
          </a:prstGeom>
          <a:noFill/>
        </p:spPr>
        <p:txBody>
          <a:bodyPr wrap="square" rtlCol="0">
            <a:spAutoFit/>
          </a:bodyPr>
          <a:p>
            <a:r>
              <a:rPr lang="en-US" altLang="zh-CN" sz="1600"/>
              <a:t>availWeight</a:t>
            </a:r>
            <a:endParaRPr lang="en-US" altLang="zh-CN" sz="1600"/>
          </a:p>
        </p:txBody>
      </p:sp>
      <p:sp>
        <p:nvSpPr>
          <p:cNvPr id="31" name="文本框 30"/>
          <p:cNvSpPr txBox="1"/>
          <p:nvPr/>
        </p:nvSpPr>
        <p:spPr>
          <a:xfrm>
            <a:off x="2407285" y="5476875"/>
            <a:ext cx="625475" cy="337185"/>
          </a:xfrm>
          <a:prstGeom prst="rect">
            <a:avLst/>
          </a:prstGeom>
          <a:noFill/>
        </p:spPr>
        <p:txBody>
          <a:bodyPr wrap="square" rtlCol="0">
            <a:spAutoFit/>
          </a:bodyPr>
          <a:p>
            <a:r>
              <a:rPr lang="en-US" altLang="zh-CN" sz="1600"/>
              <a:t>[Item]</a:t>
            </a:r>
            <a:endParaRPr lang="en-US" altLang="zh-CN" sz="1600"/>
          </a:p>
        </p:txBody>
      </p:sp>
      <p:sp>
        <p:nvSpPr>
          <p:cNvPr id="32" name="左大括号 31"/>
          <p:cNvSpPr/>
          <p:nvPr/>
        </p:nvSpPr>
        <p:spPr>
          <a:xfrm>
            <a:off x="3181350" y="4883150"/>
            <a:ext cx="295275" cy="1524635"/>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33" name="文本框 32"/>
          <p:cNvSpPr txBox="1"/>
          <p:nvPr/>
        </p:nvSpPr>
        <p:spPr>
          <a:xfrm>
            <a:off x="3506470" y="4785360"/>
            <a:ext cx="902335" cy="337185"/>
          </a:xfrm>
          <a:prstGeom prst="rect">
            <a:avLst/>
          </a:prstGeom>
          <a:noFill/>
        </p:spPr>
        <p:txBody>
          <a:bodyPr wrap="square" rtlCol="0">
            <a:spAutoFit/>
          </a:bodyPr>
          <a:p>
            <a:r>
              <a:rPr lang="en-US" altLang="zh-CN" sz="1600"/>
              <a:t>ItemId</a:t>
            </a:r>
            <a:endParaRPr lang="en-US" altLang="zh-CN" sz="1600"/>
          </a:p>
        </p:txBody>
      </p:sp>
      <p:sp>
        <p:nvSpPr>
          <p:cNvPr id="34" name="文本框 33"/>
          <p:cNvSpPr txBox="1"/>
          <p:nvPr/>
        </p:nvSpPr>
        <p:spPr>
          <a:xfrm>
            <a:off x="3476625" y="5137785"/>
            <a:ext cx="902335" cy="337185"/>
          </a:xfrm>
          <a:prstGeom prst="rect">
            <a:avLst/>
          </a:prstGeom>
          <a:noFill/>
        </p:spPr>
        <p:txBody>
          <a:bodyPr wrap="square" rtlCol="0">
            <a:spAutoFit/>
          </a:bodyPr>
          <a:p>
            <a:r>
              <a:rPr lang="en-US" altLang="zh-CN" sz="1600"/>
              <a:t>srcNode</a:t>
            </a:r>
            <a:endParaRPr lang="en-US" altLang="zh-CN" sz="1600"/>
          </a:p>
        </p:txBody>
      </p:sp>
      <p:sp>
        <p:nvSpPr>
          <p:cNvPr id="35" name="文本框 34"/>
          <p:cNvSpPr txBox="1"/>
          <p:nvPr/>
        </p:nvSpPr>
        <p:spPr>
          <a:xfrm>
            <a:off x="3476625" y="5474970"/>
            <a:ext cx="902335" cy="337185"/>
          </a:xfrm>
          <a:prstGeom prst="rect">
            <a:avLst/>
          </a:prstGeom>
          <a:noFill/>
        </p:spPr>
        <p:txBody>
          <a:bodyPr wrap="square" rtlCol="0">
            <a:spAutoFit/>
          </a:bodyPr>
          <a:p>
            <a:r>
              <a:rPr lang="en-US" altLang="zh-CN" sz="1600"/>
              <a:t>dstNode</a:t>
            </a:r>
            <a:endParaRPr lang="en-US" altLang="zh-CN" sz="1600"/>
          </a:p>
        </p:txBody>
      </p:sp>
      <p:sp>
        <p:nvSpPr>
          <p:cNvPr id="36" name="文本框 35"/>
          <p:cNvSpPr txBox="1"/>
          <p:nvPr/>
        </p:nvSpPr>
        <p:spPr>
          <a:xfrm>
            <a:off x="3506470" y="5812155"/>
            <a:ext cx="902335" cy="337185"/>
          </a:xfrm>
          <a:prstGeom prst="rect">
            <a:avLst/>
          </a:prstGeom>
          <a:noFill/>
        </p:spPr>
        <p:txBody>
          <a:bodyPr wrap="square" rtlCol="0">
            <a:spAutoFit/>
          </a:bodyPr>
          <a:p>
            <a:r>
              <a:rPr lang="en-US" altLang="zh-CN" sz="1600"/>
              <a:t>weight</a:t>
            </a:r>
            <a:endParaRPr lang="en-US" altLang="zh-CN" sz="1600"/>
          </a:p>
        </p:txBody>
      </p:sp>
      <p:sp>
        <p:nvSpPr>
          <p:cNvPr id="37" name="文本框 36"/>
          <p:cNvSpPr txBox="1"/>
          <p:nvPr/>
        </p:nvSpPr>
        <p:spPr>
          <a:xfrm>
            <a:off x="3476625" y="6149340"/>
            <a:ext cx="1215390" cy="337185"/>
          </a:xfrm>
          <a:prstGeom prst="rect">
            <a:avLst/>
          </a:prstGeom>
          <a:noFill/>
        </p:spPr>
        <p:txBody>
          <a:bodyPr wrap="square" rtlCol="0">
            <a:spAutoFit/>
          </a:bodyPr>
          <a:p>
            <a:r>
              <a:rPr lang="en-US" altLang="zh-CN" sz="1600"/>
              <a:t>[incNode]</a:t>
            </a:r>
            <a:endParaRPr lang="en-US" altLang="zh-CN" sz="1600"/>
          </a:p>
        </p:txBody>
      </p:sp>
    </p:spTree>
  </p:cSld>
  <p:clrMapOvr>
    <a:masterClrMapping/>
  </p:clrMapOvr>
  <p:transition advTm="95099"/>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zh-CN" smtClean="0">
                <a:latin typeface="Times New Roman" panose="02020603050405020304" charset="0"/>
              </a:rPr>
              <a:t>数据结构维护</a:t>
            </a:r>
            <a:endParaRPr lang="zh-CN" altLang="zh-CN" smtClean="0">
              <a:latin typeface="Times New Roman" panose="02020603050405020304" charset="0"/>
            </a:endParaRPr>
          </a:p>
        </p:txBody>
      </p:sp>
      <p:sp>
        <p:nvSpPr>
          <p:cNvPr id="3" name="文本框 2"/>
          <p:cNvSpPr txBox="1"/>
          <p:nvPr/>
        </p:nvSpPr>
        <p:spPr>
          <a:xfrm>
            <a:off x="2065655" y="3229610"/>
            <a:ext cx="841375" cy="337185"/>
          </a:xfrm>
          <a:prstGeom prst="rect">
            <a:avLst/>
          </a:prstGeom>
          <a:noFill/>
        </p:spPr>
        <p:txBody>
          <a:bodyPr wrap="square" rtlCol="0">
            <a:spAutoFit/>
          </a:bodyPr>
          <a:p>
            <a:r>
              <a:rPr lang="en-US" altLang="zh-CN" sz="1600"/>
              <a:t>output</a:t>
            </a:r>
            <a:endParaRPr lang="en-US" altLang="zh-CN" sz="1600"/>
          </a:p>
        </p:txBody>
      </p:sp>
      <p:sp>
        <p:nvSpPr>
          <p:cNvPr id="4" name="左大括号 3"/>
          <p:cNvSpPr/>
          <p:nvPr/>
        </p:nvSpPr>
        <p:spPr>
          <a:xfrm>
            <a:off x="2978150" y="1395730"/>
            <a:ext cx="295275" cy="4004945"/>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31" name="文本框 30"/>
          <p:cNvSpPr txBox="1"/>
          <p:nvPr/>
        </p:nvSpPr>
        <p:spPr>
          <a:xfrm>
            <a:off x="3434715" y="4186555"/>
            <a:ext cx="866140" cy="337185"/>
          </a:xfrm>
          <a:prstGeom prst="rect">
            <a:avLst/>
          </a:prstGeom>
          <a:noFill/>
        </p:spPr>
        <p:txBody>
          <a:bodyPr wrap="square" rtlCol="0">
            <a:spAutoFit/>
          </a:bodyPr>
          <a:p>
            <a:r>
              <a:rPr lang="en-US" altLang="zh-CN" sz="1600"/>
              <a:t>[Result]</a:t>
            </a:r>
            <a:endParaRPr lang="en-US" altLang="zh-CN" sz="1600"/>
          </a:p>
        </p:txBody>
      </p:sp>
      <p:sp>
        <p:nvSpPr>
          <p:cNvPr id="32" name="左大括号 31"/>
          <p:cNvSpPr/>
          <p:nvPr/>
        </p:nvSpPr>
        <p:spPr>
          <a:xfrm>
            <a:off x="4467860" y="3307715"/>
            <a:ext cx="295275" cy="2094230"/>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34" name="文本框 33"/>
          <p:cNvSpPr txBox="1"/>
          <p:nvPr/>
        </p:nvSpPr>
        <p:spPr>
          <a:xfrm>
            <a:off x="4763135" y="3307715"/>
            <a:ext cx="902335" cy="337185"/>
          </a:xfrm>
          <a:prstGeom prst="rect">
            <a:avLst/>
          </a:prstGeom>
          <a:noFill/>
        </p:spPr>
        <p:txBody>
          <a:bodyPr wrap="square" rtlCol="0">
            <a:spAutoFit/>
          </a:bodyPr>
          <a:p>
            <a:r>
              <a:rPr lang="en-US" altLang="zh-CN" sz="1600"/>
              <a:t>itemId</a:t>
            </a:r>
            <a:endParaRPr lang="en-US" altLang="zh-CN" sz="1600"/>
          </a:p>
        </p:txBody>
      </p:sp>
      <p:sp>
        <p:nvSpPr>
          <p:cNvPr id="2" name="文本框 1"/>
          <p:cNvSpPr txBox="1"/>
          <p:nvPr/>
        </p:nvSpPr>
        <p:spPr>
          <a:xfrm>
            <a:off x="3434715" y="1485265"/>
            <a:ext cx="1510030" cy="337185"/>
          </a:xfrm>
          <a:prstGeom prst="rect">
            <a:avLst/>
          </a:prstGeom>
          <a:noFill/>
        </p:spPr>
        <p:txBody>
          <a:bodyPr wrap="square" rtlCol="0">
            <a:spAutoFit/>
          </a:bodyPr>
          <a:p>
            <a:r>
              <a:rPr lang="en-US" altLang="zh-CN" sz="1600"/>
              <a:t>totalFailedNum</a:t>
            </a:r>
            <a:endParaRPr lang="en-US" altLang="zh-CN" sz="1600"/>
          </a:p>
        </p:txBody>
      </p:sp>
      <p:sp>
        <p:nvSpPr>
          <p:cNvPr id="6" name="文本框 5"/>
          <p:cNvSpPr txBox="1"/>
          <p:nvPr/>
        </p:nvSpPr>
        <p:spPr>
          <a:xfrm>
            <a:off x="3434715" y="2363470"/>
            <a:ext cx="1911985" cy="337185"/>
          </a:xfrm>
          <a:prstGeom prst="rect">
            <a:avLst/>
          </a:prstGeom>
          <a:noFill/>
        </p:spPr>
        <p:txBody>
          <a:bodyPr wrap="square" rtlCol="0">
            <a:spAutoFit/>
          </a:bodyPr>
          <a:p>
            <a:r>
              <a:rPr lang="en-US" altLang="zh-CN" sz="1600"/>
              <a:t>totalFailedWeight</a:t>
            </a:r>
            <a:endParaRPr lang="en-US" altLang="zh-CN" sz="1600"/>
          </a:p>
        </p:txBody>
      </p:sp>
      <p:sp>
        <p:nvSpPr>
          <p:cNvPr id="13" name="文本框 12"/>
          <p:cNvSpPr txBox="1"/>
          <p:nvPr/>
        </p:nvSpPr>
        <p:spPr>
          <a:xfrm>
            <a:off x="4763135" y="4726940"/>
            <a:ext cx="583565" cy="337185"/>
          </a:xfrm>
          <a:prstGeom prst="rect">
            <a:avLst/>
          </a:prstGeom>
          <a:noFill/>
        </p:spPr>
        <p:txBody>
          <a:bodyPr wrap="square" rtlCol="0">
            <a:spAutoFit/>
          </a:bodyPr>
          <a:p>
            <a:r>
              <a:rPr lang="en-US" altLang="zh-CN" sz="1600"/>
              <a:t>Path</a:t>
            </a:r>
            <a:endParaRPr lang="zh-CN" altLang="en-US" sz="1600"/>
          </a:p>
        </p:txBody>
      </p:sp>
      <p:sp>
        <p:nvSpPr>
          <p:cNvPr id="18" name="文本框 17"/>
          <p:cNvSpPr txBox="1"/>
          <p:nvPr/>
        </p:nvSpPr>
        <p:spPr>
          <a:xfrm>
            <a:off x="5774055" y="5064125"/>
            <a:ext cx="1215390" cy="337185"/>
          </a:xfrm>
          <a:prstGeom prst="rect">
            <a:avLst/>
          </a:prstGeom>
          <a:noFill/>
        </p:spPr>
        <p:txBody>
          <a:bodyPr wrap="square" rtlCol="0">
            <a:spAutoFit/>
          </a:bodyPr>
          <a:p>
            <a:r>
              <a:rPr lang="en-US" altLang="zh-CN" sz="1600"/>
              <a:t>[carNo]</a:t>
            </a:r>
            <a:endParaRPr lang="en-US" altLang="zh-CN" sz="1600"/>
          </a:p>
        </p:txBody>
      </p:sp>
      <p:sp>
        <p:nvSpPr>
          <p:cNvPr id="19" name="左大括号 18"/>
          <p:cNvSpPr/>
          <p:nvPr/>
        </p:nvSpPr>
        <p:spPr>
          <a:xfrm>
            <a:off x="5370195" y="4405630"/>
            <a:ext cx="295275" cy="995680"/>
          </a:xfrm>
          <a:prstGeom prst="leftBrace">
            <a:avLst>
              <a:gd name="adj1" fmla="val 69032"/>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endParaRPr>
          </a:p>
        </p:txBody>
      </p:sp>
      <p:sp>
        <p:nvSpPr>
          <p:cNvPr id="20" name="文本框 19"/>
          <p:cNvSpPr txBox="1"/>
          <p:nvPr/>
        </p:nvSpPr>
        <p:spPr>
          <a:xfrm>
            <a:off x="5774055" y="4389755"/>
            <a:ext cx="1215390" cy="337185"/>
          </a:xfrm>
          <a:prstGeom prst="rect">
            <a:avLst/>
          </a:prstGeom>
          <a:noFill/>
        </p:spPr>
        <p:txBody>
          <a:bodyPr wrap="square" rtlCol="0">
            <a:spAutoFit/>
          </a:bodyPr>
          <a:p>
            <a:r>
              <a:rPr lang="en-US" altLang="zh-CN" sz="1600"/>
              <a:t>[linkId]</a:t>
            </a:r>
            <a:endParaRPr lang="en-US" altLang="zh-CN" sz="1600"/>
          </a:p>
        </p:txBody>
      </p:sp>
      <p:sp>
        <p:nvSpPr>
          <p:cNvPr id="23" name="文本框 22"/>
          <p:cNvSpPr txBox="1"/>
          <p:nvPr/>
        </p:nvSpPr>
        <p:spPr>
          <a:xfrm>
            <a:off x="4763135" y="3901440"/>
            <a:ext cx="902335" cy="337185"/>
          </a:xfrm>
          <a:prstGeom prst="rect">
            <a:avLst/>
          </a:prstGeom>
          <a:noFill/>
        </p:spPr>
        <p:txBody>
          <a:bodyPr wrap="square" rtlCol="0">
            <a:spAutoFit/>
          </a:bodyPr>
          <a:p>
            <a:r>
              <a:rPr lang="en-US" altLang="zh-CN" sz="1600"/>
              <a:t>weight</a:t>
            </a:r>
            <a:endParaRPr lang="en-US" altLang="zh-CN" sz="1600"/>
          </a:p>
        </p:txBody>
      </p:sp>
    </p:spTree>
  </p:cSld>
  <p:clrMapOvr>
    <a:masterClrMapping/>
  </p:clrMapOvr>
  <p:transition advTm="95099"/>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3436620" y="1827530"/>
            <a:ext cx="4035425" cy="2586990"/>
          </a:xfrm>
          <a:prstGeom prst="rect">
            <a:avLst/>
          </a:prstGeom>
        </p:spPr>
        <p:txBody>
          <a:bodyPr/>
          <a:lstStyle/>
          <a:p>
            <a:pPr indent="0" eaLnBrk="1" latinLnBrk="0" hangingPunct="1">
              <a:lnSpc>
                <a:spcPct val="130000"/>
              </a:lnSpc>
              <a:spcBef>
                <a:spcPts val="1000"/>
              </a:spcBef>
              <a:spcAft>
                <a:spcPts val="1000"/>
              </a:spcAft>
              <a:buClr>
                <a:srgbClr val="00335A"/>
              </a:buClr>
              <a:buFont typeface="Wingdings" panose="05000000000000000000" charset="0"/>
              <a:buChar char="n"/>
            </a:pPr>
            <a:r>
              <a:rPr lang="en-US" altLang="zh-CN" smtClean="0">
                <a:solidFill>
                  <a:schemeClr val="bg1">
                    <a:lumMod val="65000"/>
                  </a:schemeClr>
                </a:solidFill>
                <a:latin typeface="微软雅黑" panose="020B0503020204020204" charset="-122"/>
                <a:ea typeface="微软雅黑" panose="020B0503020204020204" charset="-122"/>
              </a:rPr>
              <a:t> </a:t>
            </a:r>
            <a:r>
              <a:rPr lang="zh-CN" altLang="en-US" smtClean="0">
                <a:solidFill>
                  <a:schemeClr val="bg1">
                    <a:lumMod val="65000"/>
                  </a:schemeClr>
                </a:solidFill>
                <a:latin typeface="微软雅黑" panose="020B0503020204020204" charset="-122"/>
                <a:ea typeface="微软雅黑" panose="020B0503020204020204" charset="-122"/>
              </a:rPr>
              <a:t>赛题分析</a:t>
            </a:r>
            <a:endParaRPr lang="zh-CN" altLang="en-US" sz="600" smtClean="0">
              <a:solidFill>
                <a:srgbClr val="404040"/>
              </a:solidFill>
              <a:latin typeface="微软雅黑" panose="020B0503020204020204" charset="-122"/>
              <a:ea typeface="微软雅黑" panose="020B0503020204020204" charset="-122"/>
            </a:endParaRPr>
          </a:p>
          <a:p>
            <a:pPr indent="0" eaLnBrk="1" latinLnBrk="0" hangingPunct="1">
              <a:lnSpc>
                <a:spcPct val="130000"/>
              </a:lnSpc>
              <a:spcBef>
                <a:spcPts val="1000"/>
              </a:spcBef>
              <a:spcAft>
                <a:spcPts val="1000"/>
              </a:spcAft>
              <a:buClr>
                <a:srgbClr val="00335A"/>
              </a:buClr>
              <a:buFont typeface="Wingdings" panose="05000000000000000000" charset="0"/>
              <a:buChar char="n"/>
            </a:pPr>
            <a:r>
              <a:rPr lang="zh-CN" altLang="en-US" smtClean="0">
                <a:solidFill>
                  <a:schemeClr val="bg1">
                    <a:lumMod val="65000"/>
                  </a:schemeClr>
                </a:solidFill>
                <a:latin typeface="微软雅黑" panose="020B0503020204020204" charset="-122"/>
                <a:ea typeface="微软雅黑" panose="020B0503020204020204" charset="-122"/>
              </a:rPr>
              <a:t> 解题技巧</a:t>
            </a:r>
            <a:endParaRPr lang="zh-CN" altLang="en-US" smtClean="0">
              <a:solidFill>
                <a:srgbClr val="404040"/>
              </a:solidFill>
              <a:latin typeface="微软雅黑" panose="020B0503020204020204" charset="-122"/>
              <a:ea typeface="微软雅黑" panose="020B0503020204020204" charset="-122"/>
            </a:endParaRPr>
          </a:p>
          <a:p>
            <a:pPr indent="0" eaLnBrk="1" latinLnBrk="0" hangingPunct="1">
              <a:lnSpc>
                <a:spcPct val="130000"/>
              </a:lnSpc>
              <a:spcBef>
                <a:spcPts val="1000"/>
              </a:spcBef>
              <a:spcAft>
                <a:spcPts val="1000"/>
              </a:spcAft>
              <a:buClr>
                <a:srgbClr val="00335A"/>
              </a:buClr>
              <a:buFont typeface="Wingdings" panose="05000000000000000000" charset="0"/>
              <a:buChar char="n"/>
            </a:pPr>
            <a:r>
              <a:rPr lang="zh-CN" altLang="en-US" smtClean="0">
                <a:solidFill>
                  <a:srgbClr val="404040"/>
                </a:solidFill>
                <a:latin typeface="微软雅黑" panose="020B0503020204020204" charset="-122"/>
                <a:ea typeface="微软雅黑" panose="020B0503020204020204" charset="-122"/>
              </a:rPr>
              <a:t> 错误提示</a:t>
            </a:r>
            <a:endParaRPr lang="zh-CN" altLang="en-US" smtClean="0">
              <a:solidFill>
                <a:srgbClr val="404040"/>
              </a:solidFill>
              <a:latin typeface="微软雅黑" panose="020B0503020204020204" charset="-122"/>
              <a:ea typeface="微软雅黑" panose="020B0503020204020204" charset="-122"/>
            </a:endParaRPr>
          </a:p>
        </p:txBody>
      </p:sp>
    </p:spTree>
  </p:cSld>
  <p:clrMapOvr>
    <a:masterClrMapping/>
  </p:clrMapOvr>
  <p:transition advTm="12449"/>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rPr>
              <a:t>赛题分析</a:t>
            </a:r>
            <a:endParaRPr lang="zh-CN" altLang="en-US" smtClean="0">
              <a:latin typeface="Times New Roman" panose="02020603050405020304" charset="0"/>
            </a:endParaRPr>
          </a:p>
        </p:txBody>
      </p:sp>
      <p:sp>
        <p:nvSpPr>
          <p:cNvPr id="19" name="文本框 18"/>
          <p:cNvSpPr txBox="1"/>
          <p:nvPr/>
        </p:nvSpPr>
        <p:spPr>
          <a:xfrm>
            <a:off x="341996" y="1321341"/>
            <a:ext cx="8494714" cy="506730"/>
          </a:xfrm>
          <a:prstGeom prst="rect">
            <a:avLst/>
          </a:prstGeom>
          <a:solidFill>
            <a:schemeClr val="accent6">
              <a:lumMod val="20000"/>
              <a:lumOff val="80000"/>
            </a:schemeClr>
          </a:solidFill>
          <a:ln w="12700">
            <a:noFill/>
          </a:ln>
        </p:spPr>
        <p:txBody>
          <a:bodyPr wrap="square" rtlCol="0">
            <a:spAutoFit/>
          </a:bodyPr>
          <a:p>
            <a:pPr marL="342900" indent="-342900">
              <a:lnSpc>
                <a:spcPct val="150000"/>
              </a:lnSpc>
              <a:buClr>
                <a:srgbClr val="004D86"/>
              </a:buClr>
              <a:buFont typeface="Wingdings" panose="05000000000000000000" charset="0"/>
              <a:buChar char="Ø"/>
            </a:pPr>
            <a:r>
              <a:rPr lang="zh-CN" altLang="en-US" sz="1800" b="1" dirty="0">
                <a:latin typeface="Times New Roman" panose="02020603050405020304" charset="0"/>
                <a:ea typeface="楷体" panose="02010609060101010101" charset="-122"/>
                <a:cs typeface="Times New Roman" panose="02020603050405020304" charset="0"/>
              </a:rPr>
              <a:t>赛题背景</a:t>
            </a:r>
            <a:endParaRPr lang="zh-CN" altLang="en-US" sz="1800" b="1" dirty="0">
              <a:latin typeface="Times New Roman" panose="02020603050405020304" charset="0"/>
              <a:ea typeface="楷体" panose="02010609060101010101" charset="-122"/>
              <a:cs typeface="Times New Roman" panose="02020603050405020304" charset="0"/>
            </a:endParaRPr>
          </a:p>
        </p:txBody>
      </p:sp>
      <p:sp>
        <p:nvSpPr>
          <p:cNvPr id="20" name="文本框 19"/>
          <p:cNvSpPr txBox="1"/>
          <p:nvPr/>
        </p:nvSpPr>
        <p:spPr>
          <a:xfrm>
            <a:off x="324216" y="2842339"/>
            <a:ext cx="8494714" cy="506730"/>
          </a:xfrm>
          <a:prstGeom prst="rect">
            <a:avLst/>
          </a:prstGeom>
          <a:solidFill>
            <a:schemeClr val="accent6">
              <a:lumMod val="20000"/>
              <a:lumOff val="80000"/>
            </a:schemeClr>
          </a:solidFill>
          <a:ln w="12700">
            <a:noFill/>
          </a:ln>
        </p:spPr>
        <p:txBody>
          <a:bodyPr wrap="square" rtlCol="0">
            <a:spAutoFit/>
          </a:bodyPr>
          <a:p>
            <a:pPr marL="342900" indent="-342900">
              <a:lnSpc>
                <a:spcPct val="150000"/>
              </a:lnSpc>
              <a:buClr>
                <a:srgbClr val="004D86"/>
              </a:buClr>
              <a:buFont typeface="Wingdings" panose="05000000000000000000" charset="0"/>
              <a:buChar char="Ø"/>
            </a:pPr>
            <a:r>
              <a:rPr lang="zh-CN" altLang="en-US" sz="1800" b="1" dirty="0">
                <a:latin typeface="Times New Roman" panose="02020603050405020304" charset="0"/>
                <a:ea typeface="楷体" panose="02010609060101010101" charset="-122"/>
              </a:rPr>
              <a:t>已知条件</a:t>
            </a:r>
            <a:endParaRPr lang="zh-CN" altLang="en-US" sz="1800" b="1" dirty="0">
              <a:latin typeface="Times New Roman" panose="02020603050405020304" charset="0"/>
              <a:ea typeface="楷体" panose="02010609060101010101" charset="-122"/>
            </a:endParaRPr>
          </a:p>
        </p:txBody>
      </p:sp>
      <p:sp>
        <p:nvSpPr>
          <p:cNvPr id="6" name="文本框 5"/>
          <p:cNvSpPr txBox="1"/>
          <p:nvPr/>
        </p:nvSpPr>
        <p:spPr>
          <a:xfrm>
            <a:off x="333106" y="1828071"/>
            <a:ext cx="8494714" cy="829945"/>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800100" lvl="1" indent="-342900">
              <a:lnSpc>
                <a:spcPct val="150000"/>
              </a:lnSpc>
              <a:buClr>
                <a:srgbClr val="004D86"/>
              </a:buClr>
              <a:buFont typeface="Wingdings" panose="05000000000000000000" charset="0"/>
              <a:buChar char="n"/>
            </a:pPr>
            <a:r>
              <a:rPr lang="zh-CN" altLang="en-US" sz="1600" dirty="0">
                <a:latin typeface="Times New Roman" panose="02020603050405020304" charset="0"/>
                <a:ea typeface="楷体" panose="02010609060101010101" charset="-122"/>
                <a:cs typeface="Times New Roman" panose="02020603050405020304" charset="0"/>
              </a:rPr>
              <a:t>未来城市物流系统：利用有限的人力（拣货员）、物力（列车）运输足够多的货物</a:t>
            </a:r>
            <a:endParaRPr lang="zh-CN" altLang="en-US" sz="16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Wingdings" panose="05000000000000000000" charset="0"/>
              <a:buChar char="n"/>
            </a:pPr>
            <a:r>
              <a:rPr lang="zh-CN" altLang="en-US" sz="1600" dirty="0">
                <a:latin typeface="Times New Roman" panose="02020603050405020304" charset="0"/>
                <a:ea typeface="楷体" panose="02010609060101010101" charset="-122"/>
                <a:cs typeface="Times New Roman" panose="02020603050405020304" charset="0"/>
              </a:rPr>
              <a:t>其实是一个路径规划、网络调度优化问题</a:t>
            </a:r>
            <a:endParaRPr lang="zh-CN" altLang="en-US" sz="1600" dirty="0">
              <a:latin typeface="Times New Roman" panose="02020603050405020304" charset="0"/>
              <a:ea typeface="楷体" panose="02010609060101010101" charset="-122"/>
              <a:cs typeface="Times New Roman" panose="02020603050405020304" charset="0"/>
            </a:endParaRPr>
          </a:p>
        </p:txBody>
      </p:sp>
      <p:sp>
        <p:nvSpPr>
          <p:cNvPr id="10" name="文本框 9"/>
          <p:cNvSpPr txBox="1"/>
          <p:nvPr/>
        </p:nvSpPr>
        <p:spPr>
          <a:xfrm>
            <a:off x="315326" y="3348896"/>
            <a:ext cx="8494714" cy="2999740"/>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800100" lvl="1" indent="-342900">
              <a:lnSpc>
                <a:spcPct val="150000"/>
              </a:lnSpc>
              <a:buClr>
                <a:srgbClr val="004D86"/>
              </a:buClr>
              <a:buFont typeface="Wingdings" panose="05000000000000000000" charset="0"/>
              <a:buChar char="n"/>
            </a:pPr>
            <a:r>
              <a:rPr lang="zh-CN" altLang="en-US" sz="1400" dirty="0">
                <a:latin typeface="Times New Roman" panose="02020603050405020304" charset="0"/>
                <a:ea typeface="楷体" panose="02010609060101010101" charset="-122"/>
                <a:cs typeface="Times New Roman" panose="02020603050405020304" charset="0"/>
              </a:rPr>
              <a:t>轨道交通系统（拓扑）</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rPr>
              <a:t>站点：拓扑图中的点</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rPr>
              <a:t>轨道：拓扑图中的边、链路</a:t>
            </a:r>
            <a:endParaRPr lang="zh-CN" altLang="en-US" sz="1400" dirty="0">
              <a:latin typeface="Times New Roman" panose="02020603050405020304" charset="0"/>
              <a:ea typeface="楷体" panose="02010609060101010101" charset="-122"/>
              <a:cs typeface="Times New Roman" panose="02020603050405020304" charset="0"/>
            </a:endParaRPr>
          </a:p>
          <a:p>
            <a:pPr marL="1257300" lvl="2"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rPr>
              <a:t>列车：相当于将一条链路划分为不同的车道，每条车道上有一辆载重</a:t>
            </a:r>
            <a:r>
              <a:rPr lang="en-US" altLang="zh-CN" sz="1400" dirty="0">
                <a:latin typeface="Times New Roman" panose="02020603050405020304" charset="0"/>
                <a:ea typeface="楷体" panose="02010609060101010101" charset="-122"/>
                <a:cs typeface="Times New Roman" panose="02020603050405020304" charset="0"/>
              </a:rPr>
              <a:t>100T</a:t>
            </a:r>
            <a:r>
              <a:rPr lang="zh-CN" altLang="en-US" sz="1400" dirty="0">
                <a:latin typeface="Times New Roman" panose="02020603050405020304" charset="0"/>
                <a:ea typeface="楷体" panose="02010609060101010101" charset="-122"/>
                <a:cs typeface="Times New Roman" panose="02020603050405020304" charset="0"/>
              </a:rPr>
              <a:t>的列车</a:t>
            </a:r>
            <a:endParaRPr lang="zh-CN" altLang="en-US" sz="14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Wingdings" panose="05000000000000000000" charset="0"/>
              <a:buChar char="n"/>
            </a:pPr>
            <a:r>
              <a:rPr lang="zh-CN" altLang="en-US" sz="1400" dirty="0">
                <a:latin typeface="Times New Roman" panose="02020603050405020304" charset="0"/>
                <a:ea typeface="楷体" panose="02010609060101010101" charset="-122"/>
                <a:cs typeface="Times New Roman" panose="02020603050405020304" charset="0"/>
                <a:sym typeface="+mn-ea"/>
              </a:rPr>
              <a:t>货物信息</a:t>
            </a:r>
            <a:endParaRPr lang="zh-CN" altLang="en-US" sz="1400" dirty="0">
              <a:latin typeface="Times New Roman" panose="02020603050405020304" charset="0"/>
              <a:ea typeface="楷体" panose="02010609060101010101" charset="-122"/>
              <a:cs typeface="Times New Roman" panose="02020603050405020304" charset="0"/>
              <a:sym typeface="+mn-ea"/>
            </a:endParaRPr>
          </a:p>
          <a:p>
            <a:pPr marL="1257300" lvl="2"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sym typeface="+mn-ea"/>
              </a:rPr>
              <a:t>起止站点、重量、运输途中必经站点</a:t>
            </a:r>
            <a:endParaRPr lang="zh-CN" altLang="en-US" sz="1400" dirty="0">
              <a:latin typeface="Times New Roman" panose="02020603050405020304" charset="0"/>
              <a:ea typeface="楷体" panose="02010609060101010101" charset="-122"/>
              <a:cs typeface="Times New Roman" panose="02020603050405020304" charset="0"/>
              <a:sym typeface="+mn-ea"/>
            </a:endParaRPr>
          </a:p>
          <a:p>
            <a:pPr marL="800100" lvl="1" indent="-342900">
              <a:lnSpc>
                <a:spcPct val="150000"/>
              </a:lnSpc>
              <a:buClr>
                <a:srgbClr val="004D86"/>
              </a:buClr>
              <a:buFont typeface="Wingdings" panose="05000000000000000000" charset="0"/>
              <a:buChar char="n"/>
            </a:pPr>
            <a:r>
              <a:rPr lang="zh-CN" altLang="en-US" sz="1400" dirty="0">
                <a:latin typeface="Times New Roman" panose="02020603050405020304" charset="0"/>
                <a:ea typeface="楷体" panose="02010609060101010101" charset="-122"/>
                <a:cs typeface="Times New Roman" panose="02020603050405020304" charset="0"/>
                <a:sym typeface="+mn-ea"/>
              </a:rPr>
              <a:t>拣货员</a:t>
            </a:r>
            <a:endParaRPr lang="zh-CN" altLang="en-US" sz="1600" dirty="0">
              <a:latin typeface="Times New Roman" panose="02020603050405020304" charset="0"/>
              <a:ea typeface="楷体" panose="02010609060101010101" charset="-122"/>
              <a:cs typeface="Times New Roman" panose="02020603050405020304" charset="0"/>
              <a:sym typeface="+mn-ea"/>
            </a:endParaRPr>
          </a:p>
          <a:p>
            <a:pPr marL="1257300" lvl="2"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sym typeface="+mn-ea"/>
              </a:rPr>
              <a:t>每个站点有一定数量的拣货员（可能是</a:t>
            </a:r>
            <a:r>
              <a:rPr lang="en-US" altLang="zh-CN" sz="1400" dirty="0">
                <a:latin typeface="Times New Roman" panose="02020603050405020304" charset="0"/>
                <a:ea typeface="楷体" panose="02010609060101010101" charset="-122"/>
                <a:cs typeface="Times New Roman" panose="02020603050405020304" charset="0"/>
                <a:sym typeface="+mn-ea"/>
              </a:rPr>
              <a:t>0</a:t>
            </a:r>
            <a:r>
              <a:rPr lang="zh-CN" altLang="en-US" sz="1400" dirty="0">
                <a:latin typeface="Times New Roman" panose="02020603050405020304" charset="0"/>
                <a:ea typeface="楷体" panose="02010609060101010101" charset="-122"/>
                <a:cs typeface="Times New Roman" panose="02020603050405020304" charset="0"/>
                <a:sym typeface="+mn-ea"/>
              </a:rPr>
              <a:t>）</a:t>
            </a:r>
            <a:endParaRPr lang="zh-CN" altLang="en-US" sz="1400" dirty="0">
              <a:latin typeface="Times New Roman" panose="02020603050405020304" charset="0"/>
              <a:ea typeface="楷体" panose="02010609060101010101" charset="-122"/>
              <a:cs typeface="Times New Roman" panose="02020603050405020304" charset="0"/>
              <a:sym typeface="+mn-ea"/>
            </a:endParaRPr>
          </a:p>
          <a:p>
            <a:pPr marL="1257300" lvl="2" indent="-342900">
              <a:lnSpc>
                <a:spcPct val="150000"/>
              </a:lnSpc>
              <a:buClr>
                <a:srgbClr val="004D86"/>
              </a:buClr>
              <a:buFont typeface="Arial" panose="020B0604020202020204" pitchFamily="34" charset="0"/>
              <a:buChar char="•"/>
            </a:pPr>
            <a:r>
              <a:rPr lang="zh-CN" altLang="en-US" sz="1400" dirty="0">
                <a:latin typeface="Times New Roman" panose="02020603050405020304" charset="0"/>
                <a:ea typeface="楷体" panose="02010609060101010101" charset="-122"/>
                <a:cs typeface="Times New Roman" panose="02020603050405020304" charset="0"/>
                <a:sym typeface="+mn-ea"/>
              </a:rPr>
              <a:t>使用场景：上下货、货物更换车道（列车）、多货物汇聚打包、拆包等</a:t>
            </a: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spTree>
  </p:cSld>
  <p:clrMapOvr>
    <a:masterClrMapping/>
  </p:clrMapOvr>
  <p:transition advTm="59623"/>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algn="l" eaLnBrk="1" hangingPunct="1">
              <a:buClrTx/>
              <a:buSzTx/>
              <a:buFontTx/>
            </a:pPr>
            <a:r>
              <a:rPr lang="zh-CN" altLang="en-US" smtClean="0">
                <a:latin typeface="Times New Roman" panose="02020603050405020304" charset="0"/>
              </a:rPr>
              <a:t>结果校验报错解释</a:t>
            </a:r>
            <a:endParaRPr lang="zh-CN" altLang="en-US" smtClean="0">
              <a:latin typeface="Times New Roman" panose="02020603050405020304" charset="0"/>
            </a:endParaRPr>
          </a:p>
        </p:txBody>
      </p:sp>
      <p:sp>
        <p:nvSpPr>
          <p:cNvPr id="5" name="文本框 4"/>
          <p:cNvSpPr txBox="1"/>
          <p:nvPr/>
        </p:nvSpPr>
        <p:spPr>
          <a:xfrm>
            <a:off x="333375" y="1330960"/>
            <a:ext cx="8418830" cy="4615815"/>
          </a:xfrm>
          <a:prstGeom prst="rect">
            <a:avLst/>
          </a:prstGeom>
          <a:noFill/>
        </p:spPr>
        <p:txBody>
          <a:bodyPr wrap="square" rtlCol="0" anchor="t">
            <a:spAutoFit/>
          </a:bodyPr>
          <a:p>
            <a:pPr eaLnBrk="1" latinLnBrk="0" hangingPunct="1">
              <a:lnSpc>
                <a:spcPct val="150000"/>
              </a:lnSpc>
            </a:pPr>
            <a:r>
              <a:rPr lang="zh-CN" altLang="en-US" sz="1400"/>
              <a:t>1. "... is illegal request name!"  </a:t>
            </a:r>
            <a:endParaRPr lang="zh-CN" altLang="en-US" sz="1400"/>
          </a:p>
          <a:p>
            <a:pPr eaLnBrk="1" latinLnBrk="0" hangingPunct="1">
              <a:lnSpc>
                <a:spcPct val="150000"/>
              </a:lnSpc>
            </a:pPr>
            <a:r>
              <a:rPr lang="zh-CN" altLang="en-US" sz="1400"/>
              <a:t>    该货物在请求列表中不存在，可能原因：结果输出的请求名称有问题；读取文件有问题等，或者漏了。</a:t>
            </a:r>
            <a:endParaRPr lang="zh-CN" altLang="en-US" sz="1400"/>
          </a:p>
          <a:p>
            <a:pPr eaLnBrk="1" latinLnBrk="0" hangingPunct="1">
              <a:lnSpc>
                <a:spcPct val="150000"/>
              </a:lnSpc>
            </a:pPr>
            <a:r>
              <a:rPr lang="zh-CN" altLang="en-US" sz="1400"/>
              <a:t>2. "... has more than one result!"</a:t>
            </a:r>
            <a:endParaRPr lang="zh-CN" altLang="en-US" sz="1400"/>
          </a:p>
          <a:p>
            <a:pPr eaLnBrk="1" latinLnBrk="0" hangingPunct="1">
              <a:lnSpc>
                <a:spcPct val="150000"/>
              </a:lnSpc>
            </a:pPr>
            <a:r>
              <a:rPr lang="zh-CN" altLang="en-US" sz="1400"/>
              <a:t>    该货物在输出结果中有多个路径结果，重复了。</a:t>
            </a:r>
            <a:endParaRPr lang="zh-CN" altLang="en-US" sz="1400"/>
          </a:p>
          <a:p>
            <a:pPr eaLnBrk="1" latinLnBrk="0" hangingPunct="1">
              <a:lnSpc>
                <a:spcPct val="150000"/>
              </a:lnSpc>
            </a:pPr>
            <a:r>
              <a:rPr lang="zh-CN" altLang="en-US" sz="1400"/>
              <a:t>3. "... has illegal result!"</a:t>
            </a:r>
            <a:endParaRPr lang="zh-CN" altLang="en-US" sz="1400"/>
          </a:p>
          <a:p>
            <a:pPr eaLnBrk="1" latinLnBrk="0" hangingPunct="1">
              <a:lnSpc>
                <a:spcPct val="150000"/>
              </a:lnSpc>
            </a:pPr>
            <a:r>
              <a:rPr lang="zh-CN" altLang="en-US" sz="1400"/>
              <a:t>    该货物结果非法，原因：轨道规划为null，列车规划不为null；</a:t>
            </a:r>
            <a:endParaRPr lang="zh-CN" altLang="en-US" sz="1400"/>
          </a:p>
          <a:p>
            <a:pPr eaLnBrk="1" latinLnBrk="0" hangingPunct="1">
              <a:lnSpc>
                <a:spcPct val="150000"/>
              </a:lnSpc>
            </a:pPr>
            <a:r>
              <a:rPr lang="zh-CN" altLang="en-US" sz="1400"/>
              <a:t>4. "...is an illegal request id!"</a:t>
            </a:r>
            <a:endParaRPr lang="zh-CN" altLang="en-US" sz="1400"/>
          </a:p>
          <a:p>
            <a:pPr eaLnBrk="1" latinLnBrk="0" hangingPunct="1">
              <a:lnSpc>
                <a:spcPct val="150000"/>
              </a:lnSpc>
            </a:pPr>
            <a:r>
              <a:rPr lang="zh-CN" altLang="en-US" sz="1400"/>
              <a:t>    该轨道在轨道列表中不存在，请检查结果输出或者文件读取；</a:t>
            </a:r>
            <a:endParaRPr lang="zh-CN" altLang="en-US" sz="1400"/>
          </a:p>
          <a:p>
            <a:pPr eaLnBrk="1" latinLnBrk="0" hangingPunct="1">
              <a:lnSpc>
                <a:spcPct val="150000"/>
              </a:lnSpc>
            </a:pPr>
            <a:r>
              <a:rPr lang="zh-CN" altLang="en-US" sz="1400"/>
              <a:t>5. "...is an illgeal car NO! which must be between [1,...]"</a:t>
            </a:r>
            <a:endParaRPr lang="zh-CN" altLang="en-US" sz="1400"/>
          </a:p>
          <a:p>
            <a:pPr eaLnBrk="1" latinLnBrk="0" hangingPunct="1">
              <a:lnSpc>
                <a:spcPct val="150000"/>
              </a:lnSpc>
            </a:pPr>
            <a:r>
              <a:rPr lang="zh-CN" altLang="en-US" sz="1400"/>
              <a:t>    列车的编号超过实际允许范围</a:t>
            </a:r>
            <a:endParaRPr lang="zh-CN" altLang="en-US" sz="1400"/>
          </a:p>
          <a:p>
            <a:pPr eaLnBrk="1" latinLnBrk="0" hangingPunct="1">
              <a:lnSpc>
                <a:spcPct val="150000"/>
              </a:lnSpc>
            </a:pPr>
            <a:r>
              <a:rPr lang="zh-CN" altLang="en-US" sz="1400"/>
              <a:t>6. "... link size isn't equal with car number!"</a:t>
            </a:r>
            <a:endParaRPr lang="zh-CN" altLang="en-US" sz="1400"/>
          </a:p>
          <a:p>
            <a:pPr eaLnBrk="1" latinLnBrk="0" hangingPunct="1">
              <a:lnSpc>
                <a:spcPct val="150000"/>
              </a:lnSpc>
            </a:pPr>
            <a:r>
              <a:rPr lang="zh-CN" altLang="en-US" sz="1400"/>
              <a:t>     货物结果中的轨道数和列车数不一致；</a:t>
            </a:r>
            <a:endParaRPr lang="zh-CN" altLang="en-US" sz="1400"/>
          </a:p>
          <a:p>
            <a:pPr eaLnBrk="1" latinLnBrk="0" hangingPunct="1">
              <a:lnSpc>
                <a:spcPct val="150000"/>
              </a:lnSpc>
            </a:pPr>
            <a:r>
              <a:rPr lang="zh-CN" altLang="en-US" sz="1400"/>
              <a:t>7. "...'s path is illegal!"</a:t>
            </a:r>
            <a:endParaRPr lang="zh-CN" altLang="en-US" sz="1400"/>
          </a:p>
          <a:p>
            <a:pPr eaLnBrk="1" latinLnBrk="0" hangingPunct="1">
              <a:lnSpc>
                <a:spcPct val="150000"/>
              </a:lnSpc>
            </a:pPr>
            <a:r>
              <a:rPr lang="zh-CN" altLang="en-US" sz="1400"/>
              <a:t>    结果路径非法，原因包括：货物的源宿和路径的源宿（或宿源）不一致;路径存在环路;</a:t>
            </a:r>
            <a:endParaRPr lang="zh-CN" altLang="en-US" sz="1400"/>
          </a:p>
        </p:txBody>
      </p:sp>
    </p:spTree>
  </p:cSld>
  <p:clrMapOvr>
    <a:masterClrMapping/>
  </p:clrMapOvr>
  <p:transition advTm="88499"/>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algn="l" eaLnBrk="1" hangingPunct="1">
              <a:buClrTx/>
              <a:buSzTx/>
              <a:buFontTx/>
            </a:pPr>
            <a:r>
              <a:rPr lang="zh-CN" altLang="en-US" smtClean="0">
                <a:latin typeface="Times New Roman" panose="02020603050405020304" charset="0"/>
              </a:rPr>
              <a:t>结果校验报错解释</a:t>
            </a:r>
            <a:endParaRPr lang="zh-CN" altLang="en-US" smtClean="0">
              <a:latin typeface="Times New Roman" panose="02020603050405020304" charset="0"/>
            </a:endParaRPr>
          </a:p>
        </p:txBody>
      </p:sp>
      <p:sp>
        <p:nvSpPr>
          <p:cNvPr id="5" name="文本框 4"/>
          <p:cNvSpPr txBox="1"/>
          <p:nvPr/>
        </p:nvSpPr>
        <p:spPr>
          <a:xfrm>
            <a:off x="333375" y="1036320"/>
            <a:ext cx="8418830" cy="5262245"/>
          </a:xfrm>
          <a:prstGeom prst="rect">
            <a:avLst/>
          </a:prstGeom>
          <a:noFill/>
        </p:spPr>
        <p:txBody>
          <a:bodyPr wrap="square" rtlCol="0" anchor="t">
            <a:spAutoFit/>
          </a:bodyPr>
          <a:p>
            <a:pPr lvl="0" algn="l">
              <a:lnSpc>
                <a:spcPct val="150000"/>
              </a:lnSpc>
              <a:buClrTx/>
              <a:buSzTx/>
            </a:pPr>
            <a:r>
              <a:rPr lang="zh-CN" altLang="en-US" sz="1400">
                <a:sym typeface="+mn-ea"/>
              </a:rPr>
              <a:t>8. "...'s path is not continuous!"</a:t>
            </a:r>
            <a:endParaRPr lang="zh-CN" altLang="en-US" sz="1400">
              <a:sym typeface="+mn-ea"/>
            </a:endParaRPr>
          </a:p>
          <a:p>
            <a:pPr lvl="0" algn="l">
              <a:lnSpc>
                <a:spcPct val="150000"/>
              </a:lnSpc>
              <a:buClrTx/>
              <a:buSzTx/>
            </a:pPr>
            <a:r>
              <a:rPr lang="zh-CN" altLang="en-US" sz="1400">
                <a:sym typeface="+mn-ea"/>
              </a:rPr>
              <a:t>    输出路径不是连的；如A-&gt;B, C-&gt;D，漏了B-&gt;C</a:t>
            </a:r>
            <a:endParaRPr lang="zh-CN" altLang="en-US" sz="1400">
              <a:sym typeface="+mn-ea"/>
            </a:endParaRPr>
          </a:p>
          <a:p>
            <a:pPr lvl="0" algn="l">
              <a:lnSpc>
                <a:spcPct val="150000"/>
              </a:lnSpc>
              <a:buClrTx/>
              <a:buSzTx/>
            </a:pPr>
            <a:r>
              <a:rPr lang="zh-CN" altLang="en-US" sz="1400">
                <a:sym typeface="+mn-ea"/>
              </a:rPr>
              <a:t>9. "...'s path has incorrect dst node!"</a:t>
            </a:r>
            <a:endParaRPr lang="zh-CN" altLang="en-US" sz="1400">
              <a:sym typeface="+mn-ea"/>
            </a:endParaRPr>
          </a:p>
          <a:p>
            <a:pPr lvl="0" algn="l">
              <a:lnSpc>
                <a:spcPct val="150000"/>
              </a:lnSpc>
              <a:buClrTx/>
              <a:buSzTx/>
            </a:pPr>
            <a:r>
              <a:rPr lang="zh-CN" altLang="en-US" sz="1400">
                <a:sym typeface="+mn-ea"/>
              </a:rPr>
              <a:t>    路径源宿和货物不对应；</a:t>
            </a:r>
            <a:endParaRPr lang="zh-CN" altLang="en-US" sz="1400">
              <a:sym typeface="+mn-ea"/>
            </a:endParaRPr>
          </a:p>
          <a:p>
            <a:pPr lvl="0" algn="l">
              <a:lnSpc>
                <a:spcPct val="150000"/>
              </a:lnSpc>
              <a:buClrTx/>
              <a:buSzTx/>
            </a:pPr>
            <a:r>
              <a:rPr lang="zh-CN" altLang="en-US" sz="1400">
                <a:sym typeface="+mn-ea"/>
              </a:rPr>
              <a:t>10. "...'s inevitable node: ... is not reached!"</a:t>
            </a:r>
            <a:endParaRPr lang="zh-CN" altLang="en-US" sz="1400">
              <a:sym typeface="+mn-ea"/>
            </a:endParaRPr>
          </a:p>
          <a:p>
            <a:pPr lvl="0" algn="l">
              <a:lnSpc>
                <a:spcPct val="150000"/>
              </a:lnSpc>
              <a:buClrTx/>
              <a:buSzTx/>
            </a:pPr>
            <a:r>
              <a:rPr lang="zh-CN" altLang="en-US" sz="1400">
                <a:sym typeface="+mn-ea"/>
              </a:rPr>
              <a:t>    带必经站点的货物，某些必经站点没有被经过；</a:t>
            </a:r>
            <a:endParaRPr lang="zh-CN" altLang="en-US" sz="1400">
              <a:sym typeface="+mn-ea"/>
            </a:endParaRPr>
          </a:p>
          <a:p>
            <a:pPr lvl="0" algn="l">
              <a:lnSpc>
                <a:spcPct val="150000"/>
              </a:lnSpc>
              <a:buClrTx/>
              <a:buSzTx/>
            </a:pPr>
            <a:r>
              <a:rPr lang="zh-CN" altLang="en-US" sz="1400">
                <a:sym typeface="+mn-ea"/>
              </a:rPr>
              <a:t>11. "... is not related with ..."</a:t>
            </a:r>
            <a:endParaRPr lang="zh-CN" altLang="en-US" sz="1400">
              <a:sym typeface="+mn-ea"/>
            </a:endParaRPr>
          </a:p>
          <a:p>
            <a:pPr lvl="0" algn="l">
              <a:lnSpc>
                <a:spcPct val="150000"/>
              </a:lnSpc>
              <a:buClrTx/>
              <a:buSzTx/>
            </a:pPr>
            <a:r>
              <a:rPr lang="zh-CN" altLang="en-US" sz="1400">
                <a:sym typeface="+mn-ea"/>
              </a:rPr>
              <a:t>    某站点的所相连的轨道中没有某个轨道；</a:t>
            </a:r>
            <a:endParaRPr lang="zh-CN" altLang="en-US" sz="1400">
              <a:sym typeface="+mn-ea"/>
            </a:endParaRPr>
          </a:p>
          <a:p>
            <a:pPr lvl="0" algn="l">
              <a:lnSpc>
                <a:spcPct val="150000"/>
              </a:lnSpc>
              <a:buClrTx/>
              <a:buSzTx/>
            </a:pPr>
            <a:r>
              <a:rPr lang="zh-CN" altLang="en-US" sz="1400">
                <a:sym typeface="+mn-ea"/>
              </a:rPr>
              <a:t>12. "... failed to allocate resource!"</a:t>
            </a:r>
            <a:endParaRPr lang="zh-CN" altLang="en-US" sz="1400">
              <a:sym typeface="+mn-ea"/>
            </a:endParaRPr>
          </a:p>
          <a:p>
            <a:pPr lvl="0" algn="l">
              <a:lnSpc>
                <a:spcPct val="150000"/>
              </a:lnSpc>
              <a:buClrTx/>
              <a:buSzTx/>
            </a:pPr>
            <a:r>
              <a:rPr lang="zh-CN" altLang="en-US" sz="1400">
                <a:sym typeface="+mn-ea"/>
              </a:rPr>
              <a:t>    某货物部署失败，原因：在某个列车中没有足够的空间给该货物</a:t>
            </a:r>
            <a:endParaRPr lang="zh-CN" altLang="en-US" sz="1400">
              <a:sym typeface="+mn-ea"/>
            </a:endParaRPr>
          </a:p>
          <a:p>
            <a:pPr lvl="0" algn="l">
              <a:lnSpc>
                <a:spcPct val="150000"/>
              </a:lnSpc>
              <a:buClrTx/>
              <a:buSzTx/>
            </a:pPr>
            <a:r>
              <a:rPr lang="zh-CN" altLang="en-US" sz="1400">
                <a:sym typeface="+mn-ea"/>
              </a:rPr>
              <a:t>13. "...'s worker is more than max value!"</a:t>
            </a:r>
            <a:endParaRPr lang="zh-CN" altLang="en-US" sz="1400">
              <a:sym typeface="+mn-ea"/>
            </a:endParaRPr>
          </a:p>
          <a:p>
            <a:pPr lvl="0" algn="l">
              <a:lnSpc>
                <a:spcPct val="150000"/>
              </a:lnSpc>
              <a:buClrTx/>
              <a:buSzTx/>
            </a:pPr>
            <a:r>
              <a:rPr lang="zh-CN" altLang="en-US" sz="1400">
                <a:sym typeface="+mn-ea"/>
              </a:rPr>
              <a:t>    某中转站的拣货员数量超过阈值.</a:t>
            </a:r>
            <a:endParaRPr lang="zh-CN" altLang="en-US" sz="1400">
              <a:sym typeface="+mn-ea"/>
            </a:endParaRPr>
          </a:p>
          <a:p>
            <a:pPr lvl="0" algn="l">
              <a:lnSpc>
                <a:spcPct val="150000"/>
              </a:lnSpc>
              <a:buClrTx/>
              <a:buSzTx/>
            </a:pPr>
            <a:r>
              <a:rPr lang="zh-CN" altLang="en-US" sz="1400">
                <a:sym typeface="+mn-ea"/>
              </a:rPr>
              <a:t>14. "failed request number or total failed goods weight is incorrect!"</a:t>
            </a:r>
            <a:endParaRPr lang="zh-CN" altLang="en-US" sz="1400">
              <a:sym typeface="+mn-ea"/>
            </a:endParaRPr>
          </a:p>
          <a:p>
            <a:pPr lvl="0" algn="l">
              <a:lnSpc>
                <a:spcPct val="150000"/>
              </a:lnSpc>
              <a:buClrTx/>
              <a:buSzTx/>
            </a:pPr>
            <a:r>
              <a:rPr lang="zh-CN" altLang="en-US" sz="1400">
                <a:sym typeface="+mn-ea"/>
              </a:rPr>
              <a:t>    失败货物数量或总重量统计不正确，也可能是总重量精度问题，非整型。</a:t>
            </a:r>
            <a:endParaRPr lang="zh-CN" altLang="en-US" sz="1400">
              <a:sym typeface="+mn-ea"/>
            </a:endParaRPr>
          </a:p>
          <a:p>
            <a:pPr lvl="0" algn="l">
              <a:lnSpc>
                <a:spcPct val="150000"/>
              </a:lnSpc>
              <a:buClrTx/>
              <a:buSzTx/>
            </a:pPr>
            <a:r>
              <a:rPr lang="zh-CN" altLang="en-US" sz="1400">
                <a:sym typeface="+mn-ea"/>
              </a:rPr>
              <a:t>15. "lock of some requests' result!"</a:t>
            </a:r>
            <a:endParaRPr lang="zh-CN" altLang="en-US" sz="1400">
              <a:sym typeface="+mn-ea"/>
            </a:endParaRPr>
          </a:p>
          <a:p>
            <a:pPr lvl="0" algn="l">
              <a:lnSpc>
                <a:spcPct val="150000"/>
              </a:lnSpc>
              <a:buClrTx/>
              <a:buSzTx/>
            </a:pPr>
            <a:r>
              <a:rPr lang="zh-CN" altLang="en-US" sz="1400">
                <a:sym typeface="+mn-ea"/>
              </a:rPr>
              <a:t>    有算路结果的货物数与总数不一致，可能是漏掉某个货物的结果。</a:t>
            </a:r>
            <a:endParaRPr lang="zh-CN" altLang="en-US" sz="1400">
              <a:sym typeface="+mn-ea"/>
            </a:endParaRPr>
          </a:p>
        </p:txBody>
      </p:sp>
    </p:spTree>
  </p:cSld>
  <p:clrMapOvr>
    <a:masterClrMapping/>
  </p:clrMapOvr>
  <p:transition advTm="88499"/>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10242" name="Title 4"/>
          <p:cNvSpPr>
            <a:spLocks noGrp="1"/>
          </p:cNvSpPr>
          <p:nvPr>
            <p:ph type="title"/>
          </p:nvPr>
        </p:nvSpPr>
        <p:spPr>
          <a:xfrm>
            <a:off x="3555683" y="2336165"/>
            <a:ext cx="4843462" cy="962025"/>
          </a:xfrm>
        </p:spPr>
        <p:txBody>
          <a:bodyPr/>
          <a:lstStyle/>
          <a:p>
            <a:pPr eaLnBrk="1" hangingPunct="1"/>
            <a:r>
              <a:rPr lang="zh-CN" altLang="en-US" sz="4800" dirty="0" smtClean="0">
                <a:solidFill>
                  <a:schemeClr val="bg1"/>
                </a:solidFill>
              </a:rPr>
              <a:t>谢谢</a:t>
            </a:r>
            <a:r>
              <a:rPr lang="zh-CN" altLang="en-US" sz="4800" dirty="0" smtClean="0"/>
              <a:t>！</a:t>
            </a:r>
            <a:endParaRPr lang="en-US" altLang="zh-CN" sz="4800" dirty="0" smtClean="0">
              <a:solidFill>
                <a:schemeClr val="bg1"/>
              </a:solidFill>
            </a:endParaRPr>
          </a:p>
        </p:txBody>
      </p:sp>
    </p:spTree>
  </p:cSld>
  <p:clrMapOvr>
    <a:masterClrMapping/>
  </p:clrMapOvr>
  <p:transition advTm="107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rPr>
              <a:t>赛题分析</a:t>
            </a:r>
            <a:endParaRPr lang="zh-CN" altLang="en-US" smtClean="0">
              <a:latin typeface="Times New Roman" panose="02020603050405020304" charset="0"/>
            </a:endParaRPr>
          </a:p>
        </p:txBody>
      </p:sp>
      <p:sp>
        <p:nvSpPr>
          <p:cNvPr id="19" name="文本框 18"/>
          <p:cNvSpPr txBox="1"/>
          <p:nvPr/>
        </p:nvSpPr>
        <p:spPr>
          <a:xfrm>
            <a:off x="341996" y="1321341"/>
            <a:ext cx="8494714" cy="506730"/>
          </a:xfrm>
          <a:prstGeom prst="rect">
            <a:avLst/>
          </a:prstGeom>
          <a:solidFill>
            <a:schemeClr val="accent6">
              <a:lumMod val="20000"/>
              <a:lumOff val="80000"/>
            </a:schemeClr>
          </a:solidFill>
          <a:ln w="12700">
            <a:noFill/>
          </a:ln>
        </p:spPr>
        <p:txBody>
          <a:bodyPr wrap="square" rtlCol="0">
            <a:spAutoFit/>
          </a:bodyPr>
          <a:p>
            <a:pPr marL="342900" indent="-342900">
              <a:lnSpc>
                <a:spcPct val="150000"/>
              </a:lnSpc>
              <a:buClr>
                <a:srgbClr val="004D86"/>
              </a:buClr>
              <a:buFont typeface="Wingdings" panose="05000000000000000000" charset="0"/>
              <a:buChar char="Ø"/>
            </a:pPr>
            <a:r>
              <a:rPr lang="zh-CN" altLang="en-US" sz="1800" b="1" dirty="0">
                <a:latin typeface="Times New Roman" panose="02020603050405020304" charset="0"/>
                <a:ea typeface="楷体" panose="02010609060101010101" charset="-122"/>
                <a:cs typeface="Times New Roman" panose="02020603050405020304" charset="0"/>
              </a:rPr>
              <a:t>目标</a:t>
            </a:r>
            <a:endParaRPr lang="zh-CN" altLang="en-US" sz="1800" b="1" dirty="0">
              <a:latin typeface="Times New Roman" panose="02020603050405020304" charset="0"/>
              <a:ea typeface="楷体" panose="02010609060101010101" charset="-122"/>
              <a:cs typeface="Times New Roman" panose="02020603050405020304" charset="0"/>
            </a:endParaRPr>
          </a:p>
        </p:txBody>
      </p:sp>
      <p:sp>
        <p:nvSpPr>
          <p:cNvPr id="20" name="文本框 19"/>
          <p:cNvSpPr txBox="1"/>
          <p:nvPr/>
        </p:nvSpPr>
        <p:spPr>
          <a:xfrm>
            <a:off x="344536" y="3940254"/>
            <a:ext cx="8494714" cy="506730"/>
          </a:xfrm>
          <a:prstGeom prst="rect">
            <a:avLst/>
          </a:prstGeom>
          <a:solidFill>
            <a:schemeClr val="accent6">
              <a:lumMod val="20000"/>
              <a:lumOff val="80000"/>
            </a:schemeClr>
          </a:solidFill>
          <a:ln w="12700">
            <a:noFill/>
          </a:ln>
        </p:spPr>
        <p:txBody>
          <a:bodyPr wrap="square" rtlCol="0">
            <a:spAutoFit/>
          </a:bodyPr>
          <a:p>
            <a:pPr marL="342900" indent="-342900">
              <a:lnSpc>
                <a:spcPct val="150000"/>
              </a:lnSpc>
              <a:buClr>
                <a:srgbClr val="004D86"/>
              </a:buClr>
              <a:buFont typeface="Wingdings" panose="05000000000000000000" charset="0"/>
              <a:buChar char="Ø"/>
            </a:pPr>
            <a:r>
              <a:rPr lang="zh-CN" altLang="en-US" sz="1800" b="1" dirty="0">
                <a:latin typeface="Times New Roman" panose="02020603050405020304" charset="0"/>
                <a:ea typeface="楷体" panose="02010609060101010101" charset="-122"/>
              </a:rPr>
              <a:t>一些约束</a:t>
            </a:r>
            <a:endParaRPr lang="zh-CN" altLang="en-US" sz="1800" b="1" dirty="0">
              <a:latin typeface="Times New Roman" panose="02020603050405020304" charset="0"/>
              <a:ea typeface="楷体" panose="02010609060101010101" charset="-122"/>
            </a:endParaRPr>
          </a:p>
        </p:txBody>
      </p:sp>
      <p:sp>
        <p:nvSpPr>
          <p:cNvPr id="6" name="文本框 5"/>
          <p:cNvSpPr txBox="1"/>
          <p:nvPr/>
        </p:nvSpPr>
        <p:spPr>
          <a:xfrm>
            <a:off x="333106" y="1828071"/>
            <a:ext cx="8494714" cy="829945"/>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800100" lvl="1" indent="-342900">
              <a:lnSpc>
                <a:spcPct val="150000"/>
              </a:lnSpc>
              <a:buClr>
                <a:srgbClr val="004D86"/>
              </a:buClr>
              <a:buFont typeface="Wingdings" panose="05000000000000000000" charset="0"/>
              <a:buChar char="n"/>
            </a:pPr>
            <a:r>
              <a:rPr lang="zh-CN" altLang="en-US" sz="1600" dirty="0">
                <a:latin typeface="Times New Roman" panose="02020603050405020304" charset="0"/>
                <a:ea typeface="楷体" panose="02010609060101010101" charset="-122"/>
                <a:cs typeface="Times New Roman" panose="02020603050405020304" charset="0"/>
              </a:rPr>
              <a:t>为尽可能多的货物规划运输路线</a:t>
            </a:r>
            <a:endParaRPr lang="zh-CN" altLang="en-US" sz="1600" dirty="0">
              <a:latin typeface="Times New Roman" panose="02020603050405020304" charset="0"/>
              <a:ea typeface="楷体" panose="02010609060101010101" charset="-122"/>
              <a:cs typeface="Times New Roman" panose="02020603050405020304" charset="0"/>
            </a:endParaRPr>
          </a:p>
          <a:p>
            <a:pPr marL="800100" lvl="1" indent="-342900">
              <a:lnSpc>
                <a:spcPct val="150000"/>
              </a:lnSpc>
              <a:buClr>
                <a:srgbClr val="004D86"/>
              </a:buClr>
              <a:buFont typeface="Wingdings" panose="05000000000000000000" charset="0"/>
              <a:buChar char="n"/>
            </a:pPr>
            <a:r>
              <a:rPr lang="zh-CN" altLang="en-US" sz="1600" dirty="0">
                <a:latin typeface="Times New Roman" panose="02020603050405020304" charset="0"/>
                <a:ea typeface="楷体" panose="02010609060101010101" charset="-122"/>
                <a:cs typeface="Times New Roman" panose="02020603050405020304" charset="0"/>
              </a:rPr>
              <a:t>最终得分和运输失败的货物的重量以及数量双相关</a:t>
            </a:r>
            <a:endParaRPr lang="zh-CN" altLang="en-US" sz="1600" dirty="0">
              <a:latin typeface="Times New Roman" panose="02020603050405020304" charset="0"/>
              <a:ea typeface="楷体" panose="02010609060101010101" charset="-122"/>
              <a:cs typeface="Times New Roman" panose="02020603050405020304" charset="0"/>
            </a:endParaRPr>
          </a:p>
        </p:txBody>
      </p:sp>
      <p:sp>
        <p:nvSpPr>
          <p:cNvPr id="10" name="文本框 9"/>
          <p:cNvSpPr txBox="1"/>
          <p:nvPr/>
        </p:nvSpPr>
        <p:spPr>
          <a:xfrm>
            <a:off x="335646" y="4446811"/>
            <a:ext cx="8494714" cy="2907665"/>
          </a:xfrm>
          <a:prstGeom prst="rect">
            <a:avLst/>
          </a:prstGeom>
          <a:noFill/>
          <a:ln w="12700">
            <a:noFill/>
          </a:ln>
          <a:extLst>
            <a:ext uri="{909E8E84-426E-40DD-AFC4-6F175D3DCCD1}">
              <a14:hiddenFill xmlns:a14="http://schemas.microsoft.com/office/drawing/2010/main">
                <a:solidFill>
                  <a:schemeClr val="accent6">
                    <a:lumMod val="20000"/>
                    <a:lumOff val="80000"/>
                  </a:schemeClr>
                </a:solidFill>
              </a14:hiddenFill>
            </a:ext>
          </a:extLst>
        </p:spPr>
        <p:txBody>
          <a:bodyPr wrap="square" rtlCol="0">
            <a:spAutoFit/>
          </a:bodyPr>
          <a:p>
            <a:pPr marL="800100" lvl="1" indent="-342900">
              <a:lnSpc>
                <a:spcPct val="150000"/>
              </a:lnSpc>
              <a:buClr>
                <a:srgbClr val="004D86"/>
              </a:buClr>
              <a:buFont typeface="Wingdings" panose="05000000000000000000" charset="0"/>
              <a:buChar char="n"/>
            </a:pPr>
            <a:r>
              <a:rPr lang="zh-CN" altLang="en-US" sz="1600" dirty="0">
                <a:latin typeface="Times New Roman" panose="02020603050405020304" charset="0"/>
                <a:ea typeface="楷体" panose="02010609060101010101" charset="-122"/>
                <a:cs typeface="Times New Roman" panose="02020603050405020304" charset="0"/>
                <a:sym typeface="+mn-ea"/>
              </a:rPr>
              <a:t>货物的起止点固定需要各分配一个拣货员，用于上下货</a:t>
            </a:r>
            <a:endParaRPr lang="zh-CN" altLang="en-US" sz="1600" dirty="0">
              <a:latin typeface="Times New Roman" panose="02020603050405020304" charset="0"/>
              <a:ea typeface="楷体" panose="02010609060101010101" charset="-122"/>
              <a:cs typeface="Times New Roman" panose="02020603050405020304" charset="0"/>
              <a:sym typeface="+mn-ea"/>
            </a:endParaRPr>
          </a:p>
          <a:p>
            <a:pPr marL="800100" lvl="1" indent="-342900">
              <a:lnSpc>
                <a:spcPct val="150000"/>
              </a:lnSpc>
              <a:buClr>
                <a:srgbClr val="004D86"/>
              </a:buClr>
              <a:buFont typeface="Wingdings" panose="05000000000000000000" charset="0"/>
              <a:buChar char="n"/>
            </a:pPr>
            <a:r>
              <a:rPr lang="zh-CN" altLang="en-US" sz="1600" dirty="0">
                <a:latin typeface="Times New Roman" panose="02020603050405020304" charset="0"/>
                <a:ea typeface="楷体" panose="02010609060101010101" charset="-122"/>
                <a:cs typeface="Times New Roman" panose="02020603050405020304" charset="0"/>
                <a:sym typeface="+mn-ea"/>
              </a:rPr>
              <a:t>路径不得重复，如果重复经过某个站点两次，则认为是非法的运输路径</a:t>
            </a:r>
            <a:endParaRPr lang="zh-CN" altLang="en-US" sz="1600" dirty="0">
              <a:latin typeface="Times New Roman" panose="02020603050405020304" charset="0"/>
              <a:ea typeface="楷体" panose="02010609060101010101" charset="-122"/>
              <a:cs typeface="Times New Roman" panose="02020603050405020304" charset="0"/>
              <a:sym typeface="+mn-ea"/>
            </a:endParaRPr>
          </a:p>
          <a:p>
            <a:pPr marL="800100" lvl="1" indent="-342900">
              <a:lnSpc>
                <a:spcPct val="150000"/>
              </a:lnSpc>
              <a:buClr>
                <a:srgbClr val="004D86"/>
              </a:buClr>
              <a:buFont typeface="Wingdings" panose="05000000000000000000" charset="0"/>
              <a:buChar char="n"/>
            </a:pPr>
            <a:r>
              <a:rPr lang="zh-CN" altLang="en-US" sz="1600" dirty="0">
                <a:latin typeface="Times New Roman" panose="02020603050405020304" charset="0"/>
                <a:ea typeface="楷体" panose="02010609060101010101" charset="-122"/>
                <a:cs typeface="Times New Roman" panose="02020603050405020304" charset="0"/>
                <a:sym typeface="+mn-ea"/>
              </a:rPr>
              <a:t>货物在从起点运输到终点的过程中，如果没有安排拣货员，必须始终在同一条车道（列车）上</a:t>
            </a:r>
            <a:endParaRPr lang="zh-CN" altLang="en-US" sz="1600" dirty="0">
              <a:latin typeface="Times New Roman" panose="02020603050405020304" charset="0"/>
              <a:ea typeface="楷体" panose="02010609060101010101" charset="-122"/>
              <a:cs typeface="Times New Roman" panose="02020603050405020304" charset="0"/>
              <a:sym typeface="+mn-ea"/>
            </a:endParaRPr>
          </a:p>
          <a:p>
            <a:pPr marL="800100" lvl="1" indent="-342900">
              <a:lnSpc>
                <a:spcPct val="150000"/>
              </a:lnSpc>
              <a:buClr>
                <a:srgbClr val="004D86"/>
              </a:buClr>
              <a:buFont typeface="Wingdings" panose="05000000000000000000" charset="0"/>
              <a:buChar char="n"/>
            </a:pPr>
            <a:r>
              <a:rPr lang="zh-CN" altLang="en-US" sz="1600" dirty="0">
                <a:latin typeface="Times New Roman" panose="02020603050405020304" charset="0"/>
                <a:ea typeface="楷体" panose="02010609060101010101" charset="-122"/>
                <a:cs typeface="Times New Roman" panose="02020603050405020304" charset="0"/>
                <a:sym typeface="+mn-ea"/>
              </a:rPr>
              <a:t>其他约束：列车载重、拣货员数量、传输路径连通性等等</a:t>
            </a:r>
            <a:endParaRPr lang="zh-CN" altLang="en-US" sz="1600" dirty="0">
              <a:latin typeface="Times New Roman" panose="02020603050405020304" charset="0"/>
              <a:ea typeface="楷体" panose="02010609060101010101" charset="-122"/>
              <a:cs typeface="Times New Roman" panose="02020603050405020304" charset="0"/>
              <a:sym typeface="+mn-ea"/>
            </a:endParaRPr>
          </a:p>
          <a:p>
            <a:pPr marL="800100" lvl="1" indent="-342900">
              <a:lnSpc>
                <a:spcPct val="150000"/>
              </a:lnSpc>
              <a:buClr>
                <a:srgbClr val="004D86"/>
              </a:buClr>
              <a:buFont typeface="Wingdings" panose="05000000000000000000" charset="0"/>
              <a:buChar char="n"/>
            </a:pPr>
            <a:endParaRPr lang="zh-CN" altLang="en-US" sz="1400" dirty="0">
              <a:latin typeface="Times New Roman" panose="02020603050405020304" charset="0"/>
              <a:ea typeface="楷体" panose="02010609060101010101" charset="-122"/>
              <a:cs typeface="Times New Roman" panose="02020603050405020304" charset="0"/>
              <a:sym typeface="+mn-ea"/>
            </a:endParaRPr>
          </a:p>
          <a:p>
            <a:pPr marL="800100" lvl="1" indent="-342900">
              <a:lnSpc>
                <a:spcPct val="150000"/>
              </a:lnSpc>
              <a:buClr>
                <a:srgbClr val="004D86"/>
              </a:buClr>
              <a:buFont typeface="Wingdings" panose="05000000000000000000" charset="0"/>
              <a:buChar char="n"/>
            </a:pPr>
            <a:endParaRPr lang="zh-CN" altLang="en-US" sz="1400" dirty="0">
              <a:latin typeface="Times New Roman" panose="02020603050405020304" charset="0"/>
              <a:ea typeface="楷体" panose="02010609060101010101" charset="-122"/>
              <a:cs typeface="Times New Roman" panose="02020603050405020304" charset="0"/>
              <a:sym typeface="+mn-ea"/>
            </a:endParaRPr>
          </a:p>
          <a:p>
            <a:pPr marL="800100" lvl="1" indent="-342900">
              <a:lnSpc>
                <a:spcPct val="150000"/>
              </a:lnSpc>
              <a:buClr>
                <a:srgbClr val="004D86"/>
              </a:buClr>
              <a:buFont typeface="Wingdings" panose="05000000000000000000" charset="0"/>
              <a:buChar char="n"/>
            </a:pPr>
            <a:endParaRPr lang="zh-CN" altLang="en-US" sz="1400" dirty="0">
              <a:latin typeface="Times New Roman" panose="02020603050405020304" charset="0"/>
              <a:ea typeface="楷体" panose="02010609060101010101" charset="-122"/>
              <a:cs typeface="Times New Roman" panose="02020603050405020304" charset="0"/>
              <a:sym typeface="+mn-ea"/>
            </a:endParaRPr>
          </a:p>
        </p:txBody>
      </p:sp>
      <p:pic>
        <p:nvPicPr>
          <p:cNvPr id="2" name="图片 1"/>
          <p:cNvPicPr>
            <a:picLocks noChangeAspect="1"/>
          </p:cNvPicPr>
          <p:nvPr/>
        </p:nvPicPr>
        <p:blipFill>
          <a:blip r:embed="rId1"/>
          <a:stretch>
            <a:fillRect/>
          </a:stretch>
        </p:blipFill>
        <p:spPr>
          <a:xfrm>
            <a:off x="2537460" y="2709545"/>
            <a:ext cx="3625850" cy="855980"/>
          </a:xfrm>
          <a:prstGeom prst="rect">
            <a:avLst/>
          </a:prstGeom>
        </p:spPr>
      </p:pic>
    </p:spTree>
  </p:cSld>
  <p:clrMapOvr>
    <a:masterClrMapping/>
  </p:clrMapOvr>
  <p:transition advTm="59623"/>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Times New Roman" panose="02020603050405020304" charset="0"/>
              </a:rPr>
              <a:t>赛题分析</a:t>
            </a:r>
            <a:endParaRPr lang="zh-CN" altLang="en-US" smtClean="0">
              <a:latin typeface="Times New Roman" panose="02020603050405020304" charset="0"/>
            </a:endParaRPr>
          </a:p>
        </p:txBody>
      </p:sp>
      <p:sp>
        <p:nvSpPr>
          <p:cNvPr id="29" name="矩形 28"/>
          <p:cNvSpPr/>
          <p:nvPr/>
        </p:nvSpPr>
        <p:spPr>
          <a:xfrm>
            <a:off x="1065530" y="2825115"/>
            <a:ext cx="1764030" cy="3002280"/>
          </a:xfrm>
          <a:prstGeom prst="rect">
            <a:avLst/>
          </a:prstGeom>
          <a:solidFill>
            <a:schemeClr val="accent6">
              <a:lumMod val="20000"/>
              <a:lumOff val="80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r>
              <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轨道交通系统变得简单许多，直接使用我们门派的名称</a:t>
            </a:r>
            <a:r>
              <a:rPr kumimoji="0" lang="en-US" altLang="zh-CN"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Dijkstra</a:t>
            </a:r>
            <a:r>
              <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算法为每个货物计算运输路径即可</a:t>
            </a: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r>
              <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需要满足链路上总的载重约束即可</a:t>
            </a: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32" name="圆角矩形 31"/>
          <p:cNvSpPr/>
          <p:nvPr/>
        </p:nvSpPr>
        <p:spPr>
          <a:xfrm>
            <a:off x="1015365" y="1082040"/>
            <a:ext cx="1863725" cy="1066800"/>
          </a:xfrm>
          <a:prstGeom prst="roundRect">
            <a:avLst/>
          </a:prstGeom>
          <a:solidFill>
            <a:schemeClr val="accent2">
              <a:lumMod val="40000"/>
              <a:lumOff val="60000"/>
            </a:schemeClr>
          </a:solidFill>
          <a:ln w="12700" cap="flat" cmpd="sng" algn="ctr">
            <a:no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场景一</a:t>
            </a:r>
            <a:endPar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假设没有车道、没有拣货员</a:t>
            </a:r>
            <a:endPar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33" name="圆角矩形 32"/>
          <p:cNvSpPr/>
          <p:nvPr/>
        </p:nvSpPr>
        <p:spPr>
          <a:xfrm>
            <a:off x="3425190" y="1082040"/>
            <a:ext cx="1863090" cy="1066800"/>
          </a:xfrm>
          <a:prstGeom prst="roundRect">
            <a:avLst/>
          </a:prstGeom>
          <a:solidFill>
            <a:schemeClr val="accent2">
              <a:lumMod val="40000"/>
              <a:lumOff val="60000"/>
            </a:schemeClr>
          </a:solidFill>
          <a:ln w="12700" cap="flat" cmpd="sng" algn="ctr">
            <a:noFill/>
            <a:prstDash val="solid"/>
            <a:round/>
            <a:headEnd type="none" w="med" len="med"/>
            <a:tailEnd type="none" w="med" len="med"/>
          </a:ln>
        </p:spPr>
        <p:txBody>
          <a:bodyPr vert="horz" wrap="square" lIns="91440" tIns="45720" rIns="91440" bIns="45720" numCol="1" anchor="t" anchorCtr="0" compatLnSpc="1"/>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场景二</a:t>
            </a:r>
            <a:endPar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链路拆分车道、</a:t>
            </a:r>
            <a:endPar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没有拣货员</a:t>
            </a:r>
            <a:endParaRPr kumimoji="0" lang="zh-CN" altLang="en-US" sz="1800" b="1"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35" name="圆角矩形 34"/>
          <p:cNvSpPr/>
          <p:nvPr/>
        </p:nvSpPr>
        <p:spPr>
          <a:xfrm>
            <a:off x="5833110" y="1082675"/>
            <a:ext cx="1864360" cy="1066165"/>
          </a:xfrm>
          <a:prstGeom prst="roundRect">
            <a:avLst/>
          </a:prstGeom>
          <a:solidFill>
            <a:schemeClr val="accent2">
              <a:lumMod val="40000"/>
              <a:lumOff val="60000"/>
            </a:schemeClr>
          </a:solidFill>
          <a:ln w="12700" cap="flat" cmpd="sng" algn="ctr">
            <a:noFill/>
            <a:prstDash val="solid"/>
            <a:round/>
            <a:headEnd type="none" w="med" len="med"/>
            <a:tailEnd type="none" w="med" len="med"/>
          </a:ln>
        </p:spPr>
        <p:txBody>
          <a:bodyPr vert="horz" wrap="square" lIns="91440" tIns="45720" rIns="91440" bIns="45720" numCol="1" anchor="t" anchorCtr="0" compatLnSpc="1">
            <a:noAutofit/>
          </a:bodyPr>
          <a:p>
            <a:pPr lvl="0" algn="ctr">
              <a:buClrTx/>
              <a:buSzTx/>
            </a:pPr>
            <a:r>
              <a:rPr lang="zh-CN" altLang="en-US" sz="1800" b="1" smtClean="0">
                <a:ln>
                  <a:noFill/>
                </a:ln>
                <a:effectLst/>
                <a:latin typeface="Times New Roman" panose="02020603050405020304" charset="0"/>
                <a:ea typeface="楷体" panose="02010609060101010101" charset="-122"/>
                <a:cs typeface="Times New Roman" panose="02020603050405020304" charset="0"/>
                <a:sym typeface="+mn-ea"/>
              </a:rPr>
              <a:t>场景三</a:t>
            </a:r>
            <a:endParaRPr lang="zh-CN" altLang="en-US" sz="1800" b="1" smtClean="0">
              <a:ln>
                <a:noFill/>
              </a:ln>
              <a:effectLst/>
              <a:latin typeface="Times New Roman" panose="02020603050405020304" charset="0"/>
              <a:ea typeface="楷体" panose="02010609060101010101" charset="-122"/>
              <a:cs typeface="Times New Roman" panose="02020603050405020304" charset="0"/>
              <a:sym typeface="+mn-ea"/>
            </a:endParaRPr>
          </a:p>
          <a:p>
            <a:pPr lvl="0" algn="ctr">
              <a:buClrTx/>
              <a:buSzTx/>
            </a:pPr>
            <a:r>
              <a:rPr lang="zh-CN" altLang="en-US" sz="1800" b="1" smtClean="0">
                <a:ln>
                  <a:noFill/>
                </a:ln>
                <a:effectLst/>
                <a:latin typeface="Times New Roman" panose="02020603050405020304" charset="0"/>
                <a:ea typeface="楷体" panose="02010609060101010101" charset="-122"/>
                <a:cs typeface="Times New Roman" panose="02020603050405020304" charset="0"/>
                <a:sym typeface="+mn-ea"/>
              </a:rPr>
              <a:t>链路拆分车道、</a:t>
            </a:r>
            <a:endParaRPr lang="zh-CN" altLang="en-US" sz="1800" b="1" smtClean="0">
              <a:ln>
                <a:noFill/>
              </a:ln>
              <a:effectLst/>
              <a:latin typeface="Times New Roman" panose="02020603050405020304" charset="0"/>
              <a:ea typeface="楷体" panose="02010609060101010101" charset="-122"/>
              <a:cs typeface="Times New Roman" panose="02020603050405020304" charset="0"/>
              <a:sym typeface="+mn-ea"/>
            </a:endParaRPr>
          </a:p>
          <a:p>
            <a:pPr lvl="0" algn="ctr">
              <a:buClrTx/>
              <a:buSzTx/>
            </a:pPr>
            <a:r>
              <a:rPr lang="zh-CN" altLang="en-US" sz="1800" b="1" smtClean="0">
                <a:ln>
                  <a:noFill/>
                </a:ln>
                <a:effectLst/>
                <a:latin typeface="Times New Roman" panose="02020603050405020304" charset="0"/>
                <a:ea typeface="楷体" panose="02010609060101010101" charset="-122"/>
                <a:cs typeface="Times New Roman" panose="02020603050405020304" charset="0"/>
                <a:sym typeface="+mn-ea"/>
              </a:rPr>
              <a:t>有拣货员</a:t>
            </a:r>
            <a:endParaRPr lang="zh-CN" altLang="en-US" sz="1800" b="1" smtClean="0">
              <a:ln>
                <a:noFill/>
              </a:ln>
              <a:effectLst/>
              <a:latin typeface="Times New Roman" panose="02020603050405020304" charset="0"/>
              <a:ea typeface="楷体" panose="02010609060101010101" charset="-122"/>
              <a:cs typeface="Times New Roman" panose="02020603050405020304" charset="0"/>
              <a:sym typeface="+mn-ea"/>
            </a:endParaRPr>
          </a:p>
        </p:txBody>
      </p:sp>
      <p:sp>
        <p:nvSpPr>
          <p:cNvPr id="36" name="流程图: 过程 35"/>
          <p:cNvSpPr/>
          <p:nvPr/>
        </p:nvSpPr>
        <p:spPr>
          <a:xfrm>
            <a:off x="333375" y="2401570"/>
            <a:ext cx="8145145" cy="76200"/>
          </a:xfrm>
          <a:prstGeom prst="flowChartProcess">
            <a:avLst/>
          </a:prstGeom>
          <a:solidFill>
            <a:schemeClr val="accent6">
              <a:lumMod val="50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37" name="矩形 36"/>
          <p:cNvSpPr/>
          <p:nvPr/>
        </p:nvSpPr>
        <p:spPr>
          <a:xfrm>
            <a:off x="3474720" y="2825115"/>
            <a:ext cx="1764030" cy="3002915"/>
          </a:xfrm>
          <a:prstGeom prst="rect">
            <a:avLst/>
          </a:prstGeom>
          <a:solidFill>
            <a:schemeClr val="accent6">
              <a:lumMod val="20000"/>
              <a:lumOff val="80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r>
              <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在前一个场景的基础上，我们需要额外维护每条链路上，不同列车的占用情况</a:t>
            </a:r>
            <a:endParaRPr kumimoji="0" lang="en-US" altLang="zh-CN"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endParaRPr kumimoji="0" lang="en-US" altLang="zh-CN"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r>
              <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由于没有拣货员，所以货物在每条链路上列车号一致</a:t>
            </a: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38" name="矩形 37"/>
          <p:cNvSpPr/>
          <p:nvPr/>
        </p:nvSpPr>
        <p:spPr>
          <a:xfrm>
            <a:off x="5883275" y="2825115"/>
            <a:ext cx="1764030" cy="3002915"/>
          </a:xfrm>
          <a:prstGeom prst="rect">
            <a:avLst/>
          </a:prstGeom>
          <a:solidFill>
            <a:schemeClr val="accent6">
              <a:lumMod val="20000"/>
              <a:lumOff val="80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r>
              <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就是我们的赛题</a:t>
            </a: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r>
              <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需要满足前面提到的全部约束条件</a:t>
            </a: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a:p>
            <a:pPr marL="228600" marR="0" indent="-228600" algn="l" defTabSz="457200" rtl="0" eaLnBrk="1" fontAlgn="base" latinLnBrk="0" hangingPunct="1">
              <a:lnSpc>
                <a:spcPct val="100000"/>
              </a:lnSpc>
              <a:spcBef>
                <a:spcPct val="0"/>
              </a:spcBef>
              <a:spcAft>
                <a:spcPct val="0"/>
              </a:spcAft>
              <a:buClrTx/>
              <a:buSzTx/>
              <a:buFont typeface="Arial" panose="020B0604020202020204" pitchFamily="34" charset="0"/>
              <a:buAutoNum type="arabicPeriod"/>
            </a:pPr>
            <a:r>
              <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rPr>
              <a:t>本场景相比前一场景，增加拣货员，增加了运输成功率</a:t>
            </a:r>
            <a:endParaRPr kumimoji="0" lang="zh-CN" altLang="en-US" sz="1600" b="0" i="0" u="none" strike="noStrike" cap="none" normalizeH="0" baseline="0" smtClean="0">
              <a:ln>
                <a:noFill/>
              </a:ln>
              <a:solidFill>
                <a:schemeClr val="tx1"/>
              </a:solidFill>
              <a:effectLst/>
              <a:latin typeface="Times New Roman" panose="02020603050405020304" charset="0"/>
              <a:ea typeface="楷体" panose="02010609060101010101" charset="-122"/>
              <a:cs typeface="Times New Roman" panose="02020603050405020304" charset="0"/>
            </a:endParaRPr>
          </a:p>
        </p:txBody>
      </p:sp>
      <p:sp>
        <p:nvSpPr>
          <p:cNvPr id="3" name="文本框 2"/>
          <p:cNvSpPr txBox="1"/>
          <p:nvPr/>
        </p:nvSpPr>
        <p:spPr>
          <a:xfrm>
            <a:off x="1065530" y="6016625"/>
            <a:ext cx="7305040" cy="368300"/>
          </a:xfrm>
          <a:prstGeom prst="rect">
            <a:avLst/>
          </a:prstGeom>
          <a:noFill/>
        </p:spPr>
        <p:txBody>
          <a:bodyPr wrap="square" rtlCol="0">
            <a:spAutoFit/>
          </a:bodyPr>
          <a:p>
            <a:r>
              <a:rPr lang="zh-CN" altLang="en-US" b="1">
                <a:solidFill>
                  <a:srgbClr val="FF0000"/>
                </a:solidFill>
              </a:rPr>
              <a:t>注意：无拣货员是指路径中间站点不考虑，起止站点还是需要的</a:t>
            </a:r>
            <a:endParaRPr lang="zh-CN" altLang="en-US" b="1">
              <a:solidFill>
                <a:srgbClr val="FF0000"/>
              </a:solidFill>
            </a:endParaRPr>
          </a:p>
        </p:txBody>
      </p:sp>
    </p:spTree>
  </p:cSld>
  <p:clrMapOvr>
    <a:masterClrMapping/>
  </p:clrMapOvr>
  <p:transition advTm="59623"/>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a:lstStyle/>
          <a:p>
            <a:pPr eaLnBrk="1" hangingPunct="1"/>
            <a:r>
              <a:rPr lang="zh-CN" altLang="en-US" smtClean="0">
                <a:solidFill>
                  <a:srgbClr val="008FD4"/>
                </a:solidFill>
              </a:rPr>
              <a:t>目</a:t>
            </a:r>
            <a:r>
              <a:rPr lang="en-US" smtClean="0">
                <a:solidFill>
                  <a:srgbClr val="008FD4"/>
                </a:solidFill>
              </a:rPr>
              <a:t> </a:t>
            </a:r>
            <a:r>
              <a:rPr lang="zh-CN" altLang="en-US" smtClean="0">
                <a:solidFill>
                  <a:srgbClr val="008FD4"/>
                </a:solidFill>
              </a:rPr>
              <a:t>录</a:t>
            </a:r>
            <a:endParaRPr lang="en-US" smtClean="0">
              <a:solidFill>
                <a:srgbClr val="008FD4"/>
              </a:solidFill>
              <a:latin typeface="微软雅黑" panose="020B0503020204020204" charset="-122"/>
            </a:endParaRPr>
          </a:p>
        </p:txBody>
      </p:sp>
      <p:sp>
        <p:nvSpPr>
          <p:cNvPr id="6146" name="Content Placeholder 2"/>
          <p:cNvSpPr>
            <a:spLocks noGrp="1" noChangeArrowheads="1"/>
          </p:cNvSpPr>
          <p:nvPr>
            <p:ph idx="4294967295"/>
          </p:nvPr>
        </p:nvSpPr>
        <p:spPr>
          <a:xfrm>
            <a:off x="3436620" y="1827530"/>
            <a:ext cx="4035425" cy="2586990"/>
          </a:xfrm>
          <a:prstGeom prst="rect">
            <a:avLst/>
          </a:prstGeom>
        </p:spPr>
        <p:txBody>
          <a:bodyPr/>
          <a:lstStyle/>
          <a:p>
            <a:pPr indent="0" eaLnBrk="1" latinLnBrk="0" hangingPunct="1">
              <a:lnSpc>
                <a:spcPct val="130000"/>
              </a:lnSpc>
              <a:spcBef>
                <a:spcPts val="1000"/>
              </a:spcBef>
              <a:spcAft>
                <a:spcPts val="1000"/>
              </a:spcAft>
              <a:buClr>
                <a:srgbClr val="00335A"/>
              </a:buClr>
              <a:buFont typeface="Wingdings" panose="05000000000000000000" charset="0"/>
              <a:buChar char="n"/>
            </a:pPr>
            <a:r>
              <a:rPr lang="en-US" altLang="zh-CN" smtClean="0">
                <a:solidFill>
                  <a:schemeClr val="bg1">
                    <a:lumMod val="65000"/>
                  </a:schemeClr>
                </a:solidFill>
                <a:latin typeface="微软雅黑" panose="020B0503020204020204" charset="-122"/>
                <a:ea typeface="微软雅黑" panose="020B0503020204020204" charset="-122"/>
              </a:rPr>
              <a:t> </a:t>
            </a:r>
            <a:r>
              <a:rPr lang="zh-CN" altLang="en-US" smtClean="0">
                <a:solidFill>
                  <a:schemeClr val="bg1">
                    <a:lumMod val="65000"/>
                  </a:schemeClr>
                </a:solidFill>
                <a:latin typeface="微软雅黑" panose="020B0503020204020204" charset="-122"/>
                <a:ea typeface="微软雅黑" panose="020B0503020204020204" charset="-122"/>
              </a:rPr>
              <a:t>赛题分析</a:t>
            </a:r>
            <a:endParaRPr lang="zh-CN" altLang="en-US" sz="600" smtClean="0">
              <a:solidFill>
                <a:srgbClr val="404040"/>
              </a:solidFill>
              <a:latin typeface="微软雅黑" panose="020B0503020204020204" charset="-122"/>
              <a:ea typeface="微软雅黑" panose="020B0503020204020204" charset="-122"/>
            </a:endParaRPr>
          </a:p>
          <a:p>
            <a:pPr indent="0" eaLnBrk="1" latinLnBrk="0" hangingPunct="1">
              <a:lnSpc>
                <a:spcPct val="130000"/>
              </a:lnSpc>
              <a:spcBef>
                <a:spcPts val="1000"/>
              </a:spcBef>
              <a:spcAft>
                <a:spcPts val="1000"/>
              </a:spcAft>
              <a:buClr>
                <a:srgbClr val="00335A"/>
              </a:buClr>
              <a:buFont typeface="Wingdings" panose="05000000000000000000" charset="0"/>
              <a:buChar char="n"/>
            </a:pPr>
            <a:r>
              <a:rPr lang="zh-CN" altLang="en-US" smtClean="0">
                <a:solidFill>
                  <a:srgbClr val="404040"/>
                </a:solidFill>
                <a:latin typeface="微软雅黑" panose="020B0503020204020204" charset="-122"/>
                <a:ea typeface="微软雅黑" panose="020B0503020204020204" charset="-122"/>
              </a:rPr>
              <a:t> 解题技巧</a:t>
            </a:r>
            <a:endParaRPr lang="zh-CN" altLang="en-US" smtClean="0">
              <a:solidFill>
                <a:srgbClr val="404040"/>
              </a:solidFill>
              <a:latin typeface="微软雅黑" panose="020B0503020204020204" charset="-122"/>
              <a:ea typeface="微软雅黑" panose="020B0503020204020204" charset="-122"/>
            </a:endParaRPr>
          </a:p>
          <a:p>
            <a:pPr indent="0" eaLnBrk="1" latinLnBrk="0" hangingPunct="1">
              <a:lnSpc>
                <a:spcPct val="130000"/>
              </a:lnSpc>
              <a:spcBef>
                <a:spcPts val="1000"/>
              </a:spcBef>
              <a:spcAft>
                <a:spcPts val="1000"/>
              </a:spcAft>
              <a:buClr>
                <a:srgbClr val="00335A"/>
              </a:buClr>
              <a:buFont typeface="Wingdings" panose="05000000000000000000" charset="0"/>
              <a:buChar char="n"/>
            </a:pPr>
            <a:r>
              <a:rPr lang="zh-CN" altLang="en-US" smtClean="0">
                <a:solidFill>
                  <a:schemeClr val="bg1">
                    <a:lumMod val="65000"/>
                  </a:schemeClr>
                </a:solidFill>
                <a:latin typeface="微软雅黑" panose="020B0503020204020204" charset="-122"/>
                <a:ea typeface="微软雅黑" panose="020B0503020204020204" charset="-122"/>
              </a:rPr>
              <a:t> 错误提示</a:t>
            </a:r>
            <a:endParaRPr lang="zh-CN" altLang="en-US" smtClean="0">
              <a:solidFill>
                <a:schemeClr val="bg1">
                  <a:lumMod val="65000"/>
                </a:schemeClr>
              </a:solidFill>
              <a:latin typeface="微软雅黑" panose="020B0503020204020204" charset="-122"/>
              <a:ea typeface="微软雅黑" panose="020B0503020204020204" charset="-122"/>
            </a:endParaRPr>
          </a:p>
        </p:txBody>
      </p:sp>
    </p:spTree>
  </p:cSld>
  <p:clrMapOvr>
    <a:masterClrMapping/>
  </p:clrMapOvr>
  <p:transition advTm="1244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微软雅黑" panose="020B0503020204020204" charset="-122"/>
                <a:ea typeface="微软雅黑" panose="020B0503020204020204" charset="-122"/>
                <a:cs typeface="楷体" panose="02010609060101010101" charset="-122"/>
                <a:sym typeface="+mn-ea"/>
              </a:rPr>
              <a:t>数据读取</a:t>
            </a:r>
            <a:endParaRPr lang="zh-CN" altLang="en-US" smtClean="0">
              <a:latin typeface="微软雅黑" panose="020B0503020204020204" charset="-122"/>
              <a:ea typeface="微软雅黑" panose="020B0503020204020204" charset="-122"/>
              <a:cs typeface="楷体" panose="02010609060101010101" charset="-122"/>
              <a:sym typeface="+mn-ea"/>
            </a:endParaRPr>
          </a:p>
        </p:txBody>
      </p:sp>
      <p:sp>
        <p:nvSpPr>
          <p:cNvPr id="40" name="内容占位符 5"/>
          <p:cNvSpPr>
            <a:spLocks noGrp="1"/>
          </p:cNvSpPr>
          <p:nvPr>
            <p:ph sz="half" idx="1"/>
          </p:nvPr>
        </p:nvSpPr>
        <p:spPr>
          <a:xfrm>
            <a:off x="486410" y="1280160"/>
            <a:ext cx="3464560" cy="5277485"/>
          </a:xfrm>
          <a:noFill/>
          <a:ln w="9525">
            <a:noFill/>
            <a:miter lim="800000"/>
          </a:ln>
        </p:spPr>
        <p:txBody>
          <a:bodyPr vert="horz" wrap="square" lIns="0" tIns="0" rIns="0" bIns="0" numCol="1" rtlCol="0" anchor="t" anchorCtr="0" compatLnSpc="1"/>
          <a:p>
            <a:pPr lvl="0" algn="l" eaLnBrk="1" hangingPunct="1">
              <a:lnSpc>
                <a:spcPct val="150000"/>
              </a:lnSpc>
              <a:buClr>
                <a:srgbClr val="00335A"/>
              </a:buClr>
              <a:buSzTx/>
              <a:buFont typeface="Wingdings" panose="05000000000000000000" charset="0"/>
              <a:buChar char="p"/>
            </a:pPr>
            <a:r>
              <a:rPr lang="zh-CN" altLang="zh-CN" sz="1600" b="1" dirty="0" smtClean="0">
                <a:solidFill>
                  <a:schemeClr val="accent6">
                    <a:lumMod val="50000"/>
                  </a:schemeClr>
                </a:solidFill>
                <a:latin typeface="Times New Roman" panose="02020603050405020304" charset="0"/>
                <a:ea typeface="楷体" panose="02010609060101010101" charset="-122"/>
                <a:cs typeface="Times New Roman" panose="02020603050405020304" charset="0"/>
                <a:sym typeface="+mn-ea"/>
              </a:rPr>
              <a:t>输入数据格式：</a:t>
            </a:r>
            <a:endParaRPr lang="zh-CN" altLang="zh-CN" sz="1600" b="1" dirty="0" smtClean="0">
              <a:solidFill>
                <a:schemeClr val="accent6">
                  <a:lumMod val="50000"/>
                </a:schemeClr>
              </a:solidFill>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站点数</a:t>
            </a:r>
            <a:r>
              <a:rPr lang="en-US" altLang="zh-CN" sz="1400" dirty="0" smtClean="0">
                <a:latin typeface="Times New Roman" panose="02020603050405020304" charset="0"/>
                <a:ea typeface="楷体" panose="02010609060101010101" charset="-122"/>
                <a:cs typeface="Times New Roman" panose="02020603050405020304" charset="0"/>
                <a:sym typeface="+mn-ea"/>
              </a:rPr>
              <a:t>N</a:t>
            </a:r>
            <a:r>
              <a:rPr lang="zh-CN" altLang="en-US" sz="1400" dirty="0" smtClean="0">
                <a:latin typeface="Times New Roman" panose="02020603050405020304" charset="0"/>
                <a:ea typeface="楷体" panose="02010609060101010101" charset="-122"/>
                <a:cs typeface="Times New Roman" panose="02020603050405020304" charset="0"/>
                <a:sym typeface="+mn-ea"/>
              </a:rPr>
              <a:t>，轨道数</a:t>
            </a:r>
            <a:r>
              <a:rPr lang="en-US" altLang="zh-CN" sz="1400" dirty="0" smtClean="0">
                <a:latin typeface="Times New Roman" panose="02020603050405020304" charset="0"/>
                <a:ea typeface="楷体" panose="02010609060101010101" charset="-122"/>
                <a:cs typeface="Times New Roman" panose="02020603050405020304" charset="0"/>
                <a:sym typeface="+mn-ea"/>
              </a:rPr>
              <a:t>M</a:t>
            </a:r>
            <a:r>
              <a:rPr lang="zh-CN" altLang="en-US" sz="1400" dirty="0" smtClean="0">
                <a:latin typeface="Times New Roman" panose="02020603050405020304" charset="0"/>
                <a:ea typeface="楷体" panose="02010609060101010101" charset="-122"/>
                <a:cs typeface="Times New Roman" panose="02020603050405020304" charset="0"/>
                <a:sym typeface="+mn-ea"/>
              </a:rPr>
              <a:t>，列车数</a:t>
            </a:r>
            <a:r>
              <a:rPr lang="en-US" altLang="zh-CN" sz="1400" dirty="0" smtClean="0">
                <a:latin typeface="Times New Roman" panose="02020603050405020304" charset="0"/>
                <a:ea typeface="楷体" panose="02010609060101010101" charset="-122"/>
                <a:cs typeface="Times New Roman" panose="02020603050405020304" charset="0"/>
                <a:sym typeface="+mn-ea"/>
              </a:rPr>
              <a:t>L</a:t>
            </a:r>
            <a:r>
              <a:rPr lang="zh-CN" altLang="en-US" sz="1400" dirty="0" smtClean="0">
                <a:latin typeface="Times New Roman" panose="02020603050405020304" charset="0"/>
                <a:ea typeface="楷体" panose="02010609060101010101" charset="-122"/>
                <a:cs typeface="Times New Roman" panose="02020603050405020304" charset="0"/>
                <a:sym typeface="+mn-ea"/>
              </a:rPr>
              <a:t>，列车容量</a:t>
            </a:r>
            <a:r>
              <a:rPr lang="en-US" altLang="zh-CN" sz="1400" dirty="0" smtClean="0">
                <a:latin typeface="Times New Roman" panose="02020603050405020304" charset="0"/>
                <a:ea typeface="楷体" panose="02010609060101010101" charset="-122"/>
                <a:cs typeface="Times New Roman" panose="02020603050405020304" charset="0"/>
                <a:sym typeface="+mn-ea"/>
              </a:rPr>
              <a:t>T</a:t>
            </a:r>
            <a:endParaRPr lang="zh-CN" altLang="en-US"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站点</a:t>
            </a:r>
            <a:r>
              <a:rPr lang="en-US" altLang="zh-CN" sz="1400" dirty="0" smtClean="0">
                <a:latin typeface="Times New Roman" panose="02020603050405020304" charset="0"/>
                <a:ea typeface="楷体" panose="02010609060101010101" charset="-122"/>
                <a:cs typeface="Times New Roman" panose="02020603050405020304" charset="0"/>
                <a:sym typeface="+mn-ea"/>
              </a:rPr>
              <a:t>1</a:t>
            </a:r>
            <a:r>
              <a:rPr lang="zh-CN" altLang="en-US" sz="1400" dirty="0" smtClean="0">
                <a:latin typeface="Times New Roman" panose="02020603050405020304" charset="0"/>
                <a:ea typeface="楷体" panose="02010609060101010101" charset="-122"/>
                <a:cs typeface="Times New Roman" panose="02020603050405020304" charset="0"/>
                <a:sym typeface="+mn-ea"/>
              </a:rPr>
              <a:t>，拣货员数量</a:t>
            </a:r>
            <a:endParaRPr lang="zh-CN" altLang="en-US"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en-US" altLang="zh-CN" sz="1400" dirty="0" smtClean="0">
                <a:latin typeface="Times New Roman" panose="02020603050405020304" charset="0"/>
                <a:ea typeface="楷体" panose="02010609060101010101" charset="-122"/>
                <a:cs typeface="Times New Roman" panose="02020603050405020304" charset="0"/>
                <a:sym typeface="+mn-ea"/>
              </a:rPr>
              <a:t>...</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站点</a:t>
            </a:r>
            <a:r>
              <a:rPr lang="en-US" altLang="zh-CN" sz="1400" dirty="0" smtClean="0">
                <a:latin typeface="Times New Roman" panose="02020603050405020304" charset="0"/>
                <a:ea typeface="楷体" panose="02010609060101010101" charset="-122"/>
                <a:cs typeface="Times New Roman" panose="02020603050405020304" charset="0"/>
                <a:sym typeface="+mn-ea"/>
              </a:rPr>
              <a:t>N</a:t>
            </a:r>
            <a:r>
              <a:rPr lang="zh-CN" altLang="en-US" sz="1400" dirty="0" smtClean="0">
                <a:latin typeface="Times New Roman" panose="02020603050405020304" charset="0"/>
                <a:ea typeface="楷体" panose="02010609060101010101" charset="-122"/>
                <a:cs typeface="Times New Roman" panose="02020603050405020304" charset="0"/>
                <a:sym typeface="+mn-ea"/>
              </a:rPr>
              <a:t>，拣货员数量</a:t>
            </a:r>
            <a:endParaRPr lang="zh-CN" altLang="en-US"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轨道</a:t>
            </a:r>
            <a:r>
              <a:rPr lang="en-US" altLang="zh-CN" sz="1400" dirty="0" smtClean="0">
                <a:latin typeface="Times New Roman" panose="02020603050405020304" charset="0"/>
                <a:ea typeface="楷体" panose="02010609060101010101" charset="-122"/>
                <a:cs typeface="Times New Roman" panose="02020603050405020304" charset="0"/>
                <a:sym typeface="+mn-ea"/>
              </a:rPr>
              <a:t>1</a:t>
            </a:r>
            <a:r>
              <a:rPr lang="zh-CN" altLang="en-US" sz="1400" dirty="0" smtClean="0">
                <a:latin typeface="Times New Roman" panose="02020603050405020304" charset="0"/>
                <a:ea typeface="楷体" panose="02010609060101010101" charset="-122"/>
                <a:cs typeface="Times New Roman" panose="02020603050405020304" charset="0"/>
                <a:sym typeface="+mn-ea"/>
              </a:rPr>
              <a:t>，起始站点，终止站点</a:t>
            </a:r>
            <a:endParaRPr lang="zh-CN" altLang="en-US"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en-US" altLang="zh-CN" sz="1400" dirty="0" smtClean="0">
                <a:latin typeface="Times New Roman" panose="02020603050405020304" charset="0"/>
                <a:ea typeface="楷体" panose="02010609060101010101" charset="-122"/>
                <a:cs typeface="Times New Roman" panose="02020603050405020304" charset="0"/>
                <a:sym typeface="+mn-ea"/>
              </a:rPr>
              <a:t>...</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轨道</a:t>
            </a:r>
            <a:r>
              <a:rPr lang="en-US" altLang="zh-CN" sz="1400" dirty="0" smtClean="0">
                <a:latin typeface="Times New Roman" panose="02020603050405020304" charset="0"/>
                <a:ea typeface="楷体" panose="02010609060101010101" charset="-122"/>
                <a:cs typeface="Times New Roman" panose="02020603050405020304" charset="0"/>
                <a:sym typeface="+mn-ea"/>
              </a:rPr>
              <a:t>M</a:t>
            </a:r>
            <a:r>
              <a:rPr lang="zh-CN" altLang="en-US" sz="1400" dirty="0" smtClean="0">
                <a:latin typeface="Times New Roman" panose="02020603050405020304" charset="0"/>
                <a:ea typeface="楷体" panose="02010609060101010101" charset="-122"/>
                <a:cs typeface="Times New Roman" panose="02020603050405020304" charset="0"/>
                <a:sym typeface="+mn-ea"/>
              </a:rPr>
              <a:t>，</a:t>
            </a:r>
            <a:r>
              <a:rPr lang="zh-CN" altLang="en-US" sz="1400" dirty="0" smtClean="0">
                <a:latin typeface="Times New Roman" panose="02020603050405020304" charset="0"/>
                <a:ea typeface="楷体" panose="02010609060101010101" charset="-122"/>
                <a:cs typeface="Times New Roman" panose="02020603050405020304" charset="0"/>
                <a:sym typeface="+mn-ea"/>
              </a:rPr>
              <a:t>起始站点，终止站点</a:t>
            </a:r>
            <a:endParaRPr lang="zh-CN" altLang="en-US"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货物数量</a:t>
            </a:r>
            <a:r>
              <a:rPr lang="en-US" altLang="zh-CN" sz="1400" dirty="0" smtClean="0">
                <a:latin typeface="Times New Roman" panose="02020603050405020304" charset="0"/>
                <a:ea typeface="楷体" panose="02010609060101010101" charset="-122"/>
                <a:cs typeface="Times New Roman" panose="02020603050405020304" charset="0"/>
                <a:sym typeface="+mn-ea"/>
              </a:rPr>
              <a:t>S</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货物</a:t>
            </a:r>
            <a:r>
              <a:rPr lang="en-US" altLang="zh-CN" sz="1400" dirty="0" smtClean="0">
                <a:latin typeface="Times New Roman" panose="02020603050405020304" charset="0"/>
                <a:ea typeface="楷体" panose="02010609060101010101" charset="-122"/>
                <a:cs typeface="Times New Roman" panose="02020603050405020304" charset="0"/>
                <a:sym typeface="+mn-ea"/>
              </a:rPr>
              <a:t>1</a:t>
            </a:r>
            <a:r>
              <a:rPr lang="zh-CN" altLang="en-US" sz="1400" dirty="0" smtClean="0">
                <a:latin typeface="Times New Roman" panose="02020603050405020304" charset="0"/>
                <a:ea typeface="楷体" panose="02010609060101010101" charset="-122"/>
                <a:cs typeface="Times New Roman" panose="02020603050405020304" charset="0"/>
                <a:sym typeface="+mn-ea"/>
              </a:rPr>
              <a:t>，起站点，终站点，重量，必经站点</a:t>
            </a:r>
            <a:r>
              <a:rPr lang="en-US" altLang="zh-CN" sz="1400" dirty="0" smtClean="0">
                <a:latin typeface="Times New Roman" panose="02020603050405020304" charset="0"/>
                <a:ea typeface="楷体" panose="02010609060101010101" charset="-122"/>
                <a:cs typeface="Times New Roman" panose="02020603050405020304" charset="0"/>
                <a:sym typeface="+mn-ea"/>
              </a:rPr>
              <a:t>1</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en-US" altLang="zh-CN" sz="1400" dirty="0" smtClean="0">
                <a:latin typeface="Times New Roman" panose="02020603050405020304" charset="0"/>
                <a:ea typeface="楷体" panose="02010609060101010101" charset="-122"/>
                <a:cs typeface="Times New Roman" panose="02020603050405020304" charset="0"/>
                <a:sym typeface="+mn-ea"/>
              </a:rPr>
              <a:t>...</a:t>
            </a:r>
            <a:endParaRPr lang="en-US" altLang="zh-CN" sz="14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hangingPunct="1">
              <a:lnSpc>
                <a:spcPct val="150000"/>
              </a:lnSpc>
              <a:buClr>
                <a:srgbClr val="00335A"/>
              </a:buClr>
              <a:buSzTx/>
              <a:buFont typeface="Wingdings" panose="05000000000000000000" charset="0"/>
              <a:buNone/>
            </a:pPr>
            <a:r>
              <a:rPr lang="zh-CN" altLang="en-US" sz="1400" dirty="0" smtClean="0">
                <a:latin typeface="Times New Roman" panose="02020603050405020304" charset="0"/>
                <a:ea typeface="楷体" panose="02010609060101010101" charset="-122"/>
                <a:cs typeface="Times New Roman" panose="02020603050405020304" charset="0"/>
                <a:sym typeface="+mn-ea"/>
              </a:rPr>
              <a:t>货物</a:t>
            </a:r>
            <a:r>
              <a:rPr lang="en-US" altLang="zh-CN" sz="1400" dirty="0" smtClean="0">
                <a:latin typeface="Times New Roman" panose="02020603050405020304" charset="0"/>
                <a:ea typeface="楷体" panose="02010609060101010101" charset="-122"/>
                <a:cs typeface="Times New Roman" panose="02020603050405020304" charset="0"/>
                <a:sym typeface="+mn-ea"/>
              </a:rPr>
              <a:t>S</a:t>
            </a:r>
            <a:r>
              <a:rPr lang="zh-CN" altLang="en-US" sz="1400" dirty="0" smtClean="0">
                <a:latin typeface="Times New Roman" panose="02020603050405020304" charset="0"/>
                <a:ea typeface="楷体" panose="02010609060101010101" charset="-122"/>
                <a:cs typeface="Times New Roman" panose="02020603050405020304" charset="0"/>
                <a:sym typeface="+mn-ea"/>
              </a:rPr>
              <a:t>，起站点，终站点，重量，</a:t>
            </a:r>
            <a:r>
              <a:rPr lang="en-US" sz="1400" dirty="0" smtClean="0">
                <a:latin typeface="Times New Roman" panose="02020603050405020304" charset="0"/>
                <a:ea typeface="楷体" panose="02010609060101010101" charset="-122"/>
                <a:cs typeface="Times New Roman" panose="02020603050405020304" charset="0"/>
                <a:sym typeface="+mn-ea"/>
              </a:rPr>
              <a:t>null</a:t>
            </a:r>
            <a:endParaRPr lang="en-US" sz="1400" dirty="0" smtClean="0">
              <a:latin typeface="Times New Roman" panose="02020603050405020304" charset="0"/>
              <a:ea typeface="楷体" panose="02010609060101010101" charset="-122"/>
              <a:cs typeface="Times New Roman" panose="02020603050405020304" charset="0"/>
              <a:sym typeface="+mn-ea"/>
            </a:endParaRPr>
          </a:p>
        </p:txBody>
      </p:sp>
      <p:sp>
        <p:nvSpPr>
          <p:cNvPr id="4" name="内容占位符 5"/>
          <p:cNvSpPr>
            <a:spLocks noGrp="1"/>
          </p:cNvSpPr>
          <p:nvPr/>
        </p:nvSpPr>
        <p:spPr>
          <a:xfrm>
            <a:off x="4152900" y="455930"/>
            <a:ext cx="5323840" cy="5867400"/>
          </a:xfrm>
          <a:prstGeom prst="rect">
            <a:avLst/>
          </a:prstGeom>
          <a:noFill/>
          <a:ln w="9525">
            <a:noFill/>
            <a:miter lim="800000"/>
          </a:ln>
        </p:spPr>
        <p:txBody>
          <a:bodyPr vert="horz" wrap="square" lIns="0" tIns="0" rIns="0" bIns="0" numCol="1" rtlCol="0" anchor="t" anchorCtr="0" compatLnSpc="1"/>
          <a:lstStyle>
            <a:lvl1pPr marL="342900" indent="-3429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spcBef>
                <a:spcPct val="20000"/>
              </a:spcBef>
              <a:spcAft>
                <a:spcPct val="0"/>
              </a:spcAft>
              <a:buFont typeface="Arial" panose="020B0604020202020204" pitchFamily="34" charset="0"/>
              <a:buChar char="»"/>
              <a:defRPr sz="1200">
                <a:solidFill>
                  <a:schemeClr val="tx1"/>
                </a:solidFill>
                <a:latin typeface="+mn-lt"/>
                <a:ea typeface="+mn-ea"/>
              </a:defRPr>
            </a:lvl9pPr>
          </a:lstStyle>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try {</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 BufferedReader in = new BufferedReader(new FileReader(topoPath))</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BufferedReader in</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 new BufferedReader(new InputStreamReader(System.in));</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String s = in.readLine();  </a:t>
            </a:r>
            <a:r>
              <a:rPr 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a:t>
            </a:r>
            <a:r>
              <a:rPr lang="zh-CN" alt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站点数，轨道数，列车数，列车容量</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String[] dataSize = s.split(",");</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int nodeNum = Integer.parseInt(dataSize[0]);</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int linkNum = Integer.parseInt(dataSize[1]);</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for (int i = 0; i &lt; nodeNum; i ++) {</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s = in.readLine();	</a:t>
            </a:r>
            <a:r>
              <a:rPr 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a:t>
            </a:r>
            <a:r>
              <a:rPr lang="zh-CN" alt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每个站点的拣货员数据</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for (int i = 0; i &lt; linkNum; i ++) {</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s = in.readLine();	</a:t>
            </a:r>
            <a:r>
              <a:rPr 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a:t>
            </a:r>
            <a:r>
              <a:rPr lang="zh-CN" alt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每条轨道的起止点</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s = in.readLine();	</a:t>
            </a:r>
            <a:r>
              <a:rPr 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a:t>
            </a:r>
            <a:r>
              <a:rPr lang="zh-CN" alt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货物数量</a:t>
            </a:r>
            <a:r>
              <a:rPr lang="en-US" altLang="zh-CN"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S</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requestNum = Integer.parseInt(s);</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for (int i = 0; i &lt; requestNum; i ++) {</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s = in.readLine();	</a:t>
            </a:r>
            <a:r>
              <a:rPr 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a:t>
            </a:r>
            <a:r>
              <a:rPr lang="zh-CN" alt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每个货物相关信息</a:t>
            </a:r>
            <a:endParaRPr lang="en-US" sz="1200" b="1" dirty="0" smtClean="0">
              <a:solidFill>
                <a:srgbClr val="FF0000"/>
              </a:solidFill>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catch (IOException e) {</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            e.printStackTrace();</a:t>
            </a:r>
            <a:endParaRPr lang="en-US" sz="1200" dirty="0" smtClean="0">
              <a:latin typeface="Times New Roman" panose="02020603050405020304" charset="0"/>
              <a:ea typeface="楷体" panose="02010609060101010101" charset="-122"/>
              <a:cs typeface="Times New Roman" panose="02020603050405020304" charset="0"/>
              <a:sym typeface="+mn-ea"/>
            </a:endParaRPr>
          </a:p>
          <a:p>
            <a:pPr marL="0" lvl="0" indent="0" algn="l" eaLnBrk="1" latinLnBrk="0" hangingPunct="1">
              <a:lnSpc>
                <a:spcPct val="150000"/>
              </a:lnSpc>
              <a:spcBef>
                <a:spcPts val="0"/>
              </a:spcBef>
              <a:buClr>
                <a:srgbClr val="00335A"/>
              </a:buClr>
              <a:buSzTx/>
              <a:buFont typeface="Wingdings" panose="05000000000000000000" charset="0"/>
              <a:buNone/>
            </a:pPr>
            <a:r>
              <a:rPr lang="en-US" sz="1200" dirty="0" smtClean="0">
                <a:latin typeface="Times New Roman" panose="02020603050405020304" charset="0"/>
                <a:ea typeface="楷体" panose="02010609060101010101" charset="-122"/>
                <a:cs typeface="Times New Roman" panose="02020603050405020304" charset="0"/>
                <a:sym typeface="+mn-ea"/>
              </a:rPr>
              <a:t>}</a:t>
            </a:r>
            <a:endParaRPr lang="en-US" sz="1200" dirty="0" smtClean="0">
              <a:latin typeface="Times New Roman" panose="02020603050405020304" charset="0"/>
              <a:ea typeface="楷体" panose="02010609060101010101" charset="-122"/>
              <a:cs typeface="Times New Roman" panose="02020603050405020304" charset="0"/>
              <a:sym typeface="+mn-ea"/>
            </a:endParaRPr>
          </a:p>
        </p:txBody>
      </p:sp>
    </p:spTree>
  </p:cSld>
  <p:clrMapOvr>
    <a:masterClrMapping/>
  </p:clrMapOvr>
  <p:transition advTm="3903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微软雅黑" panose="020B0503020204020204" charset="-122"/>
                <a:ea typeface="微软雅黑" panose="020B0503020204020204" charset="-122"/>
                <a:cs typeface="楷体" panose="02010609060101010101" charset="-122"/>
                <a:sym typeface="+mn-ea"/>
              </a:rPr>
              <a:t>数据读取</a:t>
            </a:r>
            <a:endParaRPr lang="zh-CN" altLang="en-US" smtClean="0">
              <a:latin typeface="微软雅黑" panose="020B0503020204020204" charset="-122"/>
              <a:ea typeface="微软雅黑" panose="020B0503020204020204" charset="-122"/>
              <a:cs typeface="楷体" panose="02010609060101010101" charset="-122"/>
              <a:sym typeface="+mn-ea"/>
            </a:endParaRPr>
          </a:p>
        </p:txBody>
      </p:sp>
      <p:sp>
        <p:nvSpPr>
          <p:cNvPr id="2" name="文本框 1"/>
          <p:cNvSpPr txBox="1"/>
          <p:nvPr/>
        </p:nvSpPr>
        <p:spPr>
          <a:xfrm>
            <a:off x="1207770" y="1101090"/>
            <a:ext cx="5832475" cy="4831080"/>
          </a:xfrm>
          <a:prstGeom prst="rect">
            <a:avLst/>
          </a:prstGeom>
          <a:noFill/>
        </p:spPr>
        <p:txBody>
          <a:bodyPr wrap="square" rtlCol="0" anchor="t">
            <a:spAutoFit/>
          </a:bodyPr>
          <a:p>
            <a:r>
              <a:rPr lang="en-US" altLang="zh-CN" sz="1400">
                <a:latin typeface="Times New Roman" panose="02020603050405020304" charset="0"/>
                <a:cs typeface="Times New Roman" panose="02020603050405020304" charset="0"/>
              </a:rPr>
              <a:t>s </a:t>
            </a:r>
            <a:r>
              <a:rPr lang="zh-CN" altLang="en-US" sz="1400">
                <a:latin typeface="Times New Roman" panose="02020603050405020304" charset="0"/>
                <a:cs typeface="Times New Roman" panose="02020603050405020304" charset="0"/>
              </a:rPr>
              <a:t>= input()</a:t>
            </a:r>
            <a:r>
              <a:rPr lang="en-US" altLang="zh-CN" sz="1400">
                <a:latin typeface="Times New Roman" panose="02020603050405020304" charset="0"/>
                <a:cs typeface="Times New Roman" panose="02020603050405020304" charset="0"/>
              </a:rPr>
              <a:t>	//</a:t>
            </a:r>
            <a:r>
              <a:rPr lang="zh-CN" altLang="en-US" sz="1400" b="1">
                <a:solidFill>
                  <a:srgbClr val="FF0000"/>
                </a:solidFill>
                <a:latin typeface="Times New Roman" panose="02020603050405020304" charset="0"/>
                <a:ea typeface="华文楷体" panose="02010600040101010101" charset="-122"/>
                <a:cs typeface="Times New Roman" panose="02020603050405020304" charset="0"/>
              </a:rPr>
              <a:t>读取第一行：</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站点数，轨道数，列车数，列车容量</a:t>
            </a:r>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data</a:t>
            </a:r>
            <a:r>
              <a:rPr lang="zh-CN" altLang="en-US" sz="1400">
                <a:latin typeface="Times New Roman" panose="02020603050405020304" charset="0"/>
                <a:cs typeface="Times New Roman" panose="02020603050405020304" charset="0"/>
              </a:rPr>
              <a:t> = </a:t>
            </a:r>
            <a:r>
              <a:rPr lang="en-US" altLang="zh-CN" sz="1400">
                <a:latin typeface="Times New Roman" panose="02020603050405020304" charset="0"/>
                <a:cs typeface="Times New Roman" panose="02020603050405020304" charset="0"/>
              </a:rPr>
              <a:t>s</a:t>
            </a:r>
            <a:r>
              <a:rPr lang="zh-CN" altLang="en-US" sz="1400">
                <a:latin typeface="Times New Roman" panose="02020603050405020304" charset="0"/>
                <a:cs typeface="Times New Roman" panose="02020603050405020304" charset="0"/>
              </a:rPr>
              <a:t>.split(',')</a:t>
            </a:r>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nodeNum </a:t>
            </a:r>
            <a:r>
              <a:rPr lang="zh-CN" altLang="en-US" sz="1400">
                <a:latin typeface="Times New Roman" panose="02020603050405020304" charset="0"/>
                <a:cs typeface="Times New Roman" panose="02020603050405020304" charset="0"/>
              </a:rPr>
              <a:t>= int(</a:t>
            </a:r>
            <a:r>
              <a:rPr lang="en-US" altLang="zh-CN" sz="1400">
                <a:latin typeface="Times New Roman" panose="02020603050405020304" charset="0"/>
                <a:cs typeface="Times New Roman" panose="02020603050405020304" charset="0"/>
                <a:sym typeface="+mn-ea"/>
              </a:rPr>
              <a:t>data</a:t>
            </a:r>
            <a:r>
              <a:rPr lang="zh-CN" altLang="en-US" sz="1400">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rPr>
              <a:t>[0])</a:t>
            </a:r>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linkNum</a:t>
            </a:r>
            <a:r>
              <a:rPr lang="zh-CN" altLang="en-US" sz="1400">
                <a:latin typeface="Times New Roman" panose="02020603050405020304" charset="0"/>
                <a:cs typeface="Times New Roman" panose="02020603050405020304" charset="0"/>
              </a:rPr>
              <a:t> = int(</a:t>
            </a:r>
            <a:r>
              <a:rPr lang="en-US" altLang="zh-CN" sz="1400">
                <a:latin typeface="Times New Roman" panose="02020603050405020304" charset="0"/>
                <a:cs typeface="Times New Roman" panose="02020603050405020304" charset="0"/>
                <a:sym typeface="+mn-ea"/>
              </a:rPr>
              <a:t>data</a:t>
            </a:r>
            <a:r>
              <a:rPr lang="zh-CN" altLang="en-US" sz="1400">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rPr>
              <a:t>[1])</a:t>
            </a:r>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carNum </a:t>
            </a:r>
            <a:r>
              <a:rPr lang="zh-CN" altLang="en-US" sz="1400">
                <a:latin typeface="Times New Roman" panose="02020603050405020304" charset="0"/>
                <a:cs typeface="Times New Roman" panose="02020603050405020304" charset="0"/>
              </a:rPr>
              <a:t>= int(</a:t>
            </a:r>
            <a:r>
              <a:rPr lang="en-US" altLang="zh-CN" sz="1400">
                <a:latin typeface="Times New Roman" panose="02020603050405020304" charset="0"/>
                <a:cs typeface="Times New Roman" panose="02020603050405020304" charset="0"/>
                <a:sym typeface="+mn-ea"/>
              </a:rPr>
              <a:t>data</a:t>
            </a:r>
            <a:r>
              <a:rPr lang="zh-CN" altLang="en-US" sz="1400">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rPr>
              <a:t>[2])</a:t>
            </a:r>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carWeight</a:t>
            </a:r>
            <a:r>
              <a:rPr lang="zh-CN" altLang="en-US" sz="1400">
                <a:latin typeface="Times New Roman" panose="02020603050405020304" charset="0"/>
                <a:cs typeface="Times New Roman" panose="02020603050405020304" charset="0"/>
              </a:rPr>
              <a:t>=float(</a:t>
            </a:r>
            <a:r>
              <a:rPr lang="en-US" altLang="zh-CN" sz="1400">
                <a:latin typeface="Times New Roman" panose="02020603050405020304" charset="0"/>
                <a:cs typeface="Times New Roman" panose="02020603050405020304" charset="0"/>
                <a:sym typeface="+mn-ea"/>
              </a:rPr>
              <a:t>data</a:t>
            </a:r>
            <a:r>
              <a:rPr lang="zh-CN" altLang="en-US" sz="1400">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rPr>
              <a:t>[3])</a:t>
            </a:r>
            <a:endParaRPr lang="zh-CN" altLang="en-US" sz="1400">
              <a:latin typeface="Times New Roman" panose="02020603050405020304" charset="0"/>
              <a:cs typeface="Times New Roman" panose="02020603050405020304" charset="0"/>
            </a:endParaRPr>
          </a:p>
          <a:p>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nodes </a:t>
            </a:r>
            <a:r>
              <a:rPr lang="zh-CN" altLang="en-US" sz="1400">
                <a:latin typeface="Times New Roman" panose="02020603050405020304" charset="0"/>
                <a:cs typeface="Times New Roman" panose="02020603050405020304" charset="0"/>
              </a:rPr>
              <a:t>= [None]*(</a:t>
            </a:r>
            <a:r>
              <a:rPr lang="en-US" altLang="zh-CN" sz="1400">
                <a:latin typeface="Times New Roman" panose="02020603050405020304" charset="0"/>
                <a:cs typeface="Times New Roman" panose="02020603050405020304" charset="0"/>
              </a:rPr>
              <a:t>nodeNum</a:t>
            </a:r>
            <a:r>
              <a:rPr lang="zh-CN" altLang="en-US" sz="1400">
                <a:latin typeface="Times New Roman" panose="02020603050405020304" charset="0"/>
                <a:cs typeface="Times New Roman" panose="02020603050405020304" charset="0"/>
              </a:rPr>
              <a:t>)</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for i in range(</a:t>
            </a:r>
            <a:r>
              <a:rPr lang="en-US" altLang="zh-CN" sz="1400">
                <a:latin typeface="Times New Roman" panose="02020603050405020304" charset="0"/>
                <a:cs typeface="Times New Roman" panose="02020603050405020304" charset="0"/>
              </a:rPr>
              <a:t>nodeNum</a:t>
            </a:r>
            <a:r>
              <a:rPr lang="zh-CN" altLang="en-US" sz="1400">
                <a:latin typeface="Times New Roman" panose="02020603050405020304" charset="0"/>
                <a:cs typeface="Times New Roman" panose="02020603050405020304" charset="0"/>
              </a:rPr>
              <a:t>):</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en-US" altLang="zh-CN" sz="1400">
                <a:latin typeface="Times New Roman" panose="02020603050405020304" charset="0"/>
                <a:cs typeface="Times New Roman" panose="02020603050405020304" charset="0"/>
                <a:sym typeface="+mn-ea"/>
              </a:rPr>
              <a:t>nodes </a:t>
            </a:r>
            <a:r>
              <a:rPr lang="zh-CN" altLang="en-US" sz="1400">
                <a:latin typeface="Times New Roman" panose="02020603050405020304" charset="0"/>
                <a:cs typeface="Times New Roman" panose="02020603050405020304" charset="0"/>
              </a:rPr>
              <a:t>[i]=input()</a:t>
            </a:r>
            <a:r>
              <a:rPr lang="en-US" altLang="zh-CN" sz="1400">
                <a:latin typeface="Times New Roman" panose="02020603050405020304" charset="0"/>
                <a:cs typeface="Times New Roman" panose="02020603050405020304" charset="0"/>
              </a:rPr>
              <a:t>	//</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每个站点的拣货员数据</a:t>
            </a:r>
            <a:endPar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endParaRPr>
          </a:p>
          <a:p>
            <a:endPar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endParaRPr>
          </a:p>
          <a:p>
            <a:r>
              <a:rPr lang="en-US" altLang="zh-CN" sz="1400">
                <a:latin typeface="Times New Roman" panose="02020603050405020304" charset="0"/>
                <a:cs typeface="Times New Roman" panose="02020603050405020304" charset="0"/>
                <a:sym typeface="+mn-ea"/>
              </a:rPr>
              <a:t>links </a:t>
            </a:r>
            <a:r>
              <a:rPr lang="zh-CN" altLang="en-US" sz="1400">
                <a:latin typeface="Times New Roman" panose="02020603050405020304" charset="0"/>
                <a:cs typeface="Times New Roman" panose="02020603050405020304" charset="0"/>
                <a:sym typeface="+mn-ea"/>
              </a:rPr>
              <a:t>= [None]*(</a:t>
            </a:r>
            <a:r>
              <a:rPr lang="en-US" altLang="zh-CN" sz="1400">
                <a:latin typeface="Times New Roman" panose="02020603050405020304" charset="0"/>
                <a:cs typeface="Times New Roman" panose="02020603050405020304" charset="0"/>
                <a:sym typeface="+mn-ea"/>
              </a:rPr>
              <a:t>link</a:t>
            </a:r>
            <a:r>
              <a:rPr lang="en-US" altLang="zh-CN" sz="1400">
                <a:latin typeface="Times New Roman" panose="02020603050405020304" charset="0"/>
                <a:cs typeface="Times New Roman" panose="02020603050405020304" charset="0"/>
                <a:sym typeface="+mn-ea"/>
              </a:rPr>
              <a:t>Num</a:t>
            </a:r>
            <a:r>
              <a:rPr lang="zh-CN" altLang="en-US" sz="1400">
                <a:latin typeface="Times New Roman" panose="02020603050405020304" charset="0"/>
                <a:cs typeface="Times New Roman" panose="02020603050405020304" charset="0"/>
                <a:sym typeface="+mn-ea"/>
              </a:rPr>
              <a:t>)</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sym typeface="+mn-ea"/>
              </a:rPr>
              <a:t>for i in range(</a:t>
            </a:r>
            <a:r>
              <a:rPr lang="en-US" altLang="zh-CN" sz="1400">
                <a:latin typeface="Times New Roman" panose="02020603050405020304" charset="0"/>
                <a:cs typeface="Times New Roman" panose="02020603050405020304" charset="0"/>
                <a:sym typeface="+mn-ea"/>
              </a:rPr>
              <a:t>linkNum</a:t>
            </a:r>
            <a:r>
              <a:rPr lang="zh-CN" altLang="en-US" sz="1400">
                <a:latin typeface="Times New Roman" panose="02020603050405020304" charset="0"/>
                <a:cs typeface="Times New Roman" panose="02020603050405020304" charset="0"/>
                <a:sym typeface="+mn-ea"/>
              </a:rPr>
              <a:t>):</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sym typeface="+mn-ea"/>
              </a:rPr>
              <a:t>    </a:t>
            </a:r>
            <a:r>
              <a:rPr lang="en-US" altLang="zh-CN" sz="1400">
                <a:latin typeface="Times New Roman" panose="02020603050405020304" charset="0"/>
                <a:cs typeface="Times New Roman" panose="02020603050405020304" charset="0"/>
                <a:sym typeface="+mn-ea"/>
              </a:rPr>
              <a:t>links </a:t>
            </a:r>
            <a:r>
              <a:rPr lang="zh-CN" altLang="en-US" sz="1400">
                <a:latin typeface="Times New Roman" panose="02020603050405020304" charset="0"/>
                <a:cs typeface="Times New Roman" panose="02020603050405020304" charset="0"/>
                <a:sym typeface="+mn-ea"/>
              </a:rPr>
              <a:t>[i]=input()</a:t>
            </a:r>
            <a:r>
              <a:rPr lang="en-US" altLang="zh-CN" sz="1400">
                <a:latin typeface="Times New Roman" panose="02020603050405020304" charset="0"/>
                <a:cs typeface="Times New Roman" panose="02020603050405020304" charset="0"/>
                <a:sym typeface="+mn-ea"/>
              </a:rPr>
              <a:t>		//</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每条链路的相关信息</a:t>
            </a:r>
            <a:endParaRPr lang="zh-CN" altLang="en-US" sz="1400">
              <a:latin typeface="Times New Roman" panose="02020603050405020304" charset="0"/>
              <a:cs typeface="Times New Roman" panose="02020603050405020304" charset="0"/>
            </a:endParaRPr>
          </a:p>
          <a:p>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s </a:t>
            </a:r>
            <a:r>
              <a:rPr lang="zh-CN" altLang="en-US" sz="1400">
                <a:latin typeface="Times New Roman" panose="02020603050405020304" charset="0"/>
                <a:cs typeface="Times New Roman" panose="02020603050405020304" charset="0"/>
              </a:rPr>
              <a:t>= input()</a:t>
            </a:r>
            <a:r>
              <a:rPr lang="en-US" altLang="zh-CN" sz="1400">
                <a:latin typeface="Times New Roman" panose="02020603050405020304" charset="0"/>
                <a:cs typeface="Times New Roman" panose="02020603050405020304" charset="0"/>
              </a:rPr>
              <a:t>		//</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货物数量</a:t>
            </a:r>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requestNum </a:t>
            </a:r>
            <a:r>
              <a:rPr lang="zh-CN" altLang="en-US" sz="1400">
                <a:latin typeface="Times New Roman" panose="02020603050405020304" charset="0"/>
                <a:cs typeface="Times New Roman" panose="02020603050405020304" charset="0"/>
              </a:rPr>
              <a:t>= int(</a:t>
            </a:r>
            <a:r>
              <a:rPr lang="en-US" altLang="zh-CN" sz="1400">
                <a:latin typeface="Times New Roman" panose="02020603050405020304" charset="0"/>
                <a:cs typeface="Times New Roman" panose="02020603050405020304" charset="0"/>
                <a:sym typeface="+mn-ea"/>
              </a:rPr>
              <a:t>s</a:t>
            </a:r>
            <a:r>
              <a:rPr lang="zh-CN" altLang="en-US" sz="1400">
                <a:latin typeface="Times New Roman" panose="02020603050405020304" charset="0"/>
                <a:cs typeface="Times New Roman" panose="02020603050405020304" charset="0"/>
              </a:rPr>
              <a:t>)</a:t>
            </a:r>
            <a:endParaRPr lang="zh-CN" altLang="en-US" sz="1400">
              <a:latin typeface="Times New Roman" panose="02020603050405020304" charset="0"/>
              <a:cs typeface="Times New Roman" panose="02020603050405020304" charset="0"/>
            </a:endParaRPr>
          </a:p>
          <a:p>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requests </a:t>
            </a:r>
            <a:r>
              <a:rPr lang="zh-CN" altLang="en-US" sz="1400">
                <a:latin typeface="Times New Roman" panose="02020603050405020304" charset="0"/>
                <a:cs typeface="Times New Roman" panose="02020603050405020304" charset="0"/>
              </a:rPr>
              <a:t>= [None]*int(</a:t>
            </a:r>
            <a:r>
              <a:rPr lang="en-US" altLang="zh-CN" sz="1400">
                <a:latin typeface="Times New Roman" panose="02020603050405020304" charset="0"/>
                <a:cs typeface="Times New Roman" panose="02020603050405020304" charset="0"/>
              </a:rPr>
              <a:t>requestN</a:t>
            </a:r>
            <a:r>
              <a:rPr lang="zh-CN" altLang="en-US" sz="1400">
                <a:latin typeface="Times New Roman" panose="02020603050405020304" charset="0"/>
                <a:cs typeface="Times New Roman" panose="02020603050405020304" charset="0"/>
              </a:rPr>
              <a:t>um)</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for i in range(int(</a:t>
            </a:r>
            <a:r>
              <a:rPr lang="en-US" altLang="zh-CN" sz="1400">
                <a:latin typeface="Times New Roman" panose="02020603050405020304" charset="0"/>
                <a:cs typeface="Times New Roman" panose="02020603050405020304" charset="0"/>
                <a:sym typeface="+mn-ea"/>
              </a:rPr>
              <a:t>requestN</a:t>
            </a:r>
            <a:r>
              <a:rPr lang="zh-CN" altLang="en-US" sz="1400">
                <a:latin typeface="Times New Roman" panose="02020603050405020304" charset="0"/>
                <a:cs typeface="Times New Roman" panose="02020603050405020304" charset="0"/>
                <a:sym typeface="+mn-ea"/>
              </a:rPr>
              <a:t>um</a:t>
            </a:r>
            <a:r>
              <a:rPr lang="zh-CN" altLang="en-US" sz="1400">
                <a:latin typeface="Times New Roman" panose="02020603050405020304" charset="0"/>
                <a:cs typeface="Times New Roman" panose="02020603050405020304" charset="0"/>
              </a:rPr>
              <a:t>)):</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    </a:t>
            </a:r>
            <a:r>
              <a:rPr lang="en-US" altLang="zh-CN" sz="1400">
                <a:latin typeface="Times New Roman" panose="02020603050405020304" charset="0"/>
                <a:cs typeface="Times New Roman" panose="02020603050405020304" charset="0"/>
                <a:sym typeface="+mn-ea"/>
              </a:rPr>
              <a:t>requests</a:t>
            </a:r>
            <a:r>
              <a:rPr lang="zh-CN" altLang="en-US" sz="1400">
                <a:latin typeface="Times New Roman" panose="02020603050405020304" charset="0"/>
                <a:cs typeface="Times New Roman" panose="02020603050405020304" charset="0"/>
              </a:rPr>
              <a:t>[i] = input()</a:t>
            </a:r>
            <a:r>
              <a:rPr lang="en-US" altLang="zh-CN" sz="1400">
                <a:latin typeface="Times New Roman" panose="02020603050405020304" charset="0"/>
                <a:cs typeface="Times New Roman" panose="02020603050405020304" charset="0"/>
              </a:rPr>
              <a:t>	//</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每个货物相关信息</a:t>
            </a:r>
            <a:endParaRPr lang="zh-CN" altLang="en-US" sz="1400">
              <a:latin typeface="Times New Roman" panose="02020603050405020304" charset="0"/>
              <a:cs typeface="Times New Roman" panose="02020603050405020304" charset="0"/>
            </a:endParaRPr>
          </a:p>
          <a:p>
            <a:endParaRPr lang="zh-CN" altLang="en-US" sz="1400">
              <a:latin typeface="Times New Roman" panose="02020603050405020304" charset="0"/>
              <a:cs typeface="Times New Roman" panose="02020603050405020304" charset="0"/>
            </a:endParaRPr>
          </a:p>
        </p:txBody>
      </p:sp>
    </p:spTree>
  </p:cSld>
  <p:clrMapOvr>
    <a:masterClrMapping/>
  </p:clrMapOvr>
  <p:transition advTm="3903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2"/>
          <p:cNvSpPr>
            <a:spLocks noGrp="1"/>
          </p:cNvSpPr>
          <p:nvPr>
            <p:ph type="title"/>
          </p:nvPr>
        </p:nvSpPr>
        <p:spPr/>
        <p:txBody>
          <a:bodyPr/>
          <a:lstStyle/>
          <a:p>
            <a:pPr eaLnBrk="1" hangingPunct="1"/>
            <a:r>
              <a:rPr lang="zh-CN" altLang="en-US" smtClean="0">
                <a:latin typeface="微软雅黑" panose="020B0503020204020204" charset="-122"/>
                <a:ea typeface="微软雅黑" panose="020B0503020204020204" charset="-122"/>
                <a:cs typeface="楷体" panose="02010609060101010101" charset="-122"/>
                <a:sym typeface="+mn-ea"/>
              </a:rPr>
              <a:t>结果输出</a:t>
            </a:r>
            <a:endParaRPr lang="zh-CN" altLang="en-US" smtClean="0">
              <a:latin typeface="微软雅黑" panose="020B0503020204020204" charset="-122"/>
              <a:ea typeface="微软雅黑" panose="020B0503020204020204" charset="-122"/>
              <a:cs typeface="楷体" panose="02010609060101010101" charset="-122"/>
              <a:sym typeface="+mn-ea"/>
            </a:endParaRPr>
          </a:p>
        </p:txBody>
      </p:sp>
      <p:sp>
        <p:nvSpPr>
          <p:cNvPr id="3" name="文本框 2"/>
          <p:cNvSpPr txBox="1"/>
          <p:nvPr/>
        </p:nvSpPr>
        <p:spPr>
          <a:xfrm>
            <a:off x="155575" y="978535"/>
            <a:ext cx="9331325" cy="5262245"/>
          </a:xfrm>
          <a:prstGeom prst="rect">
            <a:avLst/>
          </a:prstGeom>
          <a:noFill/>
        </p:spPr>
        <p:txBody>
          <a:bodyPr wrap="square" rtlCol="0" anchor="t">
            <a:spAutoFit/>
          </a:bodyPr>
          <a:p>
            <a:r>
              <a:rPr lang="en-US" altLang="zh-CN" sz="1400"/>
              <a:t>		</a:t>
            </a:r>
            <a:r>
              <a:rPr lang="zh-CN" altLang="en-US" sz="1400"/>
              <a:t>string s;</a:t>
            </a:r>
            <a:endParaRPr lang="zh-CN" altLang="en-US" sz="1400"/>
          </a:p>
          <a:p>
            <a:r>
              <a:rPr lang="zh-CN" altLang="en-US" sz="1400"/>
              <a:t>		getline(cin, s);</a:t>
            </a:r>
            <a:r>
              <a:rPr lang="en-US" altLang="zh-CN" sz="1400"/>
              <a:t>	</a:t>
            </a:r>
            <a:r>
              <a:rPr lang="en-US" altLang="zh-CN" sz="1400">
                <a:latin typeface="Times New Roman" panose="02020603050405020304" charset="0"/>
                <a:cs typeface="Times New Roman" panose="02020603050405020304" charset="0"/>
                <a:sym typeface="+mn-ea"/>
              </a:rPr>
              <a:t>//</a:t>
            </a:r>
            <a:r>
              <a:rPr lang="zh-CN" altLang="en-US" sz="1400" b="1">
                <a:solidFill>
                  <a:srgbClr val="FF0000"/>
                </a:solidFill>
                <a:latin typeface="Times New Roman" panose="02020603050405020304" charset="0"/>
                <a:ea typeface="华文楷体" panose="02010600040101010101" charset="-122"/>
                <a:cs typeface="Times New Roman" panose="02020603050405020304" charset="0"/>
                <a:sym typeface="+mn-ea"/>
              </a:rPr>
              <a:t>读取第一行：</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站点数，轨道数，列车数，列车容量</a:t>
            </a:r>
            <a:endPar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endParaRPr>
          </a:p>
          <a:p>
            <a:r>
              <a:rPr lang="en-US" altLang="zh-CN"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		</a:t>
            </a:r>
            <a:r>
              <a:rPr lang="en-US" altLang="zh-CN" sz="1400" dirty="0" smtClean="0">
                <a:solidFill>
                  <a:schemeClr val="tx1"/>
                </a:solidFill>
                <a:latin typeface="Times New Roman" panose="02020603050405020304" charset="0"/>
                <a:ea typeface="楷体" panose="02010609060101010101" charset="-122"/>
                <a:cs typeface="Times New Roman" panose="02020603050405020304" charset="0"/>
                <a:sym typeface="+mn-ea"/>
              </a:rPr>
              <a:t>vector&lt;string&gt; data;</a:t>
            </a:r>
            <a:endParaRPr lang="en-US" altLang="zh-CN" sz="1400" b="1" dirty="0" smtClean="0">
              <a:solidFill>
                <a:srgbClr val="FF0000"/>
              </a:solidFill>
              <a:latin typeface="Times New Roman" panose="02020603050405020304" charset="0"/>
              <a:ea typeface="楷体" panose="02010609060101010101" charset="-122"/>
              <a:cs typeface="Times New Roman" panose="02020603050405020304" charset="0"/>
              <a:sym typeface="+mn-ea"/>
            </a:endParaRPr>
          </a:p>
          <a:p>
            <a:r>
              <a:rPr lang="zh-CN" altLang="en-US" sz="1400"/>
              <a:t>		split(s, ',', &amp;</a:t>
            </a:r>
            <a:r>
              <a:rPr lang="en-US" altLang="zh-CN" sz="1400" dirty="0" smtClean="0">
                <a:latin typeface="Times New Roman" panose="02020603050405020304" charset="0"/>
                <a:ea typeface="楷体" panose="02010609060101010101" charset="-122"/>
                <a:cs typeface="Times New Roman" panose="02020603050405020304" charset="0"/>
                <a:sym typeface="+mn-ea"/>
              </a:rPr>
              <a:t>data</a:t>
            </a:r>
            <a:r>
              <a:rPr lang="zh-CN" altLang="en-US" sz="1400"/>
              <a:t>);</a:t>
            </a:r>
            <a:endParaRPr lang="zh-CN" altLang="en-US" sz="1400"/>
          </a:p>
          <a:p>
            <a:r>
              <a:rPr lang="zh-CN" altLang="en-US" sz="1400"/>
              <a:t>		</a:t>
            </a:r>
            <a:r>
              <a:rPr lang="en-US" altLang="zh-CN" sz="1400"/>
              <a:t>nodeNum</a:t>
            </a:r>
            <a:r>
              <a:rPr lang="zh-CN" altLang="en-US" sz="1400"/>
              <a:t> = stoi(</a:t>
            </a:r>
            <a:r>
              <a:rPr lang="en-US" altLang="zh-CN" sz="1400" dirty="0" smtClean="0">
                <a:latin typeface="Times New Roman" panose="02020603050405020304" charset="0"/>
                <a:ea typeface="楷体" panose="02010609060101010101" charset="-122"/>
                <a:cs typeface="Times New Roman" panose="02020603050405020304" charset="0"/>
                <a:sym typeface="+mn-ea"/>
              </a:rPr>
              <a:t>data</a:t>
            </a:r>
            <a:r>
              <a:rPr lang="zh-CN" altLang="en-US" sz="1400"/>
              <a:t>.at(0), 0, 10);</a:t>
            </a:r>
            <a:endParaRPr lang="zh-CN" altLang="en-US" sz="1400"/>
          </a:p>
          <a:p>
            <a:r>
              <a:rPr lang="zh-CN" altLang="en-US" sz="1400"/>
              <a:t>		</a:t>
            </a:r>
            <a:r>
              <a:rPr lang="en-US" altLang="zh-CN" sz="1400"/>
              <a:t>linkNum</a:t>
            </a:r>
            <a:r>
              <a:rPr lang="zh-CN" altLang="en-US" sz="1400"/>
              <a:t> = stoi(</a:t>
            </a:r>
            <a:r>
              <a:rPr lang="en-US" altLang="zh-CN" sz="1400" dirty="0" smtClean="0">
                <a:latin typeface="Times New Roman" panose="02020603050405020304" charset="0"/>
                <a:ea typeface="楷体" panose="02010609060101010101" charset="-122"/>
                <a:cs typeface="Times New Roman" panose="02020603050405020304" charset="0"/>
                <a:sym typeface="+mn-ea"/>
              </a:rPr>
              <a:t>data</a:t>
            </a:r>
            <a:r>
              <a:rPr lang="zh-CN" altLang="en-US" sz="1400"/>
              <a:t>.at(1), 0, 10);</a:t>
            </a:r>
            <a:endParaRPr lang="zh-CN" altLang="en-US" sz="1400"/>
          </a:p>
          <a:p>
            <a:r>
              <a:rPr lang="zh-CN" altLang="en-US" sz="1400"/>
              <a:t>		</a:t>
            </a:r>
            <a:r>
              <a:rPr lang="en-US" altLang="zh-CN" sz="1400"/>
              <a:t>carNum</a:t>
            </a:r>
            <a:r>
              <a:rPr lang="zh-CN" altLang="en-US" sz="1400"/>
              <a:t> = stoi(</a:t>
            </a:r>
            <a:r>
              <a:rPr lang="en-US" altLang="zh-CN" sz="1400" dirty="0" smtClean="0">
                <a:latin typeface="Times New Roman" panose="02020603050405020304" charset="0"/>
                <a:ea typeface="楷体" panose="02010609060101010101" charset="-122"/>
                <a:cs typeface="Times New Roman" panose="02020603050405020304" charset="0"/>
                <a:sym typeface="+mn-ea"/>
              </a:rPr>
              <a:t>data</a:t>
            </a:r>
            <a:r>
              <a:rPr lang="zh-CN" altLang="en-US" sz="1400"/>
              <a:t>.at(2), 0, 10);</a:t>
            </a:r>
            <a:endParaRPr lang="zh-CN" altLang="en-US" sz="1400"/>
          </a:p>
          <a:p>
            <a:r>
              <a:rPr lang="zh-CN" altLang="en-US" sz="1400"/>
              <a:t>		</a:t>
            </a:r>
            <a:r>
              <a:rPr lang="en-US" altLang="zh-CN" sz="1400"/>
              <a:t>carWeight</a:t>
            </a:r>
            <a:r>
              <a:rPr lang="zh-CN" altLang="en-US" sz="1400"/>
              <a:t> = stof(</a:t>
            </a:r>
            <a:r>
              <a:rPr lang="en-US" altLang="zh-CN" sz="1400" dirty="0" smtClean="0">
                <a:latin typeface="Times New Roman" panose="02020603050405020304" charset="0"/>
                <a:ea typeface="楷体" panose="02010609060101010101" charset="-122"/>
                <a:cs typeface="Times New Roman" panose="02020603050405020304" charset="0"/>
                <a:sym typeface="+mn-ea"/>
              </a:rPr>
              <a:t>data</a:t>
            </a:r>
            <a:r>
              <a:rPr lang="zh-CN" altLang="en-US" sz="1400"/>
              <a:t>.at(3));</a:t>
            </a:r>
            <a:endParaRPr lang="zh-CN" altLang="en-US" sz="1400"/>
          </a:p>
          <a:p>
            <a:endParaRPr lang="zh-CN" altLang="en-US" sz="1400"/>
          </a:p>
          <a:p>
            <a:r>
              <a:rPr lang="zh-CN" altLang="en-US" sz="1400"/>
              <a:t>		for (int i = 0; i &lt; _num_node; i++)</a:t>
            </a:r>
            <a:endParaRPr lang="zh-CN" altLang="en-US" sz="1400"/>
          </a:p>
          <a:p>
            <a:r>
              <a:rPr lang="zh-CN" altLang="en-US" sz="1400"/>
              <a:t>		{</a:t>
            </a:r>
            <a:endParaRPr lang="zh-CN" altLang="en-US" sz="1400"/>
          </a:p>
          <a:p>
            <a:r>
              <a:rPr lang="zh-CN" altLang="en-US" sz="1400"/>
              <a:t>			getline(cin, s);</a:t>
            </a:r>
            <a:r>
              <a:rPr lang="en-US" altLang="zh-CN" sz="1400"/>
              <a:t>	</a:t>
            </a:r>
            <a:r>
              <a:rPr lang="en-US" altLang="zh-CN" sz="1400">
                <a:latin typeface="Times New Roman" panose="02020603050405020304" charset="0"/>
                <a:cs typeface="Times New Roman" panose="02020603050405020304" charset="0"/>
                <a:sym typeface="+mn-ea"/>
              </a:rPr>
              <a:t>//</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每个站点的拣货员数据</a:t>
            </a:r>
            <a:r>
              <a:rPr lang="en-US" altLang="zh-CN" sz="1400"/>
              <a:t>	</a:t>
            </a:r>
            <a:endParaRPr lang="zh-CN" altLang="en-US" sz="1400"/>
          </a:p>
          <a:p>
            <a:r>
              <a:rPr lang="zh-CN" altLang="en-US" sz="1400"/>
              <a:t>		}</a:t>
            </a:r>
            <a:endParaRPr lang="zh-CN" altLang="en-US" sz="1400"/>
          </a:p>
          <a:p>
            <a:r>
              <a:rPr lang="zh-CN" altLang="en-US" sz="1400"/>
              <a:t>		for (int i = 0; i &lt; _num_link; i++)</a:t>
            </a:r>
            <a:endParaRPr lang="zh-CN" altLang="en-US" sz="1400"/>
          </a:p>
          <a:p>
            <a:r>
              <a:rPr lang="zh-CN" altLang="en-US" sz="1400"/>
              <a:t>		{</a:t>
            </a:r>
            <a:endParaRPr lang="zh-CN" altLang="en-US" sz="1400"/>
          </a:p>
          <a:p>
            <a:r>
              <a:rPr lang="zh-CN" altLang="en-US" sz="1400"/>
              <a:t>			getline(cin, s);</a:t>
            </a:r>
            <a:r>
              <a:rPr lang="en-US" altLang="zh-CN" sz="1400"/>
              <a:t>	</a:t>
            </a:r>
            <a:r>
              <a:rPr lang="en-US" altLang="zh-CN" sz="1400">
                <a:latin typeface="Times New Roman" panose="02020603050405020304" charset="0"/>
                <a:cs typeface="Times New Roman" panose="02020603050405020304" charset="0"/>
                <a:sym typeface="+mn-ea"/>
              </a:rPr>
              <a:t>//</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每条链路的相关信息</a:t>
            </a:r>
            <a:endParaRPr lang="zh-CN" altLang="en-US" sz="1400"/>
          </a:p>
          <a:p>
            <a:r>
              <a:rPr lang="zh-CN" altLang="en-US" sz="1400"/>
              <a:t>		}</a:t>
            </a:r>
            <a:endParaRPr lang="zh-CN" altLang="en-US" sz="1400"/>
          </a:p>
          <a:p>
            <a:endParaRPr lang="zh-CN" altLang="en-US" sz="1400"/>
          </a:p>
          <a:p>
            <a:r>
              <a:rPr lang="zh-CN" altLang="en-US" sz="1400"/>
              <a:t>		getline(cin, s);</a:t>
            </a:r>
            <a:r>
              <a:rPr lang="en-US" altLang="zh-CN" sz="1400"/>
              <a:t>	</a:t>
            </a:r>
            <a:r>
              <a:rPr lang="en-US" altLang="zh-CN" sz="1400">
                <a:latin typeface="Times New Roman" panose="02020603050405020304" charset="0"/>
                <a:cs typeface="Times New Roman" panose="02020603050405020304" charset="0"/>
                <a:sym typeface="+mn-ea"/>
              </a:rPr>
              <a:t>//</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货物数量</a:t>
            </a:r>
            <a:endParaRPr lang="zh-CN" altLang="en-US" sz="1400"/>
          </a:p>
          <a:p>
            <a:r>
              <a:rPr lang="zh-CN" altLang="en-US" sz="1400"/>
              <a:t>		</a:t>
            </a:r>
            <a:r>
              <a:rPr lang="en-US" altLang="zh-CN" sz="1400"/>
              <a:t>requestNum</a:t>
            </a:r>
            <a:r>
              <a:rPr lang="zh-CN" altLang="en-US" sz="1400"/>
              <a:t> = stoi(s, 0, 10);</a:t>
            </a:r>
            <a:endParaRPr lang="zh-CN" altLang="en-US" sz="1400"/>
          </a:p>
          <a:p>
            <a:r>
              <a:rPr lang="zh-CN" altLang="en-US" sz="1400"/>
              <a:t>		for (int i = 0;  i &lt; </a:t>
            </a:r>
            <a:r>
              <a:rPr lang="en-US" altLang="zh-CN" sz="1400">
                <a:sym typeface="+mn-ea"/>
              </a:rPr>
              <a:t>requestNum</a:t>
            </a:r>
            <a:r>
              <a:rPr lang="zh-CN" altLang="en-US" sz="1400"/>
              <a:t>;  i++)</a:t>
            </a:r>
            <a:endParaRPr lang="zh-CN" altLang="en-US" sz="1400"/>
          </a:p>
          <a:p>
            <a:r>
              <a:rPr lang="zh-CN" altLang="en-US" sz="1400"/>
              <a:t>		{</a:t>
            </a:r>
            <a:endParaRPr lang="zh-CN" altLang="en-US" sz="1400"/>
          </a:p>
          <a:p>
            <a:r>
              <a:rPr lang="zh-CN" altLang="en-US" sz="1400"/>
              <a:t>			getline(cin, s);</a:t>
            </a:r>
            <a:r>
              <a:rPr lang="en-US" altLang="zh-CN" sz="1400"/>
              <a:t>	</a:t>
            </a:r>
            <a:r>
              <a:rPr lang="en-US" altLang="zh-CN" sz="1400">
                <a:latin typeface="Times New Roman" panose="02020603050405020304" charset="0"/>
                <a:cs typeface="Times New Roman" panose="02020603050405020304" charset="0"/>
                <a:sym typeface="+mn-ea"/>
              </a:rPr>
              <a:t>//</a:t>
            </a:r>
            <a:r>
              <a:rPr lang="zh-CN" altLang="en-US" sz="1400" b="1" dirty="0" smtClean="0">
                <a:solidFill>
                  <a:srgbClr val="FF0000"/>
                </a:solidFill>
                <a:latin typeface="Times New Roman" panose="02020603050405020304" charset="0"/>
                <a:ea typeface="楷体" panose="02010609060101010101" charset="-122"/>
                <a:cs typeface="Times New Roman" panose="02020603050405020304" charset="0"/>
                <a:sym typeface="+mn-ea"/>
              </a:rPr>
              <a:t>每个货物相关信息</a:t>
            </a:r>
            <a:endParaRPr lang="zh-CN" altLang="en-US" sz="1400"/>
          </a:p>
          <a:p>
            <a:r>
              <a:rPr lang="zh-CN" altLang="en-US" sz="1400"/>
              <a:t>		}</a:t>
            </a:r>
            <a:endParaRPr lang="zh-CN" altLang="en-US" sz="1400"/>
          </a:p>
        </p:txBody>
      </p:sp>
    </p:spTree>
  </p:cSld>
  <p:clrMapOvr>
    <a:masterClrMapping/>
  </p:clrMapOvr>
  <p:transition advTm="39032"/>
  <p:timing>
    <p:tnLst>
      <p:par>
        <p:cTn id="1" dur="indefinite" restart="never" nodeType="tmRoot"/>
      </p:par>
    </p:tnLst>
  </p:timing>
</p:sld>
</file>

<file path=ppt/theme/theme1.xml><?xml version="1.0" encoding="utf-8"?>
<a:theme xmlns:a="http://schemas.openxmlformats.org/drawingml/2006/main" name="ZTE-机密-4X3">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正文">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5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5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ZTE-机密-4X3</Template>
  <TotalTime>0</TotalTime>
  <Words>8373</Words>
  <Application>WPS 演示</Application>
  <PresentationFormat>全屏显示(4:3)</PresentationFormat>
  <Paragraphs>1030</Paragraphs>
  <Slides>32</Slides>
  <Notes>0</Notes>
  <HiddenSlides>0</HiddenSlides>
  <MMClips>0</MMClips>
  <ScaleCrop>false</ScaleCrop>
  <HeadingPairs>
    <vt:vector size="6" baseType="variant">
      <vt:variant>
        <vt:lpstr>已用的字体</vt:lpstr>
      </vt:variant>
      <vt:variant>
        <vt:i4>24</vt:i4>
      </vt:variant>
      <vt:variant>
        <vt:lpstr>主题</vt:lpstr>
      </vt:variant>
      <vt:variant>
        <vt:i4>4</vt:i4>
      </vt:variant>
      <vt:variant>
        <vt:lpstr>幻灯片标题</vt:lpstr>
      </vt:variant>
      <vt:variant>
        <vt:i4>32</vt:i4>
      </vt:variant>
    </vt:vector>
  </HeadingPairs>
  <TitlesOfParts>
    <vt:vector size="60" baseType="lpstr">
      <vt:lpstr>Arial</vt:lpstr>
      <vt:lpstr>宋体</vt:lpstr>
      <vt:lpstr>Wingdings</vt:lpstr>
      <vt:lpstr>Calibri</vt:lpstr>
      <vt:lpstr>Heiti SC Light</vt:lpstr>
      <vt:lpstr>微软雅黑</vt:lpstr>
      <vt:lpstr>Times</vt:lpstr>
      <vt:lpstr>Calibri</vt:lpstr>
      <vt:lpstr>Wingdings</vt:lpstr>
      <vt:lpstr>Times New Roman</vt:lpstr>
      <vt:lpstr>楷体</vt:lpstr>
      <vt:lpstr>Arial Unicode MS</vt:lpstr>
      <vt:lpstr>华文宋体</vt:lpstr>
      <vt:lpstr>华文行楷</vt:lpstr>
      <vt:lpstr>华文细黑</vt:lpstr>
      <vt:lpstr>华文楷体</vt:lpstr>
      <vt:lpstr>幼圆</vt:lpstr>
      <vt:lpstr>腾祥爱情体细简</vt:lpstr>
      <vt:lpstr>Microsoft JhengHei UI</vt:lpstr>
      <vt:lpstr>Agency FB</vt:lpstr>
      <vt:lpstr>Bahnschrift SemiBold</vt:lpstr>
      <vt:lpstr>Bahnschrift SemiCondensed</vt:lpstr>
      <vt:lpstr>Tahoma</vt:lpstr>
      <vt:lpstr>Trebuchet MS</vt:lpstr>
      <vt:lpstr>ZTE-机密-4X3</vt:lpstr>
      <vt:lpstr>目录</vt:lpstr>
      <vt:lpstr>正文</vt:lpstr>
      <vt:lpstr>封底</vt:lpstr>
      <vt:lpstr>迪杰斯特拉派赛题解析</vt:lpstr>
      <vt:lpstr>目 录</vt:lpstr>
      <vt:lpstr>赛题分析</vt:lpstr>
      <vt:lpstr>赛题分析</vt:lpstr>
      <vt:lpstr>赛题分析</vt:lpstr>
      <vt:lpstr>目 录</vt:lpstr>
      <vt:lpstr>数据读取</vt:lpstr>
      <vt:lpstr>数据读取</vt:lpstr>
      <vt:lpstr>结果输出</vt:lpstr>
      <vt:lpstr>结果输出</vt:lpstr>
      <vt:lpstr>场景一（无列车，无拣货员）</vt:lpstr>
      <vt:lpstr>知识点——Dijkstra算法</vt:lpstr>
      <vt:lpstr>知识点——Dijkstra算法</vt:lpstr>
      <vt:lpstr>场景二（有多辆列车，无拣货员） </vt:lpstr>
      <vt:lpstr>场景二——实例</vt:lpstr>
      <vt:lpstr>场景二——算法步骤</vt:lpstr>
      <vt:lpstr>思考</vt:lpstr>
      <vt:lpstr>场景三（有多辆列车，有拣货员） </vt:lpstr>
      <vt:lpstr>场景三——实例</vt:lpstr>
      <vt:lpstr>场景三——算法步骤</vt:lpstr>
      <vt:lpstr>思考</vt:lpstr>
      <vt:lpstr>场景三——实例</vt:lpstr>
      <vt:lpstr>场景三——实例</vt:lpstr>
      <vt:lpstr>其他技巧</vt:lpstr>
      <vt:lpstr>其他技巧</vt:lpstr>
      <vt:lpstr>相关知识点</vt:lpstr>
      <vt:lpstr>数据结构维护</vt:lpstr>
      <vt:lpstr>数据结构维护</vt:lpstr>
      <vt:lpstr>目 录</vt:lpstr>
      <vt:lpstr>结果校验报错解释</vt:lpstr>
      <vt:lpstr>结果校验报错解释</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Jaycee</cp:lastModifiedBy>
  <cp:revision>190</cp:revision>
  <dcterms:created xsi:type="dcterms:W3CDTF">2015-08-10T08:42:00Z</dcterms:created>
  <dcterms:modified xsi:type="dcterms:W3CDTF">2020-04-18T10:51:44Z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