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0D3ED-1169-1487-5986-95804ECB1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035FA4-5C1B-B1D3-1F0A-5B129F588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D94E0-4D18-EA47-7A9B-753AF847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D8693-D38E-2E4B-ED6A-D8417570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BDACD-08CF-83C1-1367-3ABA0AF4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27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A9DF9-0513-5EAE-80E8-5FC262A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75932C-7421-F04F-5439-682AED00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7C9B8-77F9-4E55-03AA-C0783636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5B89E-C071-BD26-BFDB-862BAA95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3659C-F16F-8D2E-B567-F737615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9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170A04-2D5C-712C-FF1F-AEF5399AF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156F96-F958-E4FB-1E68-A6928DC3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D7BC03-6F34-DEB5-AAFF-ADC66D99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B9B5B-CF78-2E15-1374-C5E90EBC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50253-2A1F-077D-0CF1-BF7B8CBB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60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E71E6-280E-B136-02DF-985FA597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8021CA-A556-8C2F-FD35-DEE13977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6C1CB-71C4-B1A7-D91E-955EF40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A41B0-30D7-955D-82A7-DD0A8253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1CF6B-DC23-8D31-3EF5-E5ECA99D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8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1E20E-CE8D-3D20-5120-F5C45F1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AE188A-FAFB-5915-7AB1-1B58ADEA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29591-CE61-15D6-CCDA-8EE5B780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522B9-68D7-454E-4E1C-BE18A659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8BA26-EA4E-C01F-A933-1481B2F9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53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4218E-3682-7A9E-C5C4-0C0614D2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FE305-56F7-FABF-2351-5C673A4C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9EE2AB-C028-907E-D748-915FBEBC0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D3FF88-F63C-E99B-A88C-87406139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5BC924-6D99-7085-990D-2EC7E44C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6B2243-E73A-FA0C-CF76-287CDB3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3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A2CEF-F7A5-4D23-27BF-6F30C0E4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4287DB-CC73-5C4E-31AB-28F1C5DC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E062DB-168D-E8E0-6198-F1661EA4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09B4FD-907C-3B09-BC0E-BD4E8072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DA476E-EA45-7583-ABA8-1D61836D9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64C4BF-EBA7-24D2-7458-0B6C15D8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2F0036-C0B1-9D11-E1B0-5A955F9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B1DAF-9497-8E95-10E9-2C84182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FEA58-C1E4-0D14-94A8-ABCF5E7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742218-79A0-1815-C913-6C095866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2EA893-8B0B-12CC-610C-83D59295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B16358-A766-A628-553B-258B0F95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F50FB-6A35-241A-55D0-B6C88BE8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5192D3-368B-7517-BF83-FDB272C2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B88C76-70BF-AB61-52B7-EAFA0308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F64E2-5AB9-60B1-B75A-59D30F64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D8BC14-5B53-03F7-B371-43717E9E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88A82D-E161-0CD6-1402-ECC03ACE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7AD978-E6A7-8781-3824-3CCAC6D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D2F62C-EA55-40D1-D752-73D7A27C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3756A7-E5DD-1D88-F1E2-33FB6487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36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57816-BD82-7F59-7F7C-59189CF9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C9F0B0-4EF8-C063-74D0-99755F63B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97F5A3-F02D-E7FD-6F6B-B47ABD35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072B77-0F27-D59B-EC6B-1C5FE62E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831791-21E6-911B-244F-F3B1C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D3BA38-A7A9-DE89-694B-7ADD3A5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257F2D-DCB1-6C4F-A988-5602CA62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A24B58-D586-2F66-8705-76522D0A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76A403-98E3-3B39-827D-80C40505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3232-49B6-47CF-8EF9-2D7C8E104C96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DB308-DD2A-0FB5-223B-B5FB2FC7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171B45-A35C-C6DA-2AE5-633533A9D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5FCC-C879-4E71-B328-797506694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4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richoi0218/insura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731EF86-4F63-2B66-10D8-F71E42C5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121380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健康保險支出之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預測模型建立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FADFBF-216D-B3DC-637B-66C62562EF7C}"/>
              </a:ext>
            </a:extLst>
          </p:cNvPr>
          <p:cNvSpPr txBox="1"/>
          <p:nvPr/>
        </p:nvSpPr>
        <p:spPr>
          <a:xfrm>
            <a:off x="4470400" y="4399280"/>
            <a:ext cx="38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Designed by Yi-Jie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Zhuo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3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ED126-8BE1-179E-5C78-8B35E2208947}"/>
              </a:ext>
            </a:extLst>
          </p:cNvPr>
          <p:cNvSpPr txBox="1">
            <a:spLocks/>
          </p:cNvSpPr>
          <p:nvPr/>
        </p:nvSpPr>
        <p:spPr>
          <a:xfrm>
            <a:off x="-76200" y="101600"/>
            <a:ext cx="508508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總結與討論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CB4ADDB-3742-F116-DCDD-6FFB1AD5B8DA}"/>
              </a:ext>
            </a:extLst>
          </p:cNvPr>
          <p:cNvGrpSpPr/>
          <p:nvPr/>
        </p:nvGrpSpPr>
        <p:grpSpPr>
          <a:xfrm>
            <a:off x="897983" y="1079130"/>
            <a:ext cx="11141617" cy="4699739"/>
            <a:chOff x="1050383" y="1082936"/>
            <a:chExt cx="11141617" cy="4699739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7247C1C-EEBE-C470-3A0A-F3A48970AA9E}"/>
                </a:ext>
              </a:extLst>
            </p:cNvPr>
            <p:cNvSpPr txBox="1"/>
            <p:nvPr/>
          </p:nvSpPr>
          <p:spPr>
            <a:xfrm>
              <a:off x="1050383" y="1082936"/>
              <a:ext cx="90398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於此次的預測模型建立中，</a:t>
              </a:r>
              <a:r>
                <a:rPr lang="en-US" altLang="zh-TW" sz="22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R</a:t>
              </a:r>
              <a:r>
                <a:rPr lang="en-US" altLang="zh-TW" sz="2200" kern="100" baseline="300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可以達到約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0.84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。因特徵涉及人體健康，有許多不確定性的因子存在，因此模型的訓練結果尚能接受。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若要更進一步修正、訓練模型，我認為有以下幾點可以嘗試：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A024A89-A39D-550F-4BD1-2A266F687083}"/>
                </a:ext>
              </a:extLst>
            </p:cNvPr>
            <p:cNvSpPr txBox="1"/>
            <p:nvPr/>
          </p:nvSpPr>
          <p:spPr>
            <a:xfrm>
              <a:off x="1050383" y="2449640"/>
              <a:ext cx="11141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數據數量增加：本次使用之數據僅有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1337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筆，對於涉及人體的複雜估計預測，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  應使用更大量的數據庫訓練模型，以更加接近實際狀況。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AA0E0D-D34C-C2C4-0B24-BF71D0EFF6D9}"/>
                </a:ext>
              </a:extLst>
            </p:cNvPr>
            <p:cNvSpPr txBox="1"/>
            <p:nvPr/>
          </p:nvSpPr>
          <p:spPr>
            <a:xfrm>
              <a:off x="1050384" y="3408271"/>
              <a:ext cx="109078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特徵數量增加：本次使用之特徵僅有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種，但對於疾病、醫療相關的因子還有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  很多，例如是否有家族病史、是否因事故就醫等等，若可導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  入其他特徵，可以更詳細評估及預測。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E4E1056-4AD2-0B9C-D2F2-121A32D8FF28}"/>
                </a:ext>
              </a:extLst>
            </p:cNvPr>
            <p:cNvSpPr txBox="1"/>
            <p:nvPr/>
          </p:nvSpPr>
          <p:spPr>
            <a:xfrm>
              <a:off x="1050384" y="4674679"/>
              <a:ext cx="1000301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指標檢驗：本次試驗之模型僅針對</a:t>
              </a:r>
              <a:r>
                <a:rPr lang="en-US" altLang="zh-TW" sz="22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TW" sz="2200" kern="100" baseline="300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值進行特徵與目標變量 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醫療花費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的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擬合程度評估，後續可針對預測各項指標 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如準確率、精準率、召</a:t>
              </a:r>
              <a:endParaRPr lang="en-US" altLang="zh-TW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回率等 </a:t>
              </a:r>
              <a:r>
                <a:rPr lang="en-US" altLang="zh-TW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進行評估。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9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C6932-4296-091B-F87F-4662D00509D4}"/>
              </a:ext>
            </a:extLst>
          </p:cNvPr>
          <p:cNvSpPr txBox="1">
            <a:spLocks/>
          </p:cNvSpPr>
          <p:nvPr/>
        </p:nvSpPr>
        <p:spPr>
          <a:xfrm>
            <a:off x="-635000" y="96679"/>
            <a:ext cx="394970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目的及方法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3F7D1FD-B96A-4962-0148-0AC48B6CA4D2}"/>
              </a:ext>
            </a:extLst>
          </p:cNvPr>
          <p:cNvSpPr txBox="1"/>
          <p:nvPr/>
        </p:nvSpPr>
        <p:spPr>
          <a:xfrm>
            <a:off x="1137920" y="1493520"/>
            <a:ext cx="9733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本次分析之目的為利用病患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被保險人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之資訊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年齡、是否抽菸、身高體重指數等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及醫療花費紀錄，以機器學習方式，嘗試不同模型挑選、比較，並訓練及建立預測模型，期望可應用在未來健康保險的預算依據。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A5BE3EFA-D4D6-A0B1-38E9-DC2026B771E6}"/>
              </a:ext>
            </a:extLst>
          </p:cNvPr>
          <p:cNvSpPr/>
          <p:nvPr/>
        </p:nvSpPr>
        <p:spPr>
          <a:xfrm>
            <a:off x="802640" y="1645920"/>
            <a:ext cx="121920" cy="13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CC072-AB80-4E9D-96FE-B7B1F0D505F9}"/>
              </a:ext>
            </a:extLst>
          </p:cNvPr>
          <p:cNvSpPr txBox="1"/>
          <p:nvPr/>
        </p:nvSpPr>
        <p:spPr>
          <a:xfrm>
            <a:off x="1137920" y="3142795"/>
            <a:ext cx="9733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使用語法為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，利用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套件進行數據清洗、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ETL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，後續以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seaborn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套件進行數據之可視化、比較，最後以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scikit-learn 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套件進行模型挑選、訓練。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1960B154-D04C-85AD-A720-5F2D529B90F1}"/>
              </a:ext>
            </a:extLst>
          </p:cNvPr>
          <p:cNvSpPr/>
          <p:nvPr/>
        </p:nvSpPr>
        <p:spPr>
          <a:xfrm>
            <a:off x="802640" y="3295195"/>
            <a:ext cx="121920" cy="13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B29374-8F1C-3F2D-FE4C-FE8BD98AFB26}"/>
              </a:ext>
            </a:extLst>
          </p:cNvPr>
          <p:cNvSpPr txBox="1"/>
          <p:nvPr/>
        </p:nvSpPr>
        <p:spPr>
          <a:xfrm>
            <a:off x="1137920" y="4792071"/>
            <a:ext cx="9733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本次使用之數據為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Kaggle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公開之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Dataset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，詳細資訊可至網站查詢：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https://www.kaggle.com/datasets/mirichoi0218/insurance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D5463354-05B4-2AAC-C131-0F8305E1502B}"/>
              </a:ext>
            </a:extLst>
          </p:cNvPr>
          <p:cNvSpPr/>
          <p:nvPr/>
        </p:nvSpPr>
        <p:spPr>
          <a:xfrm>
            <a:off x="802640" y="4944471"/>
            <a:ext cx="121920" cy="13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7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24C1DD2-2DEE-2941-FF43-6EB6F8FF8092}"/>
              </a:ext>
            </a:extLst>
          </p:cNvPr>
          <p:cNvSpPr txBox="1">
            <a:spLocks/>
          </p:cNvSpPr>
          <p:nvPr/>
        </p:nvSpPr>
        <p:spPr>
          <a:xfrm>
            <a:off x="-746760" y="96679"/>
            <a:ext cx="394970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數據內容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F9D370-8B6E-C992-FBD3-EB72F86F8E4C}"/>
              </a:ext>
            </a:extLst>
          </p:cNvPr>
          <p:cNvSpPr txBox="1"/>
          <p:nvPr/>
        </p:nvSpPr>
        <p:spPr>
          <a:xfrm>
            <a:off x="1059160" y="961812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數據筆數共</a:t>
            </a:r>
            <a:r>
              <a:rPr lang="en-US" altLang="zh-TW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1337</a:t>
            </a:r>
            <a:r>
              <a:rPr lang="zh-TW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筆，內容包含以下：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03D8DC0-ACFA-2746-1EDB-F26E0E211B1B}"/>
              </a:ext>
            </a:extLst>
          </p:cNvPr>
          <p:cNvGrpSpPr/>
          <p:nvPr/>
        </p:nvGrpSpPr>
        <p:grpSpPr>
          <a:xfrm>
            <a:off x="1869440" y="1738183"/>
            <a:ext cx="9784080" cy="4103751"/>
            <a:chOff x="1798320" y="1693706"/>
            <a:chExt cx="9784080" cy="4103751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517DE71-B585-66EB-746B-9C4152BB4892}"/>
                </a:ext>
              </a:extLst>
            </p:cNvPr>
            <p:cNvSpPr txBox="1"/>
            <p:nvPr/>
          </p:nvSpPr>
          <p:spPr>
            <a:xfrm>
              <a:off x="1798320" y="1693706"/>
              <a:ext cx="5516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年齡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：被保險人之年齡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612AB16-10C5-6A65-297E-8A9859753875}"/>
                </a:ext>
              </a:extLst>
            </p:cNvPr>
            <p:cNvSpPr txBox="1"/>
            <p:nvPr/>
          </p:nvSpPr>
          <p:spPr>
            <a:xfrm>
              <a:off x="1798320" y="2239165"/>
              <a:ext cx="710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性別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：被保險人之性別 </a:t>
              </a:r>
              <a:r>
                <a:rPr lang="en-US" altLang="zh-TW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(male, female)</a:t>
              </a:r>
              <a:endPara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3D3CD5-0599-04D7-1CAF-8DD4E9A10A8E}"/>
                </a:ext>
              </a:extLst>
            </p:cNvPr>
            <p:cNvSpPr txBox="1"/>
            <p:nvPr/>
          </p:nvSpPr>
          <p:spPr>
            <a:xfrm>
              <a:off x="1798320" y="2784624"/>
              <a:ext cx="9072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身高體重指數 </a:t>
              </a:r>
              <a:r>
                <a:rPr lang="en-US" altLang="zh-TW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(BMI)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：被保險人之身高體重指數 </a:t>
              </a:r>
              <a:r>
                <a:rPr lang="en-US" altLang="zh-TW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(kg / m ^ 2)</a:t>
              </a:r>
              <a:endPara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1721D91-32BE-C91F-A151-ADEE598AE3C4}"/>
                </a:ext>
              </a:extLst>
            </p:cNvPr>
            <p:cNvSpPr txBox="1"/>
            <p:nvPr/>
          </p:nvSpPr>
          <p:spPr>
            <a:xfrm>
              <a:off x="1798320" y="3330083"/>
              <a:ext cx="5516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子女數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：受被保險人撫養之人數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1088B67-AC3D-BEBD-B5FE-68E589450A7A}"/>
                </a:ext>
              </a:extLst>
            </p:cNvPr>
            <p:cNvSpPr txBox="1"/>
            <p:nvPr/>
          </p:nvSpPr>
          <p:spPr>
            <a:xfrm>
              <a:off x="1798320" y="3875542"/>
              <a:ext cx="6583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抽菸習慣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：是否有抽菸習慣　</a:t>
              </a:r>
              <a:r>
                <a:rPr lang="en-US" altLang="zh-TW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(yes, no)</a:t>
              </a:r>
              <a:endPara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E911031-B48C-1095-6F56-34F0C63CC140}"/>
                </a:ext>
              </a:extLst>
            </p:cNvPr>
            <p:cNvSpPr txBox="1"/>
            <p:nvPr/>
          </p:nvSpPr>
          <p:spPr>
            <a:xfrm>
              <a:off x="1798320" y="4421001"/>
              <a:ext cx="9784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居住區域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：被保險人於美國居住之地區 </a:t>
              </a:r>
              <a:endPara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TW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 (</a:t>
              </a:r>
              <a:r>
                <a:rPr lang="en-US" altLang="zh-TW" sz="2400" b="0" i="0" dirty="0">
                  <a:solidFill>
                    <a:srgbClr val="3C4043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northeast, southeast, southwest, northwest)</a:t>
              </a:r>
              <a:endPara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5DFAD9D-5F15-870E-FFEA-39A42999C26D}"/>
                </a:ext>
              </a:extLst>
            </p:cNvPr>
            <p:cNvSpPr txBox="1"/>
            <p:nvPr/>
          </p:nvSpPr>
          <p:spPr>
            <a:xfrm>
              <a:off x="1798320" y="5335792"/>
              <a:ext cx="636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醫療花費</a:t>
              </a:r>
              <a:r>
                <a:rPr lang="zh-TW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：由健康保險支付之醫療費用</a:t>
              </a:r>
              <a:endPara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7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E0580-C6AD-4352-1581-20C9606B7755}"/>
              </a:ext>
            </a:extLst>
          </p:cNvPr>
          <p:cNvSpPr txBox="1">
            <a:spLocks/>
          </p:cNvSpPr>
          <p:nvPr/>
        </p:nvSpPr>
        <p:spPr>
          <a:xfrm>
            <a:off x="-767080" y="96679"/>
            <a:ext cx="394970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相關分析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93FFE-56AC-1C60-20A6-5E0EED9F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" y="971782"/>
            <a:ext cx="5248910" cy="53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3166310-6986-12C3-B648-CC88278FD45A}"/>
              </a:ext>
            </a:extLst>
          </p:cNvPr>
          <p:cNvSpPr txBox="1"/>
          <p:nvPr/>
        </p:nvSpPr>
        <p:spPr>
          <a:xfrm>
            <a:off x="6878319" y="1530399"/>
            <a:ext cx="348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建立各項因子之關係係數矩陣：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0EE92F-7166-BE82-0EA5-598512408D3B}"/>
              </a:ext>
            </a:extLst>
          </p:cNvPr>
          <p:cNvSpPr txBox="1"/>
          <p:nvPr/>
        </p:nvSpPr>
        <p:spPr>
          <a:xfrm>
            <a:off x="7081516" y="2100372"/>
            <a:ext cx="348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 2" panose="05020102010507070707" pitchFamily="18" charset="2"/>
              <a:buChar char=""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其中是否有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抽菸習慣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與療           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花費具有最高的相關性    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(0.79)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63C21C-A212-3344-FE54-6CEBD7714017}"/>
              </a:ext>
            </a:extLst>
          </p:cNvPr>
          <p:cNvSpPr txBox="1"/>
          <p:nvPr/>
        </p:nvSpPr>
        <p:spPr>
          <a:xfrm>
            <a:off x="7081516" y="3263198"/>
            <a:ext cx="348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 2" panose="05020102010507070707" pitchFamily="18" charset="2"/>
              <a:buChar char=""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其次為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年齡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(0.3)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身高體重指數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(0.2)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2E7424-40BD-A58D-6B0C-E18013C3B5CE}"/>
              </a:ext>
            </a:extLst>
          </p:cNvPr>
          <p:cNvSpPr txBox="1"/>
          <p:nvPr/>
        </p:nvSpPr>
        <p:spPr>
          <a:xfrm>
            <a:off x="7081516" y="4118247"/>
            <a:ext cx="3373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 2" panose="05020102010507070707" pitchFamily="18" charset="2"/>
              <a:buChar char=""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(0.058)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、子女數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(0.067)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、居住地區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(-0.0065)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與醫療花費則呈現低相關性</a:t>
            </a:r>
          </a:p>
        </p:txBody>
      </p:sp>
    </p:spTree>
    <p:extLst>
      <p:ext uri="{BB962C8B-B14F-4D97-AF65-F5344CB8AC3E}">
        <p14:creationId xmlns:p14="http://schemas.microsoft.com/office/powerpoint/2010/main" val="397056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03960-8E76-8CC8-FB3D-13C6EF32FFAF}"/>
              </a:ext>
            </a:extLst>
          </p:cNvPr>
          <p:cNvSpPr txBox="1">
            <a:spLocks/>
          </p:cNvSpPr>
          <p:nvPr/>
        </p:nvSpPr>
        <p:spPr>
          <a:xfrm>
            <a:off x="-869898" y="96679"/>
            <a:ext cx="394970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特性比較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7918A2-D4DF-1E04-66A9-3050E0C5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5" y="3429000"/>
            <a:ext cx="3758328" cy="333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A9EDCFE-1A2F-93C6-C2B5-C1EB8C3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11" y="518160"/>
            <a:ext cx="4088529" cy="301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AB839E3-4A22-CF17-F6BB-45962F56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42" y="3429000"/>
            <a:ext cx="38673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6F71661-0445-20C5-0575-638B01AE969E}"/>
              </a:ext>
            </a:extLst>
          </p:cNvPr>
          <p:cNvSpPr txBox="1"/>
          <p:nvPr/>
        </p:nvSpPr>
        <p:spPr>
          <a:xfrm>
            <a:off x="7835449" y="1104901"/>
            <a:ext cx="378142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根據抽菸習慣與醫療花費有最高的相關性，因此分別以該因子及標準化後之年齡、身高體種指數分組作圖比較。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可以觀察到若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具有抽菸習慣者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，醫療花費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明顯的上升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。並且也可以觀察到隨著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年齡及身高體重指數上升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，醫療花費也有逐漸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上升的趨勢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01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91F7C-A64A-AA01-4EC0-1D76101ACED3}"/>
              </a:ext>
            </a:extLst>
          </p:cNvPr>
          <p:cNvSpPr txBox="1">
            <a:spLocks/>
          </p:cNvSpPr>
          <p:nvPr/>
        </p:nvSpPr>
        <p:spPr>
          <a:xfrm>
            <a:off x="-76200" y="101600"/>
            <a:ext cx="508508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 －線性迴歸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9CFC53-B182-9CFC-BDE8-609A4F5A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" y="975360"/>
            <a:ext cx="6402273" cy="45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852520C-A68D-A49E-58F5-0F2AAEFF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08" y="5522697"/>
            <a:ext cx="4247831" cy="5105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08EBB09-A927-D68D-F095-25DB97999EA7}"/>
              </a:ext>
            </a:extLst>
          </p:cNvPr>
          <p:cNvSpPr txBox="1"/>
          <p:nvPr/>
        </p:nvSpPr>
        <p:spPr>
          <a:xfrm>
            <a:off x="6837680" y="267474"/>
            <a:ext cx="453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將數據拆分為兩組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訓練組、測試組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分別有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筆、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335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筆資料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AE2FB4-1A5E-88A2-A74E-BEC69DCF28A2}"/>
              </a:ext>
            </a:extLst>
          </p:cNvPr>
          <p:cNvSpPr/>
          <p:nvPr/>
        </p:nvSpPr>
        <p:spPr>
          <a:xfrm>
            <a:off x="1212908" y="2062480"/>
            <a:ext cx="321252" cy="558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9A9E7F3-CF99-3911-CCA6-04E84FBD19D4}"/>
              </a:ext>
            </a:extLst>
          </p:cNvPr>
          <p:cNvGrpSpPr/>
          <p:nvPr/>
        </p:nvGrpSpPr>
        <p:grpSpPr>
          <a:xfrm>
            <a:off x="6746240" y="1668990"/>
            <a:ext cx="4968240" cy="3847207"/>
            <a:chOff x="6786880" y="1505396"/>
            <a:chExt cx="4968240" cy="384720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0690FD3-CED8-D76E-8B3A-0CA788763AA4}"/>
                </a:ext>
              </a:extLst>
            </p:cNvPr>
            <p:cNvSpPr txBox="1"/>
            <p:nvPr/>
          </p:nvSpPr>
          <p:spPr>
            <a:xfrm>
              <a:off x="6908800" y="1505396"/>
              <a:ext cx="4846320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首先測試的模型為線性迴歸，利用訓練組之資料訓練該模型，再利用其預測測試組之醫療花費。此模型的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TW" sz="2000" kern="100" baseline="300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可達約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0.74</a:t>
              </a:r>
            </a:p>
            <a:p>
              <a:endParaRPr lang="en-US" altLang="zh-TW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左圖為模型對訓練數據的預測值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紅點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及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模型對測試數據的預測值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黑點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，利用預測花費與實際花費的差距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(Residual)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製作散點圖</a:t>
              </a:r>
              <a:endParaRPr lang="en-US" altLang="zh-TW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TW" sz="24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可以觀察到在較低額的預測中，少量的預測值出現負數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綠框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，不符合實際狀況；而在較高額的預測則較偏離實際值</a:t>
              </a:r>
              <a:endParaRPr lang="zh-TW" altLang="zh-TW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DD5D0F1F-E204-B271-55B1-307BFE546681}"/>
                </a:ext>
              </a:extLst>
            </p:cNvPr>
            <p:cNvSpPr/>
            <p:nvPr/>
          </p:nvSpPr>
          <p:spPr>
            <a:xfrm>
              <a:off x="6786880" y="165939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1ACF1A8-6C6D-404F-AAC9-5B30124C6038}"/>
                </a:ext>
              </a:extLst>
            </p:cNvPr>
            <p:cNvSpPr/>
            <p:nvPr/>
          </p:nvSpPr>
          <p:spPr>
            <a:xfrm>
              <a:off x="6807200" y="2863012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4785FDB1-07FC-7156-0A59-EC2D111438A9}"/>
                </a:ext>
              </a:extLst>
            </p:cNvPr>
            <p:cNvSpPr/>
            <p:nvPr/>
          </p:nvSpPr>
          <p:spPr>
            <a:xfrm>
              <a:off x="6807200" y="447371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9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831863-6D9F-7B6C-2C88-B5092E83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920"/>
            <a:ext cx="6583680" cy="46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89817E8-79F5-E644-FD43-F9CFF6654EDA}"/>
              </a:ext>
            </a:extLst>
          </p:cNvPr>
          <p:cNvSpPr txBox="1">
            <a:spLocks/>
          </p:cNvSpPr>
          <p:nvPr/>
        </p:nvSpPr>
        <p:spPr>
          <a:xfrm>
            <a:off x="-76200" y="101600"/>
            <a:ext cx="568452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 －多項式特徵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2257C9-CF19-71DF-10FF-CD7554F0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33" y="5484333"/>
            <a:ext cx="4178367" cy="527468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55E5B15-99E2-6F0C-6595-FF47280CC0E2}"/>
              </a:ext>
            </a:extLst>
          </p:cNvPr>
          <p:cNvGrpSpPr/>
          <p:nvPr/>
        </p:nvGrpSpPr>
        <p:grpSpPr>
          <a:xfrm>
            <a:off x="6807200" y="1329349"/>
            <a:ext cx="4968240" cy="4154984"/>
            <a:chOff x="6786880" y="1505396"/>
            <a:chExt cx="4968240" cy="4154984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24C4D49-E9FD-585C-B445-CD0795A70DC0}"/>
                </a:ext>
              </a:extLst>
            </p:cNvPr>
            <p:cNvSpPr txBox="1"/>
            <p:nvPr/>
          </p:nvSpPr>
          <p:spPr>
            <a:xfrm>
              <a:off x="6908800" y="1505396"/>
              <a:ext cx="484632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為了避免各項特徵間交互作用 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如年齡與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BMI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；抽菸與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BMI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之間可能存在關連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影響預測成效，利用多項式特徵將交互作用納入運算中，此模型的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TW" sz="2000" kern="100" baseline="300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可達約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0.84</a:t>
              </a:r>
            </a:p>
            <a:p>
              <a:endParaRPr lang="en-US" altLang="zh-TW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左圖為模型對訓練數據的預測值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紅點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及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模型對測試數據的預測值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黑點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，利用預測花費與實際花費的差距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(Residual)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製作散點圖</a:t>
              </a:r>
              <a:endParaRPr lang="en-US" altLang="zh-TW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TW" sz="24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可以觀察到出現不合理預測值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綠框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的情況減少，並且與實際值的差距較小且集中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多分布在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Residual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之線上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TW" altLang="zh-TW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65D0490-8E49-3AC3-5303-B596A6DB2323}"/>
                </a:ext>
              </a:extLst>
            </p:cNvPr>
            <p:cNvSpPr/>
            <p:nvPr/>
          </p:nvSpPr>
          <p:spPr>
            <a:xfrm>
              <a:off x="6786880" y="165939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8144BF4A-0A80-DEFC-7FAE-467F9E8C23E7}"/>
                </a:ext>
              </a:extLst>
            </p:cNvPr>
            <p:cNvSpPr/>
            <p:nvPr/>
          </p:nvSpPr>
          <p:spPr>
            <a:xfrm>
              <a:off x="6817360" y="315799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82BE158D-97CE-D0FF-43F6-783E4B05199A}"/>
                </a:ext>
              </a:extLst>
            </p:cNvPr>
            <p:cNvSpPr/>
            <p:nvPr/>
          </p:nvSpPr>
          <p:spPr>
            <a:xfrm>
              <a:off x="6807200" y="473787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2CB20D3-97DA-0A1A-611A-6543ECE5EB0F}"/>
              </a:ext>
            </a:extLst>
          </p:cNvPr>
          <p:cNvSpPr/>
          <p:nvPr/>
        </p:nvSpPr>
        <p:spPr>
          <a:xfrm>
            <a:off x="1212908" y="2062480"/>
            <a:ext cx="199332" cy="3657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F77DEFA-AD3E-5F0A-C89E-A613ED18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92480"/>
            <a:ext cx="6639560" cy="468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28C26C36-E012-7CE0-2D4C-8C5F22CDAD39}"/>
              </a:ext>
            </a:extLst>
          </p:cNvPr>
          <p:cNvSpPr txBox="1">
            <a:spLocks/>
          </p:cNvSpPr>
          <p:nvPr/>
        </p:nvSpPr>
        <p:spPr>
          <a:xfrm>
            <a:off x="-76200" y="101600"/>
            <a:ext cx="508508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 －隨機森林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040D04-485B-6F06-3291-0C138B26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476239"/>
            <a:ext cx="4101802" cy="5367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854CC4-CB94-279E-6E75-18BE0DCB4919}"/>
              </a:ext>
            </a:extLst>
          </p:cNvPr>
          <p:cNvSpPr/>
          <p:nvPr/>
        </p:nvSpPr>
        <p:spPr>
          <a:xfrm>
            <a:off x="1097280" y="1828800"/>
            <a:ext cx="182880" cy="467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E05C80-966B-4E8B-1A00-3F41C8DC41DA}"/>
              </a:ext>
            </a:extLst>
          </p:cNvPr>
          <p:cNvGrpSpPr/>
          <p:nvPr/>
        </p:nvGrpSpPr>
        <p:grpSpPr>
          <a:xfrm>
            <a:off x="6725920" y="1197269"/>
            <a:ext cx="4968240" cy="4770537"/>
            <a:chOff x="6786880" y="1505396"/>
            <a:chExt cx="4968240" cy="4770537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888344-BD20-1ABE-76D1-5246D42BBFCC}"/>
                </a:ext>
              </a:extLst>
            </p:cNvPr>
            <p:cNvSpPr txBox="1"/>
            <p:nvPr/>
          </p:nvSpPr>
          <p:spPr>
            <a:xfrm>
              <a:off x="6908800" y="1505396"/>
              <a:ext cx="4846320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最後利用隨機森林迴歸模型，設置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100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個決策樹模型並結合預測，使用均方誤差 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(MSE)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為決策標準。此模型的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TW" sz="2000" kern="100" baseline="300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可達約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0.84</a:t>
              </a:r>
            </a:p>
            <a:p>
              <a:endParaRPr lang="en-US" altLang="zh-TW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左圖為模型對訓練數據的預測值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紅點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及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模型對測試數據的預測值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黑點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，利用預測花費與實際花費的差距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(Residual)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製作散點圖</a:t>
              </a:r>
              <a:endParaRPr lang="en-US" altLang="zh-TW" sz="20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TW" sz="24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可以觀察到出現不合理預測值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綠框</a:t>
              </a:r>
              <a:r>
                <a:rPr lang="en-US" altLang="zh-TW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的情況消失。並且比起前兩個模型，與實際值的差距更小、集中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誤差範圍由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10000~(-30000)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縮減至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10000~(-20000)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TW" altLang="en-US" sz="2000" kern="100" dirty="0"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，但對於測試組之預測誤差較多</a:t>
              </a:r>
              <a:endParaRPr lang="zh-TW" altLang="zh-TW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ADC535F-9200-0742-7E8A-7D80B9015526}"/>
                </a:ext>
              </a:extLst>
            </p:cNvPr>
            <p:cNvSpPr/>
            <p:nvPr/>
          </p:nvSpPr>
          <p:spPr>
            <a:xfrm>
              <a:off x="6786880" y="165939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0A817461-3596-53D7-50D6-22B9FF3253F9}"/>
                </a:ext>
              </a:extLst>
            </p:cNvPr>
            <p:cNvSpPr/>
            <p:nvPr/>
          </p:nvSpPr>
          <p:spPr>
            <a:xfrm>
              <a:off x="6817360" y="315799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接點 11">
              <a:extLst>
                <a:ext uri="{FF2B5EF4-FFF2-40B4-BE49-F238E27FC236}">
                  <a16:creationId xmlns:a16="http://schemas.microsoft.com/office/drawing/2014/main" id="{8F262F49-D07C-BCB1-8D02-3C5A7D007750}"/>
                </a:ext>
              </a:extLst>
            </p:cNvPr>
            <p:cNvSpPr/>
            <p:nvPr/>
          </p:nvSpPr>
          <p:spPr>
            <a:xfrm>
              <a:off x="6807200" y="4737874"/>
              <a:ext cx="101600" cy="10844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3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57C376-B34B-2552-D873-1886A46A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7"/>
            <a:ext cx="582712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5ED126-8BE1-179E-5C78-8B35E2208947}"/>
              </a:ext>
            </a:extLst>
          </p:cNvPr>
          <p:cNvSpPr txBox="1">
            <a:spLocks/>
          </p:cNvSpPr>
          <p:nvPr/>
        </p:nvSpPr>
        <p:spPr>
          <a:xfrm>
            <a:off x="-76200" y="101600"/>
            <a:ext cx="5085080" cy="61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重要性分析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247C1C-EEBE-C470-3A0A-F3A48970AA9E}"/>
              </a:ext>
            </a:extLst>
          </p:cNvPr>
          <p:cNvSpPr txBox="1"/>
          <p:nvPr/>
        </p:nvSpPr>
        <p:spPr>
          <a:xfrm>
            <a:off x="6654800" y="1425256"/>
            <a:ext cx="4277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建立預測模型後，利用隨機森林迴歸模型進行特徵重要性分析，計算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個決策樹模型中各項特徵的重要性評估值，作為評估重要性的指標。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重要性估計值的結果與相關係數分析的結果都以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抽菸習慣為主要因子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，而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身高體重指數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在重要性分析中為第二、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年齡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為第三，與相關係數相異。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而其他因子之重要性估計值皆較低，也和相關係數分析吻合。</a:t>
            </a:r>
          </a:p>
        </p:txBody>
      </p:sp>
    </p:spTree>
    <p:extLst>
      <p:ext uri="{BB962C8B-B14F-4D97-AF65-F5344CB8AC3E}">
        <p14:creationId xmlns:p14="http://schemas.microsoft.com/office/powerpoint/2010/main" val="167888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1068</Words>
  <Application>Microsoft Office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YaHei</vt:lpstr>
      <vt:lpstr>Microsoft YaHei UI</vt:lpstr>
      <vt:lpstr>微軟正黑體</vt:lpstr>
      <vt:lpstr>Arial</vt:lpstr>
      <vt:lpstr>Calibri</vt:lpstr>
      <vt:lpstr>Calibri Light</vt:lpstr>
      <vt:lpstr>Wingdings 2</vt:lpstr>
      <vt:lpstr>Office 佈景主題</vt:lpstr>
      <vt:lpstr>健康保險支出之 預測模型建立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健康保險支出之 預測模型建立</dc:title>
  <dc:creator>zhuolaoda1106@gmail.com</dc:creator>
  <cp:lastModifiedBy>zhuolaoda1106@gmail.com</cp:lastModifiedBy>
  <cp:revision>24</cp:revision>
  <dcterms:created xsi:type="dcterms:W3CDTF">2023-06-29T07:56:52Z</dcterms:created>
  <dcterms:modified xsi:type="dcterms:W3CDTF">2023-06-30T08:05:45Z</dcterms:modified>
</cp:coreProperties>
</file>