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3T14:18:01.03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0,'763'0,"-738"0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3T14:18:51.81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0,'848'0,"-824"0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3T14:46:44.676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1,'1074'0,"-1053"0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3T14:46:54.36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0,'1440'0,"-1419"0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3T14:49:19.16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0,'1100'0,"-1075"0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037B6-FF17-442B-BD14-44C9F31C31BB}" type="datetimeFigureOut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19552-646E-4263-BFC6-4DBE32C5A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06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9FAFF9-8313-2A32-1572-2F4DEE195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5474E9-D267-B32C-D05D-F85B2ABDB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306239-5948-AF75-E4FE-8B11494A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AB05-6487-4EFB-9FA5-01CD71705E23}" type="datetime1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83F5E0-223F-1F8E-69DC-AC14755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DB37D1-CFC6-8896-57E3-BEE5C085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3F80-05EC-4FAD-A236-A1B2A26F28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59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E74DD-ED52-09CE-AA4C-6E5B98C5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5A599A-B7EE-9B9C-0456-5003EC406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99D7C-4E6E-3D9D-C249-3FDC78A8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D310-5E5E-44CD-B034-C05E0099E7F7}" type="datetime1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8A4B67-1298-90F2-E893-B9D900A1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85B30D-37F1-AEF8-EFC1-6E4308B8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3F80-05EC-4FAD-A236-A1B2A26F28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14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CBA5F94-08B3-F5CA-34C6-A85B3A4DB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86A288-5FF9-DC67-275C-17484229E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0F655C-18CF-6072-D087-86602267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75F2-A249-46BF-A281-5F8FA77B5E8E}" type="datetime1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7F3DC8-402E-5A66-23FC-2AD4EAD4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FEC434-20A0-0BE4-1B8A-47D79E87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3F80-05EC-4FAD-A236-A1B2A26F28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89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49DFF-42C5-A07D-87A4-7E0FF7DE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18CB1D-BA6E-C337-7B41-AF39FA655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D04F8D-B765-F4CC-70B7-9684B011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6F80-5B77-464E-97BA-B1230062BC26}" type="datetime1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1EBE12-BAEA-3640-EEC8-B124999C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FE0DF0-5E8C-CDE1-25CC-A5679EF1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3F80-05EC-4FAD-A236-A1B2A26F28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66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6F058-6FB9-903B-B8DE-566F53CA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0D1649-89A2-B605-59B4-ABBC27CB4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24707B-BDF4-10E4-CF7E-E582F3BE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79F-1EC3-4417-AF86-254C192D04FB}" type="datetime1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044D61-46C2-0DE0-7BFE-438DDAA6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ECEBFA-8B2E-30C1-D9E3-CE25B409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3F80-05EC-4FAD-A236-A1B2A26F28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40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2911A-CC5E-0DCD-6C85-9FBDB50B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44E6B9-BF41-6F4E-85F7-7C2C9CB55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D8058A-763E-73BF-6181-1485F5A8B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C49527-1177-F401-5F5E-26B5F4A3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4BB9-31CB-44BE-9562-28BC824C5D6F}" type="datetime1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46DF20-9B73-A554-903C-3CA3E618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B40567-851B-C4F7-D87C-18BB3F5F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3F80-05EC-4FAD-A236-A1B2A26F28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32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C71C44-4548-938E-6ACA-F768F973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9E4C16-A7AE-A6DA-0827-303501AD5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6E8BF2-33A3-2753-6DEA-8045F7BCC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A6559CA-D34F-FFD5-10B1-09DE7AF95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6D03C5-D196-0F8C-3838-38F24C6F9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6D3079-B59C-6070-61EA-D0769569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967E-0FAE-417D-941C-500B55D53510}" type="datetime1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38D8F3-95C3-1AE5-9A51-13005C54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E3E1CA-2665-5BC7-9D20-DD70E95F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3F80-05EC-4FAD-A236-A1B2A26F28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4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8CA7C-7922-32ED-55D2-08541718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3471AAB-668D-3133-4F0B-6A28F916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D070-F42B-4E11-9838-8487D7C1F8F1}" type="datetime1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FE3D44-0139-F5AE-CBA8-EAFB0E7D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A2A652-3BB0-D79D-93A2-241803F1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3F80-05EC-4FAD-A236-A1B2A26F28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6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B823E9-1ECB-E462-257F-51093FB4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2AE1-0D7F-4EDA-BC4E-04E00BD78E09}" type="datetime1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DC37BD-127A-4D85-785B-77F25B95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1209C3-B0B7-13D8-239A-8ADD6A48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3F80-05EC-4FAD-A236-A1B2A26F28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11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3BA9F-D8A3-A6FC-3246-954404F5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13736F-3B69-0FDD-A78D-9FB4C281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1B1C98-530B-A10A-BD09-3E5BA9DD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D6DDE8-185B-E7BA-3FF2-767D9500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EBAB-F788-483C-B780-28F97D3FA175}" type="datetime1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C9AFFD-47BE-E4DF-A299-A1AA6887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970931-5C87-1171-AA55-6F8FB7FA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3F80-05EC-4FAD-A236-A1B2A26F28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3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5B68B-7DD7-D114-5CA2-193CD0B2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79AE85C-0417-E75A-3773-F16E238D8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3AF03D-BE95-BBDB-04B6-966977C3E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D06F8B-F0E5-F744-996C-5AF1FBC2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64F0-93B0-41FC-9F63-D1110AF71B70}" type="datetime1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BF4C66-CDAB-D412-DDEF-90D8210E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E566CE-7429-6791-6A5F-D15646BB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3F80-05EC-4FAD-A236-A1B2A26F28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46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F81A3F5-4D52-71ED-EE55-1CB71CD3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0D6154-91BB-8ECC-7DF3-2F87A78FB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D8BDDF-BBF6-E8C0-C69A-7B350F861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A7182-04BC-46ED-8438-CDE0D0362C44}" type="datetime1">
              <a:rPr lang="zh-TW" altLang="en-US" smtClean="0"/>
              <a:t>2023/6/29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B85D43-AE45-6284-B95A-595E40CFA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304462-497D-87FE-36EC-5ECA41842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83F80-05EC-4FAD-A236-A1B2A26F28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69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makash3011/customer-personality-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makash3011/customer-personality-analysis?page=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makash3011/customer-personality-analysis?page=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makash3011/customer-personality-analysis?page=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9" Type="http://schemas.openxmlformats.org/officeDocument/2006/relationships/hyperlink" Target="https://www.kaggle.com/datasets/imakash3011/customer-personality-analysis?page=2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3.xml"/><Relationship Id="rId7" Type="http://schemas.openxmlformats.org/officeDocument/2006/relationships/customXml" Target="../ink/ink4.xml"/><Relationship Id="rId12" Type="http://schemas.openxmlformats.org/officeDocument/2006/relationships/hyperlink" Target="https://www.kaggle.com/datasets/imakash3011/customer-personality-analysis?page=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customXml" Target="../ink/ink5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makash3011/customer-personality-analysis?page=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72493-3070-EEFA-8D01-56C6CE292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1213803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  <a:r>
              <a:rPr lang="zh-TW" altLang="en-US" i="0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概況分析及</a:t>
            </a:r>
            <a:br>
              <a:rPr lang="en-US" altLang="zh-TW" i="0" dirty="0"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分群提案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A98F37-AC4F-E295-BBBC-547D562407CC}"/>
              </a:ext>
            </a:extLst>
          </p:cNvPr>
          <p:cNvSpPr txBox="1"/>
          <p:nvPr/>
        </p:nvSpPr>
        <p:spPr>
          <a:xfrm>
            <a:off x="4470400" y="4399280"/>
            <a:ext cx="387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Designed by Yi-Jie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Zhuo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9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30C34A-EDAD-DE3A-9DA4-74C89755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3F80-05EC-4FAD-A236-A1B2A26F2801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D67D08CC-D8FC-FBCA-E6EA-1CFAC46A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7519"/>
            <a:ext cx="10515600" cy="1325563"/>
          </a:xfrm>
        </p:spPr>
        <p:txBody>
          <a:bodyPr/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目的及方法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1C77E95-1CEA-C042-A701-924ECE60D96E}"/>
              </a:ext>
            </a:extLst>
          </p:cNvPr>
          <p:cNvSpPr txBox="1"/>
          <p:nvPr/>
        </p:nvSpPr>
        <p:spPr>
          <a:xfrm>
            <a:off x="1137920" y="1534160"/>
            <a:ext cx="9733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本次分析目的為利用既有之客戶資訊（年齡、收入、家庭狀況等）及消費紀錄（近度、頻率、金額等），將客戶進行</a:t>
            </a:r>
            <a:r>
              <a: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RFM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分群，並比較各類特性，期望有利後續修改及擬定各種行銷預測、廣告策略。</a:t>
            </a:r>
            <a:endParaRPr lang="en-US" altLang="zh-TW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流程圖: 接點 6">
            <a:extLst>
              <a:ext uri="{FF2B5EF4-FFF2-40B4-BE49-F238E27FC236}">
                <a16:creationId xmlns:a16="http://schemas.microsoft.com/office/drawing/2014/main" id="{54A56478-1A95-5C5A-209C-B20465451C2F}"/>
              </a:ext>
            </a:extLst>
          </p:cNvPr>
          <p:cNvSpPr/>
          <p:nvPr/>
        </p:nvSpPr>
        <p:spPr>
          <a:xfrm>
            <a:off x="914400" y="1706880"/>
            <a:ext cx="121920" cy="1320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接點 7">
            <a:extLst>
              <a:ext uri="{FF2B5EF4-FFF2-40B4-BE49-F238E27FC236}">
                <a16:creationId xmlns:a16="http://schemas.microsoft.com/office/drawing/2014/main" id="{B7263E2A-EA5B-5CF7-DE50-F1FC5137C7ED}"/>
              </a:ext>
            </a:extLst>
          </p:cNvPr>
          <p:cNvSpPr/>
          <p:nvPr/>
        </p:nvSpPr>
        <p:spPr>
          <a:xfrm>
            <a:off x="914400" y="3362960"/>
            <a:ext cx="121920" cy="1320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ED782F5-AD74-F440-79BD-81F1751839A8}"/>
              </a:ext>
            </a:extLst>
          </p:cNvPr>
          <p:cNvSpPr txBox="1"/>
          <p:nvPr/>
        </p:nvSpPr>
        <p:spPr>
          <a:xfrm>
            <a:off x="1137920" y="3150605"/>
            <a:ext cx="9733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使用語法為 </a:t>
            </a:r>
            <a:r>
              <a: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，利用 </a:t>
            </a:r>
            <a:r>
              <a: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Pandas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套件進行數據清洗、</a:t>
            </a:r>
            <a:r>
              <a: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ETL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，後續以</a:t>
            </a:r>
            <a:r>
              <a: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套件進行各項數據之可視化，並建立 </a:t>
            </a:r>
            <a:r>
              <a: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RFM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分群標準，以利比較各項特性。</a:t>
            </a:r>
            <a:endParaRPr lang="en-US" altLang="zh-TW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D5930CCD-B3C0-5C1E-B063-91ED9F8DFAA8}"/>
              </a:ext>
            </a:extLst>
          </p:cNvPr>
          <p:cNvSpPr/>
          <p:nvPr/>
        </p:nvSpPr>
        <p:spPr>
          <a:xfrm>
            <a:off x="914400" y="4927487"/>
            <a:ext cx="121920" cy="1320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0D7984-FCAB-C433-556C-1DB9B77E69CC}"/>
              </a:ext>
            </a:extLst>
          </p:cNvPr>
          <p:cNvSpPr txBox="1"/>
          <p:nvPr/>
        </p:nvSpPr>
        <p:spPr>
          <a:xfrm>
            <a:off x="1137919" y="4767050"/>
            <a:ext cx="97332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本次使用之數據為 </a:t>
            </a:r>
            <a:r>
              <a: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Kaggle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公開之 </a:t>
            </a:r>
            <a:r>
              <a:rPr lang="en-US" altLang="zh-TW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Dataset</a:t>
            </a:r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，詳細資訊可至網站查詢：</a:t>
            </a:r>
            <a:endParaRPr lang="en-US" altLang="zh-TW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TW" sz="2000" dirty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https://www.kaggle.com/datasets/imakash3011/customer-personality-analysis</a:t>
            </a:r>
            <a:endParaRPr lang="en-US" altLang="zh-TW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TW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99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E4076-4614-2F18-9EC6-93AD6F3E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7519"/>
            <a:ext cx="10515600" cy="1325563"/>
          </a:xfrm>
        </p:spPr>
        <p:txBody>
          <a:bodyPr/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2013-2014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年客戶概況</a:t>
            </a: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3ACC6781-648E-00EB-0328-AB48E31DA44C}"/>
              </a:ext>
            </a:extLst>
          </p:cNvPr>
          <p:cNvGrpSpPr/>
          <p:nvPr/>
        </p:nvGrpSpPr>
        <p:grpSpPr>
          <a:xfrm>
            <a:off x="365760" y="1365942"/>
            <a:ext cx="2956560" cy="1957383"/>
            <a:chOff x="477520" y="2052335"/>
            <a:chExt cx="2956560" cy="1957383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C20AF745-F1D7-39C3-2BBD-9E13E5A3E21B}"/>
                </a:ext>
              </a:extLst>
            </p:cNvPr>
            <p:cNvGrpSpPr/>
            <p:nvPr/>
          </p:nvGrpSpPr>
          <p:grpSpPr>
            <a:xfrm>
              <a:off x="679661" y="2214878"/>
              <a:ext cx="2646878" cy="1691176"/>
              <a:chOff x="656882" y="1686558"/>
              <a:chExt cx="2646878" cy="1691176"/>
            </a:xfrm>
          </p:grpSpPr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2D2664F-85F0-23DF-80E5-F0033F14F523}"/>
                  </a:ext>
                </a:extLst>
              </p:cNvPr>
              <p:cNvSpPr txBox="1"/>
              <p:nvPr/>
            </p:nvSpPr>
            <p:spPr>
              <a:xfrm>
                <a:off x="1258847" y="1686558"/>
                <a:ext cx="14157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客戶總數</a:t>
                </a:r>
                <a:endParaRPr lang="en-US" altLang="zh-TW" sz="2400" b="1" dirty="0"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2400" b="1" dirty="0"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2,213</a:t>
                </a:r>
                <a:endParaRPr lang="zh-TW" altLang="en-US" sz="2400" b="1" dirty="0"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931D3E1-3A71-33A1-99C4-2D9C436E2CB6}"/>
                  </a:ext>
                </a:extLst>
              </p:cNvPr>
              <p:cNvSpPr txBox="1"/>
              <p:nvPr/>
            </p:nvSpPr>
            <p:spPr>
              <a:xfrm>
                <a:off x="656882" y="2546737"/>
                <a:ext cx="26468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會員註冊平均年資</a:t>
                </a:r>
                <a:endParaRPr lang="en-US" altLang="zh-TW" sz="2400" b="1" dirty="0"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2400" b="1" dirty="0"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0.97</a:t>
                </a:r>
                <a:endParaRPr lang="zh-TW" altLang="en-US" sz="2400" b="1" dirty="0"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4535F9F8-F805-B04F-72BE-8177E89D25BE}"/>
                </a:ext>
              </a:extLst>
            </p:cNvPr>
            <p:cNvSpPr/>
            <p:nvPr/>
          </p:nvSpPr>
          <p:spPr>
            <a:xfrm>
              <a:off x="477520" y="2052335"/>
              <a:ext cx="2956560" cy="19573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BFAE4D8B-CB54-3065-3E18-061ED264FE6B}"/>
              </a:ext>
            </a:extLst>
          </p:cNvPr>
          <p:cNvGrpSpPr/>
          <p:nvPr/>
        </p:nvGrpSpPr>
        <p:grpSpPr>
          <a:xfrm>
            <a:off x="3505412" y="2037037"/>
            <a:ext cx="2815387" cy="2783926"/>
            <a:chOff x="3505199" y="1950719"/>
            <a:chExt cx="2815387" cy="2783926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853DC5CA-C1CE-5078-F0F7-0F0580CB374A}"/>
                </a:ext>
              </a:extLst>
            </p:cNvPr>
            <p:cNvGrpSpPr/>
            <p:nvPr/>
          </p:nvGrpSpPr>
          <p:grpSpPr>
            <a:xfrm>
              <a:off x="3595003" y="2052335"/>
              <a:ext cx="2646878" cy="2682310"/>
              <a:chOff x="4323962" y="1862903"/>
              <a:chExt cx="2646878" cy="2682310"/>
            </a:xfrm>
          </p:grpSpPr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06A6C36-4C80-45D7-A717-E7B4F3C9555C}"/>
                  </a:ext>
                </a:extLst>
              </p:cNvPr>
              <p:cNvSpPr txBox="1"/>
              <p:nvPr/>
            </p:nvSpPr>
            <p:spPr>
              <a:xfrm>
                <a:off x="4580443" y="1862903"/>
                <a:ext cx="203132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客戶平均年齡</a:t>
                </a:r>
                <a:endParaRPr lang="en-US" altLang="zh-TW" sz="2400" b="1" dirty="0"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2400" b="1" dirty="0"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45.08</a:t>
                </a:r>
                <a:endParaRPr lang="zh-TW" altLang="en-US" sz="2400" b="1" dirty="0"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C40286C-D6C7-D90D-B85D-01BD8D9DA8D6}"/>
                  </a:ext>
                </a:extLst>
              </p:cNvPr>
              <p:cNvSpPr txBox="1"/>
              <p:nvPr/>
            </p:nvSpPr>
            <p:spPr>
              <a:xfrm>
                <a:off x="4472300" y="2781604"/>
                <a:ext cx="233910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客戶平均年收入</a:t>
                </a:r>
                <a:endParaRPr lang="en-US" altLang="zh-TW" sz="2400" b="1" dirty="0"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2400" b="1" dirty="0"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$52,236.58</a:t>
                </a:r>
                <a:endParaRPr lang="zh-TW" altLang="en-US" sz="2400" b="1" dirty="0"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640E5CD-CFED-9996-33E9-307CAF310D7B}"/>
                  </a:ext>
                </a:extLst>
              </p:cNvPr>
              <p:cNvSpPr txBox="1"/>
              <p:nvPr/>
            </p:nvSpPr>
            <p:spPr>
              <a:xfrm>
                <a:off x="4323962" y="3714216"/>
                <a:ext cx="26468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客戶家庭平均人數</a:t>
                </a:r>
                <a:endParaRPr lang="en-US" altLang="zh-TW" sz="2400" b="1" dirty="0"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2400" b="1" dirty="0"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2.59</a:t>
                </a:r>
                <a:endParaRPr lang="zh-TW" altLang="en-US" sz="2400" b="1" dirty="0"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9052FEB9-43DA-4474-D9EC-77017212A11A}"/>
                </a:ext>
              </a:extLst>
            </p:cNvPr>
            <p:cNvSpPr/>
            <p:nvPr/>
          </p:nvSpPr>
          <p:spPr>
            <a:xfrm>
              <a:off x="3505199" y="1950719"/>
              <a:ext cx="2815387" cy="27839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EDFEE5E6-E7AD-227C-0FAB-2B9667C9D1DB}"/>
              </a:ext>
            </a:extLst>
          </p:cNvPr>
          <p:cNvGrpSpPr/>
          <p:nvPr/>
        </p:nvGrpSpPr>
        <p:grpSpPr>
          <a:xfrm>
            <a:off x="335280" y="3534675"/>
            <a:ext cx="2987040" cy="1844150"/>
            <a:chOff x="6654800" y="2306320"/>
            <a:chExt cx="2987040" cy="184415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492F60D6-95B8-EBFE-6FB2-94D01A16E653}"/>
                </a:ext>
              </a:extLst>
            </p:cNvPr>
            <p:cNvGrpSpPr/>
            <p:nvPr/>
          </p:nvGrpSpPr>
          <p:grpSpPr>
            <a:xfrm>
              <a:off x="6900345" y="2498591"/>
              <a:ext cx="2646878" cy="1651879"/>
              <a:chOff x="8590856" y="1757678"/>
              <a:chExt cx="2646878" cy="1651879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84B7AE8-CCD4-5C6A-6921-0B084FFEE12C}"/>
                  </a:ext>
                </a:extLst>
              </p:cNvPr>
              <p:cNvSpPr txBox="1"/>
              <p:nvPr/>
            </p:nvSpPr>
            <p:spPr>
              <a:xfrm>
                <a:off x="8719096" y="2578560"/>
                <a:ext cx="23391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近兩年內訂單數</a:t>
                </a:r>
                <a:endParaRPr lang="en-US" altLang="zh-TW" sz="2400" b="1" dirty="0"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2400" b="1" dirty="0"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44,728</a:t>
                </a:r>
                <a:endParaRPr lang="zh-TW" altLang="en-US" sz="2400" b="1" dirty="0"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219A40E-8956-ABE8-0B58-4950296DF16D}"/>
                  </a:ext>
                </a:extLst>
              </p:cNvPr>
              <p:cNvSpPr txBox="1"/>
              <p:nvPr/>
            </p:nvSpPr>
            <p:spPr>
              <a:xfrm>
                <a:off x="8590856" y="1757678"/>
                <a:ext cx="26468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近兩年內訂單總額</a:t>
                </a:r>
                <a:endParaRPr lang="en-US" altLang="zh-TW" sz="2400" b="1" dirty="0"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sz="2400" b="1" dirty="0"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$1,343,325</a:t>
                </a:r>
                <a:endParaRPr lang="zh-TW" altLang="en-US" sz="2400" b="1" dirty="0"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D614BD08-8411-FD46-69F6-1717C43FE748}"/>
                </a:ext>
              </a:extLst>
            </p:cNvPr>
            <p:cNvSpPr/>
            <p:nvPr/>
          </p:nvSpPr>
          <p:spPr>
            <a:xfrm>
              <a:off x="6654800" y="2306320"/>
              <a:ext cx="2987040" cy="18218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29FF9AB-03D7-6DEC-194F-FFB314D0EB61}"/>
              </a:ext>
            </a:extLst>
          </p:cNvPr>
          <p:cNvGrpSpPr/>
          <p:nvPr/>
        </p:nvGrpSpPr>
        <p:grpSpPr>
          <a:xfrm>
            <a:off x="6480236" y="2017512"/>
            <a:ext cx="5708808" cy="2803450"/>
            <a:chOff x="6885277" y="1496634"/>
            <a:chExt cx="5306723" cy="1576209"/>
          </a:xfrm>
        </p:grpSpPr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76C86682-510E-DA25-723E-B674191E1F19}"/>
                </a:ext>
              </a:extLst>
            </p:cNvPr>
            <p:cNvSpPr txBox="1"/>
            <p:nvPr/>
          </p:nvSpPr>
          <p:spPr>
            <a:xfrm>
              <a:off x="6888480" y="1496634"/>
              <a:ext cx="5303520" cy="43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 </a:t>
              </a:r>
              <a:r>
                <a:rPr lang="zh-TW" altLang="en-US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資料區間</a:t>
              </a:r>
              <a:r>
                <a:rPr lang="en-US" altLang="zh-TW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:</a:t>
              </a:r>
              <a:r>
                <a:rPr lang="zh-TW" altLang="en-US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altLang="zh-TW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2013</a:t>
              </a:r>
              <a:r>
                <a:rPr lang="zh-TW" altLang="en-US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年</a:t>
              </a:r>
              <a:r>
                <a:rPr lang="en-US" altLang="zh-TW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01</a:t>
              </a:r>
              <a:r>
                <a:rPr lang="zh-TW" altLang="en-US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月</a:t>
              </a:r>
              <a:r>
                <a:rPr lang="en-US" altLang="zh-TW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01</a:t>
              </a:r>
              <a:r>
                <a:rPr lang="zh-TW" altLang="en-US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日   至</a:t>
              </a:r>
              <a:endParaRPr lang="en-US" altLang="zh-TW" sz="2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r>
                <a:rPr lang="zh-TW" altLang="en-US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                     </a:t>
              </a:r>
              <a:r>
                <a:rPr lang="en-US" altLang="zh-TW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2014</a:t>
              </a:r>
              <a:r>
                <a:rPr lang="zh-TW" altLang="en-US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年</a:t>
              </a:r>
              <a:r>
                <a:rPr lang="en-US" altLang="zh-TW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12</a:t>
              </a:r>
              <a:r>
                <a:rPr lang="zh-TW" altLang="en-US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月</a:t>
              </a:r>
              <a:r>
                <a:rPr lang="en-US" altLang="zh-TW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31</a:t>
              </a:r>
              <a:r>
                <a:rPr lang="zh-TW" altLang="en-US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日</a:t>
              </a: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AF87B942-C1A8-18F2-1D2E-E69518C51B1E}"/>
                </a:ext>
              </a:extLst>
            </p:cNvPr>
            <p:cNvSpPr txBox="1"/>
            <p:nvPr/>
          </p:nvSpPr>
          <p:spPr>
            <a:xfrm>
              <a:off x="6888480" y="1946746"/>
              <a:ext cx="5303520" cy="242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 客戶多為中、壯年人口 </a:t>
              </a:r>
              <a:r>
                <a:rPr lang="en-US" altLang="zh-TW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(</a:t>
              </a:r>
              <a:r>
                <a:rPr lang="zh-TW" altLang="en-US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約</a:t>
              </a:r>
              <a:r>
                <a:rPr lang="en-US" altLang="zh-TW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35-55</a:t>
              </a:r>
              <a:r>
                <a:rPr lang="zh-TW" altLang="en-US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歲</a:t>
              </a:r>
              <a:r>
                <a:rPr lang="en-US" altLang="zh-TW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)</a:t>
              </a:r>
              <a:endParaRPr lang="zh-TW" altLang="en-US" sz="2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750D93A9-05CF-D639-E8F9-71B8B2C50F53}"/>
                </a:ext>
              </a:extLst>
            </p:cNvPr>
            <p:cNvSpPr txBox="1"/>
            <p:nvPr/>
          </p:nvSpPr>
          <p:spPr>
            <a:xfrm>
              <a:off x="6888480" y="2388664"/>
              <a:ext cx="5303520" cy="43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</a:t>
              </a:r>
              <a:r>
                <a:rPr lang="en-US" altLang="zh-TW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 </a:t>
              </a:r>
              <a:r>
                <a:rPr lang="zh-TW" altLang="en-US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客戶多為小家庭、夫妻及情侶 </a:t>
              </a:r>
              <a:r>
                <a:rPr lang="en-US" altLang="zh-TW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(2-3</a:t>
              </a:r>
              <a:r>
                <a:rPr lang="zh-TW" altLang="en-US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人家庭</a:t>
              </a:r>
              <a:r>
                <a:rPr lang="en-US" altLang="zh-TW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)</a:t>
              </a:r>
              <a:endParaRPr lang="zh-TW" altLang="en-US" sz="2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C4D0F1A-4C54-B61C-3F56-D0D43D213F33}"/>
                </a:ext>
              </a:extLst>
            </p:cNvPr>
            <p:cNvSpPr txBox="1"/>
            <p:nvPr/>
          </p:nvSpPr>
          <p:spPr>
            <a:xfrm>
              <a:off x="6885277" y="2830582"/>
              <a:ext cx="5303520" cy="242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</a:t>
              </a:r>
              <a:r>
                <a:rPr lang="en-US" altLang="zh-TW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 </a:t>
              </a:r>
              <a:r>
                <a:rPr lang="zh-TW" altLang="en-US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客戶多為近一年</a:t>
              </a:r>
              <a:r>
                <a:rPr lang="en-US" altLang="zh-TW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(2013</a:t>
              </a:r>
              <a:r>
                <a:rPr lang="zh-TW" altLang="en-US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年</a:t>
              </a:r>
              <a:r>
                <a:rPr lang="en-US" altLang="zh-TW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)</a:t>
              </a:r>
              <a:r>
                <a:rPr lang="zh-TW" altLang="en-US" sz="22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開始加入會員</a:t>
              </a:r>
              <a:endParaRPr lang="zh-TW" altLang="en-US" sz="2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1480EC8-2124-0E02-F1E2-D32751B3BBB4}"/>
              </a:ext>
            </a:extLst>
          </p:cNvPr>
          <p:cNvSpPr txBox="1"/>
          <p:nvPr/>
        </p:nvSpPr>
        <p:spPr>
          <a:xfrm>
            <a:off x="2009832" y="6467542"/>
            <a:ext cx="786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資料來源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Kaggle </a:t>
            </a:r>
            <a:r>
              <a:rPr lang="en-US" altLang="zh-TW" sz="1400" dirty="0">
                <a:hlinkClick r:id="rId2"/>
              </a:rPr>
              <a:t>https://www.kaggle.com/datasets/imakash3011/customer-personality-analysis?page=2</a:t>
            </a:r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8B3ABE-0742-6DEC-8B16-8C5BE716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3F80-05EC-4FAD-A236-A1B2A26F2801}" type="slidenum">
              <a:rPr lang="zh-TW" altLang="en-US" b="1" smtClean="0"/>
              <a:t>3</a:t>
            </a:fld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264577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08BF2F6-CCA5-F5BF-78C6-E09522CEC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76" t="31726" r="16791" b="10078"/>
          <a:stretch/>
        </p:blipFill>
        <p:spPr>
          <a:xfrm>
            <a:off x="-1022" y="1188720"/>
            <a:ext cx="7463532" cy="407770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DC67562-003A-95DF-0DE8-C81C008CEE19}"/>
              </a:ext>
            </a:extLst>
          </p:cNvPr>
          <p:cNvSpPr txBox="1"/>
          <p:nvPr/>
        </p:nvSpPr>
        <p:spPr>
          <a:xfrm>
            <a:off x="2015242" y="6462415"/>
            <a:ext cx="8368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資料來源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Kaggle </a:t>
            </a:r>
            <a:r>
              <a:rPr lang="en-US" altLang="zh-TW" sz="1400" dirty="0">
                <a:hlinkClick r:id="rId3"/>
              </a:rPr>
              <a:t>https://www.kaggle.com/datasets/imakash3011/customer-personality-analysis?page=2</a:t>
            </a:r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0001ABD1-0F62-9DF8-A552-7F01157B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51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RFM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客戶定位分群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EF9182F-A315-90F4-D75B-A12531AE1640}"/>
              </a:ext>
            </a:extLst>
          </p:cNvPr>
          <p:cNvSpPr txBox="1"/>
          <p:nvPr/>
        </p:nvSpPr>
        <p:spPr>
          <a:xfrm>
            <a:off x="6938521" y="423890"/>
            <a:ext cx="4964668" cy="1423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  <a:sym typeface="Wingdings 2" panose="05020102010507070707" pitchFamily="18" charset="2"/>
              </a:rPr>
              <a:t>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依據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最近消費日</a:t>
            </a:r>
            <a:r>
              <a: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(Recency)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消費頻度  </a:t>
            </a:r>
            <a:endParaRPr lang="en-US" altLang="zh-TW" sz="20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Arial" panose="020B0604020202020204" pitchFamily="34" charset="0"/>
            </a:endParaRPr>
          </a:p>
          <a:p>
            <a:pPr algn="dist">
              <a:lnSpc>
                <a:spcPct val="150000"/>
              </a:lnSpc>
            </a:pPr>
            <a:r>
              <a: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  (Frequency)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及</a:t>
            </a:r>
            <a:r>
              <a: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消費金額</a:t>
            </a:r>
            <a:r>
              <a: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(Monetary)</a:t>
            </a:r>
          </a:p>
          <a:p>
            <a:pPr algn="dist">
              <a:lnSpc>
                <a:spcPct val="150000"/>
              </a:lnSpc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rPr>
              <a:t>   三個指標將客戶區分成六種定位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239A9B-B516-D6EB-8CB0-E1BD0B76EC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7" r="6893"/>
          <a:stretch/>
        </p:blipFill>
        <p:spPr>
          <a:xfrm>
            <a:off x="5842000" y="3394654"/>
            <a:ext cx="5821680" cy="2599746"/>
          </a:xfrm>
          <a:prstGeom prst="rect">
            <a:avLst/>
          </a:prstGeom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134130-4B0E-D405-4F0C-3AB294D9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3F80-05EC-4FAD-A236-A1B2A26F2801}" type="slidenum">
              <a:rPr lang="zh-TW" altLang="en-US" b="1" smtClean="0"/>
              <a:t>4</a:t>
            </a:fld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7686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8CC9816-254C-3399-0DD2-AB4AA1597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9" t="2993" r="5717" b="1060"/>
          <a:stretch/>
        </p:blipFill>
        <p:spPr>
          <a:xfrm>
            <a:off x="0" y="958305"/>
            <a:ext cx="7437120" cy="512593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8C82D3D-0681-587F-BF8F-C37265D17E9C}"/>
              </a:ext>
            </a:extLst>
          </p:cNvPr>
          <p:cNvSpPr txBox="1">
            <a:spLocks/>
          </p:cNvSpPr>
          <p:nvPr/>
        </p:nvSpPr>
        <p:spPr>
          <a:xfrm>
            <a:off x="0" y="-2115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RFM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客戶定位分群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F2004A3-7D2F-35D7-6CB9-5A9BA504FBAF}"/>
              </a:ext>
            </a:extLst>
          </p:cNvPr>
          <p:cNvGrpSpPr/>
          <p:nvPr/>
        </p:nvGrpSpPr>
        <p:grpSpPr>
          <a:xfrm>
            <a:off x="7221941" y="1317948"/>
            <a:ext cx="4970059" cy="5220964"/>
            <a:chOff x="6888481" y="1496634"/>
            <a:chExt cx="5303519" cy="2270874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30EE120-71E4-C4DF-5041-F041AB0D7DA2}"/>
                </a:ext>
              </a:extLst>
            </p:cNvPr>
            <p:cNvSpPr txBox="1"/>
            <p:nvPr/>
          </p:nvSpPr>
          <p:spPr>
            <a:xfrm>
              <a:off x="6888481" y="1496634"/>
              <a:ext cx="5303519" cy="441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</a:t>
              </a:r>
              <a:r>
                <a:rPr lang="zh-TW" altLang="en-US" sz="2000" b="1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 流失風險客群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占最大宗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(521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人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)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 ，可能    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  </a:t>
              </a:r>
            </a:p>
            <a:p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   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有客戶流失的情況</a:t>
              </a:r>
              <a:endPara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E25D7FA-20B7-1A3C-5733-1AE6C0B929F3}"/>
                </a:ext>
              </a:extLst>
            </p:cNvPr>
            <p:cNvSpPr txBox="1"/>
            <p:nvPr/>
          </p:nvSpPr>
          <p:spPr>
            <a:xfrm>
              <a:off x="6888481" y="1946746"/>
              <a:ext cx="5303519" cy="441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</a:t>
              </a:r>
              <a:r>
                <a:rPr lang="zh-TW" altLang="en-US" sz="2000" b="1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 新客戶群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僅占約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8.6%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(190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人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)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，擬定推</a:t>
              </a:r>
              <a:endPara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 2" panose="05020102010507070707" pitchFamily="18" charset="2"/>
              </a:endParaRPr>
            </a:p>
            <a:p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   廣新客戶策略可能為最首要目標</a:t>
              </a:r>
              <a:endPara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82E9D3C-9EA2-2581-94B4-8E96AFCBB640}"/>
                </a:ext>
              </a:extLst>
            </p:cNvPr>
            <p:cNvSpPr txBox="1"/>
            <p:nvPr/>
          </p:nvSpPr>
          <p:spPr>
            <a:xfrm>
              <a:off x="6888481" y="2388664"/>
              <a:ext cx="5303519" cy="137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</a:t>
              </a:r>
              <a:r>
                <a:rPr lang="zh-TW" altLang="en-US" sz="2000" b="1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 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潛在客戶群佔約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16.3% (361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人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)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，其次佔    </a:t>
              </a:r>
              <a:endPara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 2" panose="05020102010507070707" pitchFamily="18" charset="2"/>
              </a:endParaRPr>
            </a:p>
            <a:p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   比為中價值客戶群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(440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人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)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&gt;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 低價值客</a:t>
              </a:r>
              <a:endPara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 2" panose="05020102010507070707" pitchFamily="18" charset="2"/>
              </a:endParaRPr>
            </a:p>
            <a:p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   戶群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(361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人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)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&gt;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高價值客戶群 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(336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人</a:t>
              </a:r>
              <a:r>
                <a:rPr lang="en-US" altLang="zh-TW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)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，</a:t>
              </a:r>
              <a:endPara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 2" panose="05020102010507070707" pitchFamily="18" charset="2"/>
              </a:endParaRPr>
            </a:p>
            <a:p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   對於既有客群的鞏固及提升客戶忠誠度</a:t>
              </a:r>
              <a:endPara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 2" panose="05020102010507070707" pitchFamily="18" charset="2"/>
              </a:endParaRPr>
            </a:p>
            <a:p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   也是重要目標之一。</a:t>
              </a:r>
              <a:endPara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endPara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5D28045-F2F0-D243-A7A2-8A711C7C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3F80-05EC-4FAD-A236-A1B2A26F2801}" type="slidenum">
              <a:rPr lang="zh-TW" altLang="en-US" b="1" smtClean="0"/>
              <a:t>5</a:t>
            </a:fld>
            <a:endParaRPr lang="zh-TW" altLang="en-US" b="1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B978486-7939-83A1-4EC3-DAA33F44BEB4}"/>
              </a:ext>
            </a:extLst>
          </p:cNvPr>
          <p:cNvSpPr txBox="1"/>
          <p:nvPr/>
        </p:nvSpPr>
        <p:spPr>
          <a:xfrm>
            <a:off x="2015242" y="6462415"/>
            <a:ext cx="8368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資料來源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Kaggle </a:t>
            </a:r>
            <a:r>
              <a:rPr lang="en-US" altLang="zh-TW" sz="1400" dirty="0">
                <a:hlinkClick r:id="rId3"/>
              </a:rPr>
              <a:t>https://www.kaggle.com/datasets/imakash3011/customer-personality-analysis?page=2</a:t>
            </a:r>
            <a:endParaRPr lang="en-US" altLang="zh-TW" sz="1400" dirty="0"/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774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6B25B06-1DB0-6186-85BF-80EAC6406FCF}"/>
              </a:ext>
            </a:extLst>
          </p:cNvPr>
          <p:cNvSpPr txBox="1">
            <a:spLocks/>
          </p:cNvSpPr>
          <p:nvPr/>
        </p:nvSpPr>
        <p:spPr>
          <a:xfrm>
            <a:off x="0" y="-2115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分群比較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05A6D8C8-13E9-1788-F0D2-E1FF251C105E}"/>
              </a:ext>
            </a:extLst>
          </p:cNvPr>
          <p:cNvGrpSpPr/>
          <p:nvPr/>
        </p:nvGrpSpPr>
        <p:grpSpPr>
          <a:xfrm>
            <a:off x="132972" y="1035629"/>
            <a:ext cx="4582795" cy="4786741"/>
            <a:chOff x="131444" y="931172"/>
            <a:chExt cx="4582795" cy="478674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357DCD0-82BF-19DD-CFC1-874926DC6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44" y="931172"/>
              <a:ext cx="4582795" cy="4786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3802DAFF-4785-B6EB-B40C-49C065113265}"/>
                    </a:ext>
                  </a:extLst>
                </p14:cNvPr>
                <p14:cNvContentPartPr/>
                <p14:nvPr/>
              </p14:nvContentPartPr>
              <p14:xfrm>
                <a:off x="2905680" y="1076960"/>
                <a:ext cx="283680" cy="360"/>
              </p14:xfrm>
            </p:contentPart>
          </mc:Choice>
          <mc:Fallback xmlns=""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3802DAFF-4785-B6EB-B40C-49C0651132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51680" y="968960"/>
                  <a:ext cx="39132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6815724-FF60-7BBD-D930-59A91F3B095F}"/>
              </a:ext>
            </a:extLst>
          </p:cNvPr>
          <p:cNvGrpSpPr/>
          <p:nvPr/>
        </p:nvGrpSpPr>
        <p:grpSpPr>
          <a:xfrm>
            <a:off x="4715767" y="1035629"/>
            <a:ext cx="4582795" cy="4737138"/>
            <a:chOff x="4714239" y="931172"/>
            <a:chExt cx="4582795" cy="473713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BF67E1A-DED9-B926-5E87-D9462EF80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239" y="931172"/>
              <a:ext cx="4582795" cy="473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667A2911-4AD3-CDF8-6631-44F8E7AA6E0E}"/>
                    </a:ext>
                  </a:extLst>
                </p14:cNvPr>
                <p14:cNvContentPartPr/>
                <p14:nvPr/>
              </p14:nvContentPartPr>
              <p14:xfrm>
                <a:off x="7467600" y="1076960"/>
                <a:ext cx="313920" cy="36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667A2911-4AD3-CDF8-6631-44F8E7AA6E0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13600" y="968960"/>
                  <a:ext cx="42156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06443CB-2C62-B102-4505-0501358118B1}"/>
              </a:ext>
            </a:extLst>
          </p:cNvPr>
          <p:cNvGrpSpPr/>
          <p:nvPr/>
        </p:nvGrpSpPr>
        <p:grpSpPr>
          <a:xfrm>
            <a:off x="9410322" y="1697635"/>
            <a:ext cx="2648706" cy="2238734"/>
            <a:chOff x="6888481" y="1496634"/>
            <a:chExt cx="5303519" cy="1100936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0CFFEEB-9786-CA80-8C1C-BB8A7A3F6B46}"/>
                </a:ext>
              </a:extLst>
            </p:cNvPr>
            <p:cNvSpPr txBox="1"/>
            <p:nvPr/>
          </p:nvSpPr>
          <p:spPr>
            <a:xfrm>
              <a:off x="6888481" y="1496634"/>
              <a:ext cx="5303519" cy="348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 各分群中年齡分布差異不大</a:t>
              </a:r>
              <a:endPara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20028F0-2AD6-C8C8-8FA5-32BD707598D5}"/>
                </a:ext>
              </a:extLst>
            </p:cNvPr>
            <p:cNvSpPr txBox="1"/>
            <p:nvPr/>
          </p:nvSpPr>
          <p:spPr>
            <a:xfrm>
              <a:off x="6888481" y="1946746"/>
              <a:ext cx="5303519" cy="650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 會員註冊年資以</a:t>
              </a:r>
              <a:r>
                <a:rPr lang="zh-TW" altLang="en-US" sz="2000" b="1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流失風險客群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、</a:t>
              </a:r>
              <a:r>
                <a:rPr lang="zh-TW" altLang="en-US" sz="2000" b="1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高價值客戶群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、</a:t>
              </a:r>
              <a:r>
                <a:rPr lang="zh-TW" altLang="en-US" sz="2000" b="1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中價值客戶群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較高</a:t>
              </a:r>
              <a:endParaRPr lang="zh-TW" altLang="en-US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AEC9166-ADD6-A9AB-14B4-9FCBBD62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3F80-05EC-4FAD-A236-A1B2A26F2801}" type="slidenum">
              <a:rPr lang="zh-TW" altLang="en-US" b="1" smtClean="0"/>
              <a:t>6</a:t>
            </a:fld>
            <a:endParaRPr lang="zh-TW" altLang="en-US" b="1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1DBDAE-AE12-B2A2-D599-3F0C5AF8D112}"/>
              </a:ext>
            </a:extLst>
          </p:cNvPr>
          <p:cNvSpPr txBox="1"/>
          <p:nvPr/>
        </p:nvSpPr>
        <p:spPr>
          <a:xfrm>
            <a:off x="2015242" y="6462415"/>
            <a:ext cx="8368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資料來源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Kaggle </a:t>
            </a:r>
            <a:r>
              <a:rPr lang="en-US" altLang="zh-TW" sz="1400" dirty="0">
                <a:hlinkClick r:id="rId9"/>
              </a:rPr>
              <a:t>https://www.kaggle.com/datasets/imakash3011/customer-personality-analysis?page=2</a:t>
            </a:r>
            <a:endParaRPr lang="en-US" altLang="zh-TW" sz="1400" dirty="0"/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684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FB669F2-EC06-AF52-35B1-AFAB9D852BB8}"/>
              </a:ext>
            </a:extLst>
          </p:cNvPr>
          <p:cNvSpPr txBox="1">
            <a:spLocks/>
          </p:cNvSpPr>
          <p:nvPr/>
        </p:nvSpPr>
        <p:spPr>
          <a:xfrm>
            <a:off x="0" y="-2115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分群比較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A680E89-8A85-97AA-DA6C-FD76E5DB4291}"/>
              </a:ext>
            </a:extLst>
          </p:cNvPr>
          <p:cNvGrpSpPr/>
          <p:nvPr/>
        </p:nvGrpSpPr>
        <p:grpSpPr>
          <a:xfrm>
            <a:off x="153973" y="812680"/>
            <a:ext cx="3819526" cy="4086332"/>
            <a:chOff x="244474" y="932708"/>
            <a:chExt cx="4421681" cy="457059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14BEA351-8CA1-3A64-A83D-7AAB65B8C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74" y="932708"/>
              <a:ext cx="4421681" cy="4570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3C8751F5-8063-4112-0BFD-369F8C8756D3}"/>
                    </a:ext>
                  </a:extLst>
                </p14:cNvPr>
                <p14:cNvContentPartPr/>
                <p14:nvPr/>
              </p14:nvContentPartPr>
              <p14:xfrm>
                <a:off x="2824320" y="1066600"/>
                <a:ext cx="456480" cy="36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3C8751F5-8063-4112-0BFD-369F8C8756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61788" y="958960"/>
                  <a:ext cx="581126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8E6CD9E-F34B-E888-F5EA-22D93F244A5F}"/>
              </a:ext>
            </a:extLst>
          </p:cNvPr>
          <p:cNvGrpSpPr/>
          <p:nvPr/>
        </p:nvGrpSpPr>
        <p:grpSpPr>
          <a:xfrm>
            <a:off x="3950572" y="812680"/>
            <a:ext cx="3819526" cy="4086332"/>
            <a:chOff x="4666155" y="932708"/>
            <a:chExt cx="4421681" cy="4570598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B946BB6-5F1C-C2C7-B7B7-ECFB4468F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6155" y="932708"/>
              <a:ext cx="4421681" cy="4570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9AA26029-048A-BCAC-B016-BED92674A250}"/>
                    </a:ext>
                  </a:extLst>
                </p14:cNvPr>
                <p14:cNvContentPartPr/>
                <p14:nvPr/>
              </p14:nvContentPartPr>
              <p14:xfrm>
                <a:off x="7172760" y="1056520"/>
                <a:ext cx="609120" cy="36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9AA26029-048A-BCAC-B016-BED92674A25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10222" y="948520"/>
                  <a:ext cx="733779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AD0A00A-FE38-F0F5-33CB-837E24CE54DF}"/>
              </a:ext>
            </a:extLst>
          </p:cNvPr>
          <p:cNvGrpSpPr/>
          <p:nvPr/>
        </p:nvGrpSpPr>
        <p:grpSpPr>
          <a:xfrm>
            <a:off x="7770098" y="839806"/>
            <a:ext cx="4052290" cy="4032079"/>
            <a:chOff x="7770098" y="839806"/>
            <a:chExt cx="4052290" cy="4032079"/>
          </a:xfrm>
        </p:grpSpPr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211423FC-7B88-1C1D-3700-DD45901864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0098" y="839806"/>
              <a:ext cx="4052290" cy="4032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A67ABC34-2A7A-EE94-A760-7E0BEC428020}"/>
                    </a:ext>
                  </a:extLst>
                </p14:cNvPr>
                <p14:cNvContentPartPr/>
                <p14:nvPr/>
              </p14:nvContentPartPr>
              <p14:xfrm>
                <a:off x="10200720" y="934840"/>
                <a:ext cx="405360" cy="36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A67ABC34-2A7A-EE94-A760-7E0BEC4280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47080" y="826840"/>
                  <a:ext cx="513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EB5371EF-07EB-AE24-DB94-F8D37FA59A11}"/>
              </a:ext>
            </a:extLst>
          </p:cNvPr>
          <p:cNvGrpSpPr/>
          <p:nvPr/>
        </p:nvGrpSpPr>
        <p:grpSpPr>
          <a:xfrm>
            <a:off x="331918" y="5178122"/>
            <a:ext cx="12886242" cy="1734396"/>
            <a:chOff x="829759" y="4940637"/>
            <a:chExt cx="11676594" cy="1734396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DD5D08E-1579-A07E-D59B-091362B45CAB}"/>
                </a:ext>
              </a:extLst>
            </p:cNvPr>
            <p:cNvSpPr txBox="1"/>
            <p:nvPr/>
          </p:nvSpPr>
          <p:spPr>
            <a:xfrm>
              <a:off x="829759" y="4940637"/>
              <a:ext cx="11676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 </a:t>
              </a:r>
              <a:r>
                <a:rPr lang="zh-TW" altLang="en-US" sz="2000" b="1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新客戶群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之平均家庭人口數最高，且子女數也位居第一，針對其特性可擬定相關策略，以鞏固新客源</a:t>
              </a:r>
              <a:endPara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A09E0FE-7695-3DFB-3544-B6E308C3F873}"/>
                </a:ext>
              </a:extLst>
            </p:cNvPr>
            <p:cNvSpPr txBox="1"/>
            <p:nvPr/>
          </p:nvSpPr>
          <p:spPr>
            <a:xfrm>
              <a:off x="829759" y="5351594"/>
              <a:ext cx="105721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 在平均收入的部分，可觀察到</a:t>
              </a:r>
              <a:r>
                <a:rPr lang="zh-TW" altLang="en-US" sz="2000" b="1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低價值客戶群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、</a:t>
              </a:r>
              <a:r>
                <a:rPr lang="zh-TW" altLang="en-US" sz="2000" b="1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新客戶群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及</a:t>
              </a:r>
              <a:r>
                <a:rPr lang="zh-TW" altLang="en-US" sz="2000" b="1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潛在客戶群</a:t>
              </a:r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的收入水平低於其他客群，可針   </a:t>
              </a:r>
              <a:endPara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 2" panose="05020102010507070707" pitchFamily="18" charset="2"/>
              </a:endParaRPr>
            </a:p>
            <a:p>
              <a:r>
                <a:rPr lang="zh-TW" altLang="en-US" sz="20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  <a:sym typeface="Wingdings 2" panose="05020102010507070707" pitchFamily="18" charset="2"/>
                </a:rPr>
                <a:t>   對此特性，以折價券或促銷策略增進其購買意願</a:t>
              </a:r>
            </a:p>
            <a:p>
              <a:endParaRPr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AFD50DF-678B-C043-B202-6EB9D33D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3F80-05EC-4FAD-A236-A1B2A26F2801}" type="slidenum">
              <a:rPr lang="zh-TW" altLang="en-US" b="1" smtClean="0"/>
              <a:t>7</a:t>
            </a:fld>
            <a:endParaRPr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F25BCF-E9A7-57D0-3259-28F527EB0207}"/>
              </a:ext>
            </a:extLst>
          </p:cNvPr>
          <p:cNvSpPr txBox="1"/>
          <p:nvPr/>
        </p:nvSpPr>
        <p:spPr>
          <a:xfrm>
            <a:off x="2015242" y="6462415"/>
            <a:ext cx="8368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資料來源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Kaggle </a:t>
            </a:r>
            <a:r>
              <a:rPr lang="en-US" altLang="zh-TW" sz="1400" dirty="0">
                <a:hlinkClick r:id="rId12"/>
              </a:rPr>
              <a:t>https://www.kaggle.com/datasets/imakash3011/customer-personality-analysis?page=2</a:t>
            </a:r>
            <a:endParaRPr lang="en-US" altLang="zh-TW" sz="1400" dirty="0"/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461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EE6DD34-3BC0-D5CD-A6FB-B5C21C73456E}"/>
              </a:ext>
            </a:extLst>
          </p:cNvPr>
          <p:cNvSpPr txBox="1">
            <a:spLocks/>
          </p:cNvSpPr>
          <p:nvPr/>
        </p:nvSpPr>
        <p:spPr>
          <a:xfrm>
            <a:off x="0" y="-2115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提案與討論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CF15326-B4CD-E653-7A68-C13B4A56FC38}"/>
              </a:ext>
            </a:extLst>
          </p:cNvPr>
          <p:cNvSpPr txBox="1"/>
          <p:nvPr/>
        </p:nvSpPr>
        <p:spPr>
          <a:xfrm>
            <a:off x="797560" y="1004588"/>
            <a:ext cx="89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根據上述數據統整、分群後，可以進行調整的有以下：</a:t>
            </a:r>
            <a:endParaRPr lang="en-US" altLang="zh-TW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1BA77D-63B7-C96F-D0C7-ECBE240DC4B0}"/>
              </a:ext>
            </a:extLst>
          </p:cNvPr>
          <p:cNvSpPr txBox="1"/>
          <p:nvPr/>
        </p:nvSpPr>
        <p:spPr>
          <a:xfrm>
            <a:off x="1188720" y="1764936"/>
            <a:ext cx="95910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TW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新客戶群</a:t>
            </a:r>
            <a:r>
              <a:rPr lang="zh-TW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占比明顯少於其他族群，在開發新客源上可以因應其小家庭及有養育子女的特性，往「家庭用品」、「兒童用品」等相關策略發展。</a:t>
            </a:r>
            <a:endParaRPr lang="en-US" altLang="zh-TW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TW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TW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TW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流失風險客群</a:t>
            </a:r>
            <a:r>
              <a:rPr lang="zh-TW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具有會員年齡較高、收入較高等特性，且年齡稍高於其他族群，可以嘗試往「保健照護」、「休閒器具」等相關策略縮小流失風險客群比例。</a:t>
            </a:r>
            <a:endParaRPr lang="en-US" altLang="zh-TW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TW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TW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 </a:t>
            </a:r>
            <a:r>
              <a:rPr lang="zh-TW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針對平均收入較少的</a:t>
            </a:r>
            <a:r>
              <a:rPr lang="zh-TW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新客戶群、低價值客戶群</a:t>
            </a:r>
            <a:r>
              <a:rPr lang="zh-TW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及</a:t>
            </a:r>
            <a:r>
              <a:rPr lang="zh-TW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潛在客戶群</a:t>
            </a:r>
            <a:r>
              <a:rPr lang="zh-TW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，可以嘗試以「折價券」 、 「促銷組合」等優惠策略以吸引其消費，鞏固及提高忠誠度。</a:t>
            </a:r>
            <a:endParaRPr lang="en-US" altLang="zh-TW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TW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TW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</a:t>
            </a:r>
            <a:r>
              <a:rPr lang="zh-TW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針對各族群的行銷廣告策略，目前僅針對其普遍特性上進行討論，後續若欲有更詳細的策略模型，可以利用各會員的消費紀錄（消費品項、消費方式、消費金額）評估客戶個體的喜好、習慣，並依其特性投放客製化的廣告、促銷。 但此方法需投入較高成本，在實行前仍須審慎評估效益。</a:t>
            </a:r>
            <a:endParaRPr lang="en-US" altLang="zh-TW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5B2F2E-579B-4461-8EBA-1F64CEDC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3F80-05EC-4FAD-A236-A1B2A26F2801}" type="slidenum">
              <a:rPr lang="zh-TW" altLang="en-US" b="1" smtClean="0"/>
              <a:t>8</a:t>
            </a:fld>
            <a:endParaRPr lang="zh-TW" altLang="en-US" b="1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73016E-25C0-D436-8C0B-7A35379B31FF}"/>
              </a:ext>
            </a:extLst>
          </p:cNvPr>
          <p:cNvSpPr txBox="1"/>
          <p:nvPr/>
        </p:nvSpPr>
        <p:spPr>
          <a:xfrm>
            <a:off x="2015242" y="6462415"/>
            <a:ext cx="8368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資料來源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Kaggle </a:t>
            </a:r>
            <a:r>
              <a:rPr lang="en-US" altLang="zh-TW" sz="1400" dirty="0">
                <a:hlinkClick r:id="rId2"/>
              </a:rPr>
              <a:t>https://www.kaggle.com/datasets/imakash3011/customer-personality-analysis?page=2</a:t>
            </a:r>
            <a:endParaRPr lang="en-US" altLang="zh-TW" sz="1400" dirty="0"/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029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880</Words>
  <Application>Microsoft Office PowerPoint</Application>
  <PresentationFormat>寬螢幕</PresentationFormat>
  <Paragraphs>70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Microsoft JhengHei UI</vt:lpstr>
      <vt:lpstr>Microsoft YaHei UI</vt:lpstr>
      <vt:lpstr>微軟正黑體</vt:lpstr>
      <vt:lpstr>Arial</vt:lpstr>
      <vt:lpstr>Calibri</vt:lpstr>
      <vt:lpstr>Calibri Light</vt:lpstr>
      <vt:lpstr>Office 佈景主題</vt:lpstr>
      <vt:lpstr>客戶概況分析及 分群提案</vt:lpstr>
      <vt:lpstr>目的及方法</vt:lpstr>
      <vt:lpstr>2013-2014年客戶概況</vt:lpstr>
      <vt:lpstr>RFM客戶定位分群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客戶概況分析及 分群提案</dc:title>
  <dc:creator>zhuolaoda1106@gmail.com</dc:creator>
  <cp:lastModifiedBy>zhuolaoda1106@gmail.com</cp:lastModifiedBy>
  <cp:revision>38</cp:revision>
  <dcterms:created xsi:type="dcterms:W3CDTF">2023-06-21T14:05:50Z</dcterms:created>
  <dcterms:modified xsi:type="dcterms:W3CDTF">2023-06-29T07:54:12Z</dcterms:modified>
</cp:coreProperties>
</file>