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b3b9a24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Originating in 1996, Pokémon is more than just a game, it is a universe that contains multiple elements such as animation, movies, and card games. Over the past few decades, it has successfully captured the hearts of countless players and fans.  How has the world evolved from the first to the seventh generation? Are they getting more powerful with each generation?  We will present some results by plots and shiny app to find the answer. </a:t>
            </a:r>
            <a:endParaRPr/>
          </a:p>
        </p:txBody>
      </p:sp>
      <p:sp>
        <p:nvSpPr>
          <p:cNvPr id="52" name="Google Shape;52;g26b3b9a24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b3b9a24e0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 The dataset contains 801 unique Pokemon and 41 distinctive variables.  And it is relatively neat. Our data cleaning part only replaces the blanks in the variable named type2 with none, because nearly half of the Pokémon do not have 2 types. It mainly contains Pokémon's height, weight, catch rate, 18 effectiveness, and primary type. Both categorical and numerical variables help us make an in-depth comparison of the characteristics of each generation of Pokémon.</a:t>
            </a:r>
            <a:endParaRPr/>
          </a:p>
        </p:txBody>
      </p:sp>
      <p:sp>
        <p:nvSpPr>
          <p:cNvPr id="62" name="Google Shape;62;g26b3b9a24e0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b3b9a24e0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Regarding the Diversity of each generation. In the barplot, x-axis is the number of Pokemon introduced, and y -axis is the generations. The 5th generation introduced the most Pokémon. And the line plot alongside with generation on x-axis and the number of unique primary type Pokemon on the y-axis tells us the peak of diversity of Primary type in Generations 4 , 5, and 6. </a:t>
            </a:r>
            <a:endParaRPr sz="12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p:txBody>
      </p:sp>
      <p:sp>
        <p:nvSpPr>
          <p:cNvPr id="69" name="Google Shape;69;g26b3b9a24e0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b3b9a24e0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We also discovered some interesting statistical trends. For example, the fourth generation of Pokémon has the highest average health and speed, while the seventh generation has improved special defense and introduced the most legendary Pokémon. The evolution of these attributes across generations is evidence that the Pokémon world is constantly changing, with each evolution showing us different powers and strategies</a:t>
            </a:r>
            <a:endParaRPr/>
          </a:p>
        </p:txBody>
      </p:sp>
      <p:sp>
        <p:nvSpPr>
          <p:cNvPr id="78" name="Google Shape;78;g26b3b9a24e0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b3b9a24e0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26b3b9a24e0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b3b9a24e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b3b9a24e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b3b9a24e0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b3b9a24e0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kaggle.com/datasets/rounakbanik/pokemon" TargetMode="External"/><Relationship Id="rId4" Type="http://schemas.openxmlformats.org/officeDocument/2006/relationships/hyperlink" Target="https://serebii.net/" TargetMode="External"/><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53" name="Shape 53"/>
        <p:cNvGrpSpPr/>
        <p:nvPr/>
      </p:nvGrpSpPr>
      <p:grpSpPr>
        <a:xfrm>
          <a:off x="0" y="0"/>
          <a:ext cx="0" cy="0"/>
          <a:chOff x="0" y="0"/>
          <a:chExt cx="0" cy="0"/>
        </a:xfrm>
      </p:grpSpPr>
      <p:pic>
        <p:nvPicPr>
          <p:cNvPr descr="Pokemon PNG" id="54" name="Google Shape;54;p13"/>
          <p:cNvPicPr preferRelativeResize="0"/>
          <p:nvPr/>
        </p:nvPicPr>
        <p:blipFill rotWithShape="1">
          <a:blip r:embed="rId3">
            <a:alphaModFix/>
          </a:blip>
          <a:srcRect b="0" l="0" r="0" t="0"/>
          <a:stretch/>
        </p:blipFill>
        <p:spPr>
          <a:xfrm>
            <a:off x="4761455" y="639556"/>
            <a:ext cx="3864389" cy="3864389"/>
          </a:xfrm>
          <a:prstGeom prst="rect">
            <a:avLst/>
          </a:prstGeom>
          <a:noFill/>
          <a:ln>
            <a:noFill/>
          </a:ln>
        </p:spPr>
      </p:pic>
      <p:grpSp>
        <p:nvGrpSpPr>
          <p:cNvPr id="55" name="Google Shape;55;p13"/>
          <p:cNvGrpSpPr/>
          <p:nvPr/>
        </p:nvGrpSpPr>
        <p:grpSpPr>
          <a:xfrm>
            <a:off x="72994" y="300198"/>
            <a:ext cx="4624200" cy="3999014"/>
            <a:chOff x="152992" y="1271238"/>
            <a:chExt cx="6165600" cy="5332019"/>
          </a:xfrm>
        </p:grpSpPr>
        <p:grpSp>
          <p:nvGrpSpPr>
            <p:cNvPr id="56" name="Google Shape;56;p13"/>
            <p:cNvGrpSpPr/>
            <p:nvPr/>
          </p:nvGrpSpPr>
          <p:grpSpPr>
            <a:xfrm>
              <a:off x="152992" y="2936211"/>
              <a:ext cx="6165600" cy="3667046"/>
              <a:chOff x="578710" y="2932505"/>
              <a:chExt cx="6165600" cy="3667046"/>
            </a:xfrm>
          </p:grpSpPr>
          <p:sp>
            <p:nvSpPr>
              <p:cNvPr id="57" name="Google Shape;57;p13"/>
              <p:cNvSpPr txBox="1"/>
              <p:nvPr/>
            </p:nvSpPr>
            <p:spPr>
              <a:xfrm>
                <a:off x="657158" y="2932505"/>
                <a:ext cx="6008700" cy="193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rgbClr val="0C0C0C"/>
                    </a:solidFill>
                    <a:latin typeface="Comic Sans MS"/>
                    <a:ea typeface="Comic Sans MS"/>
                    <a:cs typeface="Comic Sans MS"/>
                    <a:sym typeface="Comic Sans MS"/>
                  </a:rPr>
                  <a:t>Are Pokemon Getting More Powerful From Gen1 to Gen 7?</a:t>
                </a:r>
                <a:endParaRPr sz="2400">
                  <a:solidFill>
                    <a:srgbClr val="0C0C0C"/>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2400"/>
                  <a:buFont typeface="Arial"/>
                  <a:buNone/>
                </a:pPr>
                <a:r>
                  <a:t/>
                </a:r>
                <a:endParaRPr sz="2400">
                  <a:solidFill>
                    <a:srgbClr val="0C0C0C"/>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2400"/>
                  <a:buFont typeface="Arial"/>
                  <a:buNone/>
                </a:pPr>
                <a:r>
                  <a:rPr lang="en" sz="1800">
                    <a:solidFill>
                      <a:srgbClr val="0C0C0C"/>
                    </a:solidFill>
                    <a:latin typeface="Comic Sans MS"/>
                    <a:ea typeface="Comic Sans MS"/>
                    <a:cs typeface="Comic Sans MS"/>
                    <a:sym typeface="Comic Sans MS"/>
                  </a:rPr>
                  <a:t>Visualization: Plots</a:t>
                </a:r>
                <a:r>
                  <a:rPr lang="en" sz="1800">
                    <a:solidFill>
                      <a:srgbClr val="0C0C0C"/>
                    </a:solidFill>
                    <a:latin typeface="Comic Sans MS"/>
                    <a:ea typeface="Comic Sans MS"/>
                    <a:cs typeface="Comic Sans MS"/>
                    <a:sym typeface="Comic Sans MS"/>
                  </a:rPr>
                  <a:t> +</a:t>
                </a:r>
                <a:r>
                  <a:rPr i="0" lang="en" sz="1800" u="none" cap="none" strike="noStrike">
                    <a:solidFill>
                      <a:srgbClr val="0C0C0C"/>
                    </a:solidFill>
                    <a:latin typeface="Comic Sans MS"/>
                    <a:ea typeface="Comic Sans MS"/>
                    <a:cs typeface="Comic Sans MS"/>
                    <a:sym typeface="Comic Sans MS"/>
                  </a:rPr>
                  <a:t> </a:t>
                </a:r>
                <a:r>
                  <a:rPr lang="en" sz="1800">
                    <a:solidFill>
                      <a:srgbClr val="0C0C0C"/>
                    </a:solidFill>
                    <a:latin typeface="Comic Sans MS"/>
                    <a:ea typeface="Comic Sans MS"/>
                    <a:cs typeface="Comic Sans MS"/>
                    <a:sym typeface="Comic Sans MS"/>
                  </a:rPr>
                  <a:t>Shiny App</a:t>
                </a:r>
                <a:endParaRPr i="0" sz="1800" u="none" cap="none" strike="noStrike">
                  <a:solidFill>
                    <a:srgbClr val="000000"/>
                  </a:solidFill>
                  <a:latin typeface="Comic Sans MS"/>
                  <a:ea typeface="Comic Sans MS"/>
                  <a:cs typeface="Comic Sans MS"/>
                  <a:sym typeface="Comic Sans MS"/>
                </a:endParaRPr>
              </a:p>
            </p:txBody>
          </p:sp>
          <p:sp>
            <p:nvSpPr>
              <p:cNvPr id="58" name="Google Shape;58;p13"/>
              <p:cNvSpPr txBox="1"/>
              <p:nvPr/>
            </p:nvSpPr>
            <p:spPr>
              <a:xfrm>
                <a:off x="578710" y="5932651"/>
                <a:ext cx="6165600" cy="666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1" lang="en">
                    <a:latin typeface="Comic Sans MS"/>
                    <a:ea typeface="Comic Sans MS"/>
                    <a:cs typeface="Comic Sans MS"/>
                    <a:sym typeface="Comic Sans MS"/>
                  </a:rPr>
                  <a:t>BIS 15L- Group 16: Tianyu Lin</a:t>
                </a:r>
                <a:endParaRPr b="1">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900"/>
                  <a:buFont typeface="Arial"/>
                  <a:buNone/>
                </a:pPr>
                <a:r>
                  <a:rPr b="1" lang="en">
                    <a:latin typeface="Comic Sans MS"/>
                    <a:ea typeface="Comic Sans MS"/>
                    <a:cs typeface="Comic Sans MS"/>
                    <a:sym typeface="Comic Sans MS"/>
                  </a:rPr>
                  <a:t>                            Zhuoya Wang</a:t>
                </a:r>
                <a:endParaRPr b="1">
                  <a:latin typeface="Comic Sans MS"/>
                  <a:ea typeface="Comic Sans MS"/>
                  <a:cs typeface="Comic Sans MS"/>
                  <a:sym typeface="Comic Sans MS"/>
                </a:endParaRPr>
              </a:p>
            </p:txBody>
          </p:sp>
        </p:grpSp>
        <p:pic>
          <p:nvPicPr>
            <p:cNvPr id="59" name="Google Shape;59;p13"/>
            <p:cNvPicPr preferRelativeResize="0"/>
            <p:nvPr/>
          </p:nvPicPr>
          <p:blipFill rotWithShape="1">
            <a:blip r:embed="rId4">
              <a:alphaModFix/>
            </a:blip>
            <a:srcRect b="0" l="0" r="0" t="0"/>
            <a:stretch/>
          </p:blipFill>
          <p:spPr>
            <a:xfrm>
              <a:off x="1597483" y="1271238"/>
              <a:ext cx="3276744" cy="218517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63" name="Shape 63"/>
        <p:cNvGrpSpPr/>
        <p:nvPr/>
      </p:nvGrpSpPr>
      <p:grpSpPr>
        <a:xfrm>
          <a:off x="0" y="0"/>
          <a:ext cx="0" cy="0"/>
          <a:chOff x="0" y="0"/>
          <a:chExt cx="0" cy="0"/>
        </a:xfrm>
      </p:grpSpPr>
      <p:sp>
        <p:nvSpPr>
          <p:cNvPr id="64" name="Google Shape;64;p14"/>
          <p:cNvSpPr txBox="1"/>
          <p:nvPr/>
        </p:nvSpPr>
        <p:spPr>
          <a:xfrm>
            <a:off x="267675" y="246325"/>
            <a:ext cx="6039000" cy="45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Comic Sans MS"/>
                <a:ea typeface="Comic Sans MS"/>
                <a:cs typeface="Comic Sans MS"/>
                <a:sym typeface="Comic Sans MS"/>
              </a:rPr>
              <a:t>Introduction &amp; Data </a:t>
            </a:r>
            <a:r>
              <a:rPr b="1" lang="en" sz="2400">
                <a:solidFill>
                  <a:schemeClr val="dk2"/>
                </a:solidFill>
                <a:latin typeface="Comic Sans MS"/>
                <a:ea typeface="Comic Sans MS"/>
                <a:cs typeface="Comic Sans MS"/>
                <a:sym typeface="Comic Sans MS"/>
              </a:rPr>
              <a:t>Exploration</a:t>
            </a:r>
            <a:endParaRPr b="1" sz="24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Char char="●"/>
            </a:pPr>
            <a:r>
              <a:rPr b="1" lang="en" sz="1600">
                <a:solidFill>
                  <a:schemeClr val="dk2"/>
                </a:solidFill>
                <a:latin typeface="Comic Sans MS"/>
                <a:ea typeface="Comic Sans MS"/>
                <a:cs typeface="Comic Sans MS"/>
                <a:sym typeface="Comic Sans MS"/>
              </a:rPr>
              <a:t>Relative tidy data – type 2</a:t>
            </a:r>
            <a:endParaRPr b="1" sz="1600">
              <a:solidFill>
                <a:schemeClr val="dk2"/>
              </a:solidFill>
              <a:latin typeface="Comic Sans MS"/>
              <a:ea typeface="Comic Sans MS"/>
              <a:cs typeface="Comic Sans MS"/>
              <a:sym typeface="Comic Sans MS"/>
            </a:endParaRPr>
          </a:p>
          <a:p>
            <a:pPr indent="0" lvl="0" marL="457200" rtl="0" algn="l">
              <a:spcBef>
                <a:spcPts val="0"/>
              </a:spcBef>
              <a:spcAft>
                <a:spcPts val="0"/>
              </a:spcAft>
              <a:buNone/>
            </a:pPr>
            <a:r>
              <a:t/>
            </a:r>
            <a:endParaRPr b="1" sz="1600">
              <a:solidFill>
                <a:schemeClr val="dk2"/>
              </a:solidFill>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Char char="●"/>
            </a:pPr>
            <a:r>
              <a:rPr b="1" lang="en" sz="1600">
                <a:solidFill>
                  <a:schemeClr val="dk2"/>
                </a:solidFill>
                <a:latin typeface="Comic Sans MS"/>
                <a:ea typeface="Comic Sans MS"/>
                <a:cs typeface="Comic Sans MS"/>
                <a:sym typeface="Comic Sans MS"/>
              </a:rPr>
              <a:t>801 Rows &amp; 41 Columns </a:t>
            </a:r>
            <a:endParaRPr b="1" sz="1600">
              <a:solidFill>
                <a:schemeClr val="dk2"/>
              </a:solidFill>
              <a:latin typeface="Comic Sans MS"/>
              <a:ea typeface="Comic Sans MS"/>
              <a:cs typeface="Comic Sans MS"/>
              <a:sym typeface="Comic Sans MS"/>
            </a:endParaRPr>
          </a:p>
          <a:p>
            <a:pPr indent="0" lvl="0" marL="457200" rtl="0" algn="l">
              <a:spcBef>
                <a:spcPts val="0"/>
              </a:spcBef>
              <a:spcAft>
                <a:spcPts val="0"/>
              </a:spcAft>
              <a:buNone/>
            </a:pPr>
            <a:r>
              <a:t/>
            </a:r>
            <a:endParaRPr b="1" sz="1600">
              <a:solidFill>
                <a:schemeClr val="dk2"/>
              </a:solidFill>
              <a:latin typeface="Comic Sans MS"/>
              <a:ea typeface="Comic Sans MS"/>
              <a:cs typeface="Comic Sans MS"/>
              <a:sym typeface="Comic Sans MS"/>
            </a:endParaRPr>
          </a:p>
          <a:p>
            <a:pPr indent="-330200" lvl="0" marL="457200" rtl="0" algn="l">
              <a:lnSpc>
                <a:spcPct val="150000"/>
              </a:lnSpc>
              <a:spcBef>
                <a:spcPts val="0"/>
              </a:spcBef>
              <a:spcAft>
                <a:spcPts val="0"/>
              </a:spcAft>
              <a:buClr>
                <a:schemeClr val="dk2"/>
              </a:buClr>
              <a:buSzPts val="1600"/>
              <a:buFont typeface="Comic Sans MS"/>
              <a:buChar char="●"/>
            </a:pPr>
            <a:r>
              <a:rPr b="1" lang="en" sz="1600">
                <a:solidFill>
                  <a:schemeClr val="dk2"/>
                </a:solidFill>
                <a:latin typeface="Comic Sans MS"/>
                <a:ea typeface="Comic Sans MS"/>
                <a:cs typeface="Comic Sans MS"/>
                <a:sym typeface="Comic Sans MS"/>
              </a:rPr>
              <a:t>Variables: names, percentage_male, type1, </a:t>
            </a:r>
            <a:endParaRPr b="1" sz="1600">
              <a:solidFill>
                <a:schemeClr val="dk2"/>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1" lang="en" sz="1600">
                <a:solidFill>
                  <a:schemeClr val="dk2"/>
                </a:solidFill>
                <a:latin typeface="Comic Sans MS"/>
                <a:ea typeface="Comic Sans MS"/>
                <a:cs typeface="Comic Sans MS"/>
                <a:sym typeface="Comic Sans MS"/>
              </a:rPr>
              <a:t>type2, height_m,weight_kg,capture_rate,</a:t>
            </a:r>
            <a:endParaRPr b="1" sz="1600">
              <a:solidFill>
                <a:schemeClr val="dk2"/>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1" lang="en" sz="1600">
                <a:solidFill>
                  <a:schemeClr val="dk2"/>
                </a:solidFill>
                <a:latin typeface="Comic Sans MS"/>
                <a:ea typeface="Comic Sans MS"/>
                <a:cs typeface="Comic Sans MS"/>
                <a:sym typeface="Comic Sans MS"/>
              </a:rPr>
              <a:t> against_?(18), hp, attract,defense,generation, if_legendary… </a:t>
            </a:r>
            <a:endParaRPr b="1" sz="1600">
              <a:solidFill>
                <a:schemeClr val="dk2"/>
              </a:solidFill>
              <a:latin typeface="Comic Sans MS"/>
              <a:ea typeface="Comic Sans MS"/>
              <a:cs typeface="Comic Sans MS"/>
              <a:sym typeface="Comic Sans MS"/>
            </a:endParaRPr>
          </a:p>
          <a:p>
            <a:pPr indent="-330200" lvl="0" marL="457200" rtl="0" algn="l">
              <a:lnSpc>
                <a:spcPct val="150000"/>
              </a:lnSpc>
              <a:spcBef>
                <a:spcPts val="0"/>
              </a:spcBef>
              <a:spcAft>
                <a:spcPts val="0"/>
              </a:spcAft>
              <a:buClr>
                <a:schemeClr val="dk2"/>
              </a:buClr>
              <a:buSzPts val="1600"/>
              <a:buFont typeface="Comic Sans MS"/>
              <a:buChar char="●"/>
            </a:pPr>
            <a:r>
              <a:rPr b="1" lang="en" sz="1600">
                <a:solidFill>
                  <a:schemeClr val="dk2"/>
                </a:solidFill>
                <a:latin typeface="Comic Sans MS"/>
                <a:ea typeface="Comic Sans MS"/>
                <a:cs typeface="Comic Sans MS"/>
                <a:sym typeface="Comic Sans MS"/>
              </a:rPr>
              <a:t>Reference:</a:t>
            </a:r>
            <a:r>
              <a:rPr b="1" lang="en" sz="1600" u="sng">
                <a:solidFill>
                  <a:schemeClr val="hlink"/>
                </a:solidFill>
                <a:latin typeface="Comic Sans MS"/>
                <a:ea typeface="Comic Sans MS"/>
                <a:cs typeface="Comic Sans MS"/>
                <a:sym typeface="Comic Sans MS"/>
                <a:hlinkClick r:id="rId3"/>
              </a:rPr>
              <a:t>https://www.kaggle.com/datasets/rounakbanik/pokemon</a:t>
            </a:r>
            <a:endParaRPr b="1" sz="1600">
              <a:solidFill>
                <a:schemeClr val="dk2"/>
              </a:solidFill>
              <a:latin typeface="Comic Sans MS"/>
              <a:ea typeface="Comic Sans MS"/>
              <a:cs typeface="Comic Sans MS"/>
              <a:sym typeface="Comic Sans MS"/>
            </a:endParaRPr>
          </a:p>
          <a:p>
            <a:pPr indent="-330200" lvl="0" marL="457200" rtl="0" algn="l">
              <a:lnSpc>
                <a:spcPct val="150000"/>
              </a:lnSpc>
              <a:spcBef>
                <a:spcPts val="0"/>
              </a:spcBef>
              <a:spcAft>
                <a:spcPts val="0"/>
              </a:spcAft>
              <a:buClr>
                <a:schemeClr val="dk2"/>
              </a:buClr>
              <a:buSzPts val="1600"/>
              <a:buFont typeface="Comic Sans MS"/>
              <a:buChar char="●"/>
            </a:pPr>
            <a:r>
              <a:rPr b="1" lang="en" sz="1600" u="sng">
                <a:solidFill>
                  <a:schemeClr val="hlink"/>
                </a:solidFill>
                <a:latin typeface="Comic Sans MS"/>
                <a:ea typeface="Comic Sans MS"/>
                <a:cs typeface="Comic Sans MS"/>
                <a:sym typeface="Comic Sans MS"/>
                <a:hlinkClick r:id="rId4"/>
              </a:rPr>
              <a:t>https://serebii.net/</a:t>
            </a:r>
            <a:r>
              <a:rPr b="1" lang="en" sz="1600">
                <a:solidFill>
                  <a:schemeClr val="dk2"/>
                </a:solidFill>
                <a:latin typeface="Comic Sans MS"/>
                <a:ea typeface="Comic Sans MS"/>
                <a:cs typeface="Comic Sans MS"/>
                <a:sym typeface="Comic Sans MS"/>
              </a:rPr>
              <a:t> </a:t>
            </a:r>
            <a:endParaRPr b="1" sz="1600">
              <a:solidFill>
                <a:schemeClr val="dk2"/>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5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chemeClr val="dk2"/>
              </a:solidFill>
              <a:latin typeface="Comic Sans MS"/>
              <a:ea typeface="Comic Sans MS"/>
              <a:cs typeface="Comic Sans MS"/>
              <a:sym typeface="Comic Sans MS"/>
            </a:endParaRPr>
          </a:p>
          <a:p>
            <a:pPr indent="0" lvl="0" marL="457200" rtl="0" algn="l">
              <a:spcBef>
                <a:spcPts val="0"/>
              </a:spcBef>
              <a:spcAft>
                <a:spcPts val="0"/>
              </a:spcAft>
              <a:buNone/>
            </a:pPr>
            <a:r>
              <a:t/>
            </a:r>
            <a:endParaRPr b="1" sz="1500">
              <a:solidFill>
                <a:schemeClr val="dk2"/>
              </a:solidFill>
              <a:latin typeface="Comic Sans MS"/>
              <a:ea typeface="Comic Sans MS"/>
              <a:cs typeface="Comic Sans MS"/>
              <a:sym typeface="Comic Sans MS"/>
            </a:endParaRPr>
          </a:p>
        </p:txBody>
      </p:sp>
      <p:sp>
        <p:nvSpPr>
          <p:cNvPr id="65" name="Google Shape;65;p14"/>
          <p:cNvSpPr txBox="1"/>
          <p:nvPr/>
        </p:nvSpPr>
        <p:spPr>
          <a:xfrm>
            <a:off x="6135250" y="1102850"/>
            <a:ext cx="2569800" cy="27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66" name="Google Shape;66;p14"/>
          <p:cNvPicPr preferRelativeResize="0"/>
          <p:nvPr/>
        </p:nvPicPr>
        <p:blipFill>
          <a:blip r:embed="rId5">
            <a:alphaModFix/>
          </a:blip>
          <a:stretch>
            <a:fillRect/>
          </a:stretch>
        </p:blipFill>
        <p:spPr>
          <a:xfrm rot="143281">
            <a:off x="5576700" y="388162"/>
            <a:ext cx="3575725" cy="4051825"/>
          </a:xfrm>
          <a:prstGeom prst="rect">
            <a:avLst/>
          </a:prstGeom>
          <a:noFill/>
          <a:ln>
            <a:noFill/>
          </a:ln>
          <a:effectLst>
            <a:outerShdw blurRad="57150" rotWithShape="0" algn="bl" dir="5400000" dist="19050">
              <a:srgbClr val="000000">
                <a:alpha val="47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mt="99000"/>
          </a:blip>
          <a:stretch>
            <a:fillRect/>
          </a:stretch>
        </p:blipFill>
        <p:spPr>
          <a:xfrm>
            <a:off x="0" y="0"/>
            <a:ext cx="4771440" cy="2661899"/>
          </a:xfrm>
          <a:prstGeom prst="rect">
            <a:avLst/>
          </a:prstGeom>
          <a:noFill/>
          <a:ln>
            <a:noFill/>
          </a:ln>
        </p:spPr>
      </p:pic>
      <p:pic>
        <p:nvPicPr>
          <p:cNvPr id="72" name="Google Shape;72;p15"/>
          <p:cNvPicPr preferRelativeResize="0"/>
          <p:nvPr/>
        </p:nvPicPr>
        <p:blipFill>
          <a:blip r:embed="rId4">
            <a:alphaModFix/>
          </a:blip>
          <a:stretch>
            <a:fillRect/>
          </a:stretch>
        </p:blipFill>
        <p:spPr>
          <a:xfrm>
            <a:off x="4646950" y="2450050"/>
            <a:ext cx="4497050" cy="2777063"/>
          </a:xfrm>
          <a:prstGeom prst="rect">
            <a:avLst/>
          </a:prstGeom>
          <a:noFill/>
          <a:ln>
            <a:noFill/>
          </a:ln>
        </p:spPr>
      </p:pic>
      <p:sp>
        <p:nvSpPr>
          <p:cNvPr id="73" name="Google Shape;73;p15"/>
          <p:cNvSpPr txBox="1"/>
          <p:nvPr/>
        </p:nvSpPr>
        <p:spPr>
          <a:xfrm rot="-529">
            <a:off x="512900" y="2662200"/>
            <a:ext cx="3897600" cy="20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2400">
                <a:solidFill>
                  <a:schemeClr val="dk2"/>
                </a:solidFill>
                <a:latin typeface="Comic Sans MS"/>
                <a:ea typeface="Comic Sans MS"/>
                <a:cs typeface="Comic Sans MS"/>
                <a:sym typeface="Comic Sans MS"/>
              </a:rPr>
              <a:t>Diversity</a:t>
            </a:r>
            <a:r>
              <a:rPr b="1" i="1" lang="en" sz="2400">
                <a:solidFill>
                  <a:schemeClr val="dk2"/>
                </a:solidFill>
                <a:latin typeface="Comic Sans MS"/>
                <a:ea typeface="Comic Sans MS"/>
                <a:cs typeface="Comic Sans MS"/>
                <a:sym typeface="Comic Sans MS"/>
              </a:rPr>
              <a:t>：</a:t>
            </a:r>
            <a:endParaRPr b="1" i="1" sz="2400">
              <a:solidFill>
                <a:schemeClr val="dk2"/>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2"/>
              </a:buClr>
              <a:buSzPts val="1800"/>
              <a:buFont typeface="Comic Sans MS"/>
              <a:buChar char="●"/>
            </a:pPr>
            <a:r>
              <a:rPr b="1" lang="en" sz="1800">
                <a:solidFill>
                  <a:schemeClr val="dk2"/>
                </a:solidFill>
                <a:latin typeface="Comic Sans MS"/>
                <a:ea typeface="Comic Sans MS"/>
                <a:cs typeface="Comic Sans MS"/>
                <a:sym typeface="Comic Sans MS"/>
              </a:rPr>
              <a:t>Gen 5 has the most Pokémon</a:t>
            </a:r>
            <a:endParaRPr b="1" sz="1800">
              <a:solidFill>
                <a:schemeClr val="dk2"/>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b="1" sz="1800">
              <a:solidFill>
                <a:schemeClr val="dk2"/>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2"/>
              </a:buClr>
              <a:buSzPts val="1800"/>
              <a:buFont typeface="Comic Sans MS"/>
              <a:buChar char="●"/>
            </a:pPr>
            <a:r>
              <a:rPr b="1" lang="en" sz="1800">
                <a:solidFill>
                  <a:schemeClr val="dk2"/>
                </a:solidFill>
                <a:latin typeface="Comic Sans MS"/>
                <a:ea typeface="Comic Sans MS"/>
                <a:cs typeface="Comic Sans MS"/>
                <a:sym typeface="Comic Sans MS"/>
              </a:rPr>
              <a:t>Gen 4 &amp; 5 &amp; 6 have the most unique primary type Pokemon</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p:txBody>
      </p:sp>
      <p:pic>
        <p:nvPicPr>
          <p:cNvPr id="74" name="Google Shape;74;p15"/>
          <p:cNvPicPr preferRelativeResize="0"/>
          <p:nvPr/>
        </p:nvPicPr>
        <p:blipFill>
          <a:blip r:embed="rId5">
            <a:alphaModFix/>
          </a:blip>
          <a:stretch>
            <a:fillRect/>
          </a:stretch>
        </p:blipFill>
        <p:spPr>
          <a:xfrm rot="-246992">
            <a:off x="5899565" y="-90010"/>
            <a:ext cx="2722045" cy="2722045"/>
          </a:xfrm>
          <a:prstGeom prst="rect">
            <a:avLst/>
          </a:prstGeom>
          <a:noFill/>
          <a:ln>
            <a:noFill/>
          </a:ln>
        </p:spPr>
      </p:pic>
      <p:sp>
        <p:nvSpPr>
          <p:cNvPr id="75" name="Google Shape;75;p15"/>
          <p:cNvSpPr txBox="1"/>
          <p:nvPr/>
        </p:nvSpPr>
        <p:spPr>
          <a:xfrm>
            <a:off x="695075" y="3436725"/>
            <a:ext cx="616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500"/>
                                        <p:tgtEl>
                                          <p:spTgt spid="74"/>
                                        </p:tgtEl>
                                        <p:attrNameLst>
                                          <p:attrName>ppt_w</p:attrName>
                                        </p:attrNameLst>
                                      </p:cBhvr>
                                      <p:tavLst>
                                        <p:tav fmla="" tm="0">
                                          <p:val>
                                            <p:strVal val="0"/>
                                          </p:val>
                                        </p:tav>
                                        <p:tav fmla="" tm="100000">
                                          <p:val>
                                            <p:strVal val="#ppt_w"/>
                                          </p:val>
                                        </p:tav>
                                      </p:tavLst>
                                    </p:anim>
                                    <p:anim calcmode="lin" valueType="num">
                                      <p:cBhvr additive="base">
                                        <p:cTn dur="1500"/>
                                        <p:tgtEl>
                                          <p:spTgt spid="7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00"/>
                                        <p:tgtEl>
                                          <p:spTgt spid="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79" name="Shape 79"/>
        <p:cNvGrpSpPr/>
        <p:nvPr/>
      </p:nvGrpSpPr>
      <p:grpSpPr>
        <a:xfrm>
          <a:off x="0" y="0"/>
          <a:ext cx="0" cy="0"/>
          <a:chOff x="0" y="0"/>
          <a:chExt cx="0" cy="0"/>
        </a:xfrm>
      </p:grpSpPr>
      <p:sp>
        <p:nvSpPr>
          <p:cNvPr id="80" name="Google Shape;80;p16"/>
          <p:cNvSpPr txBox="1"/>
          <p:nvPr/>
        </p:nvSpPr>
        <p:spPr>
          <a:xfrm>
            <a:off x="150750" y="0"/>
            <a:ext cx="4519800" cy="18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latin typeface="Comic Sans MS"/>
                <a:ea typeface="Comic Sans MS"/>
                <a:cs typeface="Comic Sans MS"/>
                <a:sym typeface="Comic Sans MS"/>
              </a:rPr>
              <a:t>Statistic Trends:</a:t>
            </a:r>
            <a:endParaRPr b="1" i="1" sz="2400">
              <a:solidFill>
                <a:schemeClr val="dk2"/>
              </a:solidFill>
              <a:latin typeface="Comic Sans MS"/>
              <a:ea typeface="Comic Sans MS"/>
              <a:cs typeface="Comic Sans MS"/>
              <a:sym typeface="Comic Sans MS"/>
            </a:endParaRPr>
          </a:p>
          <a:p>
            <a:pPr indent="-311150" lvl="0" marL="457200" rtl="0" algn="l">
              <a:spcBef>
                <a:spcPts val="0"/>
              </a:spcBef>
              <a:spcAft>
                <a:spcPts val="0"/>
              </a:spcAft>
              <a:buClr>
                <a:schemeClr val="dk2"/>
              </a:buClr>
              <a:buSzPts val="1300"/>
              <a:buFont typeface="Comic Sans MS"/>
              <a:buChar char="●"/>
            </a:pPr>
            <a:r>
              <a:rPr b="1" lang="en" sz="1500">
                <a:solidFill>
                  <a:schemeClr val="dk2"/>
                </a:solidFill>
                <a:latin typeface="Comic Sans MS"/>
                <a:ea typeface="Comic Sans MS"/>
                <a:cs typeface="Comic Sans MS"/>
                <a:sym typeface="Comic Sans MS"/>
              </a:rPr>
              <a:t>hp: Base HP(hit point) a numerical attribute representing the health.</a:t>
            </a:r>
            <a:endParaRPr b="1" sz="1500">
              <a:solidFill>
                <a:schemeClr val="dk2"/>
              </a:solidFill>
              <a:latin typeface="Comic Sans MS"/>
              <a:ea typeface="Comic Sans MS"/>
              <a:cs typeface="Comic Sans MS"/>
              <a:sym typeface="Comic Sans MS"/>
            </a:endParaRPr>
          </a:p>
          <a:p>
            <a:pPr indent="-323850" lvl="0" marL="457200" rtl="0" algn="l">
              <a:spcBef>
                <a:spcPts val="0"/>
              </a:spcBef>
              <a:spcAft>
                <a:spcPts val="0"/>
              </a:spcAft>
              <a:buClr>
                <a:schemeClr val="dk2"/>
              </a:buClr>
              <a:buSzPts val="1500"/>
              <a:buFont typeface="Comic Sans MS"/>
              <a:buChar char="●"/>
            </a:pPr>
            <a:r>
              <a:rPr b="1" lang="en" sz="1500">
                <a:solidFill>
                  <a:schemeClr val="dk2"/>
                </a:solidFill>
                <a:latin typeface="Comic Sans MS"/>
                <a:ea typeface="Comic Sans MS"/>
                <a:cs typeface="Comic Sans MS"/>
                <a:sym typeface="Comic Sans MS"/>
              </a:rPr>
              <a:t>Gen 4 has the highest hp and speed on average. Gen 7 has the highest defense, sp defense, and the most legendary Pokemon.</a:t>
            </a:r>
            <a:endParaRPr b="1" sz="1500">
              <a:solidFill>
                <a:schemeClr val="dk2"/>
              </a:solidFill>
              <a:latin typeface="Comic Sans MS"/>
              <a:ea typeface="Comic Sans MS"/>
              <a:cs typeface="Comic Sans MS"/>
              <a:sym typeface="Comic Sans MS"/>
            </a:endParaRPr>
          </a:p>
        </p:txBody>
      </p:sp>
      <p:pic>
        <p:nvPicPr>
          <p:cNvPr id="81" name="Google Shape;81;p16"/>
          <p:cNvPicPr preferRelativeResize="0"/>
          <p:nvPr/>
        </p:nvPicPr>
        <p:blipFill>
          <a:blip r:embed="rId3">
            <a:alphaModFix/>
          </a:blip>
          <a:stretch>
            <a:fillRect/>
          </a:stretch>
        </p:blipFill>
        <p:spPr>
          <a:xfrm>
            <a:off x="0" y="2068533"/>
            <a:ext cx="4979424" cy="3074968"/>
          </a:xfrm>
          <a:prstGeom prst="rect">
            <a:avLst/>
          </a:prstGeom>
          <a:noFill/>
          <a:ln>
            <a:noFill/>
          </a:ln>
        </p:spPr>
      </p:pic>
      <p:pic>
        <p:nvPicPr>
          <p:cNvPr id="82" name="Google Shape;82;p16"/>
          <p:cNvPicPr preferRelativeResize="0"/>
          <p:nvPr/>
        </p:nvPicPr>
        <p:blipFill>
          <a:blip r:embed="rId4">
            <a:alphaModFix/>
          </a:blip>
          <a:stretch>
            <a:fillRect/>
          </a:stretch>
        </p:blipFill>
        <p:spPr>
          <a:xfrm>
            <a:off x="4786150" y="0"/>
            <a:ext cx="4357850" cy="2691099"/>
          </a:xfrm>
          <a:prstGeom prst="rect">
            <a:avLst/>
          </a:prstGeom>
          <a:noFill/>
          <a:ln>
            <a:noFill/>
          </a:ln>
        </p:spPr>
      </p:pic>
      <p:sp>
        <p:nvSpPr>
          <p:cNvPr id="83" name="Google Shape;83;p16"/>
          <p:cNvSpPr txBox="1"/>
          <p:nvPr/>
        </p:nvSpPr>
        <p:spPr>
          <a:xfrm>
            <a:off x="3469150" y="995775"/>
            <a:ext cx="569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84" name="Google Shape;84;p16"/>
          <p:cNvPicPr preferRelativeResize="0"/>
          <p:nvPr/>
        </p:nvPicPr>
        <p:blipFill>
          <a:blip r:embed="rId5">
            <a:alphaModFix/>
          </a:blip>
          <a:stretch>
            <a:fillRect/>
          </a:stretch>
        </p:blipFill>
        <p:spPr>
          <a:xfrm>
            <a:off x="6474450" y="2571750"/>
            <a:ext cx="2691100" cy="2691100"/>
          </a:xfrm>
          <a:prstGeom prst="rect">
            <a:avLst/>
          </a:prstGeom>
          <a:noFill/>
          <a:ln>
            <a:noFill/>
          </a:ln>
        </p:spPr>
      </p:pic>
      <p:sp>
        <p:nvSpPr>
          <p:cNvPr id="85" name="Google Shape;85;p16"/>
          <p:cNvSpPr txBox="1"/>
          <p:nvPr/>
        </p:nvSpPr>
        <p:spPr>
          <a:xfrm>
            <a:off x="5005550" y="2650575"/>
            <a:ext cx="1980600" cy="19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Guess ???</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—If number of legendary pokemon affect avg stats?</a:t>
            </a:r>
            <a:endParaRPr sz="1800">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2200"/>
                                        <p:tgtEl>
                                          <p:spTgt spid="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89" name="Shape 89"/>
        <p:cNvGrpSpPr/>
        <p:nvPr/>
      </p:nvGrpSpPr>
      <p:grpSpPr>
        <a:xfrm>
          <a:off x="0" y="0"/>
          <a:ext cx="0" cy="0"/>
          <a:chOff x="0" y="0"/>
          <a:chExt cx="0" cy="0"/>
        </a:xfrm>
      </p:grpSpPr>
      <p:sp>
        <p:nvSpPr>
          <p:cNvPr id="90" name="Google Shape;90;p17"/>
          <p:cNvSpPr txBox="1"/>
          <p:nvPr/>
        </p:nvSpPr>
        <p:spPr>
          <a:xfrm>
            <a:off x="0" y="128500"/>
            <a:ext cx="4314900" cy="11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2400">
              <a:solidFill>
                <a:schemeClr val="dk2"/>
              </a:solidFill>
              <a:latin typeface="Comic Sans MS"/>
              <a:ea typeface="Comic Sans MS"/>
              <a:cs typeface="Comic Sans MS"/>
              <a:sym typeface="Comic Sans MS"/>
            </a:endParaRPr>
          </a:p>
        </p:txBody>
      </p:sp>
      <p:pic>
        <p:nvPicPr>
          <p:cNvPr id="91" name="Google Shape;91;p17"/>
          <p:cNvPicPr preferRelativeResize="0"/>
          <p:nvPr/>
        </p:nvPicPr>
        <p:blipFill>
          <a:blip r:embed="rId3">
            <a:alphaModFix/>
          </a:blip>
          <a:stretch>
            <a:fillRect/>
          </a:stretch>
        </p:blipFill>
        <p:spPr>
          <a:xfrm>
            <a:off x="0" y="0"/>
            <a:ext cx="4314899" cy="2664581"/>
          </a:xfrm>
          <a:prstGeom prst="rect">
            <a:avLst/>
          </a:prstGeom>
          <a:noFill/>
          <a:ln>
            <a:noFill/>
          </a:ln>
        </p:spPr>
      </p:pic>
      <p:pic>
        <p:nvPicPr>
          <p:cNvPr id="92" name="Google Shape;92;p17"/>
          <p:cNvPicPr preferRelativeResize="0"/>
          <p:nvPr/>
        </p:nvPicPr>
        <p:blipFill>
          <a:blip r:embed="rId4">
            <a:alphaModFix/>
          </a:blip>
          <a:stretch>
            <a:fillRect/>
          </a:stretch>
        </p:blipFill>
        <p:spPr>
          <a:xfrm>
            <a:off x="4314900" y="2063650"/>
            <a:ext cx="4987352" cy="3079849"/>
          </a:xfrm>
          <a:prstGeom prst="rect">
            <a:avLst/>
          </a:prstGeom>
          <a:noFill/>
          <a:ln>
            <a:noFill/>
          </a:ln>
        </p:spPr>
      </p:pic>
      <p:pic>
        <p:nvPicPr>
          <p:cNvPr id="93" name="Google Shape;93;p17"/>
          <p:cNvPicPr preferRelativeResize="0"/>
          <p:nvPr/>
        </p:nvPicPr>
        <p:blipFill>
          <a:blip r:embed="rId5">
            <a:alphaModFix/>
          </a:blip>
          <a:stretch>
            <a:fillRect/>
          </a:stretch>
        </p:blipFill>
        <p:spPr>
          <a:xfrm>
            <a:off x="4572000" y="128500"/>
            <a:ext cx="3583450" cy="4047501"/>
          </a:xfrm>
          <a:prstGeom prst="rect">
            <a:avLst/>
          </a:prstGeom>
          <a:noFill/>
          <a:ln>
            <a:noFill/>
          </a:ln>
        </p:spPr>
      </p:pic>
      <p:sp>
        <p:nvSpPr>
          <p:cNvPr id="94" name="Google Shape;94;p17"/>
          <p:cNvSpPr txBox="1"/>
          <p:nvPr/>
        </p:nvSpPr>
        <p:spPr>
          <a:xfrm rot="661">
            <a:off x="4314897" y="457758"/>
            <a:ext cx="4679100" cy="7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latin typeface="Comic Sans MS"/>
                <a:ea typeface="Comic Sans MS"/>
                <a:cs typeface="Comic Sans MS"/>
                <a:sym typeface="Comic Sans MS"/>
              </a:rPr>
              <a:t>Capture and Against_type</a:t>
            </a:r>
            <a:endParaRPr b="1" i="1" sz="24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endParaRPr>
          </a:p>
        </p:txBody>
      </p:sp>
      <p:sp>
        <p:nvSpPr>
          <p:cNvPr id="95" name="Google Shape;95;p17"/>
          <p:cNvSpPr txBox="1"/>
          <p:nvPr/>
        </p:nvSpPr>
        <p:spPr>
          <a:xfrm>
            <a:off x="1007375" y="3216000"/>
            <a:ext cx="2168700" cy="9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Answer to previous question: </a:t>
            </a:r>
            <a:r>
              <a:rPr lang="en" sz="4800">
                <a:solidFill>
                  <a:schemeClr val="dk2"/>
                </a:solidFill>
                <a:latin typeface="Comic Sans MS"/>
                <a:ea typeface="Comic Sans MS"/>
                <a:cs typeface="Comic Sans MS"/>
                <a:sym typeface="Comic Sans MS"/>
              </a:rPr>
              <a:t>No</a:t>
            </a:r>
            <a:endParaRPr sz="4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900"/>
                                        <p:tgtEl>
                                          <p:spTgt spid="93"/>
                                        </p:tgtEl>
                                        <p:attrNameLst>
                                          <p:attrName>ppt_y</p:attrName>
                                        </p:attrNameLst>
                                      </p:cBhvr>
                                      <p:tavLst>
                                        <p:tav fmla="" tm="0">
                                          <p:val>
                                            <p:strVal val="#ppt_y-1"/>
                                          </p:val>
                                        </p:tav>
                                        <p:tav fmla="" tm="100000">
                                          <p:val>
                                            <p:strVal val="#ppt_y"/>
                                          </p:val>
                                        </p:tav>
                                      </p:tavLst>
                                    </p:anim>
                                  </p:childTnLst>
                                </p:cTn>
                              </p:par>
                              <p:par>
                                <p:cTn fill="hold" nodeType="withEffect" presetClass="exit" presetID="1" presetSubtype="0">
                                  <p:stCondLst>
                                    <p:cond delay="0"/>
                                  </p:stCondLst>
                                  <p:childTnLst>
                                    <p:set>
                                      <p:cBhvr>
                                        <p:cTn dur="1" fill="hold">
                                          <p:stCondLst>
                                            <p:cond delay="0"/>
                                          </p:stCondLst>
                                        </p:cTn>
                                        <p:tgtEl>
                                          <p:spTgt spid="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99" name="Shape 99"/>
        <p:cNvGrpSpPr/>
        <p:nvPr/>
      </p:nvGrpSpPr>
      <p:grpSpPr>
        <a:xfrm>
          <a:off x="0" y="0"/>
          <a:ext cx="0" cy="0"/>
          <a:chOff x="0" y="0"/>
          <a:chExt cx="0" cy="0"/>
        </a:xfrm>
      </p:grpSpPr>
      <p:sp>
        <p:nvSpPr>
          <p:cNvPr id="100" name="Google Shape;100;p18"/>
          <p:cNvSpPr txBox="1"/>
          <p:nvPr/>
        </p:nvSpPr>
        <p:spPr>
          <a:xfrm>
            <a:off x="420775" y="610025"/>
            <a:ext cx="54447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Comic Sans MS"/>
                <a:ea typeface="Comic Sans MS"/>
                <a:cs typeface="Comic Sans MS"/>
                <a:sym typeface="Comic Sans MS"/>
              </a:rPr>
              <a:t>Shiny Apps—</a:t>
            </a:r>
            <a:endParaRPr sz="24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2400">
              <a:solidFill>
                <a:schemeClr val="dk2"/>
              </a:solidFill>
              <a:latin typeface="Comic Sans MS"/>
              <a:ea typeface="Comic Sans MS"/>
              <a:cs typeface="Comic Sans MS"/>
              <a:sym typeface="Comic Sans MS"/>
            </a:endParaRPr>
          </a:p>
        </p:txBody>
      </p:sp>
      <p:pic>
        <p:nvPicPr>
          <p:cNvPr id="101" name="Google Shape;101;p18"/>
          <p:cNvPicPr preferRelativeResize="0"/>
          <p:nvPr/>
        </p:nvPicPr>
        <p:blipFill>
          <a:blip r:embed="rId3">
            <a:alphaModFix/>
          </a:blip>
          <a:stretch>
            <a:fillRect/>
          </a:stretch>
        </p:blipFill>
        <p:spPr>
          <a:xfrm>
            <a:off x="3375975" y="0"/>
            <a:ext cx="5768025" cy="4624576"/>
          </a:xfrm>
          <a:prstGeom prst="rect">
            <a:avLst/>
          </a:prstGeom>
          <a:noFill/>
          <a:ln>
            <a:noFill/>
          </a:ln>
        </p:spPr>
      </p:pic>
      <p:sp>
        <p:nvSpPr>
          <p:cNvPr id="102" name="Google Shape;102;p18"/>
          <p:cNvSpPr txBox="1"/>
          <p:nvPr/>
        </p:nvSpPr>
        <p:spPr>
          <a:xfrm>
            <a:off x="312375" y="1389450"/>
            <a:ext cx="28704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Comic Sans MS"/>
                <a:ea typeface="Comic Sans MS"/>
                <a:cs typeface="Comic Sans MS"/>
                <a:sym typeface="Comic Sans MS"/>
              </a:rPr>
              <a:t>Comparison between Pokémon</a:t>
            </a:r>
            <a:endParaRPr sz="1800">
              <a:solidFill>
                <a:schemeClr val="dk2"/>
              </a:solidFill>
            </a:endParaRPr>
          </a:p>
        </p:txBody>
      </p:sp>
      <p:pic>
        <p:nvPicPr>
          <p:cNvPr id="103" name="Google Shape;103;p18"/>
          <p:cNvPicPr preferRelativeResize="0"/>
          <p:nvPr/>
        </p:nvPicPr>
        <p:blipFill>
          <a:blip r:embed="rId4">
            <a:alphaModFix/>
          </a:blip>
          <a:stretch>
            <a:fillRect/>
          </a:stretch>
        </p:blipFill>
        <p:spPr>
          <a:xfrm>
            <a:off x="461400" y="2418750"/>
            <a:ext cx="2572350" cy="257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107" name="Shape 107"/>
        <p:cNvGrpSpPr/>
        <p:nvPr/>
      </p:nvGrpSpPr>
      <p:grpSpPr>
        <a:xfrm>
          <a:off x="0" y="0"/>
          <a:ext cx="0" cy="0"/>
          <a:chOff x="0" y="0"/>
          <a:chExt cx="0" cy="0"/>
        </a:xfrm>
      </p:grpSpPr>
      <p:sp>
        <p:nvSpPr>
          <p:cNvPr id="108" name="Google Shape;108;p19"/>
          <p:cNvSpPr txBox="1"/>
          <p:nvPr/>
        </p:nvSpPr>
        <p:spPr>
          <a:xfrm>
            <a:off x="1862300" y="1586550"/>
            <a:ext cx="5182800" cy="111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dk2"/>
                </a:solidFill>
                <a:latin typeface="Comic Sans MS"/>
                <a:ea typeface="Comic Sans MS"/>
                <a:cs typeface="Comic Sans MS"/>
                <a:sym typeface="Comic Sans MS"/>
              </a:rPr>
              <a:t>Thank you for your listening!</a:t>
            </a:r>
            <a:endParaRPr b="1" sz="2600">
              <a:solidFill>
                <a:schemeClr val="dk2"/>
              </a:solidFill>
              <a:latin typeface="Comic Sans MS"/>
              <a:ea typeface="Comic Sans MS"/>
              <a:cs typeface="Comic Sans MS"/>
              <a:sym typeface="Comic Sans MS"/>
            </a:endParaRPr>
          </a:p>
        </p:txBody>
      </p:sp>
      <p:sp>
        <p:nvSpPr>
          <p:cNvPr id="109" name="Google Shape;109;p19"/>
          <p:cNvSpPr txBox="1"/>
          <p:nvPr/>
        </p:nvSpPr>
        <p:spPr>
          <a:xfrm>
            <a:off x="3074275" y="482825"/>
            <a:ext cx="2788500" cy="11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grpSp>
        <p:nvGrpSpPr>
          <p:cNvPr id="110" name="Google Shape;110;p19"/>
          <p:cNvGrpSpPr/>
          <p:nvPr/>
        </p:nvGrpSpPr>
        <p:grpSpPr>
          <a:xfrm>
            <a:off x="-2073070" y="377711"/>
            <a:ext cx="7669790" cy="1638884"/>
            <a:chOff x="231440" y="2114805"/>
            <a:chExt cx="10226387" cy="2185179"/>
          </a:xfrm>
        </p:grpSpPr>
        <p:sp>
          <p:nvSpPr>
            <p:cNvPr id="111" name="Google Shape;111;p19"/>
            <p:cNvSpPr txBox="1"/>
            <p:nvPr/>
          </p:nvSpPr>
          <p:spPr>
            <a:xfrm>
              <a:off x="231440" y="2936211"/>
              <a:ext cx="6008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t/>
              </a:r>
              <a:endParaRPr i="0" sz="1800" u="none" cap="none" strike="noStrike">
                <a:solidFill>
                  <a:srgbClr val="000000"/>
                </a:solidFill>
                <a:latin typeface="Comic Sans MS"/>
                <a:ea typeface="Comic Sans MS"/>
                <a:cs typeface="Comic Sans MS"/>
                <a:sym typeface="Comic Sans MS"/>
              </a:endParaRPr>
            </a:p>
          </p:txBody>
        </p:sp>
        <p:pic>
          <p:nvPicPr>
            <p:cNvPr id="112" name="Google Shape;112;p19"/>
            <p:cNvPicPr preferRelativeResize="0"/>
            <p:nvPr/>
          </p:nvPicPr>
          <p:blipFill rotWithShape="1">
            <a:blip r:embed="rId3">
              <a:alphaModFix/>
            </a:blip>
            <a:srcRect b="0" l="0" r="0" t="0"/>
            <a:stretch/>
          </p:blipFill>
          <p:spPr>
            <a:xfrm>
              <a:off x="7181083" y="2114805"/>
              <a:ext cx="3276744" cy="2185179"/>
            </a:xfrm>
            <a:prstGeom prst="rect">
              <a:avLst/>
            </a:prstGeom>
            <a:noFill/>
            <a:ln>
              <a:noFill/>
            </a:ln>
          </p:spPr>
        </p:pic>
      </p:grpSp>
      <p:sp>
        <p:nvSpPr>
          <p:cNvPr id="113" name="Google Shape;113;p19"/>
          <p:cNvSpPr txBox="1"/>
          <p:nvPr/>
        </p:nvSpPr>
        <p:spPr>
          <a:xfrm>
            <a:off x="1931275" y="2660425"/>
            <a:ext cx="6493500" cy="19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14" name="Google Shape;114;p19"/>
          <p:cNvPicPr preferRelativeResize="0"/>
          <p:nvPr/>
        </p:nvPicPr>
        <p:blipFill>
          <a:blip r:embed="rId4">
            <a:alphaModFix/>
          </a:blip>
          <a:stretch>
            <a:fillRect/>
          </a:stretch>
        </p:blipFill>
        <p:spPr>
          <a:xfrm>
            <a:off x="-49275" y="215461"/>
            <a:ext cx="9144003" cy="50765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