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00" r:id="rId2"/>
    <p:sldId id="301" r:id="rId3"/>
    <p:sldId id="302" r:id="rId4"/>
    <p:sldId id="312" r:id="rId5"/>
    <p:sldId id="303" r:id="rId6"/>
    <p:sldId id="304" r:id="rId7"/>
    <p:sldId id="305" r:id="rId8"/>
    <p:sldId id="306" r:id="rId9"/>
    <p:sldId id="307" r:id="rId10"/>
    <p:sldId id="308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2"/>
    <p:restoredTop sz="81544"/>
  </p:normalViewPr>
  <p:slideViewPr>
    <p:cSldViewPr snapToGrid="0" snapToObjects="1">
      <p:cViewPr varScale="1">
        <p:scale>
          <a:sx n="66" d="100"/>
          <a:sy n="66" d="100"/>
        </p:scale>
        <p:origin x="175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浩凯" userId="6dc76d1c6be7fbe3" providerId="LiveId" clId="{0916B8B5-8F19-4F62-AB62-23BAC193486D}"/>
    <pc:docChg chg="custSel modSld">
      <pc:chgData name="赵 浩凯" userId="6dc76d1c6be7fbe3" providerId="LiveId" clId="{0916B8B5-8F19-4F62-AB62-23BAC193486D}" dt="2019-10-29T03:37:27.929" v="6097" actId="20577"/>
      <pc:docMkLst>
        <pc:docMk/>
      </pc:docMkLst>
      <pc:sldChg chg="modSp">
        <pc:chgData name="赵 浩凯" userId="6dc76d1c6be7fbe3" providerId="LiveId" clId="{0916B8B5-8F19-4F62-AB62-23BAC193486D}" dt="2019-10-29T00:28:56.448" v="114" actId="20577"/>
        <pc:sldMkLst>
          <pc:docMk/>
          <pc:sldMk cId="317097467" sldId="300"/>
        </pc:sldMkLst>
        <pc:spChg chg="mod">
          <ac:chgData name="赵 浩凯" userId="6dc76d1c6be7fbe3" providerId="LiveId" clId="{0916B8B5-8F19-4F62-AB62-23BAC193486D}" dt="2019-10-28T03:43:10.599" v="16" actId="20577"/>
          <ac:spMkLst>
            <pc:docMk/>
            <pc:sldMk cId="317097467" sldId="300"/>
            <ac:spMk id="2" creationId="{00000000-0000-0000-0000-000000000000}"/>
          </ac:spMkLst>
        </pc:spChg>
        <pc:spChg chg="mod">
          <ac:chgData name="赵 浩凯" userId="6dc76d1c6be7fbe3" providerId="LiveId" clId="{0916B8B5-8F19-4F62-AB62-23BAC193486D}" dt="2019-10-29T00:28:56.448" v="114" actId="20577"/>
          <ac:spMkLst>
            <pc:docMk/>
            <pc:sldMk cId="317097467" sldId="300"/>
            <ac:spMk id="4" creationId="{00000000-0000-0000-0000-000000000000}"/>
          </ac:spMkLst>
        </pc:spChg>
      </pc:sldChg>
      <pc:sldChg chg="modSp">
        <pc:chgData name="赵 浩凯" userId="6dc76d1c6be7fbe3" providerId="LiveId" clId="{0916B8B5-8F19-4F62-AB62-23BAC193486D}" dt="2019-10-29T01:12:00.486" v="1328" actId="1036"/>
        <pc:sldMkLst>
          <pc:docMk/>
          <pc:sldMk cId="1376710097" sldId="301"/>
        </pc:sldMkLst>
        <pc:spChg chg="mod">
          <ac:chgData name="赵 浩凯" userId="6dc76d1c6be7fbe3" providerId="LiveId" clId="{0916B8B5-8F19-4F62-AB62-23BAC193486D}" dt="2019-10-29T01:12:00.486" v="1328" actId="1036"/>
          <ac:spMkLst>
            <pc:docMk/>
            <pc:sldMk cId="1376710097" sldId="301"/>
            <ac:spMk id="32" creationId="{00000000-0000-0000-0000-000000000000}"/>
          </ac:spMkLst>
        </pc:spChg>
        <pc:spChg chg="mod ord">
          <ac:chgData name="赵 浩凯" userId="6dc76d1c6be7fbe3" providerId="LiveId" clId="{0916B8B5-8F19-4F62-AB62-23BAC193486D}" dt="2019-10-29T01:11:53.024" v="1310" actId="171"/>
          <ac:spMkLst>
            <pc:docMk/>
            <pc:sldMk cId="1376710097" sldId="301"/>
            <ac:spMk id="34" creationId="{00000000-0000-0000-0000-000000000000}"/>
          </ac:spMkLst>
        </pc:spChg>
      </pc:sldChg>
      <pc:sldChg chg="addSp delSp modSp">
        <pc:chgData name="赵 浩凯" userId="6dc76d1c6be7fbe3" providerId="LiveId" clId="{0916B8B5-8F19-4F62-AB62-23BAC193486D}" dt="2019-10-29T01:36:02.754" v="2876" actId="1036"/>
        <pc:sldMkLst>
          <pc:docMk/>
          <pc:sldMk cId="1330573317" sldId="302"/>
        </pc:sldMkLst>
        <pc:spChg chg="mod">
          <ac:chgData name="赵 浩凯" userId="6dc76d1c6be7fbe3" providerId="LiveId" clId="{0916B8B5-8F19-4F62-AB62-23BAC193486D}" dt="2019-10-29T01:31:01.442" v="2545" actId="1035"/>
          <ac:spMkLst>
            <pc:docMk/>
            <pc:sldMk cId="1330573317" sldId="302"/>
            <ac:spMk id="47" creationId="{00000000-0000-0000-0000-000000000000}"/>
          </ac:spMkLst>
        </pc:spChg>
        <pc:graphicFrameChg chg="add mod modGraphic">
          <ac:chgData name="赵 浩凯" userId="6dc76d1c6be7fbe3" providerId="LiveId" clId="{0916B8B5-8F19-4F62-AB62-23BAC193486D}" dt="2019-10-29T01:36:02.754" v="2876" actId="1036"/>
          <ac:graphicFrameMkLst>
            <pc:docMk/>
            <pc:sldMk cId="1330573317" sldId="302"/>
            <ac:graphicFrameMk id="11" creationId="{03632EA0-B54F-42C2-8AC1-771B1CBF3318}"/>
          </ac:graphicFrameMkLst>
        </pc:graphicFrameChg>
        <pc:graphicFrameChg chg="del">
          <ac:chgData name="赵 浩凯" userId="6dc76d1c6be7fbe3" providerId="LiveId" clId="{0916B8B5-8F19-4F62-AB62-23BAC193486D}" dt="2019-10-29T01:13:02.029" v="1329" actId="478"/>
          <ac:graphicFrameMkLst>
            <pc:docMk/>
            <pc:sldMk cId="1330573317" sldId="302"/>
            <ac:graphicFrameMk id="48" creationId="{00000000-0000-0000-0000-000000000000}"/>
          </ac:graphicFrameMkLst>
        </pc:graphicFrameChg>
      </pc:sldChg>
      <pc:sldChg chg="modSp">
        <pc:chgData name="赵 浩凯" userId="6dc76d1c6be7fbe3" providerId="LiveId" clId="{0916B8B5-8F19-4F62-AB62-23BAC193486D}" dt="2019-10-29T02:20:09.276" v="4732" actId="1035"/>
        <pc:sldMkLst>
          <pc:docMk/>
          <pc:sldMk cId="1687926652" sldId="303"/>
        </pc:sldMkLst>
        <pc:spChg chg="mod">
          <ac:chgData name="赵 浩凯" userId="6dc76d1c6be7fbe3" providerId="LiveId" clId="{0916B8B5-8F19-4F62-AB62-23BAC193486D}" dt="2019-10-29T02:20:09.276" v="4732" actId="1035"/>
          <ac:spMkLst>
            <pc:docMk/>
            <pc:sldMk cId="1687926652" sldId="303"/>
            <ac:spMk id="61" creationId="{00000000-0000-0000-0000-000000000000}"/>
          </ac:spMkLst>
        </pc:spChg>
      </pc:sldChg>
      <pc:sldChg chg="addSp modSp">
        <pc:chgData name="赵 浩凯" userId="6dc76d1c6be7fbe3" providerId="LiveId" clId="{0916B8B5-8F19-4F62-AB62-23BAC193486D}" dt="2019-10-29T03:20:15.780" v="4768" actId="1076"/>
        <pc:sldMkLst>
          <pc:docMk/>
          <pc:sldMk cId="959997301" sldId="304"/>
        </pc:sldMkLst>
        <pc:spChg chg="mod">
          <ac:chgData name="赵 浩凯" userId="6dc76d1c6be7fbe3" providerId="LiveId" clId="{0916B8B5-8F19-4F62-AB62-23BAC193486D}" dt="2019-10-29T03:12:05.204" v="4765" actId="1035"/>
          <ac:spMkLst>
            <pc:docMk/>
            <pc:sldMk cId="959997301" sldId="304"/>
            <ac:spMk id="74" creationId="{00000000-0000-0000-0000-000000000000}"/>
          </ac:spMkLst>
        </pc:spChg>
        <pc:picChg chg="add mod">
          <ac:chgData name="赵 浩凯" userId="6dc76d1c6be7fbe3" providerId="LiveId" clId="{0916B8B5-8F19-4F62-AB62-23BAC193486D}" dt="2019-10-29T03:20:15.780" v="4768" actId="1076"/>
          <ac:picMkLst>
            <pc:docMk/>
            <pc:sldMk cId="959997301" sldId="304"/>
            <ac:picMk id="3" creationId="{D97D735E-C4EE-439F-A432-15C7D1402EB4}"/>
          </ac:picMkLst>
        </pc:picChg>
      </pc:sldChg>
      <pc:sldChg chg="addSp delSp modSp">
        <pc:chgData name="赵 浩凯" userId="6dc76d1c6be7fbe3" providerId="LiveId" clId="{0916B8B5-8F19-4F62-AB62-23BAC193486D}" dt="2019-10-29T03:34:55.969" v="5794" actId="2165"/>
        <pc:sldMkLst>
          <pc:docMk/>
          <pc:sldMk cId="402724286" sldId="305"/>
        </pc:sldMkLst>
        <pc:spChg chg="del">
          <ac:chgData name="赵 浩凯" userId="6dc76d1c6be7fbe3" providerId="LiveId" clId="{0916B8B5-8F19-4F62-AB62-23BAC193486D}" dt="2019-10-29T03:27:06.533" v="4939" actId="478"/>
          <ac:spMkLst>
            <pc:docMk/>
            <pc:sldMk cId="402724286" sldId="305"/>
            <ac:spMk id="86" creationId="{00000000-0000-0000-0000-000000000000}"/>
          </ac:spMkLst>
        </pc:spChg>
        <pc:graphicFrameChg chg="add modGraphic">
          <ac:chgData name="赵 浩凯" userId="6dc76d1c6be7fbe3" providerId="LiveId" clId="{0916B8B5-8F19-4F62-AB62-23BAC193486D}" dt="2019-10-29T03:34:55.969" v="5794" actId="2165"/>
          <ac:graphicFrameMkLst>
            <pc:docMk/>
            <pc:sldMk cId="402724286" sldId="305"/>
            <ac:graphicFrameMk id="10" creationId="{901C71EF-040B-44E5-B9D8-49FAE3E3F2CF}"/>
          </ac:graphicFrameMkLst>
        </pc:graphicFrameChg>
      </pc:sldChg>
      <pc:sldChg chg="delSp modSp">
        <pc:chgData name="赵 浩凯" userId="6dc76d1c6be7fbe3" providerId="LiveId" clId="{0916B8B5-8F19-4F62-AB62-23BAC193486D}" dt="2019-10-29T03:26:22.481" v="4938" actId="2062"/>
        <pc:sldMkLst>
          <pc:docMk/>
          <pc:sldMk cId="1194953865" sldId="306"/>
        </pc:sldMkLst>
        <pc:spChg chg="del mod">
          <ac:chgData name="赵 浩凯" userId="6dc76d1c6be7fbe3" providerId="LiveId" clId="{0916B8B5-8F19-4F62-AB62-23BAC193486D}" dt="2019-10-29T03:24:07.106" v="4860" actId="478"/>
          <ac:spMkLst>
            <pc:docMk/>
            <pc:sldMk cId="1194953865" sldId="306"/>
            <ac:spMk id="99" creationId="{00000000-0000-0000-0000-000000000000}"/>
          </ac:spMkLst>
        </pc:spChg>
        <pc:graphicFrameChg chg="mod modGraphic">
          <ac:chgData name="赵 浩凯" userId="6dc76d1c6be7fbe3" providerId="LiveId" clId="{0916B8B5-8F19-4F62-AB62-23BAC193486D}" dt="2019-10-29T03:26:22.481" v="4938" actId="2062"/>
          <ac:graphicFrameMkLst>
            <pc:docMk/>
            <pc:sldMk cId="1194953865" sldId="306"/>
            <ac:graphicFrameMk id="101" creationId="{00000000-0000-0000-0000-000000000000}"/>
          </ac:graphicFrameMkLst>
        </pc:graphicFrameChg>
      </pc:sldChg>
      <pc:sldChg chg="modSp">
        <pc:chgData name="赵 浩凯" userId="6dc76d1c6be7fbe3" providerId="LiveId" clId="{0916B8B5-8F19-4F62-AB62-23BAC193486D}" dt="2019-10-29T03:37:27.929" v="6097" actId="20577"/>
        <pc:sldMkLst>
          <pc:docMk/>
          <pc:sldMk cId="364228444" sldId="307"/>
        </pc:sldMkLst>
        <pc:graphicFrameChg chg="mod modGraphic">
          <ac:chgData name="赵 浩凯" userId="6dc76d1c6be7fbe3" providerId="LiveId" clId="{0916B8B5-8F19-4F62-AB62-23BAC193486D}" dt="2019-10-29T03:37:27.929" v="6097" actId="20577"/>
          <ac:graphicFrameMkLst>
            <pc:docMk/>
            <pc:sldMk cId="364228444" sldId="307"/>
            <ac:graphicFrameMk id="115" creationId="{00000000-0000-0000-0000-000000000000}"/>
          </ac:graphicFrameMkLst>
        </pc:graphicFrameChg>
      </pc:sldChg>
      <pc:sldChg chg="modSp">
        <pc:chgData name="赵 浩凯" userId="6dc76d1c6be7fbe3" providerId="LiveId" clId="{0916B8B5-8F19-4F62-AB62-23BAC193486D}" dt="2019-10-29T02:01:23.105" v="3841" actId="20577"/>
        <pc:sldMkLst>
          <pc:docMk/>
          <pc:sldMk cId="137806862" sldId="312"/>
        </pc:sldMkLst>
        <pc:graphicFrameChg chg="mod modGraphic">
          <ac:chgData name="赵 浩凯" userId="6dc76d1c6be7fbe3" providerId="LiveId" clId="{0916B8B5-8F19-4F62-AB62-23BAC193486D}" dt="2019-10-29T02:01:23.105" v="3841" actId="20577"/>
          <ac:graphicFrameMkLst>
            <pc:docMk/>
            <pc:sldMk cId="137806862" sldId="312"/>
            <ac:graphicFrameMk id="4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F6B08-79B7-6740-8BDA-3AD03A6295B5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E56D4-D419-0D43-B1FE-A2D0C7DEC8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  <a:noFill/>
          <a:ln>
            <a:noFill/>
          </a:ln>
        </p:spPr>
        <p:txBody>
          <a:bodyPr lIns="98800" tIns="49400" rIns="98800" bIns="494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026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99" cy="431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9442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30250" y="4560887"/>
            <a:ext cx="5854700" cy="4319587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9012" cy="35988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473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23579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47233"/>
            <a:ext cx="6858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egoe Light" charset="0"/>
                <a:ea typeface="Segoe Light" charset="0"/>
                <a:cs typeface="Segoe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04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 defTabSz="410751">
              <a:defRPr sz="5625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0" indent="160729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0" indent="321457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0" indent="482186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0" indent="642915" algn="ctr" defTabSz="410751">
              <a:spcBef>
                <a:spcPts val="0"/>
              </a:spcBef>
              <a:buSzTx/>
              <a:buFontTx/>
              <a:buNone/>
              <a:defRPr sz="2250" spc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9644458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98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51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20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16753-6848-884A-BBC7-A58B78A4F8DC}" type="datetimeFigureOut">
              <a:rPr kumimoji="1" lang="zh-CN" altLang="en-US" smtClean="0"/>
              <a:t>2019/10/28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323B-299C-7F4A-9A94-E9652F5A94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fld id="{BDC16753-6848-884A-BBC7-A58B78A4F8DC}" type="datetimeFigureOut">
              <a:rPr kumimoji="1" lang="zh-CN" altLang="en-US" smtClean="0"/>
              <a:pPr/>
              <a:t>2019/10/28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Light" charset="0"/>
                <a:ea typeface="Segoe Light" charset="0"/>
                <a:cs typeface="Segoe Light" charset="0"/>
              </a:defRPr>
            </a:lvl1pPr>
          </a:lstStyle>
          <a:p>
            <a:fld id="{71D4323B-299C-7F4A-9A94-E9652F5A941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046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Segoe Light" charset="0"/>
          <a:ea typeface="Segoe Light" charset="0"/>
          <a:cs typeface="Segoe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Signaling the Health of</a:t>
            </a:r>
            <a:br>
              <a:rPr lang="en-US" altLang="zh-CN" dirty="0"/>
            </a:br>
            <a:r>
              <a:rPr lang="en-US" altLang="zh-CN" dirty="0"/>
              <a:t>Tree-pit Soil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altLang="zh-CN" dirty="0"/>
              <a:t>roup 12</a:t>
            </a:r>
            <a:endParaRPr lang="en-US" dirty="0"/>
          </a:p>
          <a:p>
            <a:r>
              <a:rPr lang="en-US" dirty="0" err="1"/>
              <a:t>C</a:t>
            </a:r>
            <a:r>
              <a:rPr lang="en-US" altLang="zh-CN" dirty="0" err="1"/>
              <a:t>henye</a:t>
            </a:r>
            <a:r>
              <a:rPr lang="en-US" altLang="zh-CN" dirty="0"/>
              <a:t> Yang, cy2540</a:t>
            </a:r>
          </a:p>
          <a:p>
            <a:r>
              <a:rPr lang="en-US" dirty="0" err="1"/>
              <a:t>Haokai</a:t>
            </a:r>
            <a:r>
              <a:rPr lang="en-US" dirty="0"/>
              <a:t> Zhao, hz2477</a:t>
            </a:r>
          </a:p>
          <a:p>
            <a:r>
              <a:rPr lang="en-US" dirty="0" err="1"/>
              <a:t>Zhuoyue</a:t>
            </a:r>
            <a:r>
              <a:rPr lang="en-US" dirty="0"/>
              <a:t> Xing, zx2269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8681" y="5646003"/>
            <a:ext cx="57466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Segoe Light" charset="0"/>
                <a:ea typeface="Segoe Light" charset="0"/>
                <a:cs typeface="Segoe Light" charset="0"/>
              </a:rPr>
              <a:t>EECS E4764 Fall ‘1</a:t>
            </a:r>
            <a:r>
              <a:rPr lang="en-US" sz="1600">
                <a:latin typeface="Segoe Light" charset="0"/>
                <a:ea typeface="Segoe Light" charset="0"/>
                <a:cs typeface="Segoe Light" charset="0"/>
              </a:rPr>
              <a:t>9</a:t>
            </a:r>
            <a:r>
              <a:rPr lang="de-DE" sz="1600">
                <a:latin typeface="Segoe Light" charset="0"/>
                <a:ea typeface="Segoe Light" charset="0"/>
                <a:cs typeface="Segoe Light" charset="0"/>
              </a:rPr>
              <a:t> </a:t>
            </a:r>
            <a:r>
              <a:rPr lang="de-DE" sz="1600" dirty="0">
                <a:latin typeface="Segoe Light" charset="0"/>
                <a:ea typeface="Segoe Light" charset="0"/>
                <a:cs typeface="Segoe Light" charset="0"/>
              </a:rPr>
              <a:t>IoT </a:t>
            </a:r>
            <a:r>
              <a:rPr lang="en-US" sz="1600" dirty="0">
                <a:latin typeface="Segoe Light" charset="0"/>
                <a:ea typeface="Segoe Light" charset="0"/>
                <a:cs typeface="Segoe Light" charset="0"/>
              </a:rPr>
              <a:t>- Intelligent Connected Systems</a:t>
            </a:r>
          </a:p>
          <a:p>
            <a:pPr algn="ctr"/>
            <a:r>
              <a:rPr lang="en-US" altLang="zh-CN" sz="1600" dirty="0">
                <a:latin typeface="Segoe Light" charset="0"/>
                <a:ea typeface="Segoe Light" charset="0"/>
                <a:cs typeface="Segoe Light" charset="0"/>
              </a:rPr>
              <a:t>Columbia university</a:t>
            </a:r>
            <a:endParaRPr lang="en-US" sz="1600" dirty="0">
              <a:latin typeface="Segoe Light" charset="0"/>
              <a:ea typeface="Segoe Light" charset="0"/>
              <a:cs typeface="Segoe Light" charset="0"/>
            </a:endParaRPr>
          </a:p>
          <a:p>
            <a:pPr algn="ctr"/>
            <a:r>
              <a:rPr lang="en-US" sz="1600" dirty="0">
                <a:latin typeface="Segoe Light" charset="0"/>
                <a:ea typeface="Segoe Light" charset="0"/>
                <a:cs typeface="Segoe Light" charset="0"/>
              </a:rPr>
              <a:t>Prof. Xiaofan (Fred) Jiang</a:t>
            </a: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990600" y="-4743"/>
            <a:ext cx="7162799" cy="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References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42925" y="758825"/>
            <a:ext cx="8296199" cy="455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List half a dozen or more critical references (papers, presentations, links).</a:t>
            </a:r>
          </a:p>
        </p:txBody>
      </p:sp>
    </p:spTree>
    <p:extLst>
      <p:ext uri="{BB962C8B-B14F-4D97-AF65-F5344CB8AC3E}">
        <p14:creationId xmlns:p14="http://schemas.microsoft.com/office/powerpoint/2010/main" val="22155844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" name="Shape 2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209752" y="22822"/>
            <a:ext cx="8720125" cy="68178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altLang="zh-CN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long-range, low-power, low-cost soil condition sensing system</a:t>
            </a: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altLang="zh-CN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Simultaneous measurement of </a:t>
            </a:r>
            <a:r>
              <a:rPr lang="en-US" altLang="zh-CN" sz="2000" i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insitu</a:t>
            </a:r>
            <a:r>
              <a:rPr lang="en-US" altLang="zh-CN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soil moisture, temperature, PH and dissolved oxygen over long duration at multiple locations</a:t>
            </a: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altLang="zh-CN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Distributed, scalable sensing network: use one microcontroller to link multiple sensing units via wireless communication</a:t>
            </a: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altLang="zh-CN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Cloud data storage with operation dashboard website</a:t>
            </a: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altLang="zh-CN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Spatial and temporal data visualization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Urban land is largely covered by impervious surfaces, generating much more runoff during wet-weather flow than a woodland of the same size</a:t>
            </a: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infiltration capacity of the tree-pit soil modulates the street trees’ ability to mitigate stormwater runoff, which in turn is a function of soil system health</a:t>
            </a: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Advance understanding of the role of tree pit design and management in urban stormwater management</a:t>
            </a:r>
          </a:p>
          <a:p>
            <a:pPr marL="457200" lvl="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Broader application potentials including: </a:t>
            </a:r>
            <a:r>
              <a:rPr lang="en-US" altLang="zh-CN" sz="2000" dirty="0">
                <a:solidFill>
                  <a:schemeClr val="dk1"/>
                </a:solidFill>
                <a:latin typeface="Tahoma"/>
                <a:ea typeface="Tahoma"/>
                <a:cs typeface="Tahoma"/>
              </a:rPr>
              <a:t>climate modeling and adaptation, sustainable agriculture, subsurface waste management and groundwater remediation, geotechnical engineering, and so on.</a:t>
            </a:r>
            <a:endParaRPr lang="en-US"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" name="Shape 32"/>
          <p:cNvSpPr txBox="1"/>
          <p:nvPr/>
        </p:nvSpPr>
        <p:spPr>
          <a:xfrm>
            <a:off x="990600" y="2864855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 dirty="0">
                <a:solidFill>
                  <a:schemeClr val="lt2"/>
                </a:solidFill>
              </a:rPr>
              <a:t>Description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 dirty="0">
                <a:solidFill>
                  <a:schemeClr val="lt2"/>
                </a:solidFill>
              </a:rPr>
              <a:t>What and Why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Feature </a:t>
            </a: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Wish List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438758" y="815697"/>
            <a:ext cx="8296274" cy="132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table with a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wish list of all the features things you would like to implement in your project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I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 doesn’t matter if you will be able to implement those items,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only a wish list. You will later asses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the feasibility.</a:t>
            </a: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" name="Shape 48">
            <a:extLst>
              <a:ext uri="{FF2B5EF4-FFF2-40B4-BE49-F238E27FC236}">
                <a16:creationId xmlns:a16="http://schemas.microsoft.com/office/drawing/2014/main" id="{03632EA0-B54F-42C2-8AC1-771B1CBF3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888381"/>
              </p:ext>
            </p:extLst>
          </p:nvPr>
        </p:nvGraphicFramePr>
        <p:xfrm>
          <a:off x="427810" y="2279255"/>
          <a:ext cx="8296274" cy="4388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49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Feature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Description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Soil Condition Sensing Unit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Measure soil </a:t>
                      </a: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Tahoma"/>
                          <a:cs typeface="Tahoma"/>
                          <a:sym typeface="Tahoma"/>
                        </a:rPr>
                        <a:t>moisture, temperature, PH and dissolved oxygen; communicate with the transfer station through </a:t>
                      </a:r>
                      <a:r>
                        <a:rPr lang="en-US" altLang="zh-CN" sz="1800" dirty="0" err="1">
                          <a:solidFill>
                            <a:schemeClr val="dk1"/>
                          </a:solidFill>
                          <a:latin typeface="+mn-lt"/>
                          <a:ea typeface="Tahoma"/>
                          <a:cs typeface="Tahoma"/>
                          <a:sym typeface="Tahoma"/>
                        </a:rPr>
                        <a:t>LoRa</a:t>
                      </a:r>
                      <a:r>
                        <a:rPr lang="en-US" altLang="zh-CN" sz="1800" dirty="0">
                          <a:solidFill>
                            <a:schemeClr val="dk1"/>
                          </a:solidFill>
                          <a:latin typeface="+mn-lt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Distributed, Scalable Sensing Network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Use one microcontroller as a transfer station to link multiple sensing units within an area; the transfer station can properly handle commands and data streams between sensors and cloud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Cloud Data Storage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Store and organize the data collected from the sensors on cloud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Operation Dashboard Website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Human Computer Interface: send command to sensor units; retrieve data from the cloud database; provide spatial and temporal data visualization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75427709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Long Duration Deployment</a:t>
                      </a:r>
                      <a:endParaRPr dirty="0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>
                          <a:latin typeface="+mn-lt"/>
                        </a:rPr>
                        <a:t>The sensing unit is expected to be deployed in soil for a relative long time between maintenances, e.g., several months.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334216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 dirty="0">
                <a:solidFill>
                  <a:schemeClr val="lt2"/>
                </a:solidFill>
              </a:rPr>
              <a:t>Results / Outcome</a:t>
            </a:r>
            <a:endParaRPr lang="en-US" sz="4000" b="1" i="0" u="none" strike="noStrike" cap="none" baseline="-2500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542925" y="1041400"/>
            <a:ext cx="8296274" cy="132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final results and outcome of your project</a:t>
            </a:r>
            <a:endParaRPr sz="20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" name="Shape 48"/>
          <p:cNvGraphicFramePr/>
          <p:nvPr>
            <p:extLst>
              <p:ext uri="{D42A27DB-BD31-4B8C-83A1-F6EECF244321}">
                <p14:modId xmlns:p14="http://schemas.microsoft.com/office/powerpoint/2010/main" val="1286406473"/>
              </p:ext>
            </p:extLst>
          </p:nvPr>
        </p:nvGraphicFramePr>
        <p:xfrm>
          <a:off x="477225" y="1844676"/>
          <a:ext cx="8189547" cy="433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91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Level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Bronze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Successfully combine the four sensors with a microcontroller as an integrated sensing unit; the sensing unit can communicate with the transfer station (microcontroller) through </a:t>
                      </a:r>
                      <a:r>
                        <a:rPr lang="en-US" dirty="0" err="1"/>
                        <a:t>LoRa</a:t>
                      </a:r>
                      <a:r>
                        <a:rPr lang="en-US" dirty="0"/>
                        <a:t>; successfully establish the cloud database, which can store data collected from the sensors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Silver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Beyond bronze: Build an user-friendly operation dashboard website, on which user can </a:t>
                      </a:r>
                      <a:r>
                        <a:rPr lang="en-US" altLang="zh-CN" dirty="0"/>
                        <a:t>conveniently control sensing units and retrieve data from the cloud database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Gold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Beyond Silver: Build spatial and temporal data visualization module on the website; create a compact protection case for the sensing unit in order to protect the unit in soil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4" name="Shape 54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990600" y="115886"/>
            <a:ext cx="7162799" cy="117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Description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How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94940" y="1006166"/>
            <a:ext cx="8500206" cy="541778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 how does the project work, what are the main technical components</a:t>
            </a: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Soil Condition Sensing Unit:</a:t>
            </a:r>
            <a:b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 four separate sensors (soil moisture, temperature, pH, dissolved oxygen) with a microcontroller as an integrated sensing unit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Transfer Station:</a:t>
            </a:r>
            <a:b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a single microcontroller as a transfer station, it communicates with the sensing units through 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LoRa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communicates with the cloud through 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WiFi</a:t>
            </a:r>
            <a:endParaRPr lang="en-US"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Cloud Server and Database:</a:t>
            </a:r>
            <a:b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cloud database on Amazon Web Service (AWS) ec2 instance</a:t>
            </a:r>
          </a:p>
          <a:p>
            <a:pPr marL="457200" indent="-355600"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Operation Dashboard Website:</a:t>
            </a:r>
            <a:b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View the location of the sensing units and the transfer station(s);</a:t>
            </a:r>
            <a:b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Send command to the transfer station to control sensing units;</a:t>
            </a:r>
            <a:b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Retrieve data from the cloud database;</a:t>
            </a:r>
            <a:b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 spatial and temporal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990600" y="115886"/>
            <a:ext cx="7162799" cy="117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Block Diagram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Questrial"/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542925" y="532117"/>
            <a:ext cx="8296199" cy="1632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diagram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nclude the main blocks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/components/modules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 the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high level signals/connectivity 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Char char="●"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Indicate the flow of data, signals tasks (this may require a second diagram)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7D735E-C4EE-439F-A432-15C7D1402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54" y="2164466"/>
            <a:ext cx="7488820" cy="43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9730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" name="Shape 84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990600" y="-4751"/>
            <a:ext cx="7162799" cy="98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Feasibility Study (</a:t>
            </a:r>
            <a:r>
              <a:rPr lang="en-US" sz="4000" b="1" baseline="-25000">
                <a:solidFill>
                  <a:schemeClr val="lt2"/>
                </a:solidFill>
              </a:rPr>
              <a:t>R</a:t>
            </a:r>
            <a:r>
              <a:rPr lang="en-US" sz="4000" b="1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isks)</a:t>
            </a:r>
          </a:p>
        </p:txBody>
      </p:sp>
      <p:graphicFrame>
        <p:nvGraphicFramePr>
          <p:cNvPr id="10" name="Shape 101">
            <a:extLst>
              <a:ext uri="{FF2B5EF4-FFF2-40B4-BE49-F238E27FC236}">
                <a16:creationId xmlns:a16="http://schemas.microsoft.com/office/drawing/2014/main" id="{901C71EF-040B-44E5-B9D8-49FAE3E3F2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59362"/>
              </p:ext>
            </p:extLst>
          </p:nvPr>
        </p:nvGraphicFramePr>
        <p:xfrm>
          <a:off x="576300" y="1062640"/>
          <a:ext cx="7936880" cy="4114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Challenges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Feasibility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Connect the four sensors with a microcontroller to build an integrated sensing unit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3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Configure </a:t>
                      </a:r>
                      <a:r>
                        <a:rPr lang="en-US" dirty="0" err="1"/>
                        <a:t>LoRa</a:t>
                      </a:r>
                      <a:r>
                        <a:rPr lang="en-US" dirty="0"/>
                        <a:t> communication between the transfer station and the sensing units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4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839278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Establish a cloud server and database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2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Build a user friendly, multi-function operation dashboard website, including sensor location display, sensor control panel, data retrieving from the database / data download service, spatial and temporal data visualization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Design a protection case for the sensing unit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4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99806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0" y="-4603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990600" y="-4751"/>
            <a:ext cx="7162799" cy="987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baseline="-25000">
                <a:solidFill>
                  <a:schemeClr val="lt2"/>
                </a:solidFill>
              </a:rPr>
              <a:t>Components/Resources and Budget</a:t>
            </a:r>
          </a:p>
        </p:txBody>
      </p:sp>
      <p:graphicFrame>
        <p:nvGraphicFramePr>
          <p:cNvPr id="101" name="Shape 101"/>
          <p:cNvGraphicFramePr/>
          <p:nvPr>
            <p:extLst>
              <p:ext uri="{D42A27DB-BD31-4B8C-83A1-F6EECF244321}">
                <p14:modId xmlns:p14="http://schemas.microsoft.com/office/powerpoint/2010/main" val="165957008"/>
              </p:ext>
            </p:extLst>
          </p:nvPr>
        </p:nvGraphicFramePr>
        <p:xfrm>
          <a:off x="576300" y="1062640"/>
          <a:ext cx="8046840" cy="5211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01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6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Component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Units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Cost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Adafruit </a:t>
                      </a:r>
                      <a:r>
                        <a:rPr lang="en-US" dirty="0" err="1"/>
                        <a:t>LoRa</a:t>
                      </a:r>
                      <a:r>
                        <a:rPr lang="en-US" dirty="0"/>
                        <a:t> Radio </a:t>
                      </a:r>
                      <a:r>
                        <a:rPr lang="en-US" dirty="0" err="1"/>
                        <a:t>FeatherWing</a:t>
                      </a:r>
                      <a:r>
                        <a:rPr lang="en-US" dirty="0"/>
                        <a:t> - RFM95W 433 MHz - </a:t>
                      </a:r>
                      <a:r>
                        <a:rPr lang="en-US" dirty="0" err="1"/>
                        <a:t>RadioFruit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2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39.90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Assembled Feather HUZZAH w/ ESP8266 </a:t>
                      </a:r>
                      <a:r>
                        <a:rPr lang="en-US" dirty="0" err="1"/>
                        <a:t>WiFi</a:t>
                      </a:r>
                      <a:r>
                        <a:rPr lang="en-US" dirty="0"/>
                        <a:t> With Stacking Headers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19.95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Lithium Ion Polymer Battery - 3.7v 500mAh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7.95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Edge-Launch SMA Connector for 1.6mm / 0.062" Thick PCBs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2.50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998068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SMA to </a:t>
                      </a:r>
                      <a:r>
                        <a:rPr lang="en-US" dirty="0" err="1"/>
                        <a:t>uFL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u.FL</a:t>
                      </a:r>
                      <a:r>
                        <a:rPr lang="en-US" dirty="0"/>
                        <a:t>/IPX/IPEX RF Adapter Cable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3.95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5136120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Mini GSM/Cellular Quad-Band Antenna - 2dBi SMA Plug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2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9.90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98049652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dirty="0" err="1"/>
                        <a:t>uFL</a:t>
                      </a:r>
                      <a:r>
                        <a:rPr lang="en-US" dirty="0"/>
                        <a:t> SMT Antenna Connector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altLang="zh-CN" dirty="0"/>
                        <a:t>0.75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1714298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Total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84.90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53865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553200" y="6248400"/>
            <a:ext cx="21335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 Black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-25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990600" y="115886"/>
            <a:ext cx="7162799" cy="117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4000" b="1" i="0" u="none" strike="noStrike" cap="none" baseline="-25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Milestones and Timeline</a:t>
            </a:r>
            <a:endParaRPr lang="en-US" sz="4000" b="1" baseline="-25000" dirty="0">
              <a:solidFill>
                <a:schemeClr val="lt2"/>
              </a:solidFill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42925" y="1041401"/>
            <a:ext cx="8296199" cy="73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2000" b="0" i="1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4 milestones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complete the project</a:t>
            </a:r>
            <a:r>
              <a:rPr lang="en-US" sz="20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end of each milestone, check with TAs for feedback.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5" name="Shape 115"/>
          <p:cNvGraphicFramePr/>
          <p:nvPr>
            <p:extLst>
              <p:ext uri="{D42A27DB-BD31-4B8C-83A1-F6EECF244321}">
                <p14:modId xmlns:p14="http://schemas.microsoft.com/office/powerpoint/2010/main" val="1646827854"/>
              </p:ext>
            </p:extLst>
          </p:nvPr>
        </p:nvGraphicFramePr>
        <p:xfrm>
          <a:off x="794545" y="1823819"/>
          <a:ext cx="7428299" cy="47370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1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023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Milestone 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2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Integration of the four sensors with the microcontroller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2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Configuration of </a:t>
                      </a:r>
                      <a:r>
                        <a:rPr lang="en-US" dirty="0" err="1"/>
                        <a:t>LoRa</a:t>
                      </a:r>
                      <a:r>
                        <a:rPr lang="en-US" dirty="0"/>
                        <a:t> communication between the transfer station and the sensing unit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2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Establishment of the cloud server and database service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32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Construction of the operation dashboard website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844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4096</TotalTime>
  <Words>809</Words>
  <Application>Microsoft Office PowerPoint</Application>
  <PresentationFormat>全屏显示(4:3)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Questrial</vt:lpstr>
      <vt:lpstr>Segoe Light</vt:lpstr>
      <vt:lpstr>Arial</vt:lpstr>
      <vt:lpstr>Arial Black</vt:lpstr>
      <vt:lpstr>Calibri</vt:lpstr>
      <vt:lpstr>Tahoma</vt:lpstr>
      <vt:lpstr>Office Theme</vt:lpstr>
      <vt:lpstr>Signaling the Health of Tree-pit Soil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Jiang</dc:creator>
  <cp:lastModifiedBy>Hawkeye7</cp:lastModifiedBy>
  <cp:revision>67</cp:revision>
  <dcterms:created xsi:type="dcterms:W3CDTF">2015-09-01T00:25:20Z</dcterms:created>
  <dcterms:modified xsi:type="dcterms:W3CDTF">2019-10-29T03:37:31Z</dcterms:modified>
</cp:coreProperties>
</file>