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10287000" cx="18288000"/>
  <p:notesSz cx="18288000" cy="10287000"/>
  <p:embeddedFontLst>
    <p:embeddedFont>
      <p:font typeface="Helvetica Neue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5" roundtripDataSignature="AMtx7mjRLk7EHp2viC0PpCP0iw3yGSsR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regular.fntdata"/><Relationship Id="rId10" Type="http://schemas.openxmlformats.org/officeDocument/2006/relationships/slide" Target="slides/slide5.xml"/><Relationship Id="rId13" Type="http://schemas.openxmlformats.org/officeDocument/2006/relationships/font" Target="fonts/HelveticaNeue-italic.fntdata"/><Relationship Id="rId12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7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/>
          <p:nvPr>
            <p:ph type="title"/>
          </p:nvPr>
        </p:nvSpPr>
        <p:spPr>
          <a:xfrm>
            <a:off x="3222411" y="810005"/>
            <a:ext cx="13368655" cy="5187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rgbClr val="F4F5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" type="body"/>
          </p:nvPr>
        </p:nvSpPr>
        <p:spPr>
          <a:xfrm>
            <a:off x="4775864" y="2725060"/>
            <a:ext cx="8736271" cy="3740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0">
                <a:solidFill>
                  <a:srgbClr val="F4F5F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/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" type="subTitle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 txBox="1"/>
          <p:nvPr>
            <p:ph type="title"/>
          </p:nvPr>
        </p:nvSpPr>
        <p:spPr>
          <a:xfrm>
            <a:off x="3222411" y="810005"/>
            <a:ext cx="13368655" cy="5187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rgbClr val="F4F5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" type="body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2" type="body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3222411" y="810005"/>
            <a:ext cx="13368655" cy="5187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rgbClr val="F4F5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5"/>
            <a:ext cx="18287999" cy="102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1"/>
          <p:cNvSpPr txBox="1"/>
          <p:nvPr>
            <p:ph type="title"/>
          </p:nvPr>
        </p:nvSpPr>
        <p:spPr>
          <a:xfrm>
            <a:off x="3222411" y="810005"/>
            <a:ext cx="13368655" cy="5187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4F5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1"/>
          <p:cNvSpPr txBox="1"/>
          <p:nvPr>
            <p:ph idx="1" type="body"/>
          </p:nvPr>
        </p:nvSpPr>
        <p:spPr>
          <a:xfrm>
            <a:off x="4775864" y="2725060"/>
            <a:ext cx="8736271" cy="3740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0" u="none" cap="none" strike="noStrike">
                <a:solidFill>
                  <a:srgbClr val="F4F5F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1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1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/>
          <p:nvPr/>
        </p:nvSpPr>
        <p:spPr>
          <a:xfrm>
            <a:off x="1772970" y="8610599"/>
            <a:ext cx="16515080" cy="1676400"/>
          </a:xfrm>
          <a:custGeom>
            <a:rect b="b" l="l" r="r" t="t"/>
            <a:pathLst>
              <a:path extrusionOk="0" h="1676400" w="16515080">
                <a:moveTo>
                  <a:pt x="0" y="1676399"/>
                </a:moveTo>
                <a:lnTo>
                  <a:pt x="16515029" y="1676399"/>
                </a:lnTo>
                <a:lnTo>
                  <a:pt x="16515029" y="0"/>
                </a:lnTo>
                <a:lnTo>
                  <a:pt x="0" y="0"/>
                </a:lnTo>
                <a:lnTo>
                  <a:pt x="0" y="1676399"/>
                </a:lnTo>
                <a:close/>
              </a:path>
            </a:pathLst>
          </a:custGeom>
          <a:solidFill>
            <a:srgbClr val="F4F5FB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" name="Google Shape;45;p1"/>
          <p:cNvSpPr txBox="1"/>
          <p:nvPr>
            <p:ph idx="1" type="body"/>
          </p:nvPr>
        </p:nvSpPr>
        <p:spPr>
          <a:xfrm>
            <a:off x="2315524" y="2814050"/>
            <a:ext cx="13543800" cy="14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172210" lvl="0" marL="1184275" marR="5080" rtl="0" algn="ctr">
              <a:lnSpc>
                <a:spcPct val="1161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lang="en-US" sz="4400"/>
              <a:t>Цифровой помощник для инвалидов по зрению  с целью ориентации в пространстве</a:t>
            </a:r>
            <a:endParaRPr sz="10600"/>
          </a:p>
        </p:txBody>
      </p:sp>
      <p:sp>
        <p:nvSpPr>
          <p:cNvPr id="46" name="Google Shape;46;p1"/>
          <p:cNvSpPr txBox="1"/>
          <p:nvPr/>
        </p:nvSpPr>
        <p:spPr>
          <a:xfrm>
            <a:off x="4438913" y="8919203"/>
            <a:ext cx="92970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l">
              <a:lnSpc>
                <a:spcPct val="116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0" y="8610599"/>
            <a:ext cx="1773555" cy="1676400"/>
          </a:xfrm>
          <a:custGeom>
            <a:rect b="b" l="l" r="r" t="t"/>
            <a:pathLst>
              <a:path extrusionOk="0" h="1676400" w="1773555">
                <a:moveTo>
                  <a:pt x="0" y="1676400"/>
                </a:moveTo>
                <a:lnTo>
                  <a:pt x="0" y="0"/>
                </a:lnTo>
                <a:lnTo>
                  <a:pt x="1772970" y="0"/>
                </a:lnTo>
                <a:lnTo>
                  <a:pt x="1772970" y="1676400"/>
                </a:lnTo>
                <a:lnTo>
                  <a:pt x="0" y="1676400"/>
                </a:lnTo>
                <a:close/>
              </a:path>
            </a:pathLst>
          </a:custGeom>
          <a:solidFill>
            <a:srgbClr val="FAEF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" name="Google Shape;48;p1"/>
          <p:cNvSpPr txBox="1"/>
          <p:nvPr/>
        </p:nvSpPr>
        <p:spPr>
          <a:xfrm>
            <a:off x="17246600" y="9262775"/>
            <a:ext cx="403225" cy="81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5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3185775" y="8827600"/>
            <a:ext cx="13205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FFFF"/>
                </a:solidFill>
              </a:rPr>
              <a:t>Журкин Александр Андреевич - М80-210Б-21</a:t>
            </a:r>
            <a:endParaRPr sz="2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/>
          <p:nvPr/>
        </p:nvSpPr>
        <p:spPr>
          <a:xfrm>
            <a:off x="1714500" y="0"/>
            <a:ext cx="16573500" cy="10287000"/>
          </a:xfrm>
          <a:custGeom>
            <a:rect b="b" l="l" r="r" t="t"/>
            <a:pathLst>
              <a:path extrusionOk="0" h="10287000" w="16573500">
                <a:moveTo>
                  <a:pt x="0" y="0"/>
                </a:moveTo>
                <a:lnTo>
                  <a:pt x="16573499" y="0"/>
                </a:lnTo>
                <a:lnTo>
                  <a:pt x="16573499" y="10286998"/>
                </a:lnTo>
                <a:lnTo>
                  <a:pt x="0" y="10286998"/>
                </a:lnTo>
                <a:lnTo>
                  <a:pt x="0" y="0"/>
                </a:lnTo>
                <a:close/>
              </a:path>
            </a:pathLst>
          </a:custGeom>
          <a:solidFill>
            <a:srgbClr val="F4F5FB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" name="Google Shape;55;p2"/>
          <p:cNvSpPr txBox="1"/>
          <p:nvPr>
            <p:ph type="title"/>
          </p:nvPr>
        </p:nvSpPr>
        <p:spPr>
          <a:xfrm>
            <a:off x="3074750" y="378850"/>
            <a:ext cx="9348000" cy="23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600">
                <a:latin typeface="Arial"/>
                <a:ea typeface="Arial"/>
                <a:cs typeface="Arial"/>
                <a:sym typeface="Arial"/>
              </a:rPr>
              <a:t>Востребованность проекта</a:t>
            </a:r>
            <a:endParaRPr sz="7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2487425" y="2917550"/>
            <a:ext cx="14313600" cy="52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5550">
            <a:spAutoFit/>
          </a:bodyPr>
          <a:lstStyle/>
          <a:p>
            <a:pPr indent="0" lvl="0" marL="12700" marR="10160" rtl="0" algn="just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4F5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МОЙ ПРОЕКТ</a:t>
            </a:r>
            <a:r>
              <a:rPr lang="en-US" sz="3600">
                <a:solidFill>
                  <a:srgbClr val="F4F5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ПОЗВОЛЯЕТ ЛЮДЯМ С	СРЕДНИМИ	И  СИЛЬНЫМИ	 ОГРАНИЧЕНИЯМИ	ПО	ЗРЕНИЮ  ЖИТЬ		МАКСИМАЛЬНО ПОЛНОЙ ЖИЗНЬЮ</a:t>
            </a: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600">
                <a:solidFill>
                  <a:srgbClr val="F4F5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БЕЗ	ПОМОЩИ ОКРУЖАЮЩИХ. ДЛЯ	ЭТОГО</a:t>
            </a: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600">
                <a:solidFill>
                  <a:srgbClr val="F4F5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ИСПОЛЬЗУЕТСЯ	ПРИЛОЖЕНИЕ	С НЕЙРОСЕТЬЮ ЗАТОЧЕННОЙ НА РАСПОЗНОВАНИЕ РАЗЛИЧНЫХ	ОБЪЕКТОВ,</a:t>
            </a: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600">
                <a:solidFill>
                  <a:srgbClr val="F4F5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	ГОЛОСОВОЙ	ПОМОЩНИК,</a:t>
            </a: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600">
                <a:solidFill>
                  <a:srgbClr val="F4F5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ОПИСЫВАЮЩИЙ	ЛЮДЯМ	 ПРОИСХОДЯЩЕЕ  ВОКРУГ	И ПРЕДУПРЕЖДАЮЩИЙ	О</a:t>
            </a: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600">
                <a:solidFill>
                  <a:srgbClr val="F4F5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ПОТЕНЦИАЛЬНОЙ	ОПАСНОСТИ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0" y="0"/>
            <a:ext cx="1714500" cy="3111500"/>
          </a:xfrm>
          <a:custGeom>
            <a:rect b="b" l="l" r="r" t="t"/>
            <a:pathLst>
              <a:path extrusionOk="0" h="3111500" w="1714500">
                <a:moveTo>
                  <a:pt x="1714499" y="3111069"/>
                </a:moveTo>
                <a:lnTo>
                  <a:pt x="0" y="3111069"/>
                </a:lnTo>
                <a:lnTo>
                  <a:pt x="0" y="0"/>
                </a:lnTo>
                <a:lnTo>
                  <a:pt x="1714499" y="0"/>
                </a:lnTo>
                <a:lnTo>
                  <a:pt x="1714499" y="3111069"/>
                </a:lnTo>
                <a:close/>
              </a:path>
            </a:pathLst>
          </a:custGeom>
          <a:solidFill>
            <a:srgbClr val="FAEF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" name="Google Shape;58;p2"/>
          <p:cNvSpPr txBox="1"/>
          <p:nvPr/>
        </p:nvSpPr>
        <p:spPr>
          <a:xfrm>
            <a:off x="17246600" y="9262776"/>
            <a:ext cx="403225" cy="81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sz="5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/>
          <p:nvPr/>
        </p:nvSpPr>
        <p:spPr>
          <a:xfrm>
            <a:off x="1714500" y="1"/>
            <a:ext cx="16573500" cy="10287000"/>
          </a:xfrm>
          <a:custGeom>
            <a:rect b="b" l="l" r="r" t="t"/>
            <a:pathLst>
              <a:path extrusionOk="0" h="10287000" w="16573500">
                <a:moveTo>
                  <a:pt x="0" y="0"/>
                </a:moveTo>
                <a:lnTo>
                  <a:pt x="16573499" y="0"/>
                </a:lnTo>
                <a:lnTo>
                  <a:pt x="16573499" y="10286998"/>
                </a:lnTo>
                <a:lnTo>
                  <a:pt x="0" y="10286998"/>
                </a:lnTo>
                <a:lnTo>
                  <a:pt x="0" y="0"/>
                </a:lnTo>
                <a:close/>
              </a:path>
            </a:pathLst>
          </a:custGeom>
          <a:solidFill>
            <a:srgbClr val="F4F5FB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" name="Google Shape;64;p3"/>
          <p:cNvSpPr txBox="1"/>
          <p:nvPr>
            <p:ph type="title"/>
          </p:nvPr>
        </p:nvSpPr>
        <p:spPr>
          <a:xfrm>
            <a:off x="3222411" y="810005"/>
            <a:ext cx="133686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ПРОЕКТ	ЯВЛЯЕТСЯ	ПРОСТО	ПРИЛОЖЕНИЕМ	НА	СМАРТФОН,</a:t>
            </a:r>
            <a:endParaRPr sz="3100"/>
          </a:p>
        </p:txBody>
      </p:sp>
      <p:sp>
        <p:nvSpPr>
          <p:cNvPr id="65" name="Google Shape;65;p3"/>
          <p:cNvSpPr txBox="1"/>
          <p:nvPr/>
        </p:nvSpPr>
        <p:spPr>
          <a:xfrm>
            <a:off x="3222400" y="1295775"/>
            <a:ext cx="14024100" cy="90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275">
            <a:spAutoFit/>
          </a:bodyPr>
          <a:lstStyle/>
          <a:p>
            <a:pPr indent="0" lvl="0" marL="12700" marR="227329" rtl="0" algn="just">
              <a:lnSpc>
                <a:spcPct val="119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4F5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КОТОРЫЕ НА ДАННЫЙ МОМЕНТ ИМЕЮТСЯ ДАЖЕ У МНОГИХ  ЛЮДЕЙ ПОЖИЛОГО ВОЗРАСТА, ОНО ЗАНИМАЕТ ДОВОЛЬНО  МАЛО МЕСТА, ЗАПУСКАТЬСЯ БУДЕТ ГОЛОСОВОЙ</a:t>
            </a:r>
            <a:endParaRPr sz="3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0" rtl="0" algn="just">
              <a:lnSpc>
                <a:spcPct val="114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4F5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КОМАНДОЙ, ЧТО ПОЗВОЛИТ МАКСИМАЛЬНО УПРОСТИТЬ</a:t>
            </a:r>
            <a:endParaRPr sz="3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5080" rtl="0" algn="l">
              <a:lnSpc>
                <a:spcPct val="119656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4F5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ИСПОЛЬЗОВАНИЕ,	ТАКЖЕ	ПРИЛОЖЕНИЕ	БУДЕТ	РАБОТАТЬ	В  ФОНОВОМ	РЕЖИМЕ,	ЧТО	ПОЗВОЛИТ	УМЕНЬШИТЬ</a:t>
            </a:r>
            <a:endParaRPr sz="3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0" rtl="0" algn="l">
              <a:lnSpc>
                <a:spcPct val="1151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4F5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ПОТРЕБЛЕНИЕ	ЭНЕРГИИ	ДО	МИНИМУМА.</a:t>
            </a:r>
            <a:endParaRPr sz="3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298450" rtl="0" algn="l">
              <a:lnSpc>
                <a:spcPct val="119656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4F5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ВОЗМОЖНОСТИ	РАСШИРЕНИЯ	СПИСКА	РАСПОЗНАВАЕМЫХ  ОБЪЕКТОВ	ПОЧТИ	БЕЗГРАНИЧНЫ,	ОСОБЕННО	ПРИ</a:t>
            </a:r>
            <a:endParaRPr sz="3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0" rtl="0" algn="l">
              <a:lnSpc>
                <a:spcPct val="1151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4F5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СОТРУДНИЧЕСТВЕ	С	КРУПНЫМИ	КОМПАНИЯМИ.</a:t>
            </a:r>
            <a:endParaRPr sz="3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1856739" rtl="0" algn="l">
              <a:lnSpc>
                <a:spcPct val="119375"/>
              </a:lnSpc>
              <a:spcBef>
                <a:spcPts val="135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4F5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ТАК	ЖЕ	ПРЕДУСМОТРЕНА		ВОЗМОЖНОСТЬ	ПОМОЩИ/  КОНТРОЛЯ	СО	СТОРОНЫ	БЕСПОКОЯЩИХСЯ</a:t>
            </a:r>
            <a:endParaRPr sz="3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0" rtl="0" algn="l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4F5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РОДСТВЕННИКОВ	БЛАГОДАРЯ	ВТОРОЙ	ЧАСТИ</a:t>
            </a:r>
            <a:endParaRPr sz="3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0" rtl="0" algn="l">
              <a:lnSpc>
                <a:spcPct val="1195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4F5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ПРИЛОЖЕНИЯ,	ПОЗВОЛЯЮЩЕЙ	В	ЛЮБОЙ	МОМЕНТ</a:t>
            </a:r>
            <a:endParaRPr sz="3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94615" rtl="0" algn="l">
              <a:lnSpc>
                <a:spcPct val="119375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4F5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СВЯЗАТЬСЯ		С	ЧЕЛОВЕКОМ	И	ВИДЕТЬ	С	ПОМОЩЬЮ	КАМЕРЫ  ТЕЛЕФОНА,	ЧТО	ИМЕННО	ПРОИСХОДИТ		ВОКРУГ	НЕГО.</a:t>
            </a:r>
            <a:endParaRPr sz="3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" name="Google Shape;66;p3"/>
          <p:cNvSpPr/>
          <p:nvPr/>
        </p:nvSpPr>
        <p:spPr>
          <a:xfrm>
            <a:off x="0" y="1"/>
            <a:ext cx="1714500" cy="3111500"/>
          </a:xfrm>
          <a:custGeom>
            <a:rect b="b" l="l" r="r" t="t"/>
            <a:pathLst>
              <a:path extrusionOk="0" h="3111500" w="1714500">
                <a:moveTo>
                  <a:pt x="0" y="0"/>
                </a:moveTo>
                <a:lnTo>
                  <a:pt x="1714499" y="0"/>
                </a:lnTo>
                <a:lnTo>
                  <a:pt x="1714499" y="3111070"/>
                </a:lnTo>
                <a:lnTo>
                  <a:pt x="0" y="3111070"/>
                </a:lnTo>
                <a:lnTo>
                  <a:pt x="0" y="0"/>
                </a:lnTo>
                <a:close/>
              </a:path>
            </a:pathLst>
          </a:custGeom>
          <a:solidFill>
            <a:srgbClr val="FAEF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" name="Google Shape;67;p3"/>
          <p:cNvSpPr txBox="1"/>
          <p:nvPr/>
        </p:nvSpPr>
        <p:spPr>
          <a:xfrm>
            <a:off x="17246600" y="9262778"/>
            <a:ext cx="403225" cy="81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 sz="5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8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73" name="Google Shape;73;p8"/>
            <p:cNvSpPr/>
            <p:nvPr/>
          </p:nvSpPr>
          <p:spPr>
            <a:xfrm>
              <a:off x="0" y="0"/>
              <a:ext cx="1714500" cy="3111500"/>
            </a:xfrm>
            <a:custGeom>
              <a:rect b="b" l="l" r="r" t="t"/>
              <a:pathLst>
                <a:path extrusionOk="0" h="3111500" w="1714500">
                  <a:moveTo>
                    <a:pt x="0" y="0"/>
                  </a:moveTo>
                  <a:lnTo>
                    <a:pt x="1714499" y="0"/>
                  </a:lnTo>
                  <a:lnTo>
                    <a:pt x="1714499" y="3111073"/>
                  </a:lnTo>
                  <a:lnTo>
                    <a:pt x="0" y="31110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EF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1714500" y="0"/>
              <a:ext cx="16573500" cy="10287000"/>
            </a:xfrm>
            <a:custGeom>
              <a:rect b="b" l="l" r="r" t="t"/>
              <a:pathLst>
                <a:path extrusionOk="0" h="10287000" w="16573500">
                  <a:moveTo>
                    <a:pt x="16573498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6573498" y="0"/>
                  </a:lnTo>
                  <a:lnTo>
                    <a:pt x="16573498" y="10286999"/>
                  </a:lnTo>
                  <a:close/>
                </a:path>
              </a:pathLst>
            </a:custGeom>
            <a:solidFill>
              <a:srgbClr val="F4F5FB">
                <a:alpha val="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2672641" y="2750885"/>
              <a:ext cx="161925" cy="4333875"/>
            </a:xfrm>
            <a:custGeom>
              <a:rect b="b" l="l" r="r" t="t"/>
              <a:pathLst>
                <a:path extrusionOk="0" h="4333875" w="161925">
                  <a:moveTo>
                    <a:pt x="161924" y="4333874"/>
                  </a:moveTo>
                  <a:lnTo>
                    <a:pt x="0" y="4333874"/>
                  </a:lnTo>
                  <a:lnTo>
                    <a:pt x="0" y="0"/>
                  </a:lnTo>
                  <a:lnTo>
                    <a:pt x="161924" y="0"/>
                  </a:lnTo>
                  <a:lnTo>
                    <a:pt x="161924" y="4333874"/>
                  </a:lnTo>
                  <a:close/>
                </a:path>
              </a:pathLst>
            </a:custGeom>
            <a:solidFill>
              <a:srgbClr val="233C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6" name="Google Shape;76;p8"/>
          <p:cNvSpPr txBox="1"/>
          <p:nvPr>
            <p:ph type="title"/>
          </p:nvPr>
        </p:nvSpPr>
        <p:spPr>
          <a:xfrm>
            <a:off x="2659941" y="1143563"/>
            <a:ext cx="11121390" cy="100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latin typeface="Lucida Sans"/>
                <a:ea typeface="Lucida Sans"/>
                <a:cs typeface="Lucida Sans"/>
                <a:sym typeface="Lucida Sans"/>
              </a:rPr>
              <a:t>Основные возможности ПК</a:t>
            </a:r>
            <a:endParaRPr sz="64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7" name="Google Shape;77;p8"/>
          <p:cNvSpPr txBox="1"/>
          <p:nvPr/>
        </p:nvSpPr>
        <p:spPr>
          <a:xfrm>
            <a:off x="3133909" y="2858123"/>
            <a:ext cx="5509260" cy="39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74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rgbClr val="F4F5FB"/>
                </a:solidFill>
                <a:latin typeface="Lucida Sans"/>
                <a:ea typeface="Lucida Sans"/>
                <a:cs typeface="Lucida Sans"/>
                <a:sym typeface="Lucida Sans"/>
              </a:rPr>
              <a:t>БАЗА ДАННЫХ НА ДАННЫЙ</a:t>
            </a:r>
            <a:endParaRPr sz="215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147955" rtl="0" algn="l">
              <a:lnSpc>
                <a:spcPct val="129302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rgbClr val="F4F5FB"/>
                </a:solidFill>
                <a:latin typeface="Lucida Sans"/>
                <a:ea typeface="Lucida Sans"/>
                <a:cs typeface="Lucida Sans"/>
                <a:sym typeface="Lucida Sans"/>
              </a:rPr>
              <a:t>МОМЕНТ СОДЕРЖИТ СЛЕДУЮЩИЙ  ПЕРЕЧЕНЬ ОБЪЕКТОВ:</a:t>
            </a:r>
            <a:endParaRPr sz="215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61594" rtl="0" algn="l">
              <a:lnSpc>
                <a:spcPct val="114599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4F5FB"/>
                </a:solidFill>
                <a:latin typeface="Lucida Sans"/>
                <a:ea typeface="Lucida Sans"/>
                <a:cs typeface="Lucida Sans"/>
                <a:sym typeface="Lucida Sans"/>
              </a:rPr>
              <a:t>"background", "aeroplane", "bicycle",  "bird", "boat", "bottle", "bus", "car",</a:t>
            </a:r>
            <a:endParaRPr sz="24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4F5FB"/>
                </a:solidFill>
                <a:latin typeface="Lucida Sans"/>
                <a:ea typeface="Lucida Sans"/>
                <a:cs typeface="Lucida Sans"/>
                <a:sym typeface="Lucida Sans"/>
              </a:rPr>
              <a:t>"cat", "chair", "cow", "diningtable",</a:t>
            </a:r>
            <a:endParaRPr sz="24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4F5FB"/>
                </a:solidFill>
                <a:latin typeface="Lucida Sans"/>
                <a:ea typeface="Lucida Sans"/>
                <a:cs typeface="Lucida Sans"/>
                <a:sym typeface="Lucida Sans"/>
              </a:rPr>
              <a:t>"dog", "horse", "motorbike", "person"</a:t>
            </a:r>
            <a:endParaRPr sz="24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970914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4F5FB"/>
                </a:solidFill>
                <a:latin typeface="Lucida Sans"/>
                <a:ea typeface="Lucida Sans"/>
                <a:cs typeface="Lucida Sans"/>
                <a:sym typeface="Lucida Sans"/>
              </a:rPr>
              <a:t>"pottedplant",	"sheep", "sofa",  "train", "tvmonitor",</a:t>
            </a:r>
            <a:endParaRPr sz="24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8" name="Google Shape;78;p8"/>
          <p:cNvSpPr txBox="1"/>
          <p:nvPr/>
        </p:nvSpPr>
        <p:spPr>
          <a:xfrm>
            <a:off x="17246600" y="9262768"/>
            <a:ext cx="403225" cy="81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  <a:endParaRPr sz="5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7"/>
          <p:cNvGrpSpPr/>
          <p:nvPr/>
        </p:nvGrpSpPr>
        <p:grpSpPr>
          <a:xfrm>
            <a:off x="0" y="0"/>
            <a:ext cx="12287249" cy="10287000"/>
            <a:chOff x="0" y="0"/>
            <a:chExt cx="12287249" cy="10287000"/>
          </a:xfrm>
        </p:grpSpPr>
        <p:sp>
          <p:nvSpPr>
            <p:cNvPr id="84" name="Google Shape;84;p7"/>
            <p:cNvSpPr/>
            <p:nvPr/>
          </p:nvSpPr>
          <p:spPr>
            <a:xfrm>
              <a:off x="1714500" y="0"/>
              <a:ext cx="8639175" cy="10287000"/>
            </a:xfrm>
            <a:custGeom>
              <a:rect b="b" l="l" r="r" t="t"/>
              <a:pathLst>
                <a:path extrusionOk="0" h="10287000" w="8639175">
                  <a:moveTo>
                    <a:pt x="8639174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8639174" y="0"/>
                  </a:lnTo>
                  <a:lnTo>
                    <a:pt x="8639174" y="10286999"/>
                  </a:lnTo>
                  <a:close/>
                </a:path>
              </a:pathLst>
            </a:custGeom>
            <a:solidFill>
              <a:srgbClr val="F4F5FB">
                <a:alpha val="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/>
                <a:t>Е</a:t>
              </a:r>
              <a:endParaRPr sz="1800"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0" y="0"/>
              <a:ext cx="1714500" cy="3111500"/>
            </a:xfrm>
            <a:custGeom>
              <a:rect b="b" l="l" r="r" t="t"/>
              <a:pathLst>
                <a:path extrusionOk="0" h="3111500" w="1714500">
                  <a:moveTo>
                    <a:pt x="0" y="0"/>
                  </a:moveTo>
                  <a:lnTo>
                    <a:pt x="1714499" y="0"/>
                  </a:lnTo>
                  <a:lnTo>
                    <a:pt x="1714499" y="3111073"/>
                  </a:lnTo>
                  <a:lnTo>
                    <a:pt x="0" y="31110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86" name="Google Shape;86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14500" y="5840563"/>
              <a:ext cx="10572749" cy="33908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7" name="Google Shape;87;p7"/>
          <p:cNvSpPr txBox="1"/>
          <p:nvPr>
            <p:ph type="title"/>
          </p:nvPr>
        </p:nvSpPr>
        <p:spPr>
          <a:xfrm>
            <a:off x="10937885" y="2184931"/>
            <a:ext cx="6323330" cy="16598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200">
            <a:spAutoFit/>
          </a:bodyPr>
          <a:lstStyle/>
          <a:p>
            <a:pPr indent="0" lvl="0" marL="12700" marR="5080" rtl="0" algn="just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Arial"/>
                <a:ea typeface="Arial"/>
                <a:cs typeface="Arial"/>
                <a:sym typeface="Arial"/>
              </a:rPr>
              <a:t>Увеличение числа людей  с нарушениями зрения за  последнее время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10937885" y="4338540"/>
            <a:ext cx="6913880" cy="960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50">
                <a:solidFill>
                  <a:srgbClr val="F4F5FB"/>
                </a:solidFill>
                <a:latin typeface="Arial"/>
                <a:ea typeface="Arial"/>
                <a:cs typeface="Arial"/>
                <a:sym typeface="Arial"/>
              </a:rPr>
              <a:t>КАК ОНИ РАСПРОСТРАНИЛИСЬ  ЗА ПОСЛЕДНИЕ ГОДЫ?</a:t>
            </a:r>
            <a:endParaRPr sz="3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7"/>
          <p:cNvSpPr txBox="1"/>
          <p:nvPr/>
        </p:nvSpPr>
        <p:spPr>
          <a:xfrm>
            <a:off x="2352039" y="2006710"/>
            <a:ext cx="75831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sz="37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Как можно увидеть проблема довольно актуальна, а значит мой проект имеет практическое применение</a:t>
            </a:r>
            <a:endParaRPr sz="375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2021-11-07T11:15:47Z</dcterms:created>
  <dc:creator>Изабелла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2021-11-05T00:00:00Z</vt:filetime>
  </property>
  <property fmtid="{D5CDD505-2E9C-101B-9397-08002B2CF9AE}" pid="3" name="Creator">
    <vt:lpwstr>Canva</vt:lpwstr>
  </property>
  <property fmtid="{D5CDD505-2E9C-101B-9397-08002B2CF9AE}" pid="4" name="LastSaved">
    <vt:filetime>2021-11-07T00:00:00Z</vt:filetime>
  </property>
</Properties>
</file>