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which describe a surface is composed of many micro-facets and each micro-facet will only reflect light in a single direction according to their normal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5200"/>
            </a:lvl1pPr>
            <a:lvl2pPr algn="ctr">
              <a:spcBef>
                <a:spcPts val="0"/>
              </a:spcBef>
              <a:buSzPct val="100000"/>
              <a:defRPr sz="5200"/>
            </a:lvl2pPr>
            <a:lvl3pPr algn="ctr">
              <a:spcBef>
                <a:spcPts val="0"/>
              </a:spcBef>
              <a:buSzPct val="100000"/>
              <a:defRPr sz="5200"/>
            </a:lvl3pPr>
            <a:lvl4pPr algn="ctr">
              <a:spcBef>
                <a:spcPts val="0"/>
              </a:spcBef>
              <a:buSzPct val="100000"/>
              <a:defRPr sz="5200"/>
            </a:lvl4pPr>
            <a:lvl5pPr algn="ctr">
              <a:spcBef>
                <a:spcPts val="0"/>
              </a:spcBef>
              <a:buSzPct val="100000"/>
              <a:defRPr sz="5200"/>
            </a:lvl5pPr>
            <a:lvl6pPr algn="ctr">
              <a:spcBef>
                <a:spcPts val="0"/>
              </a:spcBef>
              <a:buSzPct val="100000"/>
              <a:defRPr sz="5200"/>
            </a:lvl6pPr>
            <a:lvl7pPr algn="ctr">
              <a:spcBef>
                <a:spcPts val="0"/>
              </a:spcBef>
              <a:buSzPct val="100000"/>
              <a:defRPr sz="5200"/>
            </a:lvl7pPr>
            <a:lvl8pPr algn="ctr">
              <a:spcBef>
                <a:spcPts val="0"/>
              </a:spcBef>
              <a:buSzPct val="100000"/>
              <a:defRPr sz="5200"/>
            </a:lvl8pPr>
            <a:lvl9pPr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25"/>
            <a:ext cx="4572000" cy="5143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7" name="Shape 37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zh-C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madebyevan.com/webgl-path-tracing/" TargetMode="External"/><Relationship Id="rId4" Type="http://schemas.openxmlformats.org/officeDocument/2006/relationships/hyperlink" Target="https://www.shadertoy.com/view/MtfGR4" TargetMode="External"/><Relationship Id="rId5" Type="http://schemas.openxmlformats.org/officeDocument/2006/relationships/image" Target="../media/image0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ctrTitle"/>
          </p:nvPr>
        </p:nvSpPr>
        <p:spPr>
          <a:xfrm>
            <a:off x="178175" y="1893300"/>
            <a:ext cx="8965800" cy="152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zh-CN"/>
              <a:t>WebGL Path Tracer</a:t>
            </a:r>
          </a:p>
        </p:txBody>
      </p:sp>
      <p:sp>
        <p:nvSpPr>
          <p:cNvPr id="51" name="Shape 51"/>
          <p:cNvSpPr txBox="1"/>
          <p:nvPr>
            <p:ph idx="1" type="subTitle"/>
          </p:nvPr>
        </p:nvSpPr>
        <p:spPr>
          <a:xfrm>
            <a:off x="311700" y="3977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Xinyue Zhu 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Project Overview</a:t>
            </a:r>
          </a:p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zh-CN"/>
              <a:t>eg. </a:t>
            </a:r>
            <a:r>
              <a:rPr lang="zh-CN" u="sng">
                <a:solidFill>
                  <a:schemeClr val="hlink"/>
                </a:solidFill>
                <a:hlinkClick r:id="rId3"/>
              </a:rPr>
              <a:t>http://madebyevan.com/webgl-path-tracing/</a:t>
            </a:r>
          </a:p>
          <a:p>
            <a:pPr rtl="0">
              <a:spcBef>
                <a:spcPts val="0"/>
              </a:spcBef>
              <a:buNone/>
            </a:pPr>
            <a:r>
              <a:rPr lang="zh-CN"/>
              <a:t>glsl: </a:t>
            </a:r>
            <a:r>
              <a:rPr lang="zh-CN" u="sng">
                <a:solidFill>
                  <a:schemeClr val="hlink"/>
                </a:solidFill>
                <a:hlinkClick r:id="rId4"/>
              </a:rPr>
              <a:t>https://www.shadertoy.com/view/MtfGR4</a:t>
            </a:r>
          </a:p>
          <a:p>
            <a:pPr rtl="0">
              <a:spcBef>
                <a:spcPts val="0"/>
              </a:spcBef>
              <a:buNone/>
            </a:pPr>
            <a:r>
              <a:rPr lang="zh-CN"/>
              <a:t>base code: deferred shader from homework6</a:t>
            </a:r>
          </a:p>
          <a:p>
            <a:pPr rtl="0">
              <a:spcBef>
                <a:spcPts val="0"/>
              </a:spcBef>
              <a:buNone/>
            </a:pPr>
            <a:r>
              <a:rPr lang="zh-CN"/>
              <a:t>using WebGL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8" name="Shape 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08554" y="2915682"/>
            <a:ext cx="3373550" cy="168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zh-CN"/>
              <a:t>MIS is a variance reduction technique that exploits the fact that Monte Carlo Path Estimator converge more quickly if the samples taken from p(x) to the f(x).</a:t>
            </a:r>
          </a:p>
          <a:p>
            <a:pPr lvl="0">
              <a:spcBef>
                <a:spcPts val="0"/>
              </a:spcBef>
              <a:buNone/>
            </a:pPr>
            <a:r>
              <a:rPr lang="zh-CN"/>
              <a:t>* concentrate on the part where the value of the intergrand is relatively high.  </a:t>
            </a:r>
          </a:p>
        </p:txBody>
      </p:sp>
      <p:sp>
        <p:nvSpPr>
          <p:cNvPr id="64" name="Shape 6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Monte Carlo Path Tracer</a:t>
            </a:r>
          </a:p>
        </p:txBody>
      </p:sp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3513" y="1299463"/>
            <a:ext cx="2220725" cy="72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MIS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zh-C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1) 	Direct Light sampling: only samples the part that intersect with light</a:t>
            </a:r>
          </a:p>
          <a:p>
            <a:pPr lvl="0" rtl="0">
              <a:spcBef>
                <a:spcPts val="0"/>
              </a:spcBef>
              <a:buNone/>
            </a:pPr>
            <a:r>
              <a:rPr lang="zh-C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2) 	BRDF sampling: sample ray directions that have higher contribution to the reflect color(it is not calculate randomly it’s generate according to the brdf)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7875" y="1245212"/>
            <a:ext cx="5048250" cy="7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Effects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zh-CN"/>
              <a:t>perfect specular</a:t>
            </a:r>
          </a:p>
          <a:p>
            <a:pPr rtl="0">
              <a:spcBef>
                <a:spcPts val="0"/>
              </a:spcBef>
              <a:buNone/>
            </a:pPr>
            <a:r>
              <a:rPr lang="zh-CN"/>
              <a:t> lambert</a:t>
            </a:r>
          </a:p>
          <a:p>
            <a:pPr rtl="0">
              <a:spcBef>
                <a:spcPts val="0"/>
              </a:spcBef>
              <a:buNone/>
            </a:pPr>
            <a:r>
              <a:rPr lang="zh-CN"/>
              <a:t> refract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zh-CN"/>
              <a:t> microfacet brdf: beckmann distribution/blinn-phong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Mailstone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CN"/>
              <a:t>11/23:  write the MIS code on the shadertoy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CN"/>
              <a:t>11/30:  build the whole WebGL path tracer.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zh-CN"/>
              <a:t>12/07:  add control features and other material terms (add other micro-facet brdfs, using different Distribution term and Geometry term ) , do the performance analysis.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