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 Slab"/>
      <p:regular r:id="rId11"/>
      <p:bold r:id="rId12"/>
    </p:embeddedFont>
    <p:embeddedFont>
      <p:font typeface="Roboto"/>
      <p:regular r:id="rId13"/>
      <p:bold r:id="rId14"/>
      <p:italic r:id="rId15"/>
      <p:boldItalic r:id="rId16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regular.fntdata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font" Target="fonts/RobotoSlab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1524800" y="67260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0" name="Shape 10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1" name="Shape 11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000"/>
            </a:lvl1pPr>
            <a:lvl2pPr algn="ctr">
              <a:spcBef>
                <a:spcPts val="0"/>
              </a:spcBef>
              <a:buSzPct val="100000"/>
              <a:defRPr sz="4000"/>
            </a:lvl2pPr>
            <a:lvl3pPr algn="ctr">
              <a:spcBef>
                <a:spcPts val="0"/>
              </a:spcBef>
              <a:buSzPct val="100000"/>
              <a:defRPr sz="4000"/>
            </a:lvl3pPr>
            <a:lvl4pPr algn="ctr">
              <a:spcBef>
                <a:spcPts val="0"/>
              </a:spcBef>
              <a:buSzPct val="100000"/>
              <a:defRPr sz="4000"/>
            </a:lvl4pPr>
            <a:lvl5pPr algn="ctr">
              <a:spcBef>
                <a:spcPts val="0"/>
              </a:spcBef>
              <a:buSzPct val="100000"/>
              <a:defRPr sz="4000"/>
            </a:lvl5pPr>
            <a:lvl6pPr algn="ctr">
              <a:spcBef>
                <a:spcPts val="0"/>
              </a:spcBef>
              <a:buSzPct val="100000"/>
              <a:defRPr sz="4000"/>
            </a:lvl6pPr>
            <a:lvl7pPr algn="ctr">
              <a:spcBef>
                <a:spcPts val="0"/>
              </a:spcBef>
              <a:buSzPct val="100000"/>
              <a:defRPr sz="4000"/>
            </a:lvl7pPr>
            <a:lvl8pPr algn="ctr">
              <a:spcBef>
                <a:spcPts val="0"/>
              </a:spcBef>
              <a:buSzPct val="100000"/>
              <a:defRPr sz="4000"/>
            </a:lvl8pPr>
            <a:lvl9pPr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150" y="5076825"/>
            <a:ext cx="9143699" cy="665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87900" y="1152450"/>
            <a:ext cx="8368200" cy="1538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87900" y="2919450"/>
            <a:ext cx="8368200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87900" y="1489825"/>
            <a:ext cx="3999899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756200" y="1489825"/>
            <a:ext cx="3999899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" name="Shape 35"/>
          <p:cNvSpPr txBox="1"/>
          <p:nvPr>
            <p:ph type="title"/>
          </p:nvPr>
        </p:nvSpPr>
        <p:spPr>
          <a:xfrm>
            <a:off x="3879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87900" y="1594025"/>
            <a:ext cx="2807999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7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3"/>
            <a:ext cx="540899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1209075"/>
            <a:ext cx="4045199" cy="1506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3800"/>
            </a:lvl1pPr>
            <a:lvl2pPr algn="ctr">
              <a:spcBef>
                <a:spcPts val="0"/>
              </a:spcBef>
              <a:buSzPct val="100000"/>
              <a:defRPr sz="3800"/>
            </a:lvl2pPr>
            <a:lvl3pPr algn="ctr">
              <a:spcBef>
                <a:spcPts val="0"/>
              </a:spcBef>
              <a:buSzPct val="100000"/>
              <a:defRPr sz="3800"/>
            </a:lvl3pPr>
            <a:lvl4pPr algn="ctr">
              <a:spcBef>
                <a:spcPts val="0"/>
              </a:spcBef>
              <a:buSzPct val="100000"/>
              <a:defRPr sz="3800"/>
            </a:lvl4pPr>
            <a:lvl5pPr algn="ctr">
              <a:spcBef>
                <a:spcPts val="0"/>
              </a:spcBef>
              <a:buSzPct val="100000"/>
              <a:defRPr sz="3800"/>
            </a:lvl5pPr>
            <a:lvl6pPr algn="ctr">
              <a:spcBef>
                <a:spcPts val="0"/>
              </a:spcBef>
              <a:buSzPct val="100000"/>
              <a:defRPr sz="3800"/>
            </a:lvl6pPr>
            <a:lvl7pPr algn="ctr">
              <a:spcBef>
                <a:spcPts val="0"/>
              </a:spcBef>
              <a:buSzPct val="100000"/>
              <a:defRPr sz="3800"/>
            </a:lvl7pPr>
            <a:lvl8pPr algn="ctr">
              <a:spcBef>
                <a:spcPts val="0"/>
              </a:spcBef>
              <a:buSzPct val="100000"/>
              <a:defRPr sz="3800"/>
            </a:lvl8pPr>
            <a:lvl9pPr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337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zh-C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shadertoy.com/view/Ms3GR4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1251900" y="1200800"/>
            <a:ext cx="68613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WebGL PathTracing- milestone 1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CN"/>
              <a:t>xinyue zhu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Progress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CN"/>
              <a:t>worked on writing the path reacer in glsl on shadertoy</a:t>
            </a:r>
          </a:p>
          <a:p>
            <a:pPr rtl="0">
              <a:spcBef>
                <a:spcPts val="0"/>
              </a:spcBef>
              <a:buNone/>
            </a:pPr>
            <a:r>
              <a:rPr lang="zh-CN"/>
              <a:t>method: importance sampling</a:t>
            </a:r>
          </a:p>
          <a:p>
            <a:pPr rtl="0">
              <a:spcBef>
                <a:spcPts val="0"/>
              </a:spcBef>
              <a:buNone/>
            </a:pPr>
            <a:r>
              <a:rPr lang="zh-CN"/>
              <a:t>material: blin, lambert</a:t>
            </a:r>
          </a:p>
          <a:p>
            <a:pPr>
              <a:spcBef>
                <a:spcPts val="0"/>
              </a:spcBef>
              <a:buNone/>
            </a:pPr>
            <a:r>
              <a:rPr lang="zh-CN" u="sng">
                <a:solidFill>
                  <a:schemeClr val="hlink"/>
                </a:solidFill>
                <a:hlinkClick r:id="rId3"/>
              </a:rPr>
              <a:t>https://www.shadertoy.com/view/Ms3GR4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Analyze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CN"/>
              <a:t>coordinate transforming</a:t>
            </a:r>
          </a:p>
          <a:p>
            <a:pPr rtl="0">
              <a:spcBef>
                <a:spcPts val="0"/>
              </a:spcBef>
              <a:buNone/>
            </a:pPr>
            <a:r>
              <a:rPr lang="zh-CN"/>
              <a:t>1.1 ray marching to calculate the intersection.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/>
              <a:t>1.2 unit intersection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Work remaining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CN">
                <a:solidFill>
                  <a:srgbClr val="FFFFFF"/>
                </a:solidFill>
              </a:rPr>
              <a:t>1.code optimizitio</a:t>
            </a:r>
            <a:r>
              <a:rPr lang="zh-CN"/>
              <a:t>n</a:t>
            </a:r>
          </a:p>
          <a:p>
            <a:pPr rtl="0">
              <a:spcBef>
                <a:spcPts val="0"/>
              </a:spcBef>
              <a:buNone/>
            </a:pPr>
            <a:r>
              <a:rPr lang="zh-CN"/>
              <a:t>2.test other scene</a:t>
            </a:r>
          </a:p>
          <a:p>
            <a:pPr indent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 sz="2800">
                <a:latin typeface="Arial"/>
                <a:ea typeface="Arial"/>
                <a:cs typeface="Arial"/>
                <a:sym typeface="Arial"/>
              </a:rPr>
              <a:t>Mailstone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Font typeface="Arial"/>
              <a:buAutoNum type="arabicPeriod"/>
            </a:pPr>
            <a:r>
              <a:rPr lang="zh-C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11/30: add control features and other material terms (add other micro-facet brdfs, using different Distribution term and Geometry term ),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build the WebGL path tracer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Font typeface="Arial"/>
              <a:buAutoNum type="arabicPeriod"/>
            </a:pPr>
            <a:r>
              <a:rPr lang="zh-C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12/07:  build the WebGL path tracer , do the performance analysis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