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19"/>
  </p:notesMasterIdLst>
  <p:sldIdLst>
    <p:sldId id="362" r:id="rId3"/>
    <p:sldId id="363" r:id="rId4"/>
    <p:sldId id="369" r:id="rId5"/>
    <p:sldId id="394" r:id="rId6"/>
    <p:sldId id="404" r:id="rId7"/>
    <p:sldId id="409" r:id="rId8"/>
    <p:sldId id="412" r:id="rId9"/>
    <p:sldId id="411" r:id="rId10"/>
    <p:sldId id="410" r:id="rId11"/>
    <p:sldId id="413" r:id="rId12"/>
    <p:sldId id="414" r:id="rId13"/>
    <p:sldId id="405" r:id="rId14"/>
    <p:sldId id="395" r:id="rId15"/>
    <p:sldId id="406" r:id="rId16"/>
    <p:sldId id="408" r:id="rId17"/>
    <p:sldId id="40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FFFFFF"/>
    <a:srgbClr val="194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6314" autoAdjust="0"/>
  </p:normalViewPr>
  <p:slideViewPr>
    <p:cSldViewPr snapToGrid="0" showGuides="1">
      <p:cViewPr varScale="1">
        <p:scale>
          <a:sx n="110" d="100"/>
          <a:sy n="110" d="100"/>
        </p:scale>
        <p:origin x="582" y="10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303D-B686-4E9A-9B4B-6FD30633AA4A}" type="datetimeFigureOut">
              <a:rPr lang="zh-CN" altLang="en-US" smtClean="0"/>
              <a:t>2021/12/26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DD0AC-7F07-4128-B9A6-9AC6CBCF667D}" type="slidenum">
              <a:rPr lang="zh-CN" altLang="en-US" smtClean="0"/>
              <a:t>‹#›</a:t>
            </a:fld>
            <a:endParaRPr lang="zh-CN" altLang="en-US"/>
          </a:p>
        </p:txBody>
      </p:sp>
    </p:spTree>
    <p:extLst>
      <p:ext uri="{BB962C8B-B14F-4D97-AF65-F5344CB8AC3E}">
        <p14:creationId xmlns:p14="http://schemas.microsoft.com/office/powerpoint/2010/main" val="1753834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918143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45798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70196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86244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313059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73259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88131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540449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6609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B2F64C6-7D5C-BC48-A962-E23F0BFEC084}"/>
              </a:ext>
            </a:extLst>
          </p:cNvPr>
          <p:cNvSpPr/>
          <p:nvPr userDrawn="1"/>
        </p:nvSpPr>
        <p:spPr>
          <a:xfrm>
            <a:off x="200441" y="193607"/>
            <a:ext cx="578289" cy="57828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a:extLst>
              <a:ext uri="{FF2B5EF4-FFF2-40B4-BE49-F238E27FC236}">
                <a16:creationId xmlns:a16="http://schemas.microsoft.com/office/drawing/2014/main" id="{40D463A3-7033-D449-AC8B-08C0EFBF331C}"/>
              </a:ext>
            </a:extLst>
          </p:cNvPr>
          <p:cNvSpPr/>
          <p:nvPr userDrawn="1"/>
        </p:nvSpPr>
        <p:spPr>
          <a:xfrm>
            <a:off x="798672" y="736271"/>
            <a:ext cx="215597" cy="21559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a:extLst>
              <a:ext uri="{FF2B5EF4-FFF2-40B4-BE49-F238E27FC236}">
                <a16:creationId xmlns:a16="http://schemas.microsoft.com/office/drawing/2014/main" id="{CEAD8200-B031-6E4A-87C5-FC095E3A9684}"/>
              </a:ext>
            </a:extLst>
          </p:cNvPr>
          <p:cNvSpPr/>
          <p:nvPr userDrawn="1"/>
        </p:nvSpPr>
        <p:spPr>
          <a:xfrm>
            <a:off x="995732" y="542126"/>
            <a:ext cx="132077" cy="13207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456068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2021/12/26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4912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7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6859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59405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5818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0839775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691574" y="6625037"/>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5667503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07722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212179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2021/12/26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96949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71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48990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id="{3C274ABD-D916-2542-98F0-C9BF7EB13301}"/>
              </a:ext>
            </a:extLst>
          </p:cNvPr>
          <p:cNvSpPr txBox="1"/>
          <p:nvPr/>
        </p:nvSpPr>
        <p:spPr>
          <a:xfrm>
            <a:off x="6797210" y="2644169"/>
            <a:ext cx="957313"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9600" dirty="0">
                <a:solidFill>
                  <a:srgbClr val="44546A"/>
                </a:solidFill>
                <a:latin typeface="方正细谭黑简体" panose="02000000000000000000" pitchFamily="2" charset="-122"/>
                <a:ea typeface="方正细谭黑简体" panose="02000000000000000000" pitchFamily="2" charset="-122"/>
                <a:cs typeface="+mn-ea"/>
                <a:sym typeface="+mn-lt"/>
              </a:rPr>
              <a:t>B</a:t>
            </a:r>
            <a:endParaRPr kumimoji="1" lang="zh-CN" altLang="en-US" sz="9600" b="0" i="0" u="none" strike="noStrike" kern="1200" cap="none" spc="0" normalizeH="0" baseline="0" noProof="0" dirty="0">
              <a:ln>
                <a:noFill/>
              </a:ln>
              <a:solidFill>
                <a:srgbClr val="44546A"/>
              </a:solidFill>
              <a:effectLst/>
              <a:uLnTx/>
              <a:uFillTx/>
              <a:latin typeface="方正细谭黑简体" panose="02000000000000000000" pitchFamily="2" charset="-122"/>
              <a:ea typeface="方正细谭黑简体" panose="02000000000000000000" pitchFamily="2" charset="-122"/>
              <a:cs typeface="+mn-ea"/>
              <a:sym typeface="+mn-lt"/>
            </a:endParaRPr>
          </a:p>
        </p:txBody>
      </p:sp>
      <p:sp>
        <p:nvSpPr>
          <p:cNvPr id="4" name="文本框 3">
            <a:extLst>
              <a:ext uri="{FF2B5EF4-FFF2-40B4-BE49-F238E27FC236}">
                <a16:creationId xmlns:a16="http://schemas.microsoft.com/office/drawing/2014/main" id="{0998A19B-61FF-9740-BBF1-181AC509CA3D}"/>
              </a:ext>
            </a:extLst>
          </p:cNvPr>
          <p:cNvSpPr txBox="1"/>
          <p:nvPr/>
        </p:nvSpPr>
        <p:spPr>
          <a:xfrm>
            <a:off x="8167021"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dirty="0">
                <a:solidFill>
                  <a:srgbClr val="44546A"/>
                </a:solidFill>
                <a:latin typeface="方正细谭黑简体" panose="02000000000000000000" pitchFamily="2" charset="-122"/>
                <a:ea typeface="方正细谭黑简体" panose="02000000000000000000" pitchFamily="2" charset="-122"/>
                <a:cs typeface="+mn-ea"/>
                <a:sym typeface="+mn-lt"/>
              </a:rPr>
              <a:t>站</a:t>
            </a:r>
            <a:endParaRPr kumimoji="1" lang="zh-CN" altLang="en-US" sz="9600" b="0" i="0" u="none" strike="noStrike" kern="1200" cap="none" spc="0" normalizeH="0" baseline="0" noProof="0" dirty="0">
              <a:ln>
                <a:noFill/>
              </a:ln>
              <a:solidFill>
                <a:srgbClr val="44546A"/>
              </a:solidFill>
              <a:effectLst/>
              <a:uLnTx/>
              <a:uFillTx/>
              <a:latin typeface="方正细谭黑简体" panose="02000000000000000000" pitchFamily="2" charset="-122"/>
              <a:ea typeface="方正细谭黑简体" panose="02000000000000000000" pitchFamily="2" charset="-122"/>
              <a:cs typeface="+mn-ea"/>
              <a:sym typeface="+mn-lt"/>
            </a:endParaRPr>
          </a:p>
        </p:txBody>
      </p:sp>
      <p:sp>
        <p:nvSpPr>
          <p:cNvPr id="5" name="文本框 4">
            <a:extLst>
              <a:ext uri="{FF2B5EF4-FFF2-40B4-BE49-F238E27FC236}">
                <a16:creationId xmlns:a16="http://schemas.microsoft.com/office/drawing/2014/main" id="{C872FFCF-66FB-AF45-82B1-8502CA44FF4E}"/>
              </a:ext>
            </a:extLst>
          </p:cNvPr>
          <p:cNvSpPr txBox="1"/>
          <p:nvPr/>
        </p:nvSpPr>
        <p:spPr>
          <a:xfrm>
            <a:off x="7343334" y="4006001"/>
            <a:ext cx="298891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white"/>
                </a:solidFill>
                <a:effectLst/>
                <a:uLnTx/>
                <a:uFillTx/>
                <a:cs typeface="+mn-ea"/>
                <a:sym typeface="+mn-lt"/>
              </a:rPr>
              <a:t>MINI</a:t>
            </a:r>
            <a:r>
              <a:rPr kumimoji="1" lang="en-US" altLang="zh-CN" sz="2400" b="0" i="0" u="none" strike="noStrike" kern="1200" cap="none" spc="0" normalizeH="0" baseline="0" noProof="0" dirty="0">
                <a:ln>
                  <a:noFill/>
                </a:ln>
                <a:solidFill>
                  <a:srgbClr val="44546A"/>
                </a:solidFill>
                <a:effectLst/>
                <a:uLnTx/>
                <a:uFillTx/>
                <a:cs typeface="+mn-ea"/>
                <a:sym typeface="+mn-lt"/>
              </a:rPr>
              <a:t>MAL</a:t>
            </a:r>
            <a:r>
              <a:rPr kumimoji="1" lang="zh-CN" altLang="en-US" sz="2400" b="0" i="0" u="none" strike="noStrike" kern="1200" cap="none" spc="0" normalizeH="0" baseline="0" noProof="0" dirty="0">
                <a:ln>
                  <a:noFill/>
                </a:ln>
                <a:solidFill>
                  <a:srgbClr val="44546A"/>
                </a:solidFill>
                <a:effectLst/>
                <a:uLnTx/>
                <a:uFillTx/>
                <a:cs typeface="+mn-ea"/>
                <a:sym typeface="+mn-lt"/>
              </a:rPr>
              <a:t> </a:t>
            </a:r>
            <a:r>
              <a:rPr kumimoji="1" lang="en-US" altLang="zh-CN" sz="2400" b="0" i="0" u="none" strike="noStrike" kern="1200" cap="none" spc="0" normalizeH="0" baseline="0" noProof="0" dirty="0">
                <a:ln>
                  <a:noFill/>
                </a:ln>
                <a:solidFill>
                  <a:srgbClr val="44546A"/>
                </a:solidFill>
                <a:effectLst/>
                <a:uLnTx/>
                <a:uFillTx/>
                <a:cs typeface="+mn-ea"/>
                <a:sym typeface="+mn-lt"/>
              </a:rPr>
              <a:t>STYLE</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6" name="燕尾形 5">
            <a:extLst>
              <a:ext uri="{FF2B5EF4-FFF2-40B4-BE49-F238E27FC236}">
                <a16:creationId xmlns:a16="http://schemas.microsoft.com/office/drawing/2014/main" id="{36A206C6-F515-B647-BB2D-724BEA5516C3}"/>
              </a:ext>
            </a:extLst>
          </p:cNvPr>
          <p:cNvSpPr/>
          <p:nvPr/>
        </p:nvSpPr>
        <p:spPr>
          <a:xfrm flipH="1">
            <a:off x="10361691" y="4123250"/>
            <a:ext cx="208052" cy="20805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cxnSp>
        <p:nvCxnSpPr>
          <p:cNvPr id="9" name="直线连接符 8">
            <a:extLst>
              <a:ext uri="{FF2B5EF4-FFF2-40B4-BE49-F238E27FC236}">
                <a16:creationId xmlns:a16="http://schemas.microsoft.com/office/drawing/2014/main" id="{03F90DB6-EF95-A94E-B950-15C2FFD695E1}"/>
              </a:ext>
            </a:extLst>
          </p:cNvPr>
          <p:cNvCxnSpPr>
            <a:cxnSpLocks/>
          </p:cNvCxnSpPr>
          <p:nvPr/>
        </p:nvCxnSpPr>
        <p:spPr>
          <a:xfrm>
            <a:off x="1714891" y="3462407"/>
            <a:ext cx="366208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圆角矩形 10">
            <a:extLst>
              <a:ext uri="{FF2B5EF4-FFF2-40B4-BE49-F238E27FC236}">
                <a16:creationId xmlns:a16="http://schemas.microsoft.com/office/drawing/2014/main"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13" name="直线连接符 12">
            <a:extLst>
              <a:ext uri="{FF2B5EF4-FFF2-40B4-BE49-F238E27FC236}">
                <a16:creationId xmlns:a16="http://schemas.microsoft.com/office/drawing/2014/main" id="{EFD419CE-37D8-2447-A0B1-C66323F3A2E3}"/>
              </a:ext>
            </a:extLst>
          </p:cNvPr>
          <p:cNvCxnSpPr>
            <a:cxnSpLocks/>
          </p:cNvCxnSpPr>
          <p:nvPr/>
        </p:nvCxnSpPr>
        <p:spPr>
          <a:xfrm>
            <a:off x="7016366" y="422727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C2E2C5B-FFC3-454B-BC44-DC86A645DCC5}"/>
              </a:ext>
            </a:extLst>
          </p:cNvPr>
          <p:cNvSpPr txBox="1"/>
          <p:nvPr/>
        </p:nvSpPr>
        <p:spPr>
          <a:xfrm>
            <a:off x="434948" y="2656225"/>
            <a:ext cx="4099135" cy="92333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srgbClr val="44546A"/>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3600" noProof="0" dirty="0" err="1">
                <a:solidFill>
                  <a:srgbClr val="44546A"/>
                </a:solidFill>
                <a:cs typeface="+mn-ea"/>
                <a:sym typeface="+mn-lt"/>
              </a:rPr>
              <a:t>Bilibili</a:t>
            </a:r>
            <a:r>
              <a:rPr kumimoji="1" lang="zh-CN" altLang="en-US" sz="3600" noProof="0" dirty="0">
                <a:solidFill>
                  <a:srgbClr val="44546A"/>
                </a:solidFill>
                <a:cs typeface="+mn-ea"/>
                <a:sym typeface="+mn-lt"/>
              </a:rPr>
              <a:t>期末答辩</a:t>
            </a:r>
            <a:endParaRPr kumimoji="1" lang="zh-CN" altLang="en-US" sz="3600" b="0" i="0" u="none" strike="noStrike" kern="1200" cap="none" spc="0" normalizeH="0" baseline="0" noProof="0" dirty="0">
              <a:ln>
                <a:noFill/>
              </a:ln>
              <a:solidFill>
                <a:srgbClr val="44546A"/>
              </a:solidFill>
              <a:effectLst/>
              <a:uLnTx/>
              <a:uFillTx/>
              <a:cs typeface="+mn-ea"/>
              <a:sym typeface="+mn-lt"/>
            </a:endParaRPr>
          </a:p>
        </p:txBody>
      </p:sp>
      <p:sp>
        <p:nvSpPr>
          <p:cNvPr id="20" name="文本框 19">
            <a:extLst>
              <a:ext uri="{FF2B5EF4-FFF2-40B4-BE49-F238E27FC236}">
                <a16:creationId xmlns:a16="http://schemas.microsoft.com/office/drawing/2014/main" id="{1D2F8C82-91F0-5946-84A6-E0C5D277D461}"/>
              </a:ext>
            </a:extLst>
          </p:cNvPr>
          <p:cNvSpPr txBox="1"/>
          <p:nvPr/>
        </p:nvSpPr>
        <p:spPr>
          <a:xfrm>
            <a:off x="2236450" y="3537651"/>
            <a:ext cx="3249706"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4546A"/>
                </a:solidFill>
                <a:effectLst/>
                <a:uLnTx/>
                <a:uFillTx/>
                <a:cs typeface="+mn-ea"/>
                <a:sym typeface="+mn-lt"/>
              </a:rPr>
              <a:t>组长：朱宇航</a:t>
            </a:r>
            <a:endParaRPr kumimoji="1" lang="en-US" altLang="zh-CN" sz="2000" b="0" i="0" u="none" strike="noStrike" kern="1200" cap="none" spc="0" normalizeH="0" baseline="0" noProof="0" dirty="0">
              <a:ln>
                <a:noFill/>
              </a:ln>
              <a:solidFill>
                <a:srgbClr val="44546A"/>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2000" dirty="0">
                <a:solidFill>
                  <a:srgbClr val="44546A"/>
                </a:solidFill>
                <a:cs typeface="+mn-ea"/>
                <a:sym typeface="+mn-lt"/>
              </a:rPr>
              <a:t>组员：陈子雷   周雪怡</a:t>
            </a:r>
            <a:endParaRPr kumimoji="1" lang="zh-CN" altLang="en-US" sz="2000" b="0" i="0" u="none" strike="noStrike" kern="1200" cap="none" spc="0" normalizeH="0" baseline="0" noProof="0" dirty="0">
              <a:ln>
                <a:noFill/>
              </a:ln>
              <a:solidFill>
                <a:srgbClr val="44546A"/>
              </a:solidFill>
              <a:effectLst/>
              <a:uLnTx/>
              <a:uFillTx/>
              <a:cs typeface="+mn-ea"/>
              <a:sym typeface="+mn-lt"/>
            </a:endParaRPr>
          </a:p>
        </p:txBody>
      </p:sp>
      <p:sp>
        <p:nvSpPr>
          <p:cNvPr id="22" name="圆角矩形 21">
            <a:extLst>
              <a:ext uri="{FF2B5EF4-FFF2-40B4-BE49-F238E27FC236}">
                <a16:creationId xmlns:a16="http://schemas.microsoft.com/office/drawing/2014/main"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Tree>
    <p:extLst>
      <p:ext uri="{BB962C8B-B14F-4D97-AF65-F5344CB8AC3E}">
        <p14:creationId xmlns:p14="http://schemas.microsoft.com/office/powerpoint/2010/main" val="25475094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par>
                                <p:cTn id="20" presetID="5"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animBg="1"/>
      <p:bldP spid="10" grpId="0" animBg="1"/>
      <p:bldP spid="11" grpId="0" animBg="1"/>
      <p:bldP spid="15" grpId="0"/>
      <p:bldP spid="20"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5ABA587-0F73-41D1-863F-BCFDEA1369E5}"/>
              </a:ext>
            </a:extLst>
          </p:cNvPr>
          <p:cNvPicPr>
            <a:picLocks noChangeAspect="1"/>
          </p:cNvPicPr>
          <p:nvPr/>
        </p:nvPicPr>
        <p:blipFill>
          <a:blip r:embed="rId2"/>
          <a:stretch>
            <a:fillRect/>
          </a:stretch>
        </p:blipFill>
        <p:spPr>
          <a:xfrm>
            <a:off x="731519" y="873490"/>
            <a:ext cx="9805851" cy="5888716"/>
          </a:xfrm>
          <a:prstGeom prst="rect">
            <a:avLst/>
          </a:prstGeom>
        </p:spPr>
      </p:pic>
      <p:sp>
        <p:nvSpPr>
          <p:cNvPr id="6" name="文本框 5">
            <a:extLst>
              <a:ext uri="{FF2B5EF4-FFF2-40B4-BE49-F238E27FC236}">
                <a16:creationId xmlns:a16="http://schemas.microsoft.com/office/drawing/2014/main" id="{845D3842-F46F-4609-8012-E44B7F8885E2}"/>
              </a:ext>
            </a:extLst>
          </p:cNvPr>
          <p:cNvSpPr txBox="1"/>
          <p:nvPr/>
        </p:nvSpPr>
        <p:spPr>
          <a:xfrm>
            <a:off x="387533" y="411825"/>
            <a:ext cx="2534194" cy="523220"/>
          </a:xfrm>
          <a:prstGeom prst="rect">
            <a:avLst/>
          </a:prstGeom>
          <a:noFill/>
        </p:spPr>
        <p:txBody>
          <a:bodyPr wrap="square" rtlCol="0">
            <a:spAutoFit/>
          </a:bodyPr>
          <a:lstStyle/>
          <a:p>
            <a:r>
              <a:rPr lang="zh-CN" altLang="en-US" sz="2800" dirty="0">
                <a:solidFill>
                  <a:schemeClr val="accent1">
                    <a:lumMod val="60000"/>
                    <a:lumOff val="40000"/>
                  </a:schemeClr>
                </a:solidFill>
              </a:rPr>
              <a:t>播放页面</a:t>
            </a:r>
          </a:p>
        </p:txBody>
      </p:sp>
    </p:spTree>
    <p:extLst>
      <p:ext uri="{BB962C8B-B14F-4D97-AF65-F5344CB8AC3E}">
        <p14:creationId xmlns:p14="http://schemas.microsoft.com/office/powerpoint/2010/main" val="31660943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2978EE6-9D13-476D-8043-09E675B4C6CF}"/>
              </a:ext>
            </a:extLst>
          </p:cNvPr>
          <p:cNvPicPr>
            <a:picLocks noChangeAspect="1"/>
          </p:cNvPicPr>
          <p:nvPr/>
        </p:nvPicPr>
        <p:blipFill>
          <a:blip r:embed="rId2"/>
          <a:stretch>
            <a:fillRect/>
          </a:stretch>
        </p:blipFill>
        <p:spPr>
          <a:xfrm>
            <a:off x="879566" y="977537"/>
            <a:ext cx="10154194" cy="5797731"/>
          </a:xfrm>
          <a:prstGeom prst="rect">
            <a:avLst/>
          </a:prstGeom>
        </p:spPr>
      </p:pic>
      <p:sp>
        <p:nvSpPr>
          <p:cNvPr id="4" name="文本框 3">
            <a:extLst>
              <a:ext uri="{FF2B5EF4-FFF2-40B4-BE49-F238E27FC236}">
                <a16:creationId xmlns:a16="http://schemas.microsoft.com/office/drawing/2014/main" id="{26D2C46A-BF15-4B5E-B8EE-86F2CDDF14F9}"/>
              </a:ext>
            </a:extLst>
          </p:cNvPr>
          <p:cNvSpPr txBox="1"/>
          <p:nvPr/>
        </p:nvSpPr>
        <p:spPr>
          <a:xfrm>
            <a:off x="365761" y="365760"/>
            <a:ext cx="1994262" cy="523220"/>
          </a:xfrm>
          <a:prstGeom prst="rect">
            <a:avLst/>
          </a:prstGeom>
          <a:noFill/>
        </p:spPr>
        <p:txBody>
          <a:bodyPr wrap="square" rtlCol="0">
            <a:spAutoFit/>
          </a:bodyPr>
          <a:lstStyle/>
          <a:p>
            <a:r>
              <a:rPr lang="zh-CN" altLang="en-US" sz="2800" dirty="0">
                <a:solidFill>
                  <a:schemeClr val="accent1">
                    <a:lumMod val="60000"/>
                    <a:lumOff val="40000"/>
                  </a:schemeClr>
                </a:solidFill>
              </a:rPr>
              <a:t>搜索页面</a:t>
            </a:r>
          </a:p>
        </p:txBody>
      </p:sp>
    </p:spTree>
    <p:extLst>
      <p:ext uri="{BB962C8B-B14F-4D97-AF65-F5344CB8AC3E}">
        <p14:creationId xmlns:p14="http://schemas.microsoft.com/office/powerpoint/2010/main" val="25409104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三</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03</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3126238" y="2770523"/>
            <a:ext cx="5070619" cy="1107996"/>
          </a:xfrm>
          <a:prstGeom prst="rect">
            <a:avLst/>
          </a:prstGeom>
          <a:noFill/>
        </p:spPr>
        <p:txBody>
          <a:bodyPr wrap="none" rtlCol="0">
            <a:spAutoFit/>
          </a:bodyPr>
          <a:lstStyle/>
          <a:p>
            <a:pPr lvl="0"/>
            <a:r>
              <a:rPr kumimoji="1" lang="zh-CN" altLang="en-US" sz="6600" dirty="0">
                <a:solidFill>
                  <a:srgbClr val="44546A"/>
                </a:solidFill>
                <a:cs typeface="+mn-ea"/>
                <a:sym typeface="+mn-lt"/>
              </a:rPr>
              <a:t>      项目难点</a:t>
            </a:r>
          </a:p>
        </p:txBody>
      </p:sp>
      <p:sp>
        <p:nvSpPr>
          <p:cNvPr id="9" name="文本框 8">
            <a:extLst>
              <a:ext uri="{FF2B5EF4-FFF2-40B4-BE49-F238E27FC236}">
                <a16:creationId xmlns:a16="http://schemas.microsoft.com/office/drawing/2014/main" id="{473DBF93-FD30-194C-B730-87857EF96E77}"/>
              </a:ext>
            </a:extLst>
          </p:cNvPr>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363680431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项目展示</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10463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cs typeface="+mn-ea"/>
                <a:sym typeface="+mn-lt"/>
              </a:rPr>
              <a:t>PLAN D</a:t>
            </a: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添加标题</a:t>
            </a: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cs typeface="+mn-ea"/>
                <a:sym typeface="+mn-lt"/>
              </a:rPr>
              <a:t>单击此处添加内容，内容要与标题相符，可以直接复制粘贴。</a:t>
            </a:r>
          </a:p>
        </p:txBody>
      </p:sp>
      <p:sp>
        <p:nvSpPr>
          <p:cNvPr id="9" name="文本框 8">
            <a:extLst>
              <a:ext uri="{FF2B5EF4-FFF2-40B4-BE49-F238E27FC236}">
                <a16:creationId xmlns:a16="http://schemas.microsoft.com/office/drawing/2014/main" id="{F8B1E2C3-8A9C-FB48-89DD-395FCABD279A}"/>
              </a:ext>
            </a:extLst>
          </p:cNvPr>
          <p:cNvSpPr txBox="1"/>
          <p:nvPr/>
        </p:nvSpPr>
        <p:spPr>
          <a:xfrm>
            <a:off x="1151904" y="410245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页面动态</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3" y="1852197"/>
            <a:ext cx="1415769"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solidFill>
                <a:srgbClr val="44546A"/>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项目布局</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5662" y="1796838"/>
            <a:ext cx="371436" cy="222862"/>
          </a:xfrm>
          <a:prstGeom prst="rect">
            <a:avLst/>
          </a:prstGeom>
        </p:spPr>
      </p:pic>
      <p:pic>
        <p:nvPicPr>
          <p:cNvPr id="41" name="그래픽 23">
            <a:extLst>
              <a:ext uri="{FF2B5EF4-FFF2-40B4-BE49-F238E27FC236}">
                <a16:creationId xmlns:a16="http://schemas.microsoft.com/office/drawing/2014/main" id="{6C86BBD7-3855-5344-AE3E-1639ECB7E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95663" y="4917133"/>
            <a:ext cx="371435" cy="360823"/>
          </a:xfrm>
          <a:prstGeom prst="rect">
            <a:avLst/>
          </a:prstGeom>
        </p:spPr>
      </p:pic>
      <p:pic>
        <p:nvPicPr>
          <p:cNvPr id="42" name="그래픽 24">
            <a:extLst>
              <a:ext uri="{FF2B5EF4-FFF2-40B4-BE49-F238E27FC236}">
                <a16:creationId xmlns:a16="http://schemas.microsoft.com/office/drawing/2014/main" id="{C9D81769-60B4-AD41-BB49-157AFAC7E9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46313" y="4942487"/>
            <a:ext cx="270135" cy="256629"/>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7248998" y="2032400"/>
            <a:ext cx="3791097" cy="2120902"/>
          </a:xfrm>
          <a:prstGeom prst="rect">
            <a:avLst/>
          </a:prstGeom>
          <a:noFill/>
        </p:spPr>
        <p:txBody>
          <a:bodyPr wrap="square" rtlCol="0">
            <a:spAutoFit/>
          </a:bodyPr>
          <a:lstStyle/>
          <a:p>
            <a:pPr lvl="0">
              <a:lnSpc>
                <a:spcPct val="150000"/>
              </a:lnSpc>
              <a:defRPr/>
            </a:pPr>
            <a:r>
              <a:rPr kumimoji="1" lang="zh-CN" altLang="en-US" b="0" i="0" u="none" strike="noStrike" kern="1200" cap="none" spc="0" normalizeH="0" baseline="0" noProof="0" dirty="0">
                <a:ln>
                  <a:noFill/>
                </a:ln>
                <a:solidFill>
                  <a:prstClr val="black">
                    <a:lumMod val="50000"/>
                    <a:lumOff val="50000"/>
                  </a:prstClr>
                </a:solidFill>
                <a:effectLst/>
                <a:uLnTx/>
                <a:uFillTx/>
                <a:cs typeface="+mn-ea"/>
                <a:sym typeface="+mn-lt"/>
              </a:rPr>
              <a:t>这次对</a:t>
            </a:r>
            <a:r>
              <a:rPr kumimoji="1" lang="en-US" altLang="zh-CN" b="0" i="0" u="none" strike="noStrike" kern="1200" cap="none" spc="0" normalizeH="0" baseline="0" noProof="0" dirty="0">
                <a:ln>
                  <a:noFill/>
                </a:ln>
                <a:solidFill>
                  <a:prstClr val="black">
                    <a:lumMod val="50000"/>
                    <a:lumOff val="50000"/>
                  </a:prstClr>
                </a:solidFill>
                <a:effectLst/>
                <a:uLnTx/>
                <a:uFillTx/>
                <a:cs typeface="+mn-ea"/>
                <a:sym typeface="+mn-lt"/>
              </a:rPr>
              <a:t>B</a:t>
            </a:r>
            <a:r>
              <a:rPr kumimoji="1" lang="zh-CN" altLang="en-US" b="0" i="0" u="none" strike="noStrike" kern="1200" cap="none" spc="0" normalizeH="0" baseline="0" noProof="0" dirty="0">
                <a:ln>
                  <a:noFill/>
                </a:ln>
                <a:solidFill>
                  <a:prstClr val="black">
                    <a:lumMod val="50000"/>
                    <a:lumOff val="50000"/>
                  </a:prstClr>
                </a:solidFill>
                <a:effectLst/>
                <a:uLnTx/>
                <a:uFillTx/>
                <a:cs typeface="+mn-ea"/>
                <a:sym typeface="+mn-lt"/>
              </a:rPr>
              <a:t>站页面的仿制不像平常做一些前端作用，</a:t>
            </a:r>
            <a:r>
              <a:rPr kumimoji="1" lang="en-US" altLang="zh-CN" b="0" i="0" u="none" strike="noStrike" kern="1200" cap="none" spc="0" normalizeH="0" baseline="0" noProof="0" dirty="0">
                <a:ln>
                  <a:noFill/>
                </a:ln>
                <a:solidFill>
                  <a:prstClr val="black">
                    <a:lumMod val="50000"/>
                    <a:lumOff val="50000"/>
                  </a:prstClr>
                </a:solidFill>
                <a:effectLst/>
                <a:uLnTx/>
                <a:uFillTx/>
                <a:cs typeface="+mn-ea"/>
                <a:sym typeface="+mn-lt"/>
              </a:rPr>
              <a:t>B</a:t>
            </a:r>
            <a:r>
              <a:rPr kumimoji="1" lang="zh-CN" altLang="en-US" b="0" i="0" u="none" strike="noStrike" kern="1200" cap="none" spc="0" normalizeH="0" baseline="0" noProof="0" dirty="0">
                <a:ln>
                  <a:noFill/>
                </a:ln>
                <a:solidFill>
                  <a:prstClr val="black">
                    <a:lumMod val="50000"/>
                    <a:lumOff val="50000"/>
                  </a:prstClr>
                </a:solidFill>
                <a:effectLst/>
                <a:uLnTx/>
                <a:uFillTx/>
                <a:cs typeface="+mn-ea"/>
                <a:sym typeface="+mn-lt"/>
              </a:rPr>
              <a:t>站的页面结构更为丰富，，如何使布局相似又减少</a:t>
            </a:r>
            <a:r>
              <a:rPr kumimoji="1" lang="zh-CN" altLang="en-US" dirty="0">
                <a:solidFill>
                  <a:prstClr val="black">
                    <a:lumMod val="50000"/>
                    <a:lumOff val="50000"/>
                  </a:prstClr>
                </a:solidFill>
                <a:cs typeface="+mn-ea"/>
                <a:sym typeface="+mn-lt"/>
              </a:rPr>
              <a:t>代码量，这也为我们页面布局造成了一定的困难</a:t>
            </a:r>
            <a:endParaRPr kumimoji="1" lang="en-US" altLang="zh-CN"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44" name="文本框 43">
            <a:extLst>
              <a:ext uri="{FF2B5EF4-FFF2-40B4-BE49-F238E27FC236}">
                <a16:creationId xmlns:a16="http://schemas.microsoft.com/office/drawing/2014/main" id="{78C7E719-A124-FA4E-8812-DA0140BA9A62}"/>
              </a:ext>
            </a:extLst>
          </p:cNvPr>
          <p:cNvSpPr txBox="1"/>
          <p:nvPr/>
        </p:nvSpPr>
        <p:spPr>
          <a:xfrm>
            <a:off x="7248998" y="1719246"/>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dirty="0">
                <a:solidFill>
                  <a:prstClr val="black">
                    <a:lumMod val="75000"/>
                    <a:lumOff val="25000"/>
                  </a:prstClr>
                </a:solidFill>
                <a:cs typeface="+mn-ea"/>
                <a:sym typeface="+mn-lt"/>
              </a:rPr>
              <a:t>页面布局</a:t>
            </a:r>
            <a:endPar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47" name="文本框 46">
            <a:extLst>
              <a:ext uri="{FF2B5EF4-FFF2-40B4-BE49-F238E27FC236}">
                <a16:creationId xmlns:a16="http://schemas.microsoft.com/office/drawing/2014/main" id="{81241E91-D350-FC41-A760-3DADE47015F4}"/>
              </a:ext>
            </a:extLst>
          </p:cNvPr>
          <p:cNvSpPr txBox="1"/>
          <p:nvPr/>
        </p:nvSpPr>
        <p:spPr>
          <a:xfrm>
            <a:off x="7248998" y="5148316"/>
            <a:ext cx="3791097" cy="61369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B</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站页面的一些动态效果，如何使用</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JS</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和</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CSS</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的结合，使页面更加多彩也成了一大难题</a:t>
            </a:r>
            <a:endPar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48" name="文本框 47">
            <a:extLst>
              <a:ext uri="{FF2B5EF4-FFF2-40B4-BE49-F238E27FC236}">
                <a16:creationId xmlns:a16="http://schemas.microsoft.com/office/drawing/2014/main" id="{16379D3D-7132-2F4D-9109-C929D920B2FC}"/>
              </a:ext>
            </a:extLst>
          </p:cNvPr>
          <p:cNvSpPr txBox="1"/>
          <p:nvPr/>
        </p:nvSpPr>
        <p:spPr>
          <a:xfrm>
            <a:off x="7248998" y="4835162"/>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dirty="0">
                <a:solidFill>
                  <a:prstClr val="black">
                    <a:lumMod val="75000"/>
                    <a:lumOff val="25000"/>
                  </a:prstClr>
                </a:solidFill>
                <a:cs typeface="+mn-ea"/>
                <a:sym typeface="+mn-lt"/>
              </a:rPr>
              <a:t>页面动态</a:t>
            </a:r>
            <a:endPar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Tree>
    <p:extLst>
      <p:ext uri="{BB962C8B-B14F-4D97-AF65-F5344CB8AC3E}">
        <p14:creationId xmlns:p14="http://schemas.microsoft.com/office/powerpoint/2010/main" val="41292384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dissolve">
                                      <p:cBhvr>
                                        <p:cTn id="27" dur="500"/>
                                        <p:tgtEl>
                                          <p:spTgt spid="40"/>
                                        </p:tgtEl>
                                      </p:cBhvr>
                                    </p:animEffect>
                                  </p:childTnLst>
                                </p:cTn>
                              </p:par>
                              <p:par>
                                <p:cTn id="28" presetID="9" presetClass="entr" presetSubtype="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par>
                                <p:cTn id="31" presetID="9"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dissolve">
                                      <p:cBhvr>
                                        <p:cTn id="33" dur="500"/>
                                        <p:tgtEl>
                                          <p:spTgt spid="4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dissolve">
                                      <p:cBhvr>
                                        <p:cTn id="36" dur="500"/>
                                        <p:tgtEl>
                                          <p:spTgt spid="4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dissolve">
                                      <p:cBhvr>
                                        <p:cTn id="39" dur="500"/>
                                        <p:tgtEl>
                                          <p:spTgt spid="44"/>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dissolve">
                                      <p:cBhvr>
                                        <p:cTn id="42" dur="500"/>
                                        <p:tgtEl>
                                          <p:spTgt spid="4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dissolve">
                                      <p:cBhvr>
                                        <p:cTn id="4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2" grpId="0"/>
      <p:bldP spid="43" grpId="0"/>
      <p:bldP spid="44"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四</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04</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3126238" y="2770523"/>
            <a:ext cx="5070619" cy="1107996"/>
          </a:xfrm>
          <a:prstGeom prst="rect">
            <a:avLst/>
          </a:prstGeom>
          <a:noFill/>
        </p:spPr>
        <p:txBody>
          <a:bodyPr wrap="none" rtlCol="0">
            <a:spAutoFit/>
          </a:bodyPr>
          <a:lstStyle/>
          <a:p>
            <a:pPr lvl="0"/>
            <a:r>
              <a:rPr kumimoji="1" lang="zh-CN" altLang="en-US" sz="6600" dirty="0">
                <a:solidFill>
                  <a:srgbClr val="44546A"/>
                </a:solidFill>
                <a:cs typeface="+mn-ea"/>
                <a:sym typeface="+mn-lt"/>
              </a:rPr>
              <a:t>      项目总结</a:t>
            </a:r>
          </a:p>
        </p:txBody>
      </p:sp>
      <p:sp>
        <p:nvSpPr>
          <p:cNvPr id="9" name="文本框 8">
            <a:extLst>
              <a:ext uri="{FF2B5EF4-FFF2-40B4-BE49-F238E27FC236}">
                <a16:creationId xmlns:a16="http://schemas.microsoft.com/office/drawing/2014/main" id="{473DBF93-FD30-194C-B730-87857EF96E77}"/>
              </a:ext>
            </a:extLst>
          </p:cNvPr>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77610219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A94CD9-B0DF-4905-A08A-BD4BE38CE451}"/>
              </a:ext>
            </a:extLst>
          </p:cNvPr>
          <p:cNvSpPr/>
          <p:nvPr/>
        </p:nvSpPr>
        <p:spPr>
          <a:xfrm>
            <a:off x="470684" y="100375"/>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id="{7E2004B8-0598-4B26-88E1-C0A52BF4ED08}"/>
              </a:ext>
            </a:extLst>
          </p:cNvPr>
          <p:cNvSpPr txBox="1"/>
          <p:nvPr/>
        </p:nvSpPr>
        <p:spPr>
          <a:xfrm>
            <a:off x="762000" y="845127"/>
            <a:ext cx="1868684" cy="584775"/>
          </a:xfrm>
          <a:prstGeom prst="rect">
            <a:avLst/>
          </a:prstGeom>
          <a:noFill/>
        </p:spPr>
        <p:txBody>
          <a:bodyPr wrap="square" rtlCol="0">
            <a:spAutoFit/>
          </a:bodyPr>
          <a:lstStyle/>
          <a:p>
            <a:r>
              <a:rPr lang="zh-CN" altLang="en-US" sz="3200" dirty="0">
                <a:solidFill>
                  <a:srgbClr val="44546A"/>
                </a:solidFill>
              </a:rPr>
              <a:t>项目总结</a:t>
            </a:r>
          </a:p>
        </p:txBody>
      </p:sp>
      <p:sp>
        <p:nvSpPr>
          <p:cNvPr id="4" name="文本框 3">
            <a:extLst>
              <a:ext uri="{FF2B5EF4-FFF2-40B4-BE49-F238E27FC236}">
                <a16:creationId xmlns:a16="http://schemas.microsoft.com/office/drawing/2014/main" id="{ABC35D0F-A098-4773-9EE8-FC231FF7D330}"/>
              </a:ext>
            </a:extLst>
          </p:cNvPr>
          <p:cNvSpPr txBox="1"/>
          <p:nvPr/>
        </p:nvSpPr>
        <p:spPr>
          <a:xfrm>
            <a:off x="2630684" y="2050473"/>
            <a:ext cx="8328261" cy="4031873"/>
          </a:xfrm>
          <a:prstGeom prst="rect">
            <a:avLst/>
          </a:prstGeom>
          <a:noFill/>
        </p:spPr>
        <p:txBody>
          <a:bodyPr wrap="square" rtlCol="0">
            <a:spAutoFit/>
          </a:bodyPr>
          <a:lstStyle/>
          <a:p>
            <a:r>
              <a:rPr lang="zh-CN" altLang="en-US" sz="3200" dirty="0">
                <a:solidFill>
                  <a:srgbClr val="44546A"/>
                </a:solidFill>
              </a:rPr>
              <a:t>经过一学期对前端</a:t>
            </a:r>
            <a:r>
              <a:rPr lang="en-US" altLang="zh-CN" sz="3200" dirty="0">
                <a:solidFill>
                  <a:srgbClr val="44546A"/>
                </a:solidFill>
              </a:rPr>
              <a:t>html</a:t>
            </a:r>
            <a:r>
              <a:rPr lang="zh-CN" altLang="en-US" sz="3200" dirty="0">
                <a:solidFill>
                  <a:srgbClr val="44546A"/>
                </a:solidFill>
              </a:rPr>
              <a:t>以及</a:t>
            </a:r>
            <a:r>
              <a:rPr lang="en-US" altLang="zh-CN" sz="3200" dirty="0" err="1">
                <a:solidFill>
                  <a:srgbClr val="44546A"/>
                </a:solidFill>
              </a:rPr>
              <a:t>css</a:t>
            </a:r>
            <a:r>
              <a:rPr lang="zh-CN" altLang="en-US" sz="3200" dirty="0">
                <a:solidFill>
                  <a:srgbClr val="44546A"/>
                </a:solidFill>
              </a:rPr>
              <a:t>的学习，对其以及有了基本的了解，在这一学期中我们学到的不仅仅是知识，而是一些学习方法，以及对自己的学习态度有了很大的改变，还有就是对组内合作很有感触，感受到了团队的力量，对前端有了一定了解，也感觉到了前端路漫漫，希望在这学期学到的知识以及收获到的经验给自己以后的学习道路奠定一定的学习基础</a:t>
            </a:r>
          </a:p>
        </p:txBody>
      </p:sp>
    </p:spTree>
    <p:extLst>
      <p:ext uri="{BB962C8B-B14F-4D97-AF65-F5344CB8AC3E}">
        <p14:creationId xmlns:p14="http://schemas.microsoft.com/office/powerpoint/2010/main" val="9717169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id="{3C274ABD-D916-2542-98F0-C9BF7EB13301}"/>
              </a:ext>
            </a:extLst>
          </p:cNvPr>
          <p:cNvSpPr txBox="1"/>
          <p:nvPr/>
        </p:nvSpPr>
        <p:spPr>
          <a:xfrm>
            <a:off x="6797210" y="2644169"/>
            <a:ext cx="957313"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9600" dirty="0">
                <a:solidFill>
                  <a:srgbClr val="44546A"/>
                </a:solidFill>
                <a:latin typeface="方正细谭黑简体" panose="02000000000000000000" pitchFamily="2" charset="-122"/>
                <a:ea typeface="方正细谭黑简体" panose="02000000000000000000" pitchFamily="2" charset="-122"/>
                <a:cs typeface="+mn-ea"/>
                <a:sym typeface="+mn-lt"/>
              </a:rPr>
              <a:t>B</a:t>
            </a:r>
            <a:endParaRPr kumimoji="1" lang="zh-CN" altLang="en-US" sz="9600" b="0" i="0" u="none" strike="noStrike" kern="1200" cap="none" spc="0" normalizeH="0" baseline="0" noProof="0" dirty="0">
              <a:ln>
                <a:noFill/>
              </a:ln>
              <a:solidFill>
                <a:srgbClr val="44546A"/>
              </a:solidFill>
              <a:effectLst/>
              <a:uLnTx/>
              <a:uFillTx/>
              <a:latin typeface="方正细谭黑简体" panose="02000000000000000000" pitchFamily="2" charset="-122"/>
              <a:ea typeface="方正细谭黑简体" panose="02000000000000000000" pitchFamily="2" charset="-122"/>
              <a:cs typeface="+mn-ea"/>
              <a:sym typeface="+mn-lt"/>
            </a:endParaRPr>
          </a:p>
        </p:txBody>
      </p:sp>
      <p:sp>
        <p:nvSpPr>
          <p:cNvPr id="4" name="文本框 3">
            <a:extLst>
              <a:ext uri="{FF2B5EF4-FFF2-40B4-BE49-F238E27FC236}">
                <a16:creationId xmlns:a16="http://schemas.microsoft.com/office/drawing/2014/main" id="{0998A19B-61FF-9740-BBF1-181AC509CA3D}"/>
              </a:ext>
            </a:extLst>
          </p:cNvPr>
          <p:cNvSpPr txBox="1"/>
          <p:nvPr/>
        </p:nvSpPr>
        <p:spPr>
          <a:xfrm>
            <a:off x="8167021"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noProof="0" dirty="0">
                <a:solidFill>
                  <a:srgbClr val="44546A"/>
                </a:solidFill>
                <a:latin typeface="方正细谭黑简体" panose="02000000000000000000" pitchFamily="2" charset="-122"/>
                <a:ea typeface="方正细谭黑简体" panose="02000000000000000000" pitchFamily="2" charset="-122"/>
                <a:cs typeface="+mn-ea"/>
                <a:sym typeface="+mn-lt"/>
              </a:rPr>
              <a:t>站</a:t>
            </a:r>
            <a:endParaRPr kumimoji="1" lang="zh-CN" altLang="en-US" sz="9600" b="0" i="0" u="none" strike="noStrike" kern="1200" cap="none" spc="0" normalizeH="0" baseline="0" noProof="0" dirty="0">
              <a:ln>
                <a:noFill/>
              </a:ln>
              <a:solidFill>
                <a:srgbClr val="44546A"/>
              </a:solidFill>
              <a:effectLst/>
              <a:uLnTx/>
              <a:uFillTx/>
              <a:latin typeface="方正细谭黑简体" panose="02000000000000000000" pitchFamily="2" charset="-122"/>
              <a:ea typeface="方正细谭黑简体" panose="02000000000000000000" pitchFamily="2" charset="-122"/>
              <a:cs typeface="+mn-ea"/>
              <a:sym typeface="+mn-lt"/>
            </a:endParaRPr>
          </a:p>
        </p:txBody>
      </p:sp>
      <p:sp>
        <p:nvSpPr>
          <p:cNvPr id="5" name="文本框 4">
            <a:extLst>
              <a:ext uri="{FF2B5EF4-FFF2-40B4-BE49-F238E27FC236}">
                <a16:creationId xmlns:a16="http://schemas.microsoft.com/office/drawing/2014/main" id="{C872FFCF-66FB-AF45-82B1-8502CA44FF4E}"/>
              </a:ext>
            </a:extLst>
          </p:cNvPr>
          <p:cNvSpPr txBox="1"/>
          <p:nvPr/>
        </p:nvSpPr>
        <p:spPr>
          <a:xfrm>
            <a:off x="7343334" y="4006001"/>
            <a:ext cx="298891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white"/>
                </a:solidFill>
                <a:effectLst/>
                <a:uLnTx/>
                <a:uFillTx/>
                <a:cs typeface="+mn-ea"/>
                <a:sym typeface="+mn-lt"/>
              </a:rPr>
              <a:t>MINI</a:t>
            </a:r>
            <a:r>
              <a:rPr kumimoji="1" lang="en-US" altLang="zh-CN" sz="2400" b="0" i="0" u="none" strike="noStrike" kern="1200" cap="none" spc="0" normalizeH="0" baseline="0" noProof="0" dirty="0">
                <a:ln>
                  <a:noFill/>
                </a:ln>
                <a:solidFill>
                  <a:srgbClr val="44546A"/>
                </a:solidFill>
                <a:effectLst/>
                <a:uLnTx/>
                <a:uFillTx/>
                <a:cs typeface="+mn-ea"/>
                <a:sym typeface="+mn-lt"/>
              </a:rPr>
              <a:t>MAL</a:t>
            </a:r>
            <a:r>
              <a:rPr kumimoji="1" lang="zh-CN" altLang="en-US" sz="2400" b="0" i="0" u="none" strike="noStrike" kern="1200" cap="none" spc="0" normalizeH="0" baseline="0" noProof="0" dirty="0">
                <a:ln>
                  <a:noFill/>
                </a:ln>
                <a:solidFill>
                  <a:srgbClr val="44546A"/>
                </a:solidFill>
                <a:effectLst/>
                <a:uLnTx/>
                <a:uFillTx/>
                <a:cs typeface="+mn-ea"/>
                <a:sym typeface="+mn-lt"/>
              </a:rPr>
              <a:t> </a:t>
            </a:r>
            <a:r>
              <a:rPr kumimoji="1" lang="en-US" altLang="zh-CN" sz="2400" b="0" i="0" u="none" strike="noStrike" kern="1200" cap="none" spc="0" normalizeH="0" baseline="0" noProof="0" dirty="0">
                <a:ln>
                  <a:noFill/>
                </a:ln>
                <a:solidFill>
                  <a:srgbClr val="44546A"/>
                </a:solidFill>
                <a:effectLst/>
                <a:uLnTx/>
                <a:uFillTx/>
                <a:cs typeface="+mn-ea"/>
                <a:sym typeface="+mn-lt"/>
              </a:rPr>
              <a:t>STYLE</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6" name="燕尾形 5">
            <a:extLst>
              <a:ext uri="{FF2B5EF4-FFF2-40B4-BE49-F238E27FC236}">
                <a16:creationId xmlns:a16="http://schemas.microsoft.com/office/drawing/2014/main" id="{36A206C6-F515-B647-BB2D-724BEA5516C3}"/>
              </a:ext>
            </a:extLst>
          </p:cNvPr>
          <p:cNvSpPr/>
          <p:nvPr/>
        </p:nvSpPr>
        <p:spPr>
          <a:xfrm flipH="1">
            <a:off x="10361691" y="4123250"/>
            <a:ext cx="208052" cy="20805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cxnSp>
        <p:nvCxnSpPr>
          <p:cNvPr id="9" name="直线连接符 8">
            <a:extLst>
              <a:ext uri="{FF2B5EF4-FFF2-40B4-BE49-F238E27FC236}">
                <a16:creationId xmlns:a16="http://schemas.microsoft.com/office/drawing/2014/main" id="{03F90DB6-EF95-A94E-B950-15C2FFD695E1}"/>
              </a:ext>
            </a:extLst>
          </p:cNvPr>
          <p:cNvCxnSpPr>
            <a:cxnSpLocks/>
          </p:cNvCxnSpPr>
          <p:nvPr/>
        </p:nvCxnSpPr>
        <p:spPr>
          <a:xfrm>
            <a:off x="1714891" y="3462407"/>
            <a:ext cx="366208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圆角矩形 10">
            <a:extLst>
              <a:ext uri="{FF2B5EF4-FFF2-40B4-BE49-F238E27FC236}">
                <a16:creationId xmlns:a16="http://schemas.microsoft.com/office/drawing/2014/main"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13" name="直线连接符 12">
            <a:extLst>
              <a:ext uri="{FF2B5EF4-FFF2-40B4-BE49-F238E27FC236}">
                <a16:creationId xmlns:a16="http://schemas.microsoft.com/office/drawing/2014/main" id="{EFD419CE-37D8-2447-A0B1-C66323F3A2E3}"/>
              </a:ext>
            </a:extLst>
          </p:cNvPr>
          <p:cNvCxnSpPr>
            <a:cxnSpLocks/>
          </p:cNvCxnSpPr>
          <p:nvPr/>
        </p:nvCxnSpPr>
        <p:spPr>
          <a:xfrm>
            <a:off x="7016366" y="422727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C2E2C5B-FFC3-454B-BC44-DC86A645DCC5}"/>
              </a:ext>
            </a:extLst>
          </p:cNvPr>
          <p:cNvSpPr txBox="1"/>
          <p:nvPr/>
        </p:nvSpPr>
        <p:spPr>
          <a:xfrm>
            <a:off x="558471" y="1893303"/>
            <a:ext cx="5246584" cy="141577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srgbClr val="44546A"/>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zh-CN" dirty="0">
              <a:solidFill>
                <a:srgbClr val="44546A"/>
              </a:solidFill>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srgbClr val="44546A"/>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3200" b="0" i="0" u="none" strike="noStrike" kern="1200" cap="none" spc="0" normalizeH="0" baseline="0" noProof="0" dirty="0">
                <a:ln>
                  <a:noFill/>
                </a:ln>
                <a:solidFill>
                  <a:srgbClr val="44546A"/>
                </a:solidFill>
                <a:effectLst/>
                <a:uLnTx/>
                <a:uFillTx/>
                <a:cs typeface="+mn-ea"/>
                <a:sym typeface="+mn-lt"/>
              </a:rPr>
              <a:t>感谢各位老师以及同学聆听</a:t>
            </a:r>
          </a:p>
        </p:txBody>
      </p:sp>
      <p:sp>
        <p:nvSpPr>
          <p:cNvPr id="20" name="文本框 19">
            <a:extLst>
              <a:ext uri="{FF2B5EF4-FFF2-40B4-BE49-F238E27FC236}">
                <a16:creationId xmlns:a16="http://schemas.microsoft.com/office/drawing/2014/main" id="{1D2F8C82-91F0-5946-84A6-E0C5D277D461}"/>
              </a:ext>
            </a:extLst>
          </p:cNvPr>
          <p:cNvSpPr txBox="1"/>
          <p:nvPr/>
        </p:nvSpPr>
        <p:spPr>
          <a:xfrm>
            <a:off x="2236450" y="3537651"/>
            <a:ext cx="324970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4546A"/>
                </a:solidFill>
                <a:effectLst/>
                <a:uLnTx/>
                <a:uFillTx/>
                <a:cs typeface="+mn-ea"/>
                <a:sym typeface="+mn-lt"/>
              </a:rPr>
              <a:t>汇报组：第四组</a:t>
            </a:r>
          </a:p>
        </p:txBody>
      </p:sp>
      <p:sp>
        <p:nvSpPr>
          <p:cNvPr id="22" name="圆角矩形 21">
            <a:extLst>
              <a:ext uri="{FF2B5EF4-FFF2-40B4-BE49-F238E27FC236}">
                <a16:creationId xmlns:a16="http://schemas.microsoft.com/office/drawing/2014/main"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Tree>
    <p:extLst>
      <p:ext uri="{BB962C8B-B14F-4D97-AF65-F5344CB8AC3E}">
        <p14:creationId xmlns:p14="http://schemas.microsoft.com/office/powerpoint/2010/main" val="265339601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par>
                                <p:cTn id="20" presetID="5"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animBg="1"/>
      <p:bldP spid="10" grpId="0" animBg="1"/>
      <p:bldP spid="11" grpId="0" animBg="1"/>
      <p:bldP spid="15" grpId="0"/>
      <p:bldP spid="20" grpId="0"/>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8DA3CB5F-1503-E746-9628-A1BBBFB0E622}"/>
              </a:ext>
            </a:extLst>
          </p:cNvPr>
          <p:cNvSpPr/>
          <p:nvPr/>
        </p:nvSpPr>
        <p:spPr>
          <a:xfrm>
            <a:off x="1377185" y="1908877"/>
            <a:ext cx="2916000" cy="2916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4C109A9E-E625-D345-B7EF-011E1E7F394F}"/>
              </a:ext>
            </a:extLst>
          </p:cNvPr>
          <p:cNvSpPr/>
          <p:nvPr/>
        </p:nvSpPr>
        <p:spPr>
          <a:xfrm>
            <a:off x="1377185" y="4764589"/>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486E12EB-7092-5646-AEE3-3DE5F1A719B8}"/>
              </a:ext>
            </a:extLst>
          </p:cNvPr>
          <p:cNvSpPr/>
          <p:nvPr/>
        </p:nvSpPr>
        <p:spPr>
          <a:xfrm>
            <a:off x="914622" y="490168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圆角矩形 7">
            <a:extLst>
              <a:ext uri="{FF2B5EF4-FFF2-40B4-BE49-F238E27FC236}">
                <a16:creationId xmlns:a16="http://schemas.microsoft.com/office/drawing/2014/main" id="{6B65396D-DE81-BB4E-A0AF-C8CA0D531262}"/>
              </a:ext>
            </a:extLst>
          </p:cNvPr>
          <p:cNvSpPr/>
          <p:nvPr/>
        </p:nvSpPr>
        <p:spPr>
          <a:xfrm>
            <a:off x="4288951" y="240860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文本框 8">
            <a:extLst>
              <a:ext uri="{FF2B5EF4-FFF2-40B4-BE49-F238E27FC236}">
                <a16:creationId xmlns:a16="http://schemas.microsoft.com/office/drawing/2014/main" id="{D0CEEF81-AB73-7A49-955D-70ED3E67D5F0}"/>
              </a:ext>
            </a:extLst>
          </p:cNvPr>
          <p:cNvSpPr txBox="1"/>
          <p:nvPr/>
        </p:nvSpPr>
        <p:spPr>
          <a:xfrm>
            <a:off x="1852337" y="2721883"/>
            <a:ext cx="1798045" cy="1015663"/>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6000" b="0" i="0" u="none" strike="noStrike" kern="1200" cap="none" spc="0" normalizeH="0" baseline="0" noProof="0" dirty="0">
                <a:ln>
                  <a:noFill/>
                </a:ln>
                <a:solidFill>
                  <a:srgbClr val="44546A"/>
                </a:solidFill>
                <a:effectLst/>
                <a:uLnTx/>
                <a:uFillTx/>
                <a:cs typeface="+mn-ea"/>
                <a:sym typeface="+mn-lt"/>
              </a:rPr>
              <a:t>目录</a:t>
            </a:r>
          </a:p>
        </p:txBody>
      </p:sp>
      <p:sp>
        <p:nvSpPr>
          <p:cNvPr id="11" name="文本框 10">
            <a:extLst>
              <a:ext uri="{FF2B5EF4-FFF2-40B4-BE49-F238E27FC236}">
                <a16:creationId xmlns:a16="http://schemas.microsoft.com/office/drawing/2014/main" id="{0039493F-218F-2343-B26A-CB85AC46D7A3}"/>
              </a:ext>
            </a:extLst>
          </p:cNvPr>
          <p:cNvSpPr txBox="1"/>
          <p:nvPr/>
        </p:nvSpPr>
        <p:spPr>
          <a:xfrm>
            <a:off x="3545478" y="3293523"/>
            <a:ext cx="1798045"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a:ln>
                  <a:noFill/>
                </a:ln>
                <a:solidFill>
                  <a:prstClr val="white"/>
                </a:solidFill>
                <a:effectLst/>
                <a:uLnTx/>
                <a:uFillTx/>
                <a:cs typeface="+mn-ea"/>
                <a:sym typeface="+mn-lt"/>
              </a:rPr>
              <a:t>CON</a:t>
            </a:r>
            <a:r>
              <a:rPr kumimoji="1" lang="en-US" altLang="zh-CN" sz="2000" b="0" i="0" u="none" strike="noStrike" kern="1200" cap="none" spc="0" normalizeH="0" baseline="0" noProof="0">
                <a:ln>
                  <a:noFill/>
                </a:ln>
                <a:solidFill>
                  <a:srgbClr val="44546A"/>
                </a:solidFill>
                <a:effectLst/>
                <a:uLnTx/>
                <a:uFillTx/>
                <a:cs typeface="+mn-ea"/>
                <a:sym typeface="+mn-lt"/>
              </a:rPr>
              <a:t>TENTS</a:t>
            </a:r>
            <a:endParaRPr kumimoji="1" lang="zh-CN" altLang="en-US" sz="2000" b="0" i="0" u="none" strike="noStrike" kern="1200" cap="none" spc="0" normalizeH="0" baseline="0" noProof="0">
              <a:ln>
                <a:noFill/>
              </a:ln>
              <a:solidFill>
                <a:srgbClr val="44546A"/>
              </a:solidFill>
              <a:effectLst/>
              <a:uLnTx/>
              <a:uFillTx/>
              <a:cs typeface="+mn-ea"/>
              <a:sym typeface="+mn-lt"/>
            </a:endParaRPr>
          </a:p>
        </p:txBody>
      </p:sp>
      <p:sp>
        <p:nvSpPr>
          <p:cNvPr id="13" name="文本框 12">
            <a:extLst>
              <a:ext uri="{FF2B5EF4-FFF2-40B4-BE49-F238E27FC236}">
                <a16:creationId xmlns:a16="http://schemas.microsoft.com/office/drawing/2014/main" id="{4AF5541D-A47E-904C-8025-C2087E61F00F}"/>
              </a:ext>
            </a:extLst>
          </p:cNvPr>
          <p:cNvSpPr txBox="1"/>
          <p:nvPr/>
        </p:nvSpPr>
        <p:spPr>
          <a:xfrm>
            <a:off x="6519553" y="147254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01</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4" name="文本框 13">
            <a:extLst>
              <a:ext uri="{FF2B5EF4-FFF2-40B4-BE49-F238E27FC236}">
                <a16:creationId xmlns:a16="http://schemas.microsoft.com/office/drawing/2014/main" id="{53E9E365-0A36-084E-ABD0-16598F3CCB7B}"/>
              </a:ext>
            </a:extLst>
          </p:cNvPr>
          <p:cNvSpPr txBox="1"/>
          <p:nvPr/>
        </p:nvSpPr>
        <p:spPr>
          <a:xfrm>
            <a:off x="6519552" y="2556786"/>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02</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5" name="文本框 14">
            <a:extLst>
              <a:ext uri="{FF2B5EF4-FFF2-40B4-BE49-F238E27FC236}">
                <a16:creationId xmlns:a16="http://schemas.microsoft.com/office/drawing/2014/main" id="{0888CCF4-9057-3A4B-893F-9B9BCEC63135}"/>
              </a:ext>
            </a:extLst>
          </p:cNvPr>
          <p:cNvSpPr txBox="1"/>
          <p:nvPr/>
        </p:nvSpPr>
        <p:spPr>
          <a:xfrm>
            <a:off x="6519551" y="3641032"/>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03</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6" name="文本框 15">
            <a:extLst>
              <a:ext uri="{FF2B5EF4-FFF2-40B4-BE49-F238E27FC236}">
                <a16:creationId xmlns:a16="http://schemas.microsoft.com/office/drawing/2014/main" id="{6C447074-1A9B-9E47-9DA9-0DB26DE77D65}"/>
              </a:ext>
            </a:extLst>
          </p:cNvPr>
          <p:cNvSpPr txBox="1"/>
          <p:nvPr/>
        </p:nvSpPr>
        <p:spPr>
          <a:xfrm>
            <a:off x="6519551" y="473715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04</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7" name="文本框 16">
            <a:extLst>
              <a:ext uri="{FF2B5EF4-FFF2-40B4-BE49-F238E27FC236}">
                <a16:creationId xmlns:a16="http://schemas.microsoft.com/office/drawing/2014/main" id="{6E9F6C0D-6AEF-8745-A34F-7A7C3073A4E5}"/>
              </a:ext>
            </a:extLst>
          </p:cNvPr>
          <p:cNvSpPr txBox="1"/>
          <p:nvPr/>
        </p:nvSpPr>
        <p:spPr>
          <a:xfrm>
            <a:off x="7318821" y="152200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项目灵感</a:t>
            </a:r>
            <a:endParaRPr kumimoji="1" lang="en-US" altLang="zh-CN" sz="2400" b="0" i="0" u="none" strike="noStrike" kern="1200" cap="none" spc="0" normalizeH="0" baseline="0" noProof="0" dirty="0">
              <a:ln>
                <a:noFill/>
              </a:ln>
              <a:solidFill>
                <a:srgbClr val="44546A"/>
              </a:solidFill>
              <a:effectLst/>
              <a:uLnTx/>
              <a:uFillTx/>
              <a:cs typeface="+mn-ea"/>
              <a:sym typeface="+mn-lt"/>
            </a:endParaRPr>
          </a:p>
        </p:txBody>
      </p:sp>
      <p:sp>
        <p:nvSpPr>
          <p:cNvPr id="18" name="文本框 17">
            <a:extLst>
              <a:ext uri="{FF2B5EF4-FFF2-40B4-BE49-F238E27FC236}">
                <a16:creationId xmlns:a16="http://schemas.microsoft.com/office/drawing/2014/main" id="{06745111-3382-E04E-88E1-7B264BE8057D}"/>
              </a:ext>
            </a:extLst>
          </p:cNvPr>
          <p:cNvSpPr txBox="1"/>
          <p:nvPr/>
        </p:nvSpPr>
        <p:spPr>
          <a:xfrm>
            <a:off x="7318821" y="2631612"/>
            <a:ext cx="26468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项目展示以及分组</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19" name="文本框 18">
            <a:extLst>
              <a:ext uri="{FF2B5EF4-FFF2-40B4-BE49-F238E27FC236}">
                <a16:creationId xmlns:a16="http://schemas.microsoft.com/office/drawing/2014/main" id="{7487F79B-6B61-9D4A-B9B1-C4F2FB22CC20}"/>
              </a:ext>
            </a:extLst>
          </p:cNvPr>
          <p:cNvSpPr txBox="1"/>
          <p:nvPr/>
        </p:nvSpPr>
        <p:spPr>
          <a:xfrm>
            <a:off x="7318821" y="3718889"/>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项目难点</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20" name="文本框 19">
            <a:extLst>
              <a:ext uri="{FF2B5EF4-FFF2-40B4-BE49-F238E27FC236}">
                <a16:creationId xmlns:a16="http://schemas.microsoft.com/office/drawing/2014/main" id="{06DE685D-3324-B443-8A7C-E615EE8CBE12}"/>
              </a:ext>
            </a:extLst>
          </p:cNvPr>
          <p:cNvSpPr txBox="1"/>
          <p:nvPr/>
        </p:nvSpPr>
        <p:spPr>
          <a:xfrm>
            <a:off x="7318821" y="4820159"/>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项目总结</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21" name="文本框 20">
            <a:extLst>
              <a:ext uri="{FF2B5EF4-FFF2-40B4-BE49-F238E27FC236}">
                <a16:creationId xmlns:a16="http://schemas.microsoft.com/office/drawing/2014/main" id="{11A545D7-CEB4-BB4B-8D99-8C7A0EA05E04}"/>
              </a:ext>
            </a:extLst>
          </p:cNvPr>
          <p:cNvSpPr txBox="1"/>
          <p:nvPr/>
        </p:nvSpPr>
        <p:spPr>
          <a:xfrm>
            <a:off x="7318821" y="1912769"/>
            <a:ext cx="292419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cs typeface="+mn-ea"/>
                <a:sym typeface="+mn-lt"/>
              </a:rPr>
              <a:t>FILL IN THE TEXT OF THE DOCUMENT TITLE HERE</a:t>
            </a:r>
          </a:p>
        </p:txBody>
      </p:sp>
      <p:sp>
        <p:nvSpPr>
          <p:cNvPr id="22" name="文本框 21">
            <a:extLst>
              <a:ext uri="{FF2B5EF4-FFF2-40B4-BE49-F238E27FC236}">
                <a16:creationId xmlns:a16="http://schemas.microsoft.com/office/drawing/2014/main" id="{7295A1E8-303C-3B4B-8BDB-B4F444D008A9}"/>
              </a:ext>
            </a:extLst>
          </p:cNvPr>
          <p:cNvSpPr txBox="1"/>
          <p:nvPr/>
        </p:nvSpPr>
        <p:spPr>
          <a:xfrm>
            <a:off x="7318821" y="3018778"/>
            <a:ext cx="292419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cs typeface="+mn-ea"/>
                <a:sym typeface="+mn-lt"/>
              </a:rPr>
              <a:t>FILL IN THE TEXT OF THE DOCUMENT TITLE HERE</a:t>
            </a:r>
          </a:p>
        </p:txBody>
      </p:sp>
      <p:sp>
        <p:nvSpPr>
          <p:cNvPr id="23" name="文本框 22">
            <a:extLst>
              <a:ext uri="{FF2B5EF4-FFF2-40B4-BE49-F238E27FC236}">
                <a16:creationId xmlns:a16="http://schemas.microsoft.com/office/drawing/2014/main" id="{1DB89D8B-C2C7-E648-A79A-DD845E23BD91}"/>
              </a:ext>
            </a:extLst>
          </p:cNvPr>
          <p:cNvSpPr txBox="1"/>
          <p:nvPr/>
        </p:nvSpPr>
        <p:spPr>
          <a:xfrm>
            <a:off x="7318821" y="4142995"/>
            <a:ext cx="292419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cs typeface="+mn-ea"/>
                <a:sym typeface="+mn-lt"/>
              </a:rPr>
              <a:t>FILL IN THE TEXT OF THE DOCUMENT TITLE HERE</a:t>
            </a:r>
          </a:p>
        </p:txBody>
      </p:sp>
      <p:sp>
        <p:nvSpPr>
          <p:cNvPr id="24" name="文本框 23">
            <a:extLst>
              <a:ext uri="{FF2B5EF4-FFF2-40B4-BE49-F238E27FC236}">
                <a16:creationId xmlns:a16="http://schemas.microsoft.com/office/drawing/2014/main" id="{1C8975F4-B153-A344-992E-34EEF5C092EA}"/>
              </a:ext>
            </a:extLst>
          </p:cNvPr>
          <p:cNvSpPr txBox="1"/>
          <p:nvPr/>
        </p:nvSpPr>
        <p:spPr>
          <a:xfrm>
            <a:off x="7318821" y="5226082"/>
            <a:ext cx="292419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cs typeface="+mn-ea"/>
                <a:sym typeface="+mn-lt"/>
              </a:rPr>
              <a:t>FILL IN THE TEXT OF THE DOCUMENT TITLE HERE</a:t>
            </a:r>
          </a:p>
        </p:txBody>
      </p:sp>
    </p:spTree>
    <p:extLst>
      <p:ext uri="{BB962C8B-B14F-4D97-AF65-F5344CB8AC3E}">
        <p14:creationId xmlns:p14="http://schemas.microsoft.com/office/powerpoint/2010/main" val="38481134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linds(horizontal)">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第一部分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01</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3126238" y="2770523"/>
            <a:ext cx="5070619"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6600" dirty="0">
                <a:solidFill>
                  <a:srgbClr val="44546A"/>
                </a:solidFill>
                <a:cs typeface="+mn-ea"/>
                <a:sym typeface="+mn-lt"/>
              </a:rPr>
              <a:t>      项目灵感</a:t>
            </a:r>
            <a:endParaRPr kumimoji="1" lang="zh-CN" altLang="en-US" sz="6600" b="0" i="0" u="none" strike="noStrike" kern="1200" cap="none" spc="0" normalizeH="0" baseline="0" noProof="0" dirty="0">
              <a:ln>
                <a:noFill/>
              </a:ln>
              <a:solidFill>
                <a:srgbClr val="44546A"/>
              </a:solidFill>
              <a:effectLst/>
              <a:uLnTx/>
              <a:uFillTx/>
              <a:cs typeface="+mn-ea"/>
              <a:sym typeface="+mn-lt"/>
            </a:endParaRPr>
          </a:p>
        </p:txBody>
      </p:sp>
      <p:sp>
        <p:nvSpPr>
          <p:cNvPr id="9" name="文本框 8">
            <a:extLst>
              <a:ext uri="{FF2B5EF4-FFF2-40B4-BE49-F238E27FC236}">
                <a16:creationId xmlns:a16="http://schemas.microsoft.com/office/drawing/2014/main" id="{473DBF93-FD30-194C-B730-87857EF96E77}"/>
              </a:ext>
            </a:extLst>
          </p:cNvPr>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41464695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项目灵感</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19" name="文本框 18">
            <a:extLst>
              <a:ext uri="{FF2B5EF4-FFF2-40B4-BE49-F238E27FC236}">
                <a16:creationId xmlns:a16="http://schemas.microsoft.com/office/drawing/2014/main" id="{0385C859-EB3F-D64C-96C1-06C8D2538615}"/>
              </a:ext>
            </a:extLst>
          </p:cNvPr>
          <p:cNvSpPr txBox="1"/>
          <p:nvPr/>
        </p:nvSpPr>
        <p:spPr>
          <a:xfrm>
            <a:off x="1628790" y="3583329"/>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a:ln>
                  <a:noFill/>
                </a:ln>
                <a:solidFill>
                  <a:prstClr val="white"/>
                </a:solidFill>
                <a:effectLst/>
                <a:uLnTx/>
                <a:uFillTx/>
                <a:cs typeface="+mn-ea"/>
                <a:sym typeface="+mn-lt"/>
              </a:rPr>
              <a:t>62%</a:t>
            </a:r>
            <a:endParaRPr kumimoji="1" lang="zh-CN" altLang="en-US" sz="2000" b="0" i="0" u="none" strike="noStrike" kern="1200" cap="none" spc="0" normalizeH="0" baseline="0" noProof="0">
              <a:ln>
                <a:noFill/>
              </a:ln>
              <a:solidFill>
                <a:prstClr val="white"/>
              </a:solidFill>
              <a:effectLst/>
              <a:uLnTx/>
              <a:uFillTx/>
              <a:cs typeface="+mn-ea"/>
              <a:sym typeface="+mn-lt"/>
            </a:endParaRPr>
          </a:p>
        </p:txBody>
      </p:sp>
      <p:sp>
        <p:nvSpPr>
          <p:cNvPr id="20" name="文本框 19">
            <a:extLst>
              <a:ext uri="{FF2B5EF4-FFF2-40B4-BE49-F238E27FC236}">
                <a16:creationId xmlns:a16="http://schemas.microsoft.com/office/drawing/2014/main" id="{0738CC82-3753-4909-9CED-ECF85CCA680B}"/>
              </a:ext>
            </a:extLst>
          </p:cNvPr>
          <p:cNvSpPr txBox="1"/>
          <p:nvPr/>
        </p:nvSpPr>
        <p:spPr>
          <a:xfrm>
            <a:off x="1371600" y="1373506"/>
            <a:ext cx="9019309" cy="2677656"/>
          </a:xfrm>
          <a:prstGeom prst="rect">
            <a:avLst/>
          </a:prstGeom>
          <a:noFill/>
        </p:spPr>
        <p:txBody>
          <a:bodyPr wrap="square" rtlCol="0">
            <a:spAutoFit/>
          </a:bodyPr>
          <a:lstStyle/>
          <a:p>
            <a:r>
              <a:rPr lang="zh-CN" altLang="en-US" sz="2800" dirty="0">
                <a:solidFill>
                  <a:srgbClr val="44546A"/>
                </a:solidFill>
              </a:rPr>
              <a:t>本次期末项目主要是仿</a:t>
            </a:r>
            <a:r>
              <a:rPr lang="en-US" altLang="zh-CN" sz="2800" dirty="0">
                <a:solidFill>
                  <a:srgbClr val="44546A"/>
                </a:solidFill>
              </a:rPr>
              <a:t>B</a:t>
            </a:r>
            <a:r>
              <a:rPr lang="zh-CN" altLang="en-US" sz="2800" dirty="0">
                <a:solidFill>
                  <a:srgbClr val="44546A"/>
                </a:solidFill>
              </a:rPr>
              <a:t>站界面，主要是仿制他的首页，视频详情，个人账号页面，还有一些专栏详情，我们平常由于在</a:t>
            </a:r>
            <a:r>
              <a:rPr lang="en-US" altLang="zh-CN" sz="2800" dirty="0">
                <a:solidFill>
                  <a:srgbClr val="44546A"/>
                </a:solidFill>
              </a:rPr>
              <a:t>B</a:t>
            </a:r>
            <a:r>
              <a:rPr lang="zh-CN" altLang="en-US" sz="2800" dirty="0">
                <a:solidFill>
                  <a:srgbClr val="44546A"/>
                </a:solidFill>
              </a:rPr>
              <a:t>站上的学习，对</a:t>
            </a:r>
            <a:r>
              <a:rPr lang="en-US" altLang="zh-CN" sz="2800" dirty="0">
                <a:solidFill>
                  <a:srgbClr val="44546A"/>
                </a:solidFill>
              </a:rPr>
              <a:t>B</a:t>
            </a:r>
            <a:r>
              <a:rPr lang="zh-CN" altLang="en-US" sz="2800" dirty="0">
                <a:solidFill>
                  <a:srgbClr val="44546A"/>
                </a:solidFill>
              </a:rPr>
              <a:t>战的页面设计有了一定了解，其次，</a:t>
            </a:r>
            <a:r>
              <a:rPr lang="en-US" altLang="zh-CN" sz="2800" dirty="0">
                <a:solidFill>
                  <a:srgbClr val="44546A"/>
                </a:solidFill>
              </a:rPr>
              <a:t>B</a:t>
            </a:r>
            <a:r>
              <a:rPr lang="zh-CN" altLang="en-US" sz="2800" dirty="0">
                <a:solidFill>
                  <a:srgbClr val="44546A"/>
                </a:solidFill>
              </a:rPr>
              <a:t>站的页面结构满足我们平常所学的</a:t>
            </a:r>
            <a:r>
              <a:rPr lang="en-US" altLang="zh-CN" sz="2800" dirty="0">
                <a:solidFill>
                  <a:srgbClr val="44546A"/>
                </a:solidFill>
              </a:rPr>
              <a:t>HTML</a:t>
            </a:r>
            <a:r>
              <a:rPr lang="zh-CN" altLang="en-US" sz="2800" dirty="0">
                <a:solidFill>
                  <a:srgbClr val="44546A"/>
                </a:solidFill>
              </a:rPr>
              <a:t>以及</a:t>
            </a:r>
            <a:r>
              <a:rPr lang="en-US" altLang="zh-CN" sz="2800" dirty="0">
                <a:solidFill>
                  <a:srgbClr val="44546A"/>
                </a:solidFill>
              </a:rPr>
              <a:t>CSS</a:t>
            </a:r>
            <a:r>
              <a:rPr lang="zh-CN" altLang="en-US" sz="2800" dirty="0">
                <a:solidFill>
                  <a:srgbClr val="44546A"/>
                </a:solidFill>
              </a:rPr>
              <a:t>的需求，可以将我们日常所学的布局方式在上面得到很好地展示，</a:t>
            </a:r>
          </a:p>
        </p:txBody>
      </p:sp>
    </p:spTree>
    <p:extLst>
      <p:ext uri="{BB962C8B-B14F-4D97-AF65-F5344CB8AC3E}">
        <p14:creationId xmlns:p14="http://schemas.microsoft.com/office/powerpoint/2010/main" val="31603574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二</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02</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3126238" y="2770523"/>
            <a:ext cx="4820550" cy="1107996"/>
          </a:xfrm>
          <a:prstGeom prst="rect">
            <a:avLst/>
          </a:prstGeom>
          <a:noFill/>
        </p:spPr>
        <p:txBody>
          <a:bodyPr wrap="none" rtlCol="0">
            <a:spAutoFit/>
          </a:bodyPr>
          <a:lstStyle/>
          <a:p>
            <a:pPr lvl="0"/>
            <a:r>
              <a:rPr kumimoji="1" lang="zh-CN" altLang="en-US" sz="6600" dirty="0">
                <a:solidFill>
                  <a:srgbClr val="44546A"/>
                </a:solidFill>
                <a:cs typeface="+mn-ea"/>
                <a:sym typeface="+mn-lt"/>
              </a:rPr>
              <a:t>     项目展示</a:t>
            </a:r>
          </a:p>
        </p:txBody>
      </p:sp>
      <p:sp>
        <p:nvSpPr>
          <p:cNvPr id="9" name="文本框 8">
            <a:extLst>
              <a:ext uri="{FF2B5EF4-FFF2-40B4-BE49-F238E27FC236}">
                <a16:creationId xmlns:a16="http://schemas.microsoft.com/office/drawing/2014/main" id="{473DBF93-FD30-194C-B730-87857EF96E77}"/>
              </a:ext>
            </a:extLst>
          </p:cNvPr>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20545264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DC38A8-6148-4C2E-950A-3DEB73420CCE}"/>
              </a:ext>
            </a:extLst>
          </p:cNvPr>
          <p:cNvSpPr txBox="1"/>
          <p:nvPr/>
        </p:nvSpPr>
        <p:spPr>
          <a:xfrm>
            <a:off x="156755" y="287383"/>
            <a:ext cx="1872343" cy="523220"/>
          </a:xfrm>
          <a:prstGeom prst="rect">
            <a:avLst/>
          </a:prstGeom>
          <a:noFill/>
        </p:spPr>
        <p:txBody>
          <a:bodyPr wrap="square" rtlCol="0">
            <a:spAutoFit/>
          </a:bodyPr>
          <a:lstStyle/>
          <a:p>
            <a:r>
              <a:rPr lang="zh-CN" altLang="en-US" sz="2800" dirty="0">
                <a:solidFill>
                  <a:srgbClr val="44546A"/>
                </a:solidFill>
              </a:rPr>
              <a:t>首页</a:t>
            </a:r>
          </a:p>
        </p:txBody>
      </p:sp>
      <p:pic>
        <p:nvPicPr>
          <p:cNvPr id="7" name="图片 6">
            <a:extLst>
              <a:ext uri="{FF2B5EF4-FFF2-40B4-BE49-F238E27FC236}">
                <a16:creationId xmlns:a16="http://schemas.microsoft.com/office/drawing/2014/main" id="{ECB80660-27F1-4C00-A73E-1EB7668ED06C}"/>
              </a:ext>
            </a:extLst>
          </p:cNvPr>
          <p:cNvPicPr>
            <a:picLocks noChangeAspect="1"/>
          </p:cNvPicPr>
          <p:nvPr/>
        </p:nvPicPr>
        <p:blipFill>
          <a:blip r:embed="rId2"/>
          <a:stretch>
            <a:fillRect/>
          </a:stretch>
        </p:blipFill>
        <p:spPr>
          <a:xfrm>
            <a:off x="841320" y="1027522"/>
            <a:ext cx="10964226" cy="5830478"/>
          </a:xfrm>
          <a:prstGeom prst="rect">
            <a:avLst/>
          </a:prstGeom>
        </p:spPr>
      </p:pic>
    </p:spTree>
    <p:extLst>
      <p:ext uri="{BB962C8B-B14F-4D97-AF65-F5344CB8AC3E}">
        <p14:creationId xmlns:p14="http://schemas.microsoft.com/office/powerpoint/2010/main" val="245942753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DC38A8-6148-4C2E-950A-3DEB73420CCE}"/>
              </a:ext>
            </a:extLst>
          </p:cNvPr>
          <p:cNvSpPr txBox="1"/>
          <p:nvPr/>
        </p:nvSpPr>
        <p:spPr>
          <a:xfrm>
            <a:off x="156755" y="287383"/>
            <a:ext cx="1872343" cy="523220"/>
          </a:xfrm>
          <a:prstGeom prst="rect">
            <a:avLst/>
          </a:prstGeom>
          <a:noFill/>
        </p:spPr>
        <p:txBody>
          <a:bodyPr wrap="square" rtlCol="0">
            <a:spAutoFit/>
          </a:bodyPr>
          <a:lstStyle/>
          <a:p>
            <a:r>
              <a:rPr lang="zh-CN" altLang="en-US" sz="2800" dirty="0">
                <a:solidFill>
                  <a:srgbClr val="44546A"/>
                </a:solidFill>
              </a:rPr>
              <a:t>历史记录</a:t>
            </a:r>
            <a:endParaRPr lang="en-US" altLang="zh-CN" sz="2800" dirty="0">
              <a:solidFill>
                <a:srgbClr val="44546A"/>
              </a:solidFill>
            </a:endParaRPr>
          </a:p>
        </p:txBody>
      </p:sp>
      <p:pic>
        <p:nvPicPr>
          <p:cNvPr id="4" name="图片 3">
            <a:extLst>
              <a:ext uri="{FF2B5EF4-FFF2-40B4-BE49-F238E27FC236}">
                <a16:creationId xmlns:a16="http://schemas.microsoft.com/office/drawing/2014/main" id="{18F80BED-4098-498C-9A0D-BBEFD48277BB}"/>
              </a:ext>
            </a:extLst>
          </p:cNvPr>
          <p:cNvPicPr>
            <a:picLocks noChangeAspect="1"/>
          </p:cNvPicPr>
          <p:nvPr/>
        </p:nvPicPr>
        <p:blipFill>
          <a:blip r:embed="rId2"/>
          <a:stretch>
            <a:fillRect/>
          </a:stretch>
        </p:blipFill>
        <p:spPr>
          <a:xfrm>
            <a:off x="656468" y="1077729"/>
            <a:ext cx="10879063" cy="5780271"/>
          </a:xfrm>
          <a:prstGeom prst="rect">
            <a:avLst/>
          </a:prstGeom>
        </p:spPr>
      </p:pic>
    </p:spTree>
    <p:extLst>
      <p:ext uri="{BB962C8B-B14F-4D97-AF65-F5344CB8AC3E}">
        <p14:creationId xmlns:p14="http://schemas.microsoft.com/office/powerpoint/2010/main" val="34350903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DC38A8-6148-4C2E-950A-3DEB73420CCE}"/>
              </a:ext>
            </a:extLst>
          </p:cNvPr>
          <p:cNvSpPr txBox="1"/>
          <p:nvPr/>
        </p:nvSpPr>
        <p:spPr>
          <a:xfrm>
            <a:off x="156755" y="287383"/>
            <a:ext cx="1872343" cy="523220"/>
          </a:xfrm>
          <a:prstGeom prst="rect">
            <a:avLst/>
          </a:prstGeom>
          <a:noFill/>
        </p:spPr>
        <p:txBody>
          <a:bodyPr wrap="square" rtlCol="0">
            <a:spAutoFit/>
          </a:bodyPr>
          <a:lstStyle/>
          <a:p>
            <a:r>
              <a:rPr lang="zh-CN" altLang="en-US" sz="2800" dirty="0">
                <a:solidFill>
                  <a:srgbClr val="44546A"/>
                </a:solidFill>
              </a:rPr>
              <a:t>个人空间</a:t>
            </a:r>
          </a:p>
        </p:txBody>
      </p:sp>
      <p:pic>
        <p:nvPicPr>
          <p:cNvPr id="6" name="图片 5">
            <a:extLst>
              <a:ext uri="{FF2B5EF4-FFF2-40B4-BE49-F238E27FC236}">
                <a16:creationId xmlns:a16="http://schemas.microsoft.com/office/drawing/2014/main" id="{366D0AA5-84B5-439D-83E9-B588AFE7A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8" y="1445622"/>
            <a:ext cx="8975371" cy="5412377"/>
          </a:xfrm>
          <a:prstGeom prst="rect">
            <a:avLst/>
          </a:prstGeom>
        </p:spPr>
      </p:pic>
    </p:spTree>
    <p:extLst>
      <p:ext uri="{BB962C8B-B14F-4D97-AF65-F5344CB8AC3E}">
        <p14:creationId xmlns:p14="http://schemas.microsoft.com/office/powerpoint/2010/main" val="19872651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253964D-61D3-4D65-A08F-6624C36C7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69" y="1445622"/>
            <a:ext cx="9882314" cy="5412377"/>
          </a:xfrm>
          <a:prstGeom prst="rect">
            <a:avLst/>
          </a:prstGeom>
        </p:spPr>
      </p:pic>
      <p:sp>
        <p:nvSpPr>
          <p:cNvPr id="4" name="文本框 3">
            <a:extLst>
              <a:ext uri="{FF2B5EF4-FFF2-40B4-BE49-F238E27FC236}">
                <a16:creationId xmlns:a16="http://schemas.microsoft.com/office/drawing/2014/main" id="{7465716A-F7A3-4CF8-AB6B-2D193D2965EF}"/>
              </a:ext>
            </a:extLst>
          </p:cNvPr>
          <p:cNvSpPr txBox="1"/>
          <p:nvPr/>
        </p:nvSpPr>
        <p:spPr>
          <a:xfrm>
            <a:off x="261257" y="287382"/>
            <a:ext cx="1611086" cy="461665"/>
          </a:xfrm>
          <a:prstGeom prst="rect">
            <a:avLst/>
          </a:prstGeom>
          <a:noFill/>
        </p:spPr>
        <p:txBody>
          <a:bodyPr wrap="square" rtlCol="0">
            <a:spAutoFit/>
          </a:bodyPr>
          <a:lstStyle/>
          <a:p>
            <a:r>
              <a:rPr lang="en-US" altLang="zh-CN" sz="2400" dirty="0">
                <a:solidFill>
                  <a:srgbClr val="44546A"/>
                </a:solidFill>
              </a:rPr>
              <a:t>TA</a:t>
            </a:r>
            <a:r>
              <a:rPr lang="zh-CN" altLang="en-US" sz="2400" dirty="0">
                <a:solidFill>
                  <a:srgbClr val="44546A"/>
                </a:solidFill>
              </a:rPr>
              <a:t>的专栏</a:t>
            </a:r>
          </a:p>
        </p:txBody>
      </p:sp>
    </p:spTree>
    <p:extLst>
      <p:ext uri="{BB962C8B-B14F-4D97-AF65-F5344CB8AC3E}">
        <p14:creationId xmlns:p14="http://schemas.microsoft.com/office/powerpoint/2010/main" val="360723791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bfxqyq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588</Words>
  <Application>Microsoft Office PowerPoint</Application>
  <PresentationFormat>宽屏</PresentationFormat>
  <Paragraphs>76</Paragraphs>
  <Slides>16</Slides>
  <Notes>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16</vt:i4>
      </vt:variant>
    </vt:vector>
  </HeadingPairs>
  <TitlesOfParts>
    <vt:vector size="24" baseType="lpstr">
      <vt:lpstr>DengXian</vt:lpstr>
      <vt:lpstr>DengXian</vt:lpstr>
      <vt:lpstr>方正细谭黑简体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极简工作总结计划</dc:title>
  <dc:creator>第一PPT</dc:creator>
  <cp:keywords>www.1ppt.com</cp:keywords>
  <dc:description>www.1ppt.com</dc:description>
  <cp:lastModifiedBy>陈 志雷</cp:lastModifiedBy>
  <cp:revision>14</cp:revision>
  <dcterms:created xsi:type="dcterms:W3CDTF">2021-07-16T05:29:27Z</dcterms:created>
  <dcterms:modified xsi:type="dcterms:W3CDTF">2021-12-26T09:28:50Z</dcterms:modified>
</cp:coreProperties>
</file>