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7" r:id="rId2"/>
    <p:sldId id="293" r:id="rId3"/>
    <p:sldId id="294" r:id="rId4"/>
    <p:sldId id="265" r:id="rId5"/>
    <p:sldId id="278" r:id="rId6"/>
    <p:sldId id="299" r:id="rId7"/>
    <p:sldId id="300" r:id="rId8"/>
    <p:sldId id="301" r:id="rId9"/>
    <p:sldId id="302" r:id="rId10"/>
    <p:sldId id="263" r:id="rId11"/>
    <p:sldId id="266" r:id="rId12"/>
    <p:sldId id="267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E4848"/>
    <a:srgbClr val="E0CB02"/>
    <a:srgbClr val="019D99"/>
    <a:srgbClr val="01B5B6"/>
    <a:srgbClr val="F26932"/>
    <a:srgbClr val="B2A102"/>
    <a:srgbClr val="265D82"/>
    <a:srgbClr val="01AFAF"/>
    <a:srgbClr val="10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2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39EFB-CB99-4089-A483-27551B55D5E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0077-7E32-4BC2-A9B3-1C9332EB5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0077-7E32-4BC2-A9B3-1C9332EB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BCD5-BFA5-4DC6-A30E-1D8F511DF34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4D4-59C3-409E-95CA-0B0FD5838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902199" y="2231188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1B5B6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百度网盘项目期末答辩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357012"/>
            <a:ext cx="4339771" cy="7493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212"/>
          <p:cNvSpPr txBox="1"/>
          <p:nvPr/>
        </p:nvSpPr>
        <p:spPr>
          <a:xfrm>
            <a:off x="246052" y="467860"/>
            <a:ext cx="3707730" cy="523220"/>
          </a:xfrm>
          <a:prstGeom prst="rect">
            <a:avLst/>
          </a:prstGeom>
          <a:noFill/>
          <a:effectLst/>
          <a:scene3d>
            <a:camera prst="orthographicFront"/>
            <a:lightRig rig="twoPt" dir="t"/>
          </a:scene3d>
          <a:sp3d prstMaterial="dkEdge">
            <a:bevelT prst="angle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成都职业技术学院</a:t>
            </a:r>
          </a:p>
        </p:txBody>
      </p:sp>
      <p:pic>
        <p:nvPicPr>
          <p:cNvPr id="20" name="图片 19" hidden="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2" t="2127" r="5955" b="3434"/>
          <a:stretch>
            <a:fillRect/>
          </a:stretch>
        </p:blipFill>
        <p:spPr>
          <a:xfrm>
            <a:off x="190500" y="450850"/>
            <a:ext cx="867773" cy="809625"/>
          </a:xfrm>
          <a:prstGeom prst="rect">
            <a:avLst/>
          </a:prstGeom>
          <a:effectLst/>
        </p:spPr>
      </p:pic>
      <p:sp>
        <p:nvSpPr>
          <p:cNvPr id="27" name="矩形 26"/>
          <p:cNvSpPr/>
          <p:nvPr/>
        </p:nvSpPr>
        <p:spPr>
          <a:xfrm>
            <a:off x="1758294" y="3295959"/>
            <a:ext cx="45220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答辩人：朱宇航 陈志雷 唐磊</a:t>
            </a:r>
            <a:r>
              <a:rPr lang="en-US" altLang="zh-CN" sz="1600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600" dirty="0">
              <a:solidFill>
                <a:srgbClr val="4E4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直角三角形 21"/>
          <p:cNvSpPr/>
          <p:nvPr/>
        </p:nvSpPr>
        <p:spPr>
          <a:xfrm>
            <a:off x="1" y="1562100"/>
            <a:ext cx="1739900" cy="3581400"/>
          </a:xfrm>
          <a:prstGeom prst="rtTriangle">
            <a:avLst/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1"/>
          <p:cNvSpPr/>
          <p:nvPr/>
        </p:nvSpPr>
        <p:spPr>
          <a:xfrm>
            <a:off x="0" y="4394200"/>
            <a:ext cx="9144000" cy="749300"/>
          </a:xfrm>
          <a:custGeom>
            <a:avLst/>
            <a:gdLst>
              <a:gd name="connsiteX0" fmla="*/ 0 w 12192000"/>
              <a:gd name="connsiteY0" fmla="*/ 2320506 h 2320506"/>
              <a:gd name="connsiteX1" fmla="*/ 6096000 w 12192000"/>
              <a:gd name="connsiteY1" fmla="*/ 0 h 2320506"/>
              <a:gd name="connsiteX2" fmla="*/ 12192000 w 12192000"/>
              <a:gd name="connsiteY2" fmla="*/ 2320506 h 2320506"/>
              <a:gd name="connsiteX3" fmla="*/ 0 w 12192000"/>
              <a:gd name="connsiteY3" fmla="*/ 2320506 h 2320506"/>
              <a:gd name="connsiteX0-1" fmla="*/ 0 w 12192000"/>
              <a:gd name="connsiteY0-2" fmla="*/ 1923691 h 1923691"/>
              <a:gd name="connsiteX1-3" fmla="*/ 3577087 w 12192000"/>
              <a:gd name="connsiteY1-4" fmla="*/ 0 h 1923691"/>
              <a:gd name="connsiteX2-5" fmla="*/ 12192000 w 12192000"/>
              <a:gd name="connsiteY2-6" fmla="*/ 1923691 h 1923691"/>
              <a:gd name="connsiteX3-7" fmla="*/ 0 w 12192000"/>
              <a:gd name="connsiteY3-8" fmla="*/ 1923691 h 1923691"/>
              <a:gd name="connsiteX0-9" fmla="*/ 0 w 12192000"/>
              <a:gd name="connsiteY0-10" fmla="*/ 1644446 h 1644446"/>
              <a:gd name="connsiteX1-11" fmla="*/ 2002287 w 12192000"/>
              <a:gd name="connsiteY1-12" fmla="*/ 0 h 1644446"/>
              <a:gd name="connsiteX2-13" fmla="*/ 12192000 w 12192000"/>
              <a:gd name="connsiteY2-14" fmla="*/ 1644446 h 1644446"/>
              <a:gd name="connsiteX3-15" fmla="*/ 0 w 12192000"/>
              <a:gd name="connsiteY3-16" fmla="*/ 1644446 h 1644446"/>
              <a:gd name="connsiteX0-17" fmla="*/ 0 w 12192000"/>
              <a:gd name="connsiteY0-18" fmla="*/ 1675473 h 1675473"/>
              <a:gd name="connsiteX1-19" fmla="*/ 1985353 w 12192000"/>
              <a:gd name="connsiteY1-20" fmla="*/ 0 h 1675473"/>
              <a:gd name="connsiteX2-21" fmla="*/ 12192000 w 12192000"/>
              <a:gd name="connsiteY2-22" fmla="*/ 1675473 h 1675473"/>
              <a:gd name="connsiteX3-23" fmla="*/ 0 w 12192000"/>
              <a:gd name="connsiteY3-24" fmla="*/ 1675473 h 1675473"/>
              <a:gd name="connsiteX0-25" fmla="*/ 0 w 12192000"/>
              <a:gd name="connsiteY0-26" fmla="*/ 1830609 h 1830609"/>
              <a:gd name="connsiteX1-27" fmla="*/ 1866820 w 12192000"/>
              <a:gd name="connsiteY1-28" fmla="*/ 0 h 1830609"/>
              <a:gd name="connsiteX2-29" fmla="*/ 12192000 w 12192000"/>
              <a:gd name="connsiteY2-30" fmla="*/ 1830609 h 1830609"/>
              <a:gd name="connsiteX3-31" fmla="*/ 0 w 12192000"/>
              <a:gd name="connsiteY3-32" fmla="*/ 1830609 h 1830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192000" h="1830609">
                <a:moveTo>
                  <a:pt x="0" y="1830609"/>
                </a:moveTo>
                <a:lnTo>
                  <a:pt x="1866820" y="0"/>
                </a:lnTo>
                <a:lnTo>
                  <a:pt x="12192000" y="1830609"/>
                </a:lnTo>
                <a:lnTo>
                  <a:pt x="0" y="1830609"/>
                </a:lnTo>
                <a:close/>
              </a:path>
            </a:pathLst>
          </a:custGeom>
          <a:solidFill>
            <a:srgbClr val="4E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3"/>
          <p:cNvSpPr/>
          <p:nvPr/>
        </p:nvSpPr>
        <p:spPr>
          <a:xfrm rot="16200000">
            <a:off x="6844342" y="2843842"/>
            <a:ext cx="1009291" cy="3590025"/>
          </a:xfrm>
          <a:custGeom>
            <a:avLst/>
            <a:gdLst>
              <a:gd name="connsiteX0" fmla="*/ 0 w 2260121"/>
              <a:gd name="connsiteY0" fmla="*/ 3157268 h 3157268"/>
              <a:gd name="connsiteX1" fmla="*/ 1130061 w 2260121"/>
              <a:gd name="connsiteY1" fmla="*/ 0 h 3157268"/>
              <a:gd name="connsiteX2" fmla="*/ 2260121 w 2260121"/>
              <a:gd name="connsiteY2" fmla="*/ 3157268 h 3157268"/>
              <a:gd name="connsiteX3" fmla="*/ 0 w 2260121"/>
              <a:gd name="connsiteY3" fmla="*/ 3157268 h 3157268"/>
              <a:gd name="connsiteX0-1" fmla="*/ 0 w 2260121"/>
              <a:gd name="connsiteY0-2" fmla="*/ 3364300 h 3364300"/>
              <a:gd name="connsiteX1-3" fmla="*/ 733245 w 2260121"/>
              <a:gd name="connsiteY1-4" fmla="*/ 0 h 3364300"/>
              <a:gd name="connsiteX2-5" fmla="*/ 2260121 w 2260121"/>
              <a:gd name="connsiteY2-6" fmla="*/ 3364300 h 3364300"/>
              <a:gd name="connsiteX3-7" fmla="*/ 0 w 2260121"/>
              <a:gd name="connsiteY3-8" fmla="*/ 3364300 h 3364300"/>
              <a:gd name="connsiteX0-9" fmla="*/ 0 w 2260121"/>
              <a:gd name="connsiteY0-10" fmla="*/ 4786700 h 4786700"/>
              <a:gd name="connsiteX1-11" fmla="*/ 445379 w 2260121"/>
              <a:gd name="connsiteY1-12" fmla="*/ 0 h 4786700"/>
              <a:gd name="connsiteX2-13" fmla="*/ 2260121 w 2260121"/>
              <a:gd name="connsiteY2-14" fmla="*/ 4786700 h 4786700"/>
              <a:gd name="connsiteX3-15" fmla="*/ 0 w 2260121"/>
              <a:gd name="connsiteY3-16" fmla="*/ 4786700 h 4786700"/>
              <a:gd name="connsiteX0-17" fmla="*/ 0 w 1345721"/>
              <a:gd name="connsiteY0-18" fmla="*/ 4786700 h 4786700"/>
              <a:gd name="connsiteX1-19" fmla="*/ 445379 w 1345721"/>
              <a:gd name="connsiteY1-20" fmla="*/ 0 h 4786700"/>
              <a:gd name="connsiteX2-21" fmla="*/ 1345721 w 1345721"/>
              <a:gd name="connsiteY2-22" fmla="*/ 4786700 h 4786700"/>
              <a:gd name="connsiteX3-23" fmla="*/ 0 w 1345721"/>
              <a:gd name="connsiteY3-24" fmla="*/ 4786700 h 4786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45721" h="4786700">
                <a:moveTo>
                  <a:pt x="0" y="4786700"/>
                </a:moveTo>
                <a:lnTo>
                  <a:pt x="445379" y="0"/>
                </a:lnTo>
                <a:lnTo>
                  <a:pt x="1345721" y="4786700"/>
                </a:lnTo>
                <a:lnTo>
                  <a:pt x="0" y="4786700"/>
                </a:lnTo>
                <a:close/>
              </a:path>
            </a:pathLst>
          </a:custGeom>
          <a:solidFill>
            <a:srgbClr val="E0C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3745" y="192701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软件分院软件工程二班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2" grpId="0" animBg="1"/>
      <p:bldP spid="23" grpId="0" animBg="1"/>
      <p:bldP spid="24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11133"/>
            <a:ext cx="9144000" cy="732367"/>
            <a:chOff x="0" y="4411133"/>
            <a:chExt cx="9144000" cy="732367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solidFill>
              <a:srgbClr val="01B5B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1385" y="2147161"/>
            <a:ext cx="179136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3999" cy="20002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4669" y="2838480"/>
            <a:ext cx="2018081" cy="5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7581" y="866644"/>
            <a:ext cx="3378169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首先要先构思网盘的大体框架，它需要实现的一下大致功能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30802" y="1080979"/>
            <a:ext cx="1250698" cy="0"/>
          </a:xfrm>
          <a:prstGeom prst="line">
            <a:avLst/>
          </a:prstGeom>
          <a:ln w="6350">
            <a:solidFill>
              <a:srgbClr val="01B5B6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596613" y="857250"/>
            <a:ext cx="461903" cy="461903"/>
          </a:xfrm>
          <a:prstGeom prst="ellipse">
            <a:avLst/>
          </a:prstGeom>
          <a:solidFill>
            <a:srgbClr val="01B5B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3303" y="1515678"/>
            <a:ext cx="3265347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对比市面上已有的网盘，想出我们做出的网盘应该是什么样子的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529374" y="1672863"/>
            <a:ext cx="12902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004710" y="1458660"/>
            <a:ext cx="461903" cy="461903"/>
          </a:xfrm>
          <a:prstGeom prst="ellipse">
            <a:avLst/>
          </a:prstGeom>
          <a:solidFill>
            <a:srgbClr val="4E484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9168" y="2323665"/>
            <a:ext cx="3096469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网盘的界面设计，注册及登录功能等的方式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07783" y="2398442"/>
            <a:ext cx="1359517" cy="0"/>
          </a:xfrm>
          <a:prstGeom prst="line">
            <a:avLst/>
          </a:prstGeom>
          <a:ln w="6350">
            <a:solidFill>
              <a:srgbClr val="F26932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192644" y="2165190"/>
            <a:ext cx="461903" cy="461903"/>
          </a:xfrm>
          <a:prstGeom prst="ellipse">
            <a:avLst/>
          </a:prstGeom>
          <a:solidFill>
            <a:srgbClr val="F2693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3303" y="3007132"/>
            <a:ext cx="3115519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利用所学的知识以及通过网络上学习到的来打造网盘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641108" y="3094465"/>
            <a:ext cx="12356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983094" y="2870736"/>
            <a:ext cx="461903" cy="4619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8007" y="3631582"/>
            <a:ext cx="3380643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不断进行调试，慢慢修改完善系统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033079" y="3720284"/>
            <a:ext cx="1634171" cy="0"/>
          </a:xfrm>
          <a:prstGeom prst="line">
            <a:avLst/>
          </a:prstGeom>
          <a:ln w="6350">
            <a:solidFill>
              <a:srgbClr val="265D82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508415" y="3467982"/>
            <a:ext cx="461903" cy="461903"/>
          </a:xfrm>
          <a:prstGeom prst="ellipse">
            <a:avLst/>
          </a:prstGeom>
          <a:solidFill>
            <a:srgbClr val="E0CB0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梯形 29"/>
          <p:cNvSpPr/>
          <p:nvPr/>
        </p:nvSpPr>
        <p:spPr>
          <a:xfrm rot="5400000">
            <a:off x="-409576" y="2066925"/>
            <a:ext cx="1257300" cy="438150"/>
          </a:xfrm>
          <a:prstGeom prst="trapezoid">
            <a:avLst>
              <a:gd name="adj" fmla="val 12235"/>
            </a:avLst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6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  <p:bldP spid="26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2638425"/>
            <a:ext cx="9144000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23948" y="1038225"/>
            <a:ext cx="1476376" cy="1581146"/>
            <a:chOff x="1114423" y="736269"/>
            <a:chExt cx="1476376" cy="1835478"/>
          </a:xfrm>
        </p:grpSpPr>
        <p:sp>
          <p:nvSpPr>
            <p:cNvPr id="29" name="等腰三角形 19"/>
            <p:cNvSpPr/>
            <p:nvPr/>
          </p:nvSpPr>
          <p:spPr>
            <a:xfrm flipV="1">
              <a:off x="1114423" y="736269"/>
              <a:ext cx="1476376" cy="1835478"/>
            </a:xfrm>
            <a:custGeom>
              <a:avLst/>
              <a:gdLst/>
              <a:ahLst/>
              <a:cxnLst/>
              <a:rect l="l" t="t" r="r" b="b"/>
              <a:pathLst>
                <a:path w="1476376" h="1924049">
                  <a:moveTo>
                    <a:pt x="0" y="1924049"/>
                  </a:moveTo>
                  <a:lnTo>
                    <a:pt x="1476376" y="1924049"/>
                  </a:lnTo>
                  <a:lnTo>
                    <a:pt x="1476376" y="161925"/>
                  </a:lnTo>
                  <a:lnTo>
                    <a:pt x="832105" y="161925"/>
                  </a:lnTo>
                  <a:lnTo>
                    <a:pt x="738189" y="0"/>
                  </a:lnTo>
                  <a:lnTo>
                    <a:pt x="644272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0951" y="804921"/>
              <a:ext cx="1158875" cy="1576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在日常我们都习惯于使用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qq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，如果你觉得又要记一个账户密码很麻烦，那么你可以使用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</a:rPr>
                <a:t>qq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邮箱进行注册和登录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02427" y="2825900"/>
            <a:ext cx="1116924" cy="37202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1B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="1" dirty="0">
                <a:solidFill>
                  <a:srgbClr val="01B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6616" y="2744998"/>
            <a:ext cx="1177509" cy="37202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6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鼠标轻放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57460" y="2099897"/>
            <a:ext cx="1133565" cy="37202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600" b="1" dirty="0">
                <a:solidFill>
                  <a:srgbClr val="F269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画面图标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6591" y="2133050"/>
            <a:ext cx="1682933" cy="37202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短信及二维码登录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934198" y="2847974"/>
            <a:ext cx="1476376" cy="1409701"/>
            <a:chOff x="6934198" y="2847974"/>
            <a:chExt cx="1476376" cy="1783403"/>
          </a:xfrm>
        </p:grpSpPr>
        <p:sp>
          <p:nvSpPr>
            <p:cNvPr id="36" name="等腰三角形 19"/>
            <p:cNvSpPr/>
            <p:nvPr/>
          </p:nvSpPr>
          <p:spPr>
            <a:xfrm>
              <a:off x="6934198" y="2847974"/>
              <a:ext cx="1476376" cy="1783403"/>
            </a:xfrm>
            <a:custGeom>
              <a:avLst/>
              <a:gdLst/>
              <a:ahLst/>
              <a:cxnLst/>
              <a:rect l="l" t="t" r="r" b="b"/>
              <a:pathLst>
                <a:path w="1476376" h="1924049">
                  <a:moveTo>
                    <a:pt x="0" y="1924049"/>
                  </a:moveTo>
                  <a:lnTo>
                    <a:pt x="1476376" y="1924049"/>
                  </a:lnTo>
                  <a:lnTo>
                    <a:pt x="1476376" y="161925"/>
                  </a:lnTo>
                  <a:lnTo>
                    <a:pt x="832105" y="161925"/>
                  </a:lnTo>
                  <a:lnTo>
                    <a:pt x="738189" y="0"/>
                  </a:lnTo>
                  <a:lnTo>
                    <a:pt x="644272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1245" y="3109392"/>
              <a:ext cx="1195858" cy="142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虽然登录界面又显示短信、二维码登录，但是由于时间的不足和水平的有限都未能达到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95623" y="2838451"/>
            <a:ext cx="1476376" cy="1562099"/>
            <a:chOff x="3095623" y="2838449"/>
            <a:chExt cx="1476376" cy="1783403"/>
          </a:xfrm>
        </p:grpSpPr>
        <p:sp>
          <p:nvSpPr>
            <p:cNvPr id="39" name="等腰三角形 19"/>
            <p:cNvSpPr/>
            <p:nvPr/>
          </p:nvSpPr>
          <p:spPr>
            <a:xfrm>
              <a:off x="3095623" y="2838449"/>
              <a:ext cx="1476376" cy="1783403"/>
            </a:xfrm>
            <a:custGeom>
              <a:avLst/>
              <a:gdLst/>
              <a:ahLst/>
              <a:cxnLst/>
              <a:rect l="l" t="t" r="r" b="b"/>
              <a:pathLst>
                <a:path w="1476376" h="1924049">
                  <a:moveTo>
                    <a:pt x="0" y="1924049"/>
                  </a:moveTo>
                  <a:lnTo>
                    <a:pt x="1476376" y="1924049"/>
                  </a:lnTo>
                  <a:lnTo>
                    <a:pt x="1476376" y="161925"/>
                  </a:lnTo>
                  <a:lnTo>
                    <a:pt x="832105" y="161925"/>
                  </a:lnTo>
                  <a:lnTo>
                    <a:pt x="738189" y="0"/>
                  </a:lnTo>
                  <a:lnTo>
                    <a:pt x="644272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47861" y="3137865"/>
              <a:ext cx="1246167" cy="1320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每一种不同类型我文件都有着不同的图标，如果全部文件都是一个图标看久了眼睛就会疲劳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72048" y="1028700"/>
            <a:ext cx="1476376" cy="1571621"/>
            <a:chOff x="4972048" y="764844"/>
            <a:chExt cx="1476376" cy="1835478"/>
          </a:xfrm>
        </p:grpSpPr>
        <p:sp>
          <p:nvSpPr>
            <p:cNvPr id="42" name="等腰三角形 19"/>
            <p:cNvSpPr/>
            <p:nvPr/>
          </p:nvSpPr>
          <p:spPr>
            <a:xfrm flipV="1">
              <a:off x="4972048" y="764844"/>
              <a:ext cx="1476376" cy="1835478"/>
            </a:xfrm>
            <a:custGeom>
              <a:avLst/>
              <a:gdLst/>
              <a:ahLst/>
              <a:cxnLst/>
              <a:rect l="l" t="t" r="r" b="b"/>
              <a:pathLst>
                <a:path w="1476376" h="1924049">
                  <a:moveTo>
                    <a:pt x="0" y="1924049"/>
                  </a:moveTo>
                  <a:lnTo>
                    <a:pt x="1476376" y="1924049"/>
                  </a:lnTo>
                  <a:lnTo>
                    <a:pt x="1476376" y="161925"/>
                  </a:lnTo>
                  <a:lnTo>
                    <a:pt x="832105" y="161925"/>
                  </a:lnTo>
                  <a:lnTo>
                    <a:pt x="738189" y="0"/>
                  </a:lnTo>
                  <a:lnTo>
                    <a:pt x="644272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bg1">
                <a:lumMod val="7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5193" y="934737"/>
              <a:ext cx="1157883" cy="1316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将鼠标轻拖在文件上面，它就会显示文件的基本信息。如：文件名称、修改时间、文件大小等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1800225" y="2638425"/>
            <a:ext cx="142875" cy="142875"/>
          </a:xfrm>
          <a:prstGeom prst="ellipse">
            <a:avLst/>
          </a:prstGeom>
          <a:solidFill>
            <a:srgbClr val="01B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62375" y="2638425"/>
            <a:ext cx="142875" cy="142875"/>
          </a:xfrm>
          <a:prstGeom prst="ellipse">
            <a:avLst/>
          </a:prstGeom>
          <a:solidFill>
            <a:srgbClr val="F269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648325" y="2638425"/>
            <a:ext cx="142875" cy="142875"/>
          </a:xfrm>
          <a:prstGeom prst="ellipse">
            <a:avLst/>
          </a:prstGeom>
          <a:solidFill>
            <a:srgbClr val="4E48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610475" y="2647950"/>
            <a:ext cx="142875" cy="142875"/>
          </a:xfrm>
          <a:prstGeom prst="ellipse">
            <a:avLst/>
          </a:prstGeom>
          <a:solidFill>
            <a:srgbClr val="E0CB0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0" y="4411133"/>
            <a:ext cx="9144000" cy="732367"/>
            <a:chOff x="0" y="4411133"/>
            <a:chExt cx="9144000" cy="732367"/>
          </a:xfrm>
        </p:grpSpPr>
        <p:sp>
          <p:nvSpPr>
            <p:cNvPr id="49" name="矩形 48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solidFill>
              <a:srgbClr val="01B5B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200025"/>
            <a:ext cx="695325" cy="685800"/>
          </a:xfrm>
          <a:prstGeom prst="rect">
            <a:avLst/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61336" y="289495"/>
            <a:ext cx="179136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特点与不足</a:t>
            </a:r>
          </a:p>
        </p:txBody>
      </p:sp>
      <p:sp>
        <p:nvSpPr>
          <p:cNvPr id="54" name="矩形 53"/>
          <p:cNvSpPr/>
          <p:nvPr/>
        </p:nvSpPr>
        <p:spPr>
          <a:xfrm>
            <a:off x="0" y="0"/>
            <a:ext cx="9143999" cy="20002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5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8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2" grpId="0"/>
      <p:bldP spid="33" grpId="0"/>
      <p:bldP spid="34" grpId="0"/>
      <p:bldP spid="44" grpId="0" animBg="1"/>
      <p:bldP spid="45" grpId="0" animBg="1"/>
      <p:bldP spid="46" grpId="0" animBg="1"/>
      <p:bldP spid="47" grpId="0" animBg="1"/>
      <p:bldP spid="51" grpId="0" animBg="1"/>
      <p:bldP spid="5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141331" y="1327521"/>
            <a:ext cx="923555" cy="775362"/>
            <a:chOff x="1381450" y="1381126"/>
            <a:chExt cx="572531" cy="480663"/>
          </a:xfrm>
        </p:grpSpPr>
        <p:grpSp>
          <p:nvGrpSpPr>
            <p:cNvPr id="8" name="组合 7"/>
            <p:cNvGrpSpPr/>
            <p:nvPr/>
          </p:nvGrpSpPr>
          <p:grpSpPr>
            <a:xfrm>
              <a:off x="1381450" y="1381126"/>
              <a:ext cx="572531" cy="480663"/>
              <a:chOff x="4734600" y="-868425"/>
              <a:chExt cx="935932" cy="785752"/>
            </a:xfrm>
            <a:solidFill>
              <a:schemeClr val="bg1">
                <a:lumMod val="65000"/>
              </a:schemeClr>
            </a:solidFill>
            <a:effectLst/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5026436" y="-156384"/>
                <a:ext cx="346369" cy="36856"/>
              </a:xfrm>
              <a:custGeom>
                <a:avLst/>
                <a:gdLst>
                  <a:gd name="T0" fmla="*/ 42 w 56"/>
                  <a:gd name="T1" fmla="*/ 0 h 6"/>
                  <a:gd name="T2" fmla="*/ 14 w 56"/>
                  <a:gd name="T3" fmla="*/ 0 h 6"/>
                  <a:gd name="T4" fmla="*/ 10 w 56"/>
                  <a:gd name="T5" fmla="*/ 3 h 6"/>
                  <a:gd name="T6" fmla="*/ 0 w 56"/>
                  <a:gd name="T7" fmla="*/ 6 h 6"/>
                  <a:gd name="T8" fmla="*/ 0 w 56"/>
                  <a:gd name="T9" fmla="*/ 6 h 6"/>
                  <a:gd name="T10" fmla="*/ 56 w 56"/>
                  <a:gd name="T11" fmla="*/ 6 h 6"/>
                  <a:gd name="T12" fmla="*/ 56 w 56"/>
                  <a:gd name="T13" fmla="*/ 6 h 6"/>
                  <a:gd name="T14" fmla="*/ 46 w 56"/>
                  <a:gd name="T15" fmla="*/ 3 h 6"/>
                  <a:gd name="T16" fmla="*/ 42 w 56"/>
                  <a:gd name="T17" fmla="*/ 0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6"/>
                  <a:gd name="T29" fmla="*/ 56 w 56"/>
                  <a:gd name="T30" fmla="*/ 6 h 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6">
                    <a:moveTo>
                      <a:pt x="4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3" y="3"/>
                      <a:pt x="1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6" y="6"/>
                      <a:pt x="46" y="3"/>
                    </a:cubicBezTo>
                    <a:cubicBezTo>
                      <a:pt x="44" y="3"/>
                      <a:pt x="43" y="1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effectLst/>
                  <a:latin typeface="方正兰亭细黑_GBK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026436" y="-107735"/>
                <a:ext cx="346369" cy="2506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effectLst/>
                  <a:latin typeface="方正兰亭细黑_GBK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5088340" y="-231568"/>
                <a:ext cx="222561" cy="61917"/>
              </a:xfrm>
              <a:custGeom>
                <a:avLst/>
                <a:gdLst>
                  <a:gd name="T0" fmla="*/ 32 w 36"/>
                  <a:gd name="T1" fmla="*/ 10 h 10"/>
                  <a:gd name="T2" fmla="*/ 36 w 36"/>
                  <a:gd name="T3" fmla="*/ 0 h 10"/>
                  <a:gd name="T4" fmla="*/ 0 w 36"/>
                  <a:gd name="T5" fmla="*/ 0 h 10"/>
                  <a:gd name="T6" fmla="*/ 5 w 36"/>
                  <a:gd name="T7" fmla="*/ 10 h 10"/>
                  <a:gd name="T8" fmla="*/ 32 w 36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"/>
                  <a:gd name="T17" fmla="*/ 36 w 36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">
                    <a:moveTo>
                      <a:pt x="32" y="10"/>
                    </a:moveTo>
                    <a:cubicBezTo>
                      <a:pt x="32" y="6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6"/>
                      <a:pt x="5" y="10"/>
                    </a:cubicBezTo>
                    <a:lnTo>
                      <a:pt x="32" y="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effectLst/>
                  <a:latin typeface="方正兰亭细黑_GBK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Freeform 11"/>
              <p:cNvSpPr>
                <a:spLocks noEditPoints="1" noChangeArrowheads="1"/>
              </p:cNvSpPr>
              <p:nvPr/>
            </p:nvSpPr>
            <p:spPr bwMode="auto">
              <a:xfrm>
                <a:off x="4734600" y="-868425"/>
                <a:ext cx="935932" cy="625063"/>
              </a:xfrm>
              <a:custGeom>
                <a:avLst/>
                <a:gdLst>
                  <a:gd name="T0" fmla="*/ 146 w 151"/>
                  <a:gd name="T1" fmla="*/ 0 h 101"/>
                  <a:gd name="T2" fmla="*/ 5 w 151"/>
                  <a:gd name="T3" fmla="*/ 0 h 101"/>
                  <a:gd name="T4" fmla="*/ 0 w 151"/>
                  <a:gd name="T5" fmla="*/ 5 h 101"/>
                  <a:gd name="T6" fmla="*/ 0 w 151"/>
                  <a:gd name="T7" fmla="*/ 96 h 101"/>
                  <a:gd name="T8" fmla="*/ 5 w 151"/>
                  <a:gd name="T9" fmla="*/ 101 h 101"/>
                  <a:gd name="T10" fmla="*/ 146 w 151"/>
                  <a:gd name="T11" fmla="*/ 101 h 101"/>
                  <a:gd name="T12" fmla="*/ 151 w 151"/>
                  <a:gd name="T13" fmla="*/ 96 h 101"/>
                  <a:gd name="T14" fmla="*/ 151 w 151"/>
                  <a:gd name="T15" fmla="*/ 5 h 101"/>
                  <a:gd name="T16" fmla="*/ 146 w 151"/>
                  <a:gd name="T17" fmla="*/ 0 h 101"/>
                  <a:gd name="T18" fmla="*/ 147 w 151"/>
                  <a:gd name="T19" fmla="*/ 88 h 101"/>
                  <a:gd name="T20" fmla="*/ 146 w 151"/>
                  <a:gd name="T21" fmla="*/ 88 h 101"/>
                  <a:gd name="T22" fmla="*/ 5 w 151"/>
                  <a:gd name="T23" fmla="*/ 88 h 101"/>
                  <a:gd name="T24" fmla="*/ 4 w 151"/>
                  <a:gd name="T25" fmla="*/ 88 h 101"/>
                  <a:gd name="T26" fmla="*/ 4 w 151"/>
                  <a:gd name="T27" fmla="*/ 5 h 101"/>
                  <a:gd name="T28" fmla="*/ 5 w 151"/>
                  <a:gd name="T29" fmla="*/ 4 h 101"/>
                  <a:gd name="T30" fmla="*/ 146 w 151"/>
                  <a:gd name="T31" fmla="*/ 4 h 101"/>
                  <a:gd name="T32" fmla="*/ 147 w 151"/>
                  <a:gd name="T33" fmla="*/ 5 h 101"/>
                  <a:gd name="T34" fmla="*/ 147 w 151"/>
                  <a:gd name="T35" fmla="*/ 88 h 1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1"/>
                  <a:gd name="T55" fmla="*/ 0 h 101"/>
                  <a:gd name="T56" fmla="*/ 151 w 151"/>
                  <a:gd name="T57" fmla="*/ 101 h 1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1" h="101">
                    <a:moveTo>
                      <a:pt x="14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9"/>
                      <a:pt x="2" y="101"/>
                      <a:pt x="5" y="101"/>
                    </a:cubicBezTo>
                    <a:cubicBezTo>
                      <a:pt x="146" y="101"/>
                      <a:pt x="146" y="101"/>
                      <a:pt x="146" y="101"/>
                    </a:cubicBezTo>
                    <a:cubicBezTo>
                      <a:pt x="149" y="101"/>
                      <a:pt x="151" y="99"/>
                      <a:pt x="151" y="96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1" y="2"/>
                      <a:pt x="149" y="0"/>
                      <a:pt x="146" y="0"/>
                    </a:cubicBezTo>
                    <a:close/>
                    <a:moveTo>
                      <a:pt x="147" y="88"/>
                    </a:moveTo>
                    <a:cubicBezTo>
                      <a:pt x="147" y="88"/>
                      <a:pt x="147" y="88"/>
                      <a:pt x="146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5" y="88"/>
                      <a:pt x="4" y="88"/>
                      <a:pt x="4" y="8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146" y="4"/>
                      <a:pt x="146" y="4"/>
                      <a:pt x="146" y="4"/>
                    </a:cubicBezTo>
                    <a:cubicBezTo>
                      <a:pt x="147" y="4"/>
                      <a:pt x="147" y="5"/>
                      <a:pt x="147" y="5"/>
                    </a:cubicBezTo>
                    <a:lnTo>
                      <a:pt x="147" y="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effectLst/>
                  <a:latin typeface="方正兰亭细黑_GBK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3" y="1396693"/>
              <a:ext cx="352374" cy="346810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895600" y="2103699"/>
            <a:ext cx="3257550" cy="839526"/>
            <a:chOff x="2914650" y="2103699"/>
            <a:chExt cx="3257550" cy="83952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408620" y="2103699"/>
              <a:ext cx="255181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914650" y="2114550"/>
              <a:ext cx="3257550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1" y="2743199"/>
            <a:ext cx="9144001" cy="2400301"/>
            <a:chOff x="-1" y="2743199"/>
            <a:chExt cx="9144001" cy="2400301"/>
          </a:xfrm>
        </p:grpSpPr>
        <p:sp>
          <p:nvSpPr>
            <p:cNvPr id="28" name="梯形 27"/>
            <p:cNvSpPr/>
            <p:nvPr/>
          </p:nvSpPr>
          <p:spPr>
            <a:xfrm>
              <a:off x="-1" y="2743199"/>
              <a:ext cx="9144000" cy="2400297"/>
            </a:xfrm>
            <a:custGeom>
              <a:avLst/>
              <a:gdLst/>
              <a:ahLst/>
              <a:cxnLst/>
              <a:rect l="l" t="t" r="r" b="b"/>
              <a:pathLst>
                <a:path w="9144000" h="2533648">
                  <a:moveTo>
                    <a:pt x="2621917" y="0"/>
                  </a:moveTo>
                  <a:lnTo>
                    <a:pt x="6607808" y="0"/>
                  </a:lnTo>
                  <a:lnTo>
                    <a:pt x="6830871" y="531746"/>
                  </a:lnTo>
                  <a:lnTo>
                    <a:pt x="9144000" y="531746"/>
                  </a:lnTo>
                  <a:lnTo>
                    <a:pt x="9144000" y="2533648"/>
                  </a:lnTo>
                  <a:lnTo>
                    <a:pt x="0" y="2533648"/>
                  </a:lnTo>
                  <a:lnTo>
                    <a:pt x="0" y="531746"/>
                  </a:lnTo>
                  <a:lnTo>
                    <a:pt x="2398855" y="531746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4791075"/>
              <a:ext cx="9144000" cy="352425"/>
            </a:xfrm>
            <a:prstGeom prst="rect">
              <a:avLst/>
            </a:prstGeom>
            <a:solidFill>
              <a:srgbClr val="01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0"/>
            <a:ext cx="9143999" cy="20002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2"/>
          <p:cNvSpPr txBox="1"/>
          <p:nvPr/>
        </p:nvSpPr>
        <p:spPr>
          <a:xfrm>
            <a:off x="3497102" y="2124150"/>
            <a:ext cx="221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spc="300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总节</a:t>
            </a:r>
            <a:endParaRPr lang="zh-HK" altLang="en-US" sz="3200" b="1" spc="300" dirty="0">
              <a:solidFill>
                <a:srgbClr val="4E4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梯形 25"/>
          <p:cNvSpPr/>
          <p:nvPr/>
        </p:nvSpPr>
        <p:spPr>
          <a:xfrm flipV="1">
            <a:off x="3305174" y="203194"/>
            <a:ext cx="2552701" cy="317493"/>
          </a:xfrm>
          <a:prstGeom prst="trapezoid">
            <a:avLst>
              <a:gd name="adj" fmla="val 39884"/>
            </a:avLst>
          </a:prstGeom>
          <a:solidFill>
            <a:srgbClr val="01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26"/>
          <p:cNvSpPr/>
          <p:nvPr/>
        </p:nvSpPr>
        <p:spPr>
          <a:xfrm flipV="1">
            <a:off x="3400425" y="0"/>
            <a:ext cx="2362200" cy="520700"/>
          </a:xfrm>
          <a:prstGeom prst="trapezoid">
            <a:avLst>
              <a:gd name="adj" fmla="val 9535"/>
            </a:avLst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/>
          <p:cNvSpPr/>
          <p:nvPr/>
        </p:nvSpPr>
        <p:spPr>
          <a:xfrm rot="5400000">
            <a:off x="4463354" y="66330"/>
            <a:ext cx="273090" cy="417909"/>
          </a:xfrm>
          <a:prstGeom prst="chevron">
            <a:avLst>
              <a:gd name="adj" fmla="val 700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9142" y="3342606"/>
            <a:ext cx="8832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学习应该贵在坚持，不能图一时的新鲜感。在学习的过程中如果遇到了什么困难应该早发现早解决。多看一些资料，多多的向高手请教，这样才好。要学会总结和领会，当然，学习</a:t>
            </a:r>
            <a:r>
              <a:rPr lang="en-US" altLang="zh-CN" dirty="0"/>
              <a:t>java</a:t>
            </a:r>
            <a:r>
              <a:rPr lang="zh-CN" altLang="en-US" dirty="0"/>
              <a:t>每个人都有自己的想法，也有自己的独特学习方法。总之适合自己的就是最好的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54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" grpId="0"/>
          <p:bldP spid="26" grpId="0" animBg="1"/>
          <p:bldP spid="2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" grpId="0"/>
          <p:bldP spid="26" grpId="0" animBg="1"/>
          <p:bldP spid="27" grpId="0" animBg="1"/>
          <p:bldP spid="1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48577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9069" y="2346593"/>
            <a:ext cx="1429201" cy="450800"/>
            <a:chOff x="205589" y="828675"/>
            <a:chExt cx="1429201" cy="454244"/>
          </a:xfrm>
        </p:grpSpPr>
        <p:sp>
          <p:nvSpPr>
            <p:cNvPr id="4" name="同侧圆角矩形 3"/>
            <p:cNvSpPr/>
            <p:nvPr/>
          </p:nvSpPr>
          <p:spPr>
            <a:xfrm>
              <a:off x="205589" y="828675"/>
              <a:ext cx="1429201" cy="454244"/>
            </a:xfrm>
            <a:prstGeom prst="round2SameRect">
              <a:avLst/>
            </a:prstGeom>
            <a:solidFill>
              <a:srgbClr val="01B5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20"/>
            <p:cNvSpPr txBox="1"/>
            <p:nvPr/>
          </p:nvSpPr>
          <p:spPr>
            <a:xfrm>
              <a:off x="327795" y="891570"/>
              <a:ext cx="1158105" cy="34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25666" y="2346593"/>
            <a:ext cx="1429201" cy="450800"/>
            <a:chOff x="1652186" y="828675"/>
            <a:chExt cx="1429201" cy="454244"/>
          </a:xfrm>
        </p:grpSpPr>
        <p:sp>
          <p:nvSpPr>
            <p:cNvPr id="7" name="同侧圆角矩形 6"/>
            <p:cNvSpPr/>
            <p:nvPr/>
          </p:nvSpPr>
          <p:spPr>
            <a:xfrm>
              <a:off x="1652186" y="828675"/>
              <a:ext cx="1429201" cy="454244"/>
            </a:xfrm>
            <a:prstGeom prst="round2SameRect">
              <a:avLst/>
            </a:prstGeom>
            <a:solidFill>
              <a:srgbClr val="4E48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20"/>
            <p:cNvSpPr txBox="1"/>
            <p:nvPr/>
          </p:nvSpPr>
          <p:spPr>
            <a:xfrm>
              <a:off x="1775595" y="901095"/>
              <a:ext cx="1158105" cy="34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72263" y="2346593"/>
            <a:ext cx="1429201" cy="450800"/>
            <a:chOff x="3098783" y="828675"/>
            <a:chExt cx="1429201" cy="454244"/>
          </a:xfrm>
        </p:grpSpPr>
        <p:sp>
          <p:nvSpPr>
            <p:cNvPr id="10" name="同侧圆角矩形 9"/>
            <p:cNvSpPr/>
            <p:nvPr/>
          </p:nvSpPr>
          <p:spPr>
            <a:xfrm>
              <a:off x="3098783" y="828675"/>
              <a:ext cx="1429201" cy="454244"/>
            </a:xfrm>
            <a:prstGeom prst="round2SameRect">
              <a:avLst/>
            </a:prstGeom>
            <a:solidFill>
              <a:srgbClr val="F26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20"/>
            <p:cNvSpPr txBox="1"/>
            <p:nvPr/>
          </p:nvSpPr>
          <p:spPr>
            <a:xfrm>
              <a:off x="3261495" y="901095"/>
              <a:ext cx="1158105" cy="34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31369" y="2346593"/>
            <a:ext cx="1429201" cy="450800"/>
            <a:chOff x="4535855" y="828675"/>
            <a:chExt cx="1429201" cy="454244"/>
          </a:xfrm>
        </p:grpSpPr>
        <p:sp>
          <p:nvSpPr>
            <p:cNvPr id="13" name="同侧圆角矩形 12"/>
            <p:cNvSpPr/>
            <p:nvPr/>
          </p:nvSpPr>
          <p:spPr>
            <a:xfrm>
              <a:off x="4535855" y="828675"/>
              <a:ext cx="1429201" cy="454244"/>
            </a:xfrm>
            <a:prstGeom prst="round2SameRect">
              <a:avLst/>
            </a:prstGeom>
            <a:solidFill>
              <a:srgbClr val="265D8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642620" y="901095"/>
              <a:ext cx="1158105" cy="34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9458" y="2346593"/>
            <a:ext cx="1429201" cy="450800"/>
            <a:chOff x="5972927" y="828675"/>
            <a:chExt cx="1429201" cy="454244"/>
          </a:xfrm>
        </p:grpSpPr>
        <p:sp>
          <p:nvSpPr>
            <p:cNvPr id="16" name="同侧圆角矩形 15"/>
            <p:cNvSpPr/>
            <p:nvPr/>
          </p:nvSpPr>
          <p:spPr>
            <a:xfrm>
              <a:off x="5972927" y="828675"/>
              <a:ext cx="1429201" cy="454244"/>
            </a:xfrm>
            <a:prstGeom prst="round2SameRect">
              <a:avLst/>
            </a:prstGeom>
            <a:solidFill>
              <a:srgbClr val="E0CB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5983944" y="901095"/>
              <a:ext cx="1418183" cy="34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特点与不足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38565" y="2346593"/>
            <a:ext cx="1429201" cy="450800"/>
            <a:chOff x="7410000" y="828675"/>
            <a:chExt cx="1429201" cy="454244"/>
          </a:xfrm>
        </p:grpSpPr>
        <p:sp>
          <p:nvSpPr>
            <p:cNvPr id="19" name="同侧圆角矩形 18"/>
            <p:cNvSpPr/>
            <p:nvPr/>
          </p:nvSpPr>
          <p:spPr>
            <a:xfrm>
              <a:off x="7410000" y="828675"/>
              <a:ext cx="1429201" cy="454244"/>
            </a:xfrm>
            <a:prstGeom prst="round2SameRect">
              <a:avLst/>
            </a:prstGeom>
            <a:solidFill>
              <a:srgbClr val="4E48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7557270" y="901095"/>
              <a:ext cx="1158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HK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61413" y="749147"/>
            <a:ext cx="752102" cy="749343"/>
            <a:chOff x="1709739" y="2636838"/>
            <a:chExt cx="1590160" cy="1584325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22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38100" dist="12700" dir="15600000">
                <a:prstClr val="black">
                  <a:alpha val="52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1" name="文本框 34"/>
          <p:cNvSpPr txBox="1"/>
          <p:nvPr/>
        </p:nvSpPr>
        <p:spPr>
          <a:xfrm>
            <a:off x="3714480" y="1890149"/>
            <a:ext cx="16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>
                <a:solidFill>
                  <a:schemeClr val="bg1">
                    <a:lumMod val="65000"/>
                  </a:schemeClr>
                </a:solidFill>
                <a:latin typeface="Autumn" pitchFamily="2" charset="0"/>
                <a:ea typeface="微软雅黑" panose="020B0503020204020204" pitchFamily="34" charset="-122"/>
              </a:rPr>
              <a:t>CONTANTS</a:t>
            </a:r>
            <a:endParaRPr lang="zh-HK" altLang="en-US" sz="1600" spc="300" dirty="0">
              <a:solidFill>
                <a:schemeClr val="bg1">
                  <a:lumMod val="65000"/>
                </a:schemeClr>
              </a:solidFill>
              <a:latin typeface="Autumn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文本框 20"/>
          <p:cNvSpPr txBox="1"/>
          <p:nvPr/>
        </p:nvSpPr>
        <p:spPr>
          <a:xfrm>
            <a:off x="4017791" y="1528023"/>
            <a:ext cx="110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300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HK" altLang="en-US" sz="2400" b="1" spc="300" dirty="0">
              <a:solidFill>
                <a:srgbClr val="4E4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28003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梯形 33"/>
          <p:cNvSpPr/>
          <p:nvPr/>
        </p:nvSpPr>
        <p:spPr>
          <a:xfrm flipV="1">
            <a:off x="3580483" y="-3"/>
            <a:ext cx="1949984" cy="485775"/>
          </a:xfrm>
          <a:prstGeom prst="trapezoid">
            <a:avLst>
              <a:gd name="adj" fmla="val 15000"/>
            </a:avLst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2809875"/>
            <a:ext cx="9144001" cy="235267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/>
      <p:bldP spid="32" grpId="0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732367"/>
            <a:chOff x="0" y="-17992"/>
            <a:chExt cx="9144000" cy="732367"/>
          </a:xfrm>
        </p:grpSpPr>
        <p:sp>
          <p:nvSpPr>
            <p:cNvPr id="3" name="矩形 2"/>
            <p:cNvSpPr/>
            <p:nvPr/>
          </p:nvSpPr>
          <p:spPr>
            <a:xfrm>
              <a:off x="2286000" y="95251"/>
              <a:ext cx="6858000" cy="466724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2"/>
            <p:cNvSpPr/>
            <p:nvPr/>
          </p:nvSpPr>
          <p:spPr>
            <a:xfrm>
              <a:off x="0" y="-17992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solidFill>
              <a:srgbClr val="01B5B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407801" y="1366321"/>
            <a:ext cx="1498976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4E4848">
                    <a:alpha val="91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4000" b="1" dirty="0">
              <a:solidFill>
                <a:srgbClr val="4E4848">
                  <a:alpha val="91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29000" y="866775"/>
            <a:ext cx="5240545" cy="3219450"/>
            <a:chOff x="3429000" y="914400"/>
            <a:chExt cx="5240545" cy="3219450"/>
          </a:xfrm>
          <a:solidFill>
            <a:schemeClr val="bg1">
              <a:lumMod val="95000"/>
            </a:schemeClr>
          </a:solidFill>
        </p:grpSpPr>
        <p:sp>
          <p:nvSpPr>
            <p:cNvPr id="8" name="剪去单角的矩形 7"/>
            <p:cNvSpPr/>
            <p:nvPr/>
          </p:nvSpPr>
          <p:spPr>
            <a:xfrm flipV="1">
              <a:off x="3429000" y="914400"/>
              <a:ext cx="5229224" cy="3219450"/>
            </a:xfrm>
            <a:prstGeom prst="snip1Rect">
              <a:avLst>
                <a:gd name="adj" fmla="val 9541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019350">
              <a:off x="8223887" y="3838788"/>
              <a:ext cx="445658" cy="176277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83530" y="940929"/>
            <a:ext cx="4315253" cy="262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随着科技的发展，手机电脑等智能设备更换的速度越来越快，但是每次更换设备都要将数据文件等东西又要传输到新的设备中，这样每次操作起来非常麻烦。但是你使用网盘储存你的文件就方便多了，网盘的出现就改变了这一点，如今你只要可以接入网络，登录上自己的账号，就可以随时随地的查看自己保存的文件，网盘应用支持多个终端同时在线并管理文件，需要的时候下载到本地就可以了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4257674"/>
            <a:ext cx="9144000" cy="885825"/>
            <a:chOff x="0" y="4257674"/>
            <a:chExt cx="9144000" cy="885825"/>
          </a:xfrm>
        </p:grpSpPr>
        <p:sp>
          <p:nvSpPr>
            <p:cNvPr id="12" name="矩形 11"/>
            <p:cNvSpPr/>
            <p:nvPr/>
          </p:nvSpPr>
          <p:spPr>
            <a:xfrm flipH="1" flipV="1">
              <a:off x="0" y="4419599"/>
              <a:ext cx="9144000" cy="638176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flipH="1" flipV="1">
              <a:off x="0" y="4257674"/>
              <a:ext cx="9144000" cy="885825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solidFill>
              <a:srgbClr val="4E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1" t="29630" r="35803" b="25377"/>
          <a:stretch>
            <a:fillRect/>
          </a:stretch>
        </p:blipFill>
        <p:spPr>
          <a:xfrm>
            <a:off x="359266" y="2028041"/>
            <a:ext cx="1674502" cy="1896535"/>
          </a:xfrm>
          <a:prstGeom prst="rect">
            <a:avLst/>
          </a:prstGeom>
          <a:ln>
            <a:noFill/>
          </a:ln>
          <a:effectLst>
            <a:outerShdw blurRad="203200" dist="88900" dir="7200000" algn="tr" rotWithShape="0">
              <a:prstClr val="black">
                <a:alpha val="21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11133"/>
            <a:ext cx="9144000" cy="732367"/>
            <a:chOff x="0" y="4411133"/>
            <a:chExt cx="9144000" cy="732367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solidFill>
              <a:srgbClr val="01B5B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190500"/>
            <a:ext cx="695325" cy="685800"/>
          </a:xfrm>
          <a:prstGeom prst="rect">
            <a:avLst/>
          </a:prstGeom>
          <a:solidFill>
            <a:srgbClr val="01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5325" y="390525"/>
            <a:ext cx="179136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百度网盘项目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3999" cy="20002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4E484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375" y="9895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1B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1600" dirty="0">
              <a:solidFill>
                <a:srgbClr val="01B5B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2248" y="1459321"/>
            <a:ext cx="1701209" cy="0"/>
          </a:xfrm>
          <a:prstGeom prst="line">
            <a:avLst/>
          </a:prstGeom>
          <a:ln w="25400">
            <a:solidFill>
              <a:srgbClr val="01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271025" y="1314707"/>
            <a:ext cx="297713" cy="297713"/>
          </a:xfrm>
          <a:prstGeom prst="ellipse">
            <a:avLst/>
          </a:prstGeom>
          <a:solidFill>
            <a:schemeClr val="bg1"/>
          </a:solidFill>
          <a:ln>
            <a:solidFill>
              <a:srgbClr val="01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7BEDF"/>
                </a:solidFill>
              </a:rPr>
              <a:t>1</a:t>
            </a:r>
            <a:endParaRPr lang="zh-CN" altLang="en-US" dirty="0">
              <a:solidFill>
                <a:srgbClr val="17BED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7686" y="10166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4E4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开发目的</a:t>
            </a:r>
            <a:endParaRPr lang="zh-CN" altLang="en-US" sz="1600" dirty="0">
              <a:solidFill>
                <a:srgbClr val="4E4848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30216" y="1459320"/>
            <a:ext cx="1701209" cy="0"/>
          </a:xfrm>
          <a:prstGeom prst="line">
            <a:avLst/>
          </a:prstGeom>
          <a:ln w="25400">
            <a:solidFill>
              <a:srgbClr val="4E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418269" y="1310464"/>
            <a:ext cx="297713" cy="297713"/>
          </a:xfrm>
          <a:prstGeom prst="ellipse">
            <a:avLst/>
          </a:prstGeom>
          <a:solidFill>
            <a:schemeClr val="bg1"/>
          </a:solidFill>
          <a:ln>
            <a:solidFill>
              <a:srgbClr val="4E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E4848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5965" y="9895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0CB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技术选择</a:t>
            </a:r>
            <a:endParaRPr lang="zh-CN" altLang="en-US" sz="1600" dirty="0">
              <a:solidFill>
                <a:srgbClr val="E0CB02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56669" y="1459320"/>
            <a:ext cx="1701209" cy="0"/>
          </a:xfrm>
          <a:prstGeom prst="line">
            <a:avLst/>
          </a:prstGeom>
          <a:ln w="25400">
            <a:solidFill>
              <a:srgbClr val="E0CB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46548" y="1321324"/>
            <a:ext cx="297713" cy="297713"/>
          </a:xfrm>
          <a:prstGeom prst="ellipse">
            <a:avLst/>
          </a:prstGeom>
          <a:solidFill>
            <a:schemeClr val="bg1"/>
          </a:solidFill>
          <a:ln>
            <a:solidFill>
              <a:srgbClr val="E0C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0CB02"/>
                </a:solidFill>
              </a:rPr>
              <a:t>3</a:t>
            </a:r>
            <a:endParaRPr lang="zh-CN" altLang="en-US" dirty="0">
              <a:solidFill>
                <a:srgbClr val="E0CB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7416" y="2263249"/>
            <a:ext cx="1694133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63745" y="1608177"/>
            <a:ext cx="1694133" cy="22003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JAVA.Swing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20058" y="1550840"/>
            <a:ext cx="1694133" cy="15847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学习知识点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熟悉基础语法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学习开发思维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学习代码规范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学习解决问题的思路</a:t>
            </a:r>
            <a:endParaRPr lang="zh-CN" altLang="en-US" sz="10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208" y="1550840"/>
            <a:ext cx="1694133" cy="18925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该项目是一个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架构的网盘项目，可以实现多用户登录，文件查询，文件上传，文件下载，文件删除，以及文件在线查看等多种实用功能。</a:t>
            </a:r>
            <a:endParaRPr lang="zh-CN" altLang="en-US" sz="10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decel="4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2" grpId="0"/>
      <p:bldP spid="14" grpId="0" animBg="1"/>
      <p:bldP spid="15" grpId="0"/>
      <p:bldP spid="17" grpId="0" animBg="1"/>
      <p:bldP spid="24" grpId="0"/>
      <p:bldP spid="26" grpId="0" animBg="1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59"/>
          <p:cNvSpPr txBox="1"/>
          <p:nvPr/>
        </p:nvSpPr>
        <p:spPr>
          <a:xfrm>
            <a:off x="873547" y="2637332"/>
            <a:ext cx="121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1B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HK" altLang="en-US" sz="1600" b="1" dirty="0">
              <a:solidFill>
                <a:srgbClr val="01B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9"/>
          <p:cNvSpPr txBox="1"/>
          <p:nvPr/>
        </p:nvSpPr>
        <p:spPr>
          <a:xfrm>
            <a:off x="6190004" y="1185635"/>
            <a:ext cx="25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密码记不住？</a:t>
            </a:r>
            <a:endParaRPr lang="en-US" altLang="zh-CN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>
              <a:solidFill>
                <a:srgbClr val="F269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别担心，你的邮箱帮你记住一切</a:t>
            </a:r>
            <a:endParaRPr lang="zh-HK" alt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9804" y="2990367"/>
            <a:ext cx="1864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点击输入简要文字内容，文字内容需概括精炼，不用多余的文字修饰，言简意赅的说明该项内容。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2164" y="157291"/>
            <a:ext cx="21021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登录快人一步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0" y="4532319"/>
            <a:ext cx="9144000" cy="732367"/>
            <a:chOff x="0" y="4411133"/>
            <a:chExt cx="9144000" cy="73236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1" name="矩形 60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五边形 62"/>
          <p:cNvSpPr/>
          <p:nvPr/>
        </p:nvSpPr>
        <p:spPr>
          <a:xfrm>
            <a:off x="0" y="143220"/>
            <a:ext cx="1013552" cy="616945"/>
          </a:xfrm>
          <a:prstGeom prst="homePlate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311"/>
            <a:ext cx="5425524" cy="37536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B0CA55-1D09-4F5D-9381-46E5F5AB383B}"/>
              </a:ext>
            </a:extLst>
          </p:cNvPr>
          <p:cNvSpPr txBox="1"/>
          <p:nvPr/>
        </p:nvSpPr>
        <p:spPr>
          <a:xfrm>
            <a:off x="255139" y="202834"/>
            <a:ext cx="50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9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2000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2000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8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2" grpId="0"/>
          <p:bldP spid="59" grpId="0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8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2" grpId="0"/>
          <p:bldP spid="59" grpId="0"/>
          <p:bldP spid="6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59"/>
          <p:cNvSpPr txBox="1"/>
          <p:nvPr/>
        </p:nvSpPr>
        <p:spPr>
          <a:xfrm>
            <a:off x="901323" y="3285365"/>
            <a:ext cx="210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懊恼，这是什么文件？</a:t>
            </a:r>
            <a:endParaRPr lang="zh-HK" altLang="en-US" sz="16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16905" y="2629489"/>
            <a:ext cx="730188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v1.1.0</a:t>
            </a:r>
          </a:p>
        </p:txBody>
      </p:sp>
      <p:sp>
        <p:nvSpPr>
          <p:cNvPr id="43" name="矩形 42"/>
          <p:cNvSpPr/>
          <p:nvPr/>
        </p:nvSpPr>
        <p:spPr>
          <a:xfrm>
            <a:off x="6495275" y="2695666"/>
            <a:ext cx="192184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v3.0.0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82164" y="157291"/>
            <a:ext cx="210218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表格靠边，</a:t>
            </a:r>
            <a:endParaRPr lang="en-US" altLang="zh-CN" sz="20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给图标让出空间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0" y="4532319"/>
            <a:ext cx="9144000" cy="732367"/>
            <a:chOff x="0" y="4411133"/>
            <a:chExt cx="9144000" cy="73236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1" name="矩形 60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五边形 62"/>
          <p:cNvSpPr/>
          <p:nvPr/>
        </p:nvSpPr>
        <p:spPr>
          <a:xfrm>
            <a:off x="0" y="143220"/>
            <a:ext cx="1013552" cy="616945"/>
          </a:xfrm>
          <a:prstGeom prst="homePlate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96" y="816377"/>
            <a:ext cx="3279827" cy="1960821"/>
          </a:xfrm>
          <a:prstGeom prst="rect">
            <a:avLst/>
          </a:prstGeom>
        </p:spPr>
      </p:pic>
      <p:sp>
        <p:nvSpPr>
          <p:cNvPr id="14" name="文本框 59"/>
          <p:cNvSpPr txBox="1"/>
          <p:nvPr/>
        </p:nvSpPr>
        <p:spPr>
          <a:xfrm>
            <a:off x="6225917" y="3230157"/>
            <a:ext cx="224988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  <a:endParaRPr lang="en-US" altLang="zh-CN" sz="1600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网盘用图标帮你分辨</a:t>
            </a:r>
            <a:endParaRPr lang="en-US" altLang="zh-CN" sz="1600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" y="862954"/>
            <a:ext cx="3645217" cy="15683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4014A2-9881-41B8-8A99-536A2193A1B5}"/>
              </a:ext>
            </a:extLst>
          </p:cNvPr>
          <p:cNvSpPr txBox="1"/>
          <p:nvPr/>
        </p:nvSpPr>
        <p:spPr>
          <a:xfrm>
            <a:off x="255139" y="202834"/>
            <a:ext cx="50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9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2000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2000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8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2" grpId="0"/>
          <p:bldP spid="43" grpId="0"/>
          <p:bldP spid="59" grpId="0"/>
          <p:bldP spid="63" grpId="0" animBg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8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2" grpId="0"/>
          <p:bldP spid="43" grpId="0"/>
          <p:bldP spid="59" grpId="0"/>
          <p:bldP spid="63" grpId="0" animBg="1"/>
          <p:bldP spid="1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59"/>
          <p:cNvSpPr txBox="1"/>
          <p:nvPr/>
        </p:nvSpPr>
        <p:spPr>
          <a:xfrm>
            <a:off x="271204" y="1550536"/>
            <a:ext cx="234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文件列表式排列，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你的文件传输一目了然</a:t>
            </a:r>
            <a:endParaRPr lang="zh-HK" alt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2164" y="157291"/>
            <a:ext cx="232734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传输记录，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文件尽在掌握之中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0" y="4532319"/>
            <a:ext cx="9144000" cy="732367"/>
            <a:chOff x="0" y="4411133"/>
            <a:chExt cx="9144000" cy="73236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矩形 60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五边形 62"/>
          <p:cNvSpPr/>
          <p:nvPr/>
        </p:nvSpPr>
        <p:spPr>
          <a:xfrm>
            <a:off x="0" y="143220"/>
            <a:ext cx="1013552" cy="616945"/>
          </a:xfrm>
          <a:prstGeom prst="homePlat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90" y="1116882"/>
            <a:ext cx="6476114" cy="1529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" y="2942425"/>
            <a:ext cx="6040504" cy="1084193"/>
          </a:xfrm>
          <a:prstGeom prst="rect">
            <a:avLst/>
          </a:prstGeom>
        </p:spPr>
      </p:pic>
      <p:sp>
        <p:nvSpPr>
          <p:cNvPr id="15" name="文本框 59"/>
          <p:cNvSpPr txBox="1"/>
          <p:nvPr/>
        </p:nvSpPr>
        <p:spPr>
          <a:xfrm>
            <a:off x="6795376" y="3420003"/>
            <a:ext cx="234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下载的文件都在这儿！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CC9F7-FC10-409D-8974-9C5E2164EF30}"/>
              </a:ext>
            </a:extLst>
          </p:cNvPr>
          <p:cNvSpPr txBox="1"/>
          <p:nvPr/>
        </p:nvSpPr>
        <p:spPr>
          <a:xfrm>
            <a:off x="255139" y="202834"/>
            <a:ext cx="50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9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2000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2000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59" grpId="0"/>
          <p:bldP spid="63" grpId="0" animBg="1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59" grpId="0"/>
          <p:bldP spid="63" grpId="0" animBg="1"/>
          <p:bldP spid="1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082164" y="157291"/>
            <a:ext cx="232734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在线查看，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让内存甘心服软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0" y="4532319"/>
            <a:ext cx="9144000" cy="732367"/>
            <a:chOff x="0" y="4411133"/>
            <a:chExt cx="9144000" cy="73236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1" name="矩形 60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五边形 62"/>
          <p:cNvSpPr/>
          <p:nvPr/>
        </p:nvSpPr>
        <p:spPr>
          <a:xfrm>
            <a:off x="0" y="143220"/>
            <a:ext cx="1013552" cy="616945"/>
          </a:xfrm>
          <a:prstGeom prst="homePlat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14" y="2189120"/>
            <a:ext cx="2990738" cy="23279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988"/>
            <a:ext cx="3140452" cy="1842127"/>
          </a:xfrm>
          <a:prstGeom prst="rect">
            <a:avLst/>
          </a:prstGeom>
        </p:spPr>
      </p:pic>
      <p:sp>
        <p:nvSpPr>
          <p:cNvPr id="18" name="文本框 59"/>
          <p:cNvSpPr txBox="1"/>
          <p:nvPr/>
        </p:nvSpPr>
        <p:spPr>
          <a:xfrm>
            <a:off x="883322" y="2215848"/>
            <a:ext cx="246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支持在线查看文件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K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让小小的硬盘，也有大大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</a:t>
            </a:r>
            <a:endParaRPr lang="zh-HK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9FE7CD-CCD0-4C71-88FA-8F330EDA63FF}"/>
              </a:ext>
            </a:extLst>
          </p:cNvPr>
          <p:cNvSpPr txBox="1"/>
          <p:nvPr/>
        </p:nvSpPr>
        <p:spPr>
          <a:xfrm>
            <a:off x="255139" y="202834"/>
            <a:ext cx="50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9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2000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2000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  <p:bldP spid="63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  <p:bldP spid="63" grpId="0" animBg="1"/>
          <p:bldP spid="1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082164" y="157291"/>
            <a:ext cx="232734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你的文件，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你说了算！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0" y="4532319"/>
            <a:ext cx="9144000" cy="732367"/>
            <a:chOff x="0" y="4411133"/>
            <a:chExt cx="9144000" cy="732367"/>
          </a:xfrm>
          <a:solidFill>
            <a:schemeClr val="bg1">
              <a:lumMod val="85000"/>
            </a:schemeClr>
          </a:solidFill>
        </p:grpSpPr>
        <p:sp>
          <p:nvSpPr>
            <p:cNvPr id="61" name="矩形 60"/>
            <p:cNvSpPr/>
            <p:nvPr/>
          </p:nvSpPr>
          <p:spPr>
            <a:xfrm flipH="1" flipV="1">
              <a:off x="0" y="4524376"/>
              <a:ext cx="9144000" cy="46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flipH="1" flipV="1">
              <a:off x="0" y="4411133"/>
              <a:ext cx="9144000" cy="732367"/>
            </a:xfrm>
            <a:custGeom>
              <a:avLst/>
              <a:gdLst/>
              <a:ahLst/>
              <a:cxnLst/>
              <a:rect l="l" t="t" r="r" b="b"/>
              <a:pathLst>
                <a:path w="9144000" h="732367">
                  <a:moveTo>
                    <a:pt x="0" y="0"/>
                  </a:moveTo>
                  <a:lnTo>
                    <a:pt x="9144000" y="0"/>
                  </a:lnTo>
                  <a:lnTo>
                    <a:pt x="9144000" y="336905"/>
                  </a:lnTo>
                  <a:lnTo>
                    <a:pt x="2786666" y="336905"/>
                  </a:lnTo>
                  <a:lnTo>
                    <a:pt x="2604576" y="732367"/>
                  </a:lnTo>
                  <a:lnTo>
                    <a:pt x="0" y="7323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五边形 62"/>
          <p:cNvSpPr/>
          <p:nvPr/>
        </p:nvSpPr>
        <p:spPr>
          <a:xfrm>
            <a:off x="0" y="143220"/>
            <a:ext cx="1013552" cy="616945"/>
          </a:xfrm>
          <a:prstGeom prst="homePlate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/>
          <p:cNvSpPr txBox="1"/>
          <p:nvPr/>
        </p:nvSpPr>
        <p:spPr>
          <a:xfrm>
            <a:off x="6483136" y="2230744"/>
            <a:ext cx="246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自由切换下载路径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K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K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97C5CC-6462-441D-A884-FE3935D0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2" y="1006998"/>
            <a:ext cx="5443870" cy="30474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6DDC51-A0B7-400B-8A7F-2510EC439149}"/>
              </a:ext>
            </a:extLst>
          </p:cNvPr>
          <p:cNvSpPr txBox="1"/>
          <p:nvPr/>
        </p:nvSpPr>
        <p:spPr>
          <a:xfrm>
            <a:off x="255139" y="202834"/>
            <a:ext cx="50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9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2000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2000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  <p:bldP spid="63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8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  <p:bldP spid="63" grpId="0" animBg="1"/>
          <p:bldP spid="1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667</Words>
  <Application>Microsoft Office PowerPoint</Application>
  <PresentationFormat>全屏显示(16:9)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Autumn</vt:lpstr>
      <vt:lpstr>方正兰亭细黑_GBK</vt:lpstr>
      <vt:lpstr>华康俪金黑W8</vt:lpstr>
      <vt:lpstr>微软雅黑</vt:lpstr>
      <vt:lpstr>张海山锐谐体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dc:creator>熊猫办公</dc:creator>
  <cp:keywords>www.tukuppt.com</cp:keywords>
  <cp:lastModifiedBy>朱 宇航</cp:lastModifiedBy>
  <cp:revision>52</cp:revision>
  <dcterms:created xsi:type="dcterms:W3CDTF">2016-04-19T08:26:00Z</dcterms:created>
  <dcterms:modified xsi:type="dcterms:W3CDTF">2021-06-22T02:34:59Z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D0BB05E3D0B3449FA4D61EC56462734C</vt:lpwstr>
  </property>
  <property fmtid="{D5CDD505-2E9C-101B-9397-08002B2CF9AE}" pid="3" name="KSOProductBuildVer">
    <vt:lpwstr>2052-11.1.0.10577</vt:lpwstr>
  </property>
</Properties>
</file>