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322" r:id="rId5"/>
    <p:sldId id="324" r:id="rId6"/>
    <p:sldId id="323" r:id="rId7"/>
    <p:sldId id="325" r:id="rId8"/>
    <p:sldId id="327" r:id="rId9"/>
    <p:sldId id="328" r:id="rId10"/>
    <p:sldId id="329" r:id="rId11"/>
    <p:sldId id="330" r:id="rId12"/>
    <p:sldId id="331" r:id="rId13"/>
    <p:sldId id="332" r:id="rId14"/>
    <p:sldId id="334" r:id="rId15"/>
    <p:sldId id="333" r:id="rId16"/>
    <p:sldId id="335" r:id="rId17"/>
    <p:sldId id="338" r:id="rId18"/>
    <p:sldId id="339" r:id="rId19"/>
    <p:sldId id="341" r:id="rId20"/>
    <p:sldId id="340" r:id="rId21"/>
    <p:sldId id="342" r:id="rId22"/>
    <p:sldId id="343" r:id="rId23"/>
    <p:sldId id="344" r:id="rId24"/>
    <p:sldId id="346" r:id="rId25"/>
    <p:sldId id="289" r:id="rId26"/>
  </p:sldIdLst>
  <p:sldSz cx="24384000" cy="13716000"/>
  <p:notesSz cx="6858000" cy="9144000"/>
  <p:embeddedFontLst>
    <p:embeddedFont>
      <p:font typeface="OCRB" panose="020B0609020202020204" pitchFamily="49" charset="77"/>
      <p:regular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Open Sans ExtraBold" panose="020B0606030504020204" pitchFamily="34" charset="0"/>
      <p:bold r:id="rId33"/>
      <p:italic r:id="rId34"/>
      <p:boldItalic r:id="rId35"/>
    </p:embeddedFont>
    <p:embeddedFont>
      <p:font typeface="Open Sans Light" panose="020B0306030504020204" pitchFamily="34" charset="0"/>
      <p:regular r:id="rId36"/>
      <p:italic r:id="rId37"/>
    </p:embeddedFont>
    <p:embeddedFont>
      <p:font typeface="Open Sans Semibold" panose="020B0606030504020204" pitchFamily="34" charset="0"/>
      <p:regular r:id="rId38"/>
      <p:bold r:id="rId39"/>
      <p:italic r:id="rId40"/>
      <p:boldItalic r:id="rId4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9A4D00"/>
    <a:srgbClr val="FFCB98"/>
    <a:srgbClr val="FFEAD5"/>
    <a:srgbClr val="E0FCF9"/>
    <a:srgbClr val="F5AF36"/>
    <a:srgbClr val="314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 autoAdjust="0"/>
    <p:restoredTop sz="90524" autoAdjust="0"/>
  </p:normalViewPr>
  <p:slideViewPr>
    <p:cSldViewPr snapToGrid="0" snapToObjects="1">
      <p:cViewPr varScale="1">
        <p:scale>
          <a:sx n="50" d="100"/>
          <a:sy n="50" d="100"/>
        </p:scale>
        <p:origin x="1352" y="184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118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5" d="100"/>
        <a:sy n="5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71" name="Shape 17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87348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 b="0" i="0">
        <a:latin typeface="Open Sans Light" pitchFamily="2" charset="0"/>
        <a:ea typeface="Open Sans Light" pitchFamily="2" charset="0"/>
        <a:cs typeface="Open Sans Light" pitchFamily="2" charset="0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sv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9.svg"/><Relationship Id="rId7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6474C2C-5958-6F6B-1482-E67DED339D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4" name="UNIVERSITAS BINA NUSANTARA">
            <a:extLst>
              <a:ext uri="{FF2B5EF4-FFF2-40B4-BE49-F238E27FC236}">
                <a16:creationId xmlns:a16="http://schemas.microsoft.com/office/drawing/2014/main" id="{5DC7F27E-9CB9-099F-4DA7-367C6ADB411B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2B8CD-2B60-168D-460C-3FFD38B69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7" y="758208"/>
            <a:ext cx="2698754" cy="1143002"/>
          </a:xfrm>
          <a:prstGeom prst="rect">
            <a:avLst/>
          </a:prstGeom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69A49E29-524D-6392-0485-9DF63C0D6D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1248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3B0134B8-92DD-5A47-83ED-ED2B1DC0A2FA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797979"/>
              </a:gs>
              <a:gs pos="100000">
                <a:srgbClr val="A9A9A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3EC82-39FF-16C4-642C-2070D4989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79D2E17-CD2E-3750-65DE-315E0C44F51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794635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AB40C6-E41E-9F54-5391-1B969D0CD911}"/>
              </a:ext>
            </a:extLst>
          </p:cNvPr>
          <p:cNvSpPr/>
          <p:nvPr userDrawn="1"/>
        </p:nvSpPr>
        <p:spPr>
          <a:xfrm>
            <a:off x="6181816" y="4686855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0221CE-1DAF-B881-9928-5F7152658A68}"/>
              </a:ext>
            </a:extLst>
          </p:cNvPr>
          <p:cNvSpPr/>
          <p:nvPr userDrawn="1"/>
        </p:nvSpPr>
        <p:spPr>
          <a:xfrm>
            <a:off x="2167377" y="4686855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69ADC5F-7856-93FC-73B6-D0FD6CF171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1814" y="4995800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00A99FD3-8026-DED8-6415-E6F86A722F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754063" y="4995800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47E1DC-6698-D91F-6E0F-EE6AA5A0EE44}"/>
              </a:ext>
            </a:extLst>
          </p:cNvPr>
          <p:cNvSpPr/>
          <p:nvPr userDrawn="1"/>
        </p:nvSpPr>
        <p:spPr>
          <a:xfrm>
            <a:off x="6181816" y="7440664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546BDD-E691-E2BA-47E5-B549A7229C89}"/>
              </a:ext>
            </a:extLst>
          </p:cNvPr>
          <p:cNvSpPr/>
          <p:nvPr userDrawn="1"/>
        </p:nvSpPr>
        <p:spPr>
          <a:xfrm>
            <a:off x="2167377" y="7440664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60AF2BE-EDAA-B7C2-8580-AB1ACF70EF3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51814" y="7749609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EC36AFE-3A01-B3EC-7E28-B8F97B9003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54063" y="7749609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E84B4FD-950C-7E7E-B32E-0106A01D53C4}"/>
              </a:ext>
            </a:extLst>
          </p:cNvPr>
          <p:cNvSpPr/>
          <p:nvPr userDrawn="1"/>
        </p:nvSpPr>
        <p:spPr>
          <a:xfrm>
            <a:off x="6181816" y="10194473"/>
            <a:ext cx="15362340" cy="1800000"/>
          </a:xfrm>
          <a:prstGeom prst="roundRect">
            <a:avLst/>
          </a:prstGeom>
          <a:solidFill>
            <a:schemeClr val="tx1">
              <a:lumMod val="40000"/>
              <a:lumOff val="6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266147-1D67-88E4-9FE7-F833346E464A}"/>
              </a:ext>
            </a:extLst>
          </p:cNvPr>
          <p:cNvSpPr/>
          <p:nvPr userDrawn="1"/>
        </p:nvSpPr>
        <p:spPr>
          <a:xfrm>
            <a:off x="2167377" y="10194473"/>
            <a:ext cx="4545657" cy="180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6248EF39-489B-0AB6-1C39-97964F6585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51814" y="10503418"/>
            <a:ext cx="13796177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37917F2-61C0-8B23-0D87-2AA3EEB837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754063" y="10503418"/>
            <a:ext cx="3372284" cy="1204225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3F0C4EB7-81AE-6D10-33F3-83A99AC2F3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43113C8-679B-440C-38CF-27CC1A6FF3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47DDD-26C7-6643-F78E-7D846EE61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4" name="Group">
            <a:extLst>
              <a:ext uri="{FF2B5EF4-FFF2-40B4-BE49-F238E27FC236}">
                <a16:creationId xmlns:a16="http://schemas.microsoft.com/office/drawing/2014/main" id="{7ECEA5DF-6E18-3A6E-8D5B-83F815F6641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7091168A-CF21-90B0-E317-4D5837F6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>
              <a:extLst>
                <a:ext uri="{FF2B5EF4-FFF2-40B4-BE49-F238E27FC236}">
                  <a16:creationId xmlns:a16="http://schemas.microsoft.com/office/drawing/2014/main" id="{66F1D347-8887-50E1-404D-81CA8EA95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>
              <a:extLst>
                <a:ext uri="{FF2B5EF4-FFF2-40B4-BE49-F238E27FC236}">
                  <a16:creationId xmlns:a16="http://schemas.microsoft.com/office/drawing/2014/main" id="{31815DE4-517D-1DFD-DEB0-EFAEBDA0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9981027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">
            <a:extLst>
              <a:ext uri="{FF2B5EF4-FFF2-40B4-BE49-F238E27FC236}">
                <a16:creationId xmlns:a16="http://schemas.microsoft.com/office/drawing/2014/main" id="{5B500D99-BCA8-5A47-AC2D-7A5DFB585C9A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04" name="Content Placeholder 7">
            <a:extLst>
              <a:ext uri="{FF2B5EF4-FFF2-40B4-BE49-F238E27FC236}">
                <a16:creationId xmlns:a16="http://schemas.microsoft.com/office/drawing/2014/main" id="{A238D5AC-1068-5240-9AFA-91BA1250D94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99AE5-3E66-BB3F-4028-3D48CC999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394FDA65-5E81-1098-0941-1FB18BED14DD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38BA09D8-F8B2-19A8-B70A-1A73ACE24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C8189981-CA8D-3F41-4C71-452D07E52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F2CA1978-1D7F-9FBC-1610-A6CA7FFAA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413405103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D2A636C9-947E-150D-EB07-22919761FA60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6737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5342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643307" y="9337350"/>
            <a:ext cx="4759266" cy="231550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3A552A97-F867-374E-B40D-BD84D80804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DB283EA2-01A0-334D-8038-2E3190C1B2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05342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B5710E30-F50B-2E47-A284-AB9A73F6AB8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643307" y="4297293"/>
            <a:ext cx="4759266" cy="417234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8984F-75C1-9D5B-FF38-2151D7714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4440FB6-864F-EC32-9C12-F5781DD839A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FD2AEEAF-7ADA-0233-2FB3-A724EEF03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27230D68-4A71-B42E-9C59-8EFE95EE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6FA4D137-12D3-04A4-6F7D-A965125F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50518920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A325C97-8FC1-69A4-76A6-9BFCCE62D08F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F28C692-0EE9-7D99-17B4-3313049F0A01}"/>
              </a:ext>
            </a:extLst>
          </p:cNvPr>
          <p:cNvSpPr/>
          <p:nvPr userDrawn="1"/>
        </p:nvSpPr>
        <p:spPr>
          <a:xfrm>
            <a:off x="7398337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1B89336-F494-2062-ED79-0A44623AD4C4}"/>
              </a:ext>
            </a:extLst>
          </p:cNvPr>
          <p:cNvSpPr/>
          <p:nvPr userDrawn="1"/>
        </p:nvSpPr>
        <p:spPr>
          <a:xfrm>
            <a:off x="2167377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94247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51AEE51-4476-0347-EE71-4727AC7D90CC}"/>
              </a:ext>
            </a:extLst>
          </p:cNvPr>
          <p:cNvSpPr/>
          <p:nvPr userDrawn="1"/>
        </p:nvSpPr>
        <p:spPr>
          <a:xfrm>
            <a:off x="9278138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8DF8073-7CBE-78F8-385D-33EC70507F81}"/>
              </a:ext>
            </a:extLst>
          </p:cNvPr>
          <p:cNvSpPr/>
          <p:nvPr userDrawn="1"/>
        </p:nvSpPr>
        <p:spPr>
          <a:xfrm>
            <a:off x="16388899" y="5155107"/>
            <a:ext cx="4924799" cy="4320000"/>
          </a:xfrm>
          <a:prstGeom prst="roundRect">
            <a:avLst>
              <a:gd name="adj" fmla="val 7112"/>
            </a:avLst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5D06E93C-E9EF-DAD7-BDE3-8DDAB05CDF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719708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AB64C3FA-E7EC-73CE-DEC9-E0D1DACCC9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82946" y="5701845"/>
            <a:ext cx="3895763" cy="3300760"/>
          </a:xfrm>
        </p:spPr>
        <p:txBody>
          <a:bodyPr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1B745795-7EE3-42BF-EDBE-49D4FAD83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49891" y="10445295"/>
            <a:ext cx="19038148" cy="1701954"/>
          </a:xfrm>
        </p:spPr>
        <p:txBody>
          <a:bodyPr>
            <a:noAutofit/>
          </a:bodyPr>
          <a:lstStyle>
            <a:lvl1pPr marL="0" indent="0">
              <a:buNone/>
              <a:defRPr kumimoji="0" lang="en-US" sz="2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0AE76436-839B-BF36-E19E-893653562EA3}"/>
              </a:ext>
            </a:extLst>
          </p:cNvPr>
          <p:cNvSpPr/>
          <p:nvPr userDrawn="1"/>
        </p:nvSpPr>
        <p:spPr>
          <a:xfrm>
            <a:off x="14509098" y="6690612"/>
            <a:ext cx="1573640" cy="118201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F0438-821D-3C18-6D61-1BD73A4DC167}"/>
              </a:ext>
            </a:extLst>
          </p:cNvPr>
          <p:cNvSpPr/>
          <p:nvPr userDrawn="1"/>
        </p:nvSpPr>
        <p:spPr>
          <a:xfrm>
            <a:off x="4241849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C35716-81E4-A54F-3272-89DAA37CF79D}"/>
              </a:ext>
            </a:extLst>
          </p:cNvPr>
          <p:cNvSpPr/>
          <p:nvPr userDrawn="1"/>
        </p:nvSpPr>
        <p:spPr>
          <a:xfrm>
            <a:off x="11279661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587B62-738C-1BE8-E775-FC6EC9D2556E}"/>
              </a:ext>
            </a:extLst>
          </p:cNvPr>
          <p:cNvSpPr/>
          <p:nvPr userDrawn="1"/>
        </p:nvSpPr>
        <p:spPr>
          <a:xfrm>
            <a:off x="18463370" y="4015089"/>
            <a:ext cx="775855" cy="836732"/>
          </a:xfrm>
          <a:prstGeom prst="ellipse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Open Sans Light" pitchFamily="2" charset="0"/>
                <a:ea typeface="Open Sans Light" pitchFamily="2" charset="0"/>
                <a:cs typeface="Open Sans Light" pitchFamily="2" charset="0"/>
                <a:sym typeface="Helvetica Neue Medium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C48672-F1E2-A230-B095-57E67183F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8D3FDAF8-012C-4D3A-C949-6317F6E219D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56EB9265-9B68-78E9-B5B8-F2C39D913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E445F39B-125D-DE62-15D6-B4FE5E3C4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>
              <a:extLst>
                <a:ext uri="{FF2B5EF4-FFF2-40B4-BE49-F238E27FC236}">
                  <a16:creationId xmlns:a16="http://schemas.microsoft.com/office/drawing/2014/main" id="{CC8E73D5-72F6-77A3-C650-62976C858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80928499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95F33489-AE64-A520-339D-37FA55DCDDCD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F4A212B9-DBD9-E746-BAFB-9234B8909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67377" y="6556917"/>
            <a:ext cx="9768906" cy="557561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99BEEEC-0D44-544B-A30D-8F854BF4A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339930" y="4210629"/>
            <a:ext cx="9099057" cy="7921898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3C6146-DC72-7FB3-6375-B120A24C10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66938" y="4210049"/>
            <a:ext cx="9768874" cy="2039112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D14E8-DE1C-14FC-FEA7-30EAAA9B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E62B7B4A-4960-D224-2BB3-BD1A6C05E12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F2D1DB1-7918-B846-534B-BCACC7908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A33628EC-398A-85C8-EA60-202449B36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4EE2131F-630C-FF89-05AC-61DFC8071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8532981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28F252AD-5DE4-7070-6059-31CB6E8E15CC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Or 3">
            <a:extLst>
              <a:ext uri="{FF2B5EF4-FFF2-40B4-BE49-F238E27FC236}">
                <a16:creationId xmlns:a16="http://schemas.microsoft.com/office/drawing/2014/main" id="{E68A1B27-C10C-399D-6C52-E0B8F062FF6D}"/>
              </a:ext>
            </a:extLst>
          </p:cNvPr>
          <p:cNvSpPr/>
          <p:nvPr userDrawn="1"/>
        </p:nvSpPr>
        <p:spPr>
          <a:xfrm>
            <a:off x="7481303" y="3712458"/>
            <a:ext cx="9144000" cy="9144000"/>
          </a:xfrm>
          <a:prstGeom prst="flowChartOr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1FE12-D6E7-CC76-3FE4-BC8F0EC78DF0}"/>
              </a:ext>
            </a:extLst>
          </p:cNvPr>
          <p:cNvCxnSpPr>
            <a:cxnSpLocks/>
            <a:stCxn id="4" idx="0"/>
          </p:cNvCxnSpPr>
          <p:nvPr userDrawn="1"/>
        </p:nvCxnSpPr>
        <p:spPr>
          <a:xfrm>
            <a:off x="12053303" y="3712458"/>
            <a:ext cx="22098" cy="914400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45EE12-0322-D3C6-8589-1B9554503365}"/>
              </a:ext>
            </a:extLst>
          </p:cNvPr>
          <p:cNvCxnSpPr>
            <a:cxnSpLocks/>
            <a:endCxn id="4" idx="2"/>
          </p:cNvCxnSpPr>
          <p:nvPr userDrawn="1"/>
        </p:nvCxnSpPr>
        <p:spPr>
          <a:xfrm flipH="1">
            <a:off x="7481303" y="8284458"/>
            <a:ext cx="9144000" cy="0"/>
          </a:xfrm>
          <a:prstGeom prst="line">
            <a:avLst/>
          </a:prstGeom>
          <a:noFill/>
          <a:ln w="76200" cap="flat">
            <a:solidFill>
              <a:srgbClr val="314F93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9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FC4F9637-2BA1-E3F7-1599-2295EF076C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56949" y="7294814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7270689-CD03-86EE-AD4E-701F61CD37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6949" y="8617313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5939A4B-8504-2C32-E90E-9DA4843EF0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365741" y="7298299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4D6C0A8-7DC7-6F84-E472-8E0CA423C5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27997" y="8595891"/>
            <a:ext cx="3795402" cy="7512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9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ADBE3FB-D313-E2BC-715C-D8600CF8B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255744" y="4018728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A79FD328-17AF-2BB2-5730-3D5CA0EE97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255744" y="8938684"/>
            <a:ext cx="4683924" cy="3600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20" name="Graphic 19" descr="Artificial Intelligence with solid fill">
            <a:extLst>
              <a:ext uri="{FF2B5EF4-FFF2-40B4-BE49-F238E27FC236}">
                <a16:creationId xmlns:a16="http://schemas.microsoft.com/office/drawing/2014/main" id="{717E632E-7C2D-8BE2-BA0D-FBA56ED592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28162" y="4999921"/>
            <a:ext cx="1936946" cy="1936946"/>
          </a:xfrm>
          <a:prstGeom prst="rect">
            <a:avLst/>
          </a:prstGeom>
        </p:spPr>
      </p:pic>
      <p:pic>
        <p:nvPicPr>
          <p:cNvPr id="22" name="Graphic 21" descr="Atom with solid fill">
            <a:extLst>
              <a:ext uri="{FF2B5EF4-FFF2-40B4-BE49-F238E27FC236}">
                <a16:creationId xmlns:a16="http://schemas.microsoft.com/office/drawing/2014/main" id="{CCE4C43E-15B3-15EB-CF11-EB3378A3CEF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837038" y="4968699"/>
            <a:ext cx="1958731" cy="1958731"/>
          </a:xfrm>
          <a:prstGeom prst="rect">
            <a:avLst/>
          </a:prstGeom>
        </p:spPr>
      </p:pic>
      <p:pic>
        <p:nvPicPr>
          <p:cNvPr id="24" name="Graphic 23" descr="Bar chart with solid fill">
            <a:extLst>
              <a:ext uri="{FF2B5EF4-FFF2-40B4-BE49-F238E27FC236}">
                <a16:creationId xmlns:a16="http://schemas.microsoft.com/office/drawing/2014/main" id="{0445AAA4-0C9A-80AB-86CE-F91A16FFC2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4135" y="9715514"/>
            <a:ext cx="1696410" cy="1696410"/>
          </a:xfrm>
          <a:prstGeom prst="rect">
            <a:avLst/>
          </a:prstGeom>
        </p:spPr>
      </p:pic>
      <p:pic>
        <p:nvPicPr>
          <p:cNvPr id="35" name="Graphic 34" descr="Blockchain with solid fill">
            <a:extLst>
              <a:ext uri="{FF2B5EF4-FFF2-40B4-BE49-F238E27FC236}">
                <a16:creationId xmlns:a16="http://schemas.microsoft.com/office/drawing/2014/main" id="{CB7D00AA-1C33-1508-6057-E10BDF964F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37038" y="9711819"/>
            <a:ext cx="1700105" cy="1700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7FCB3B-92B7-9A04-09DB-5667129A3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805F1785-290C-1641-A96F-184692C72980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DE051A88-BFBF-58FB-0D20-AA66E50B9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FF606EC9-F598-701C-CF2B-AC339348B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1DD6A07B-1CB5-B903-09DB-950559FC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701029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55631E8-C878-10B3-37B6-B446CE8244F9}"/>
              </a:ext>
            </a:extLst>
          </p:cNvPr>
          <p:cNvSpPr/>
          <p:nvPr userDrawn="1"/>
        </p:nvSpPr>
        <p:spPr>
          <a:xfrm>
            <a:off x="-13856" y="2360348"/>
            <a:ext cx="24397856" cy="11436178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CRB" panose="020F0502020204030204" pitchFamily="34" charset="0"/>
              <a:ea typeface="Open Sans Light" pitchFamily="2" charset="0"/>
              <a:cs typeface="OCRB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B267469-4390-8C92-5D06-4DA338A102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6938" y="4349750"/>
            <a:ext cx="12097701" cy="346245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F6BCDD7A-9667-FF15-DEDB-20C0D431E0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6938" y="8938684"/>
            <a:ext cx="19839621" cy="3676241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5pPr marL="24384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EEEA3E7D-43D1-BB41-8C28-FEDBD7273D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40000" y="4320116"/>
            <a:ext cx="3535680" cy="353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F61AE-0C1A-636C-687E-207E2A2A7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7" name="Group">
            <a:extLst>
              <a:ext uri="{FF2B5EF4-FFF2-40B4-BE49-F238E27FC236}">
                <a16:creationId xmlns:a16="http://schemas.microsoft.com/office/drawing/2014/main" id="{A734540B-EB64-130D-3523-93575103ED02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953221E-8F74-C3B9-7C70-CFB02A3B7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49A2096B-323B-F3EF-7CC9-DF562AC8C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B7EE6C9-8BC7-CD09-089B-BA35D919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2704086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">
            <a:extLst>
              <a:ext uri="{FF2B5EF4-FFF2-40B4-BE49-F238E27FC236}">
                <a16:creationId xmlns:a16="http://schemas.microsoft.com/office/drawing/2014/main" id="{57D6C136-B186-B244-9E34-B1B3CC503956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0C2D7F5C-BD73-5445-9E3A-82A31E22F6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76751" y="10942822"/>
            <a:ext cx="8523218" cy="1444847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25FCA52D-C087-3347-A5F3-54D623B211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684029" y="10972442"/>
            <a:ext cx="8523218" cy="1444848"/>
          </a:xfrm>
        </p:spPr>
        <p:txBody>
          <a:bodyPr>
            <a:noAutofit/>
          </a:bodyPr>
          <a:lstStyle>
            <a:lvl1pPr marL="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3520A367-5826-4047-8F6E-2143367953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6751" y="4582010"/>
            <a:ext cx="8523218" cy="555597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09A473F0-3B7E-704A-AA89-F4277FCB99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684029" y="4582010"/>
            <a:ext cx="8523218" cy="5577461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10B6C-2009-3AB9-2B36-C9C111BD1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5" name="Group">
            <a:extLst>
              <a:ext uri="{FF2B5EF4-FFF2-40B4-BE49-F238E27FC236}">
                <a16:creationId xmlns:a16="http://schemas.microsoft.com/office/drawing/2014/main" id="{6BFD5909-E19C-D820-5C51-280C15B09CBC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8B08C927-B7A0-43BA-4100-83612BFB5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6AFC5A1D-896A-4BE5-A25A-A01721372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58C85CFC-A584-60C9-398C-FC5F3B10C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77924557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450F1BD6-0F15-C34E-9F74-50970B5378D2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4D80AC6-9CFD-09B5-1CEF-F695884CCD0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11460163" y="3962400"/>
            <a:ext cx="12118975" cy="9083675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A6CC15-DCB9-9ABD-A03B-8B586BD05B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2075" y="3962399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C6F9FEE2-3F55-6EBA-4F92-F43ABD638B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7047" y="3962400"/>
            <a:ext cx="1403522" cy="1403522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8597BD3B-4478-8A1D-BD26-1D9EFAA7F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2075" y="8861383"/>
            <a:ext cx="7010400" cy="4058049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 descr="Bullseye with solid fill">
            <a:extLst>
              <a:ext uri="{FF2B5EF4-FFF2-40B4-BE49-F238E27FC236}">
                <a16:creationId xmlns:a16="http://schemas.microsoft.com/office/drawing/2014/main" id="{D6B829BF-9E0D-0105-F75C-8DDD429EFC0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7110" y="8648744"/>
            <a:ext cx="1403521" cy="1403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C22165-28E5-078B-D527-EB85E34E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8" name="Group">
            <a:extLst>
              <a:ext uri="{FF2B5EF4-FFF2-40B4-BE49-F238E27FC236}">
                <a16:creationId xmlns:a16="http://schemas.microsoft.com/office/drawing/2014/main" id="{1AB01AB1-EADC-77A2-A940-2DE69B7ABE8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3B174F11-D671-E0EF-C5C9-332FF7B2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B2D60E6B-CEFB-1201-1ABC-A47A5C6DE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>
              <a:extLst>
                <a:ext uri="{FF2B5EF4-FFF2-40B4-BE49-F238E27FC236}">
                  <a16:creationId xmlns:a16="http://schemas.microsoft.com/office/drawing/2014/main" id="{3ECE39F8-02C5-64A7-9AC5-4BDC8C44E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81101224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">
            <a:extLst>
              <a:ext uri="{FF2B5EF4-FFF2-40B4-BE49-F238E27FC236}">
                <a16:creationId xmlns:a16="http://schemas.microsoft.com/office/drawing/2014/main" id="{0CE21BA8-841F-EE46-90AB-358900DBBA45}"/>
              </a:ext>
            </a:extLst>
          </p:cNvPr>
          <p:cNvSpPr/>
          <p:nvPr userDrawn="1"/>
        </p:nvSpPr>
        <p:spPr>
          <a:xfrm>
            <a:off x="0" y="2363008"/>
            <a:ext cx="24384000" cy="11436178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2058"/>
            <a:ext cx="14715569" cy="510281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rgbClr val="424242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CCD29839-25B4-3D48-8D8C-B1D859A74A9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930" y="5334432"/>
            <a:ext cx="13714940" cy="4522264"/>
          </a:xfrm>
        </p:spPr>
        <p:txBody>
          <a:bodyPr>
            <a:normAutofit/>
          </a:bodyPr>
          <a:lstStyle>
            <a:lvl1pPr marL="266700" indent="-2667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indent="-280988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indent="-250825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indent="-309563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indent="-279400">
              <a:lnSpc>
                <a:spcPct val="100000"/>
              </a:lnSpc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B39841-01E8-3B46-1169-9D75B18B7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2" name="Group">
            <a:extLst>
              <a:ext uri="{FF2B5EF4-FFF2-40B4-BE49-F238E27FC236}">
                <a16:creationId xmlns:a16="http://schemas.microsoft.com/office/drawing/2014/main" id="{AC8C371E-C0F6-4081-3D3F-D6E3528C4285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521B05C9-D576-5C9F-B6FD-5FB48D1A7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" name="Image" descr="Image">
              <a:extLst>
                <a:ext uri="{FF2B5EF4-FFF2-40B4-BE49-F238E27FC236}">
                  <a16:creationId xmlns:a16="http://schemas.microsoft.com/office/drawing/2014/main" id="{BAAB4BAE-E916-72F8-967D-ECE287538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" name="Image" descr="Image">
              <a:extLst>
                <a:ext uri="{FF2B5EF4-FFF2-40B4-BE49-F238E27FC236}">
                  <a16:creationId xmlns:a16="http://schemas.microsoft.com/office/drawing/2014/main" id="{4B27BB17-04E8-65DD-1C87-6ECA478DD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0902452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6D051288-6E3E-A95D-1377-4372C7DC1C4F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4D652F67-94A0-0840-AE16-55B87BEAF3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167377" y="4120517"/>
            <a:ext cx="9469197" cy="856859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A7F952E-8DC5-6A79-9AE3-813B3AE4D1F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47867" y="6462508"/>
            <a:ext cx="8024838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A033C1D-E65C-08C9-F39B-80EFE57D65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47428" y="4115640"/>
            <a:ext cx="8024812" cy="1968425"/>
          </a:xfrm>
        </p:spPr>
        <p:txBody>
          <a:bodyPr>
            <a:normAutofit/>
          </a:bodyPr>
          <a:lstStyle>
            <a:lvl1pPr marL="0" indent="0">
              <a:buNone/>
              <a:defRPr sz="4400">
                <a:solidFill>
                  <a:schemeClr val="bg1"/>
                </a:solidFill>
              </a:defRPr>
            </a:lvl1pPr>
            <a:lvl5pPr marL="2438400" indent="0" algn="l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9C9F5-AAFF-0002-246E-C6EBF2351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6" name="Group">
            <a:extLst>
              <a:ext uri="{FF2B5EF4-FFF2-40B4-BE49-F238E27FC236}">
                <a16:creationId xmlns:a16="http://schemas.microsoft.com/office/drawing/2014/main" id="{19954499-52C9-37B8-CE68-E31F97D9B97E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1827E7EE-F7D7-B912-1873-48F271C754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" name="Image" descr="Image">
              <a:extLst>
                <a:ext uri="{FF2B5EF4-FFF2-40B4-BE49-F238E27FC236}">
                  <a16:creationId xmlns:a16="http://schemas.microsoft.com/office/drawing/2014/main" id="{97CC2254-DB2F-2222-3ACB-0F4D49DF2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1DEA3358-B0D8-2D88-2DDF-CD2824CE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3404523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iz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FABE8965-C5C7-9C39-4D77-41321DCB42C7}"/>
              </a:ext>
            </a:extLst>
          </p:cNvPr>
          <p:cNvSpPr/>
          <p:nvPr userDrawn="1"/>
        </p:nvSpPr>
        <p:spPr>
          <a:xfrm>
            <a:off x="0" y="2360348"/>
            <a:ext cx="24384000" cy="11436178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90E15E-9DC3-D24F-8189-931487225A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7377" y="1871164"/>
            <a:ext cx="14715569" cy="511175"/>
          </a:xfrm>
        </p:spPr>
        <p:txBody>
          <a:bodyPr>
            <a:normAutofit/>
          </a:bodyPr>
          <a:lstStyle>
            <a:lvl1pPr>
              <a:defRPr kumimoji="0" lang="en-US" sz="3800" b="1" i="0" u="none" strike="noStrike" cap="all" spc="0" normalizeH="0" baseline="0">
                <a:ln>
                  <a:noFill/>
                </a:ln>
                <a:solidFill>
                  <a:srgbClr val="128CCD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F9A081F0-DCC0-4F43-B885-A177263AC1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67377" y="2419728"/>
            <a:ext cx="9768875" cy="803546"/>
          </a:xfrm>
        </p:spPr>
        <p:txBody>
          <a:bodyPr/>
          <a:lstStyle>
            <a:lvl1pPr marL="0" indent="0">
              <a:buNone/>
              <a:defRPr kumimoji="0" lang="en-US" sz="3200" b="1" i="0" u="none" strike="noStrike" cap="all" spc="0" normalizeH="0" baseline="0">
                <a:ln>
                  <a:noFill/>
                </a:ln>
                <a:solidFill>
                  <a:schemeClr val="bg1"/>
                </a:solidFill>
                <a:effectLst/>
                <a:uFill>
                  <a:solidFill>
                    <a:srgbClr val="143E56"/>
                  </a:solidFill>
                </a:uFill>
                <a:latin typeface="Open Sans Extrabold" pitchFamily="2" charset="0"/>
                <a:ea typeface="Open Sans Extrabold" pitchFamily="2" charset="0"/>
                <a:cs typeface="Open Sans Extrabold" pitchFamily="2" charset="0"/>
                <a:sym typeface="Helvetica Neue"/>
              </a:defRPr>
            </a:lvl1pPr>
          </a:lstStyle>
          <a:p>
            <a:pPr lvl="0"/>
            <a:r>
              <a:rPr lang="en-US" dirty="0"/>
              <a:t>SUB TITLE</a:t>
            </a:r>
          </a:p>
        </p:txBody>
      </p:sp>
      <p:sp>
        <p:nvSpPr>
          <p:cNvPr id="4" name="Round Same Side Corner Rectangle 3">
            <a:extLst>
              <a:ext uri="{FF2B5EF4-FFF2-40B4-BE49-F238E27FC236}">
                <a16:creationId xmlns:a16="http://schemas.microsoft.com/office/drawing/2014/main" id="{FA29A0C7-63A9-37AE-C36E-28D29DB1FC0C}"/>
              </a:ext>
            </a:extLst>
          </p:cNvPr>
          <p:cNvSpPr/>
          <p:nvPr userDrawn="1"/>
        </p:nvSpPr>
        <p:spPr>
          <a:xfrm>
            <a:off x="2124334" y="5228017"/>
            <a:ext cx="7712393" cy="8605898"/>
          </a:xfrm>
          <a:prstGeom prst="round2SameRect">
            <a:avLst>
              <a:gd name="adj1" fmla="val 7123"/>
              <a:gd name="adj2" fmla="val 0"/>
            </a:avLst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FA553-2EAA-7D5D-66A4-3CB0B3039A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4247" y="7248019"/>
            <a:ext cx="6817382" cy="6226602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 descr="Help with solid fill">
            <a:extLst>
              <a:ext uri="{FF2B5EF4-FFF2-40B4-BE49-F238E27FC236}">
                <a16:creationId xmlns:a16="http://schemas.microsoft.com/office/drawing/2014/main" id="{5BCC09F5-BEFD-455C-0F2F-F18D468EC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4247" y="5468810"/>
            <a:ext cx="1427671" cy="142767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A5EDB33-736C-0AA5-C7CD-BDFF535E7A9C}"/>
              </a:ext>
            </a:extLst>
          </p:cNvPr>
          <p:cNvSpPr/>
          <p:nvPr userDrawn="1"/>
        </p:nvSpPr>
        <p:spPr>
          <a:xfrm>
            <a:off x="11485756" y="5237573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A29247D-C253-CBDD-13EE-F16B85217807}"/>
              </a:ext>
            </a:extLst>
          </p:cNvPr>
          <p:cNvSpPr/>
          <p:nvPr userDrawn="1"/>
        </p:nvSpPr>
        <p:spPr>
          <a:xfrm>
            <a:off x="11485756" y="6937152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0D50B7-0BFF-E456-7675-C96913EC6D02}"/>
              </a:ext>
            </a:extLst>
          </p:cNvPr>
          <p:cNvSpPr/>
          <p:nvPr userDrawn="1"/>
        </p:nvSpPr>
        <p:spPr>
          <a:xfrm>
            <a:off x="11485756" y="8615938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4EB9AD0-97D9-EA55-1897-8E787ACA18AD}"/>
              </a:ext>
            </a:extLst>
          </p:cNvPr>
          <p:cNvSpPr/>
          <p:nvPr userDrawn="1"/>
        </p:nvSpPr>
        <p:spPr>
          <a:xfrm>
            <a:off x="11485756" y="10294724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FE4A142-7345-2F27-77AC-6B8D7F3BB8F0}"/>
              </a:ext>
            </a:extLst>
          </p:cNvPr>
          <p:cNvSpPr/>
          <p:nvPr userDrawn="1"/>
        </p:nvSpPr>
        <p:spPr>
          <a:xfrm>
            <a:off x="11485756" y="11973510"/>
            <a:ext cx="11731083" cy="1080000"/>
          </a:xfrm>
          <a:prstGeom prst="round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Open Sans Light" pitchFamily="2" charset="0"/>
              <a:ea typeface="Open Sans Light" pitchFamily="2" charset="0"/>
              <a:cs typeface="Open Sans Light" pitchFamily="2" charset="0"/>
              <a:sym typeface="Helvetica Neue Medium"/>
            </a:endParaRP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ED258EB-0A79-0CC4-9AC5-E5BB65095D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936252" y="5570897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D7D34A3F-BE3B-171A-71BC-2F827D2C4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936252" y="7270476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3421587F-10AC-7EBE-6901-E1BA33DF8A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936252" y="8949262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B1FF3B0B-6113-DB9F-2F3C-96810CE901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1936252" y="10628048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1B78CB5C-262B-068C-9251-A2C3C592CF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936252" y="12306834"/>
            <a:ext cx="10801828" cy="4680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600" b="0" i="0" u="none" strike="noStrike" cap="none" spc="0" normalizeH="0" baseline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6096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2192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18288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438400" indent="0">
              <a:buNone/>
              <a:defRPr kumimoji="0" lang="en-US" sz="2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F533-B5F6-1F4C-DB2A-D5C619F69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6"/>
          <a:stretch/>
        </p:blipFill>
        <p:spPr>
          <a:xfrm>
            <a:off x="20815349" y="0"/>
            <a:ext cx="2811993" cy="1473200"/>
          </a:xfrm>
          <a:prstGeom prst="rect">
            <a:avLst/>
          </a:prstGeom>
        </p:spPr>
      </p:pic>
      <p:grpSp>
        <p:nvGrpSpPr>
          <p:cNvPr id="9" name="Group">
            <a:extLst>
              <a:ext uri="{FF2B5EF4-FFF2-40B4-BE49-F238E27FC236}">
                <a16:creationId xmlns:a16="http://schemas.microsoft.com/office/drawing/2014/main" id="{CACAE48A-1410-60E4-FCE8-EBA95AD9A7D1}"/>
              </a:ext>
            </a:extLst>
          </p:cNvPr>
          <p:cNvGrpSpPr/>
          <p:nvPr userDrawn="1"/>
        </p:nvGrpSpPr>
        <p:grpSpPr>
          <a:xfrm>
            <a:off x="756659" y="-3867"/>
            <a:ext cx="2783909" cy="2014172"/>
            <a:chOff x="-2864397" y="0"/>
            <a:chExt cx="2783907" cy="2014171"/>
          </a:xfrm>
        </p:grpSpPr>
        <p:pic>
          <p:nvPicPr>
            <p:cNvPr id="10" name="Image" descr="Image">
              <a:extLst>
                <a:ext uri="{FF2B5EF4-FFF2-40B4-BE49-F238E27FC236}">
                  <a16:creationId xmlns:a16="http://schemas.microsoft.com/office/drawing/2014/main" id="{835D3321-F5AB-7B39-240A-709C3EABC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64398" y="-1"/>
              <a:ext cx="630382" cy="135967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9A5045C5-E6D9-0C02-A60D-808D1A46D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88153" r="78332"/>
            <a:stretch>
              <a:fillRect/>
            </a:stretch>
          </p:blipFill>
          <p:spPr>
            <a:xfrm>
              <a:off x="-2850027" y="1390294"/>
              <a:ext cx="601633" cy="62387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>
              <a:extLst>
                <a:ext uri="{FF2B5EF4-FFF2-40B4-BE49-F238E27FC236}">
                  <a16:creationId xmlns:a16="http://schemas.microsoft.com/office/drawing/2014/main" id="{5C378790-9194-7CF7-64F2-DCDC541DE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1837" t="7689" b="68044"/>
            <a:stretch>
              <a:fillRect/>
            </a:stretch>
          </p:blipFill>
          <p:spPr>
            <a:xfrm>
              <a:off x="-1973131" y="245246"/>
              <a:ext cx="1892642" cy="12779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1513615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UNIVERSITAS BINA NUSANTARA">
            <a:extLst>
              <a:ext uri="{FF2B5EF4-FFF2-40B4-BE49-F238E27FC236}">
                <a16:creationId xmlns:a16="http://schemas.microsoft.com/office/drawing/2014/main" id="{1D553A28-04FA-E944-90CB-BDB2AEBEA300}"/>
              </a:ext>
            </a:extLst>
          </p:cNvPr>
          <p:cNvSpPr txBox="1"/>
          <p:nvPr userDrawn="1"/>
        </p:nvSpPr>
        <p:spPr>
          <a:xfrm>
            <a:off x="9823213" y="8366096"/>
            <a:ext cx="4727256" cy="301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sz="2400" dirty="0"/>
              <a:t>UNIVERSITAS</a:t>
            </a:r>
            <a:r>
              <a:rPr sz="2400" b="1" dirty="0"/>
              <a:t> BINA NUSANTARA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THANK YOU message</a:t>
            </a:r>
            <a:endParaRPr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BE46FE-17DA-131C-25CA-513E1EB2D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49D08008-1FC5-26A6-E9A3-34742000683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73209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 Slide-01.jpg" descr="BG Slide-01.jpg">
            <a:extLst>
              <a:ext uri="{FF2B5EF4-FFF2-40B4-BE49-F238E27FC236}">
                <a16:creationId xmlns:a16="http://schemas.microsoft.com/office/drawing/2014/main" id="{EB456242-AA88-DF45-9244-298FA0B836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BE73ECD8-9761-904C-83FC-7C21B825FC86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902508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438335"/>
            <a:ext cx="21971001" cy="86467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</a:t>
            </a:r>
            <a:r>
              <a:rPr lang="en-US" dirty="0"/>
              <a:t>TITLE</a:t>
            </a:r>
            <a:endParaRPr dirty="0"/>
          </a:p>
        </p:txBody>
      </p:sp>
      <p:sp>
        <p:nvSpPr>
          <p:cNvPr id="18" name="Presentation Title">
            <a:extLst>
              <a:ext uri="{FF2B5EF4-FFF2-40B4-BE49-F238E27FC236}">
                <a16:creationId xmlns:a16="http://schemas.microsoft.com/office/drawing/2014/main" id="{15CBFADB-E6B3-9B4E-8320-314E3790EC2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3058757"/>
            <a:ext cx="21971004" cy="374628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/>
              <a:t>THANK YOU message</a:t>
            </a:r>
            <a:endParaRPr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973D83C-1488-3E4C-B9DF-5608E0394C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75574" y="9486762"/>
            <a:ext cx="6222535" cy="35827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rPr>
              <a:t>MONTH YEAR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851190-1E16-8731-05F7-9E415A2E7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16478055-4CD9-7AD2-1E0C-062019F0D6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099417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G Slide-01.jpg" descr="BG Slide-01.jpg">
            <a:extLst>
              <a:ext uri="{FF2B5EF4-FFF2-40B4-BE49-F238E27FC236}">
                <a16:creationId xmlns:a16="http://schemas.microsoft.com/office/drawing/2014/main" id="{2AB02847-5A77-D04F-9022-6161AA94A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F7BB76AE-A45C-1F43-9E7B-E96439A8D439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2610CD5C-942F-BF48-875B-42FFCE146C9A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b="0" i="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398922F-A33B-3C44-AAA1-709DF0A7FE30}"/>
              </a:ext>
            </a:extLst>
          </p:cNvPr>
          <p:cNvSpPr/>
          <p:nvPr userDrawn="1"/>
        </p:nvSpPr>
        <p:spPr>
          <a:xfrm>
            <a:off x="11684000" y="10608557"/>
            <a:ext cx="1016000" cy="88901"/>
          </a:xfrm>
          <a:prstGeom prst="roundRect">
            <a:avLst>
              <a:gd name="adj" fmla="val 50000"/>
            </a:avLst>
          </a:prstGeom>
          <a:solidFill>
            <a:srgbClr val="F087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23" name="Body Level One…">
            <a:extLst>
              <a:ext uri="{FF2B5EF4-FFF2-40B4-BE49-F238E27FC236}">
                <a16:creationId xmlns:a16="http://schemas.microsoft.com/office/drawing/2014/main" id="{DC9E4D2B-1303-D647-ADF8-BD63A36C3CA0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6754848"/>
            <a:ext cx="21971001" cy="190500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kumimoji="0" sz="5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rPr dirty="0"/>
              <a:t>Presentation Subtitle</a:t>
            </a:r>
          </a:p>
          <a:p>
            <a:pPr lvl="4"/>
            <a:endParaRPr dirty="0"/>
          </a:p>
        </p:txBody>
      </p:sp>
      <p:sp>
        <p:nvSpPr>
          <p:cNvPr id="24" name="Presentation Title">
            <a:extLst>
              <a:ext uri="{FF2B5EF4-FFF2-40B4-BE49-F238E27FC236}">
                <a16:creationId xmlns:a16="http://schemas.microsoft.com/office/drawing/2014/main" id="{1323A2FB-C06C-AA47-AA40-00FC9E490C6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39178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kumimoji="0" sz="12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lang="en-US" dirty="0"/>
              <a:t>Presentation</a:t>
            </a:r>
            <a:r>
              <a:rPr dirty="0"/>
              <a:t> </a:t>
            </a:r>
            <a:r>
              <a:rPr lang="en-ID" dirty="0"/>
              <a:t>Title</a:t>
            </a:r>
            <a:endParaRPr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3DCB9E1-9FF7-C612-AB16-FF67078783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058192" y="11538583"/>
            <a:ext cx="4212692" cy="745888"/>
          </a:xfrm>
        </p:spPr>
        <p:txBody>
          <a:bodyPr>
            <a:normAutofit/>
          </a:bodyPr>
          <a:lstStyle>
            <a:lvl1pPr marL="0" indent="0" algn="ctr">
              <a:buNone/>
              <a:defRPr kumimoji="0" lang="en-US" sz="2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pPr lvl="0"/>
            <a:r>
              <a:rPr lang="en-US" dirty="0"/>
              <a:t>Type your name</a:t>
            </a:r>
          </a:p>
        </p:txBody>
      </p:sp>
      <p:sp>
        <p:nvSpPr>
          <p:cNvPr id="3" name="UNIVERSITAS BINA NUSANTARA">
            <a:extLst>
              <a:ext uri="{FF2B5EF4-FFF2-40B4-BE49-F238E27FC236}">
                <a16:creationId xmlns:a16="http://schemas.microsoft.com/office/drawing/2014/main" id="{76287026-42FF-418F-A536-8F52F4949E8D}"/>
              </a:ext>
            </a:extLst>
          </p:cNvPr>
          <p:cNvSpPr txBox="1"/>
          <p:nvPr userDrawn="1"/>
        </p:nvSpPr>
        <p:spPr>
          <a:xfrm>
            <a:off x="10058192" y="11100823"/>
            <a:ext cx="4212692" cy="35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/>
          <a:p>
            <a:pPr algn="l" defTabSz="821531">
              <a:lnSpc>
                <a:spcPct val="80000"/>
              </a:lnSpc>
              <a:defRPr sz="36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"/>
              </a:defRPr>
            </a:pPr>
            <a:r>
              <a:rPr lang="en-US" sz="2800" dirty="0"/>
              <a:t>SUBJECT MATTER EXPERT</a:t>
            </a:r>
            <a:endParaRPr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12E04-E7E5-6907-9DD0-CE975EF38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009028" y="758208"/>
            <a:ext cx="2698754" cy="1143002"/>
          </a:xfrm>
          <a:prstGeom prst="rect">
            <a:avLst/>
          </a:prstGeom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926A66CA-CC36-3D53-1A6D-2BBE35B859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0031857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493109-42AD-F678-F34A-9DA73287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01451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B64D7030-BF7A-6737-0471-B16F6A5E914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620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039E3D91-9575-7645-A4DA-1857555C3973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F15A24"/>
              </a:gs>
              <a:gs pos="100000">
                <a:srgbClr val="F8A036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F37568-0478-FF67-A2F0-B1647C1EC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97B52BDB-6F34-5E38-95B5-002D2E4627E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12086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9B58D5CA-1AEF-754B-9F74-AE29F8DD61D5}"/>
              </a:ext>
            </a:extLst>
          </p:cNvPr>
          <p:cNvSpPr/>
          <p:nvPr userDrawn="1"/>
        </p:nvSpPr>
        <p:spPr>
          <a:xfrm>
            <a:off x="-1" y="0"/>
            <a:ext cx="24384001" cy="13716000"/>
          </a:xfrm>
          <a:prstGeom prst="rect">
            <a:avLst/>
          </a:prstGeom>
          <a:gradFill>
            <a:gsLst>
              <a:gs pos="0">
                <a:srgbClr val="F89620"/>
              </a:gs>
              <a:gs pos="100000">
                <a:srgbClr val="FFB039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174CAF-8FC8-EDAE-768D-30BF90143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24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023E32AF-B055-2D80-60DC-AD951FFC6E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22" y="758207"/>
            <a:ext cx="1914972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990515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D74DB4AE-0419-BC41-9D4A-DC2FB6ABAE92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B7EC4"/>
              </a:gs>
              <a:gs pos="100000">
                <a:srgbClr val="57BFE8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3F9842-C644-B204-B6FB-F1DB21947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171C5759-0A99-760B-64A0-C6156603CAC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8888290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Rectangle">
            <a:extLst>
              <a:ext uri="{FF2B5EF4-FFF2-40B4-BE49-F238E27FC236}">
                <a16:creationId xmlns:a16="http://schemas.microsoft.com/office/drawing/2014/main" id="{5C668086-F712-8640-8B8D-2424E50E003F}"/>
              </a:ext>
            </a:extLst>
          </p:cNvPr>
          <p:cNvSpPr/>
          <p:nvPr userDrawn="1"/>
        </p:nvSpPr>
        <p:spPr>
          <a:xfrm>
            <a:off x="0" y="0"/>
            <a:ext cx="24384000" cy="13716000"/>
          </a:xfrm>
          <a:prstGeom prst="rect">
            <a:avLst/>
          </a:prstGeom>
          <a:gradFill>
            <a:gsLst>
              <a:gs pos="0">
                <a:srgbClr val="2670B8"/>
              </a:gs>
              <a:gs pos="100000">
                <a:srgbClr val="2258A7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BCE66-A5E8-A158-9B31-BA9AFC103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F25DF897-C0D1-81DA-05D2-9D6EC69E200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73022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ection ty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G Slide-01.jpg" descr="BG Slide-01.jpg">
            <a:extLst>
              <a:ext uri="{FF2B5EF4-FFF2-40B4-BE49-F238E27FC236}">
                <a16:creationId xmlns:a16="http://schemas.microsoft.com/office/drawing/2014/main" id="{4290823B-2698-F44F-82ED-3153CB051C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65" r="165"/>
          <a:stretch>
            <a:fillRect/>
          </a:stretch>
        </p:blipFill>
        <p:spPr>
          <a:xfrm>
            <a:off x="-86098" y="-57547"/>
            <a:ext cx="24507155" cy="13831095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angle">
            <a:extLst>
              <a:ext uri="{FF2B5EF4-FFF2-40B4-BE49-F238E27FC236}">
                <a16:creationId xmlns:a16="http://schemas.microsoft.com/office/drawing/2014/main" id="{B6B9E9EC-92F4-2943-BCEE-A17DD1A638A8}"/>
              </a:ext>
            </a:extLst>
          </p:cNvPr>
          <p:cNvSpPr/>
          <p:nvPr userDrawn="1"/>
        </p:nvSpPr>
        <p:spPr>
          <a:xfrm>
            <a:off x="-56844" y="-25400"/>
            <a:ext cx="24497688" cy="13766800"/>
          </a:xfrm>
          <a:prstGeom prst="rect">
            <a:avLst/>
          </a:prstGeom>
          <a:gradFill>
            <a:gsLst>
              <a:gs pos="0">
                <a:srgbClr val="315094"/>
              </a:gs>
              <a:gs pos="100000">
                <a:srgbClr val="293C6E"/>
              </a:gs>
            </a:gsLst>
          </a:gradFill>
          <a:ln w="12700">
            <a:miter lim="400000"/>
          </a:ln>
        </p:spPr>
        <p:txBody>
          <a:bodyPr lIns="71437" tIns="71437" rIns="71437" bIns="71437" anchor="ctr"/>
          <a:lstStyle/>
          <a:p>
            <a:pPr defTabSz="821531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 algn="ctr">
              <a:defRPr kumimoji="0" sz="10000" b="0" i="0" u="none" strike="noStrike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</a:lstStyle>
          <a:p>
            <a:r>
              <a:rPr dirty="0"/>
              <a:t>Section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3DC583-F6CD-401E-7E06-373CCF952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918512" y="758208"/>
            <a:ext cx="2698754" cy="1143002"/>
          </a:xfrm>
          <a:prstGeom prst="rect">
            <a:avLst/>
          </a:prstGeom>
        </p:spPr>
      </p:pic>
      <p:pic>
        <p:nvPicPr>
          <p:cNvPr id="4" name="Image" descr="Image">
            <a:extLst>
              <a:ext uri="{FF2B5EF4-FFF2-40B4-BE49-F238E27FC236}">
                <a16:creationId xmlns:a16="http://schemas.microsoft.com/office/drawing/2014/main" id="{B18B5FE2-77F7-8983-B96D-E39C876C98D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6734" y="758207"/>
            <a:ext cx="1914949" cy="11430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126830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2" pos="76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Slide bullet text</a:t>
            </a:r>
          </a:p>
          <a:p>
            <a:pPr lvl="1"/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89384" y="13076008"/>
            <a:ext cx="392736" cy="37959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fld id="{86CB4B4D-7CA3-9044-876B-883B54F8677D}" type="slidenum">
              <a:rPr lang="en-ID"/>
              <a:pPr/>
              <a:t>‹#›</a:t>
            </a:fld>
            <a:endParaRPr lang="en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6" r:id="rId2"/>
    <p:sldLayoutId id="214748368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4" r:id="rId11"/>
    <p:sldLayoutId id="2147483667" r:id="rId12"/>
    <p:sldLayoutId id="2147483668" r:id="rId13"/>
    <p:sldLayoutId id="2147483685" r:id="rId14"/>
    <p:sldLayoutId id="2147483669" r:id="rId15"/>
    <p:sldLayoutId id="2147483683" r:id="rId16"/>
    <p:sldLayoutId id="2147483688" r:id="rId17"/>
    <p:sldLayoutId id="2147483670" r:id="rId18"/>
    <p:sldLayoutId id="2147483687" r:id="rId19"/>
    <p:sldLayoutId id="2147483671" r:id="rId20"/>
    <p:sldLayoutId id="2147483686" r:id="rId21"/>
    <p:sldLayoutId id="2147483680" r:id="rId22"/>
    <p:sldLayoutId id="2147483681" r:id="rId23"/>
  </p:sldLayoutIdLst>
  <p:transition spd="med"/>
  <p:txStyles>
    <p:titleStyle>
      <a:lvl1pPr marL="0" marR="0" indent="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Open Sans Extrabold" panose="020B0606030504020204" pitchFamily="34" charset="0"/>
          <a:ea typeface="Open Sans Extrabold" panose="020B0606030504020204" pitchFamily="34" charset="0"/>
          <a:cs typeface="Open Sans Extrabold" panose="020B0606030504020204" pitchFamily="34" charset="0"/>
          <a:sym typeface="Helvetica Neue"/>
        </a:defRPr>
      </a:lvl1pPr>
      <a:lvl2pPr marL="0" marR="0" indent="457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eaLnBrk="1" latinLnBrk="0" hangingPunct="1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1pPr>
      <a:lvl2pPr marL="1219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2pPr>
      <a:lvl3pPr marL="1828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3pPr>
      <a:lvl4pPr marL="2438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4pPr>
      <a:lvl5pPr marL="30480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Open Sans Light" panose="020B0606030504020204" pitchFamily="34" charset="0"/>
          <a:ea typeface="Open Sans Light" panose="020B0606030504020204" pitchFamily="34" charset="0"/>
          <a:cs typeface="Open Sans Light" panose="020B0606030504020204" pitchFamily="34" charset="0"/>
          <a:sym typeface="Helvetica Neue"/>
        </a:defRPr>
      </a:lvl5pPr>
      <a:lvl6pPr marL="36576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eaLnBrk="1" latinLnBrk="0" hangingPunct="1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F9371B-F92F-AED8-457A-F4BAE6779B8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Session 16 &amp; 18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C0E2BF-BBBC-BF27-4255-C5149D193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Tree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7B600A3-8062-6A45-EAF3-5C5CF50240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6458" y="11538583"/>
            <a:ext cx="5711084" cy="745888"/>
          </a:xfrm>
        </p:spPr>
        <p:txBody>
          <a:bodyPr/>
          <a:lstStyle/>
          <a:p>
            <a:r>
              <a:rPr lang="en-US" dirty="0"/>
              <a:t>Elizabeth </a:t>
            </a:r>
            <a:r>
              <a:rPr lang="en-US" dirty="0" err="1"/>
              <a:t>Paskahlia</a:t>
            </a:r>
            <a:r>
              <a:rPr lang="en-US" dirty="0"/>
              <a:t> </a:t>
            </a:r>
            <a:r>
              <a:rPr lang="en-US" dirty="0" err="1"/>
              <a:t>Gunawan</a:t>
            </a:r>
            <a:r>
              <a:rPr lang="en-US" dirty="0"/>
              <a:t>, </a:t>
            </a:r>
            <a:r>
              <a:rPr lang="en-US" dirty="0" err="1"/>
              <a:t>S.Kom</a:t>
            </a:r>
            <a:r>
              <a:rPr lang="en-US" dirty="0"/>
              <a:t>., M.Cs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6458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pic>
        <p:nvPicPr>
          <p:cNvPr id="6" name="Picture 6" descr="bst-2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419727"/>
            <a:ext cx="10096500" cy="10631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250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3" name="Picture 7" descr="bst-3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1" y="2419728"/>
            <a:ext cx="10107450" cy="10631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1001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8" name="Picture 6" descr="bst-4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" r="-2"/>
          <a:stretch>
            <a:fillRect/>
          </a:stretch>
        </p:blipFill>
        <p:spPr bwMode="auto">
          <a:xfrm>
            <a:off x="10464863" y="2427570"/>
            <a:ext cx="10098000" cy="1063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0325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E0FCF9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Inserting new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35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8" name="Picture 7" descr="bst-5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66" t="-4808" r="-3833" b="-294"/>
          <a:stretch>
            <a:fillRect/>
          </a:stretch>
        </p:blipFill>
        <p:spPr bwMode="auto">
          <a:xfrm>
            <a:off x="10150146" y="3836744"/>
            <a:ext cx="10764000" cy="9242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9028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4976" y="3628063"/>
            <a:ext cx="17847823" cy="9432000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IF TREE = NULL, then 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Write “VAL not found in the tree”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VAL &lt; TREE-&gt;DATA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Delete(TREE-&gt;LEFT, VAL)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VAL &gt; TREE-&gt;DATA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Delete(TREE-&gt;RIGHT, VAL)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 IF TREE-&gt;LEFT AND TREE-&gt;RIGHT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(2 CHILD)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TEMP = </a:t>
            </a:r>
            <a:r>
              <a:rPr lang="en-AU" altLang="zh-CN" sz="3400" dirty="0" err="1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findLargestNode</a:t>
            </a: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(TREE-&gt;LEFT)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TREE-&gt;DATA = TEMP-&gt;DATA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Delete(TREE-&gt;LEFT, TEMP-&gt;DATA)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ELSE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SET TEMP = TREE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IF TREE-&gt;LEFT = NULL AND TREE -&gt;RIGHT = NULL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(NO CHILD)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NULL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ELSE IF TREE-&gt;LEFT != NULL </a:t>
            </a:r>
            <a:r>
              <a:rPr lang="en-AU" altLang="zh-CN" sz="34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(1 CHILD)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TREE-&gt;LEFT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ELSE 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 SET TREE = TREE-&gt;RIGHT</a:t>
            </a:r>
          </a:p>
          <a:p>
            <a:pPr marL="0" indent="0">
              <a:lnSpc>
                <a:spcPct val="95000"/>
              </a:lnSpc>
              <a:spcBef>
                <a:spcPts val="0"/>
              </a:spcBef>
              <a:buNone/>
            </a:pPr>
            <a:r>
              <a:rPr lang="en-AU" altLang="zh-CN" sz="3400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FREE TEMP</a:t>
            </a:r>
          </a:p>
        </p:txBody>
      </p:sp>
    </p:spTree>
    <p:extLst>
      <p:ext uri="{BB962C8B-B14F-4D97-AF65-F5344CB8AC3E}">
        <p14:creationId xmlns:p14="http://schemas.microsoft.com/office/powerpoint/2010/main" val="11284521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6" y="3918857"/>
            <a:ext cx="20641823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There are 3 cases which should be considered:</a:t>
            </a:r>
            <a:endParaRPr lang="en-US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If the key is in a leaf: Just delete that node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key is in a node which has one child: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Delete that node and connect its child to its parent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key is in a node which has two children: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Find the right most child of its left sub tree (</a:t>
            </a:r>
            <a:r>
              <a:rPr lang="en-AU" altLang="zh-CN" sz="40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Predecessor -&gt; Node P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Replace the key with P’s key and remove P recursively.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or alternately you can choose the left most child of its right sub tree (</a:t>
            </a:r>
            <a:r>
              <a:rPr lang="en-AU" altLang="zh-CN" sz="40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Successor)</a:t>
            </a:r>
            <a:endParaRPr lang="en-US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8511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21 is in a leaf, just delete that node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FFEAD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21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3" y="3918857"/>
            <a:ext cx="8397721" cy="7221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04183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</a:t>
            </a:r>
            <a: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21 is in a leaf, just delete that node</a:t>
            </a:r>
          </a:p>
          <a:p>
            <a:pPr marL="354013" lvl="1" indent="0">
              <a:lnSpc>
                <a:spcPct val="120000"/>
              </a:lnSpc>
              <a:spcBef>
                <a:spcPts val="3000"/>
              </a:spcBef>
              <a:buNone/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8832241"/>
            <a:ext cx="7090923" cy="2308324"/>
          </a:xfrm>
          <a:prstGeom prst="rect">
            <a:avLst/>
          </a:prstGeom>
          <a:solidFill>
            <a:srgbClr val="FFEAD5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4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21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4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1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3414"/>
            <a:ext cx="8397721" cy="722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2629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1886365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37 has 2 children, find the predecessor (35), replace 37 with 35, and delete 35. Because 35 has no child, then just delete it (Case 1).  </a:t>
            </a: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9570905"/>
            <a:ext cx="7090923" cy="1569660"/>
          </a:xfrm>
          <a:prstGeom prst="rect">
            <a:avLst/>
          </a:prstGeom>
          <a:solidFill>
            <a:srgbClr val="FFCB98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37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0" name="Picture 6" descr="bst-6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8857"/>
            <a:ext cx="8397721" cy="732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656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1886365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1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37 has 2 children, find the predecessor (35), replace 37 with 35, and delete 35. Because 35 has no child, then just delete it (Case 1).  </a:t>
            </a: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354013" lvl="1" indent="0">
              <a:lnSpc>
                <a:spcPct val="120000"/>
              </a:lnSpc>
              <a:spcBef>
                <a:spcPts val="3000"/>
              </a:spcBef>
              <a:buNone/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9570905"/>
            <a:ext cx="7090923" cy="1569660"/>
          </a:xfrm>
          <a:prstGeom prst="rect">
            <a:avLst/>
          </a:prstGeom>
          <a:solidFill>
            <a:srgbClr val="FFCB98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37</a:t>
            </a:r>
            <a:r>
              <a:rPr lang="en-US" altLang="en-US" sz="4000">
                <a:solidFill>
                  <a:schemeClr val="bg2">
                    <a:lumMod val="10000"/>
                  </a:schemeClr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2">
                  <a:lumMod val="10000"/>
                </a:schemeClr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1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3742" y="3918857"/>
            <a:ext cx="8397721" cy="7321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612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E913-EE39-C321-5882-05A506DB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/>
              <a:t>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D373-5BC5-C51D-92C2-C090C38578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426B6-A02E-F758-7A2B-554FFF354A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21578448" cy="7925085"/>
          </a:xfrm>
        </p:spPr>
        <p:txBody>
          <a:bodyPr>
            <a:normAutofit/>
          </a:bodyPr>
          <a:lstStyle/>
          <a:p>
            <a:pPr marL="504000" indent="-504000">
              <a:buNone/>
            </a:pPr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end of this session, students will be able to: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1: Explain the concept of data structures and its usage in Computer Science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2: Illustrate any learned data structure and its usage in application</a:t>
            </a:r>
          </a:p>
          <a:p>
            <a:pPr marL="504000" indent="-504000"/>
            <a:r>
              <a:rPr lang="en-ID" sz="4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 3: Apply data structures using C</a:t>
            </a:r>
          </a:p>
          <a:p>
            <a:pPr marL="504000" indent="-504000"/>
            <a:endParaRPr lang="en-ID" sz="4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543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3504423" cy="947441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2</a:t>
            </a:r>
            <a:br>
              <a:rPr lang="en-US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US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30 has 2 children, find its predecessor (26), replace 30 with 26, and delete 26. 26 has 1 child (</a:t>
            </a:r>
            <a:r>
              <a:rPr lang="en-US" altLang="zh-CN" sz="38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2</a:t>
            </a:r>
            <a:r>
              <a:rPr lang="en-US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 so delete the node and connect the child (19) to its parent (26).</a:t>
            </a:r>
          </a:p>
          <a:p>
            <a:pPr marL="342900" indent="-342900">
              <a:lnSpc>
                <a:spcPct val="120000"/>
              </a:lnSpc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11141531"/>
            <a:ext cx="7090923" cy="1569660"/>
          </a:xfrm>
          <a:prstGeom prst="rect">
            <a:avLst/>
          </a:prstGeom>
          <a:solidFill>
            <a:srgbClr val="9A4D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30</a:t>
            </a: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9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05" r="-4581"/>
          <a:stretch>
            <a:fillRect/>
          </a:stretch>
        </p:blipFill>
        <p:spPr bwMode="auto">
          <a:xfrm>
            <a:off x="15398448" y="3930549"/>
            <a:ext cx="8644892" cy="878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1899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Deletion – Example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167377" y="11141531"/>
            <a:ext cx="7090923" cy="1569660"/>
          </a:xfrm>
          <a:prstGeom prst="rect">
            <a:avLst/>
          </a:prstGeom>
          <a:solidFill>
            <a:srgbClr val="9A4D0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720000" algn="l" eaLnBrk="1" hangingPunct="1">
              <a:lnSpc>
                <a:spcPct val="120000"/>
              </a:lnSpc>
            </a:pPr>
            <a:br>
              <a:rPr lang="en-US" altLang="en-US" sz="2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</a:b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 Deleting key (</a:t>
            </a:r>
            <a:r>
              <a:rPr lang="en-US" altLang="en-US" sz="4000" b="1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30</a:t>
            </a:r>
            <a:r>
              <a:rPr lang="en-US" altLang="en-US" sz="4000">
                <a:solidFill>
                  <a:schemeClr val="bg1"/>
                </a:solidFill>
                <a:latin typeface="+mj-lt"/>
                <a:cs typeface="Tahoma" panose="020B0604030504040204" pitchFamily="34" charset="0"/>
              </a:rPr>
              <a:t>)</a:t>
            </a:r>
          </a:p>
          <a:p>
            <a:pPr marL="720000" algn="l" eaLnBrk="1" hangingPunct="1">
              <a:lnSpc>
                <a:spcPct val="120000"/>
              </a:lnSpc>
            </a:pPr>
            <a:endParaRPr lang="en-US" altLang="en-US" sz="200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pic>
        <p:nvPicPr>
          <p:cNvPr id="12" name="Picture 7" descr="bst-7.gi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648" y="3930548"/>
            <a:ext cx="7956261" cy="6828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440B3B2-E46D-7A57-BC37-D32499C27D3B}"/>
              </a:ext>
            </a:extLst>
          </p:cNvPr>
          <p:cNvSpPr txBox="1">
            <a:spLocks/>
          </p:cNvSpPr>
          <p:nvPr/>
        </p:nvSpPr>
        <p:spPr>
          <a:xfrm>
            <a:off x="2167377" y="3918857"/>
            <a:ext cx="13504423" cy="9474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266700" marR="0" indent="-266700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1pPr>
            <a:lvl2pPr marL="890588" marR="0" indent="-280988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2pPr>
            <a:lvl3pPr marL="1470025" marR="0" indent="-250825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3pPr>
            <a:lvl4pPr marL="2138363" marR="0" indent="-309563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4pPr>
            <a:lvl5pPr marL="2717800" marR="0" indent="-279400" algn="l" defTabSz="2438338" rtl="0" eaLnBrk="1" latinLnBrk="0" hangingPunct="1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kumimoji="0" lang="en-US" sz="2600" b="0" i="0" u="none" strike="noStrike" cap="none" spc="0" normalizeH="0" baseline="0">
                <a:ln>
                  <a:noFill/>
                </a:ln>
                <a:solidFill>
                  <a:srgbClr val="212121"/>
                </a:solidFill>
                <a:effectLst/>
                <a:uFillTx/>
                <a:latin typeface="Open Sans Light"/>
                <a:ea typeface="Open Sans Light"/>
                <a:cs typeface="Open Sans Light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42900" indent="-342900">
              <a:lnSpc>
                <a:spcPct val="120000"/>
              </a:lnSpc>
            </a:pPr>
            <a:r>
              <a:rPr lang="en-AU" altLang="zh-CN" sz="4000" b="1" i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3, Then Case 2</a:t>
            </a:r>
            <a:br>
              <a:rPr lang="en-AU" altLang="zh-CN" sz="40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30 has 2 children, find its predecessor (26), replace 30 with 26, and delete 26. 26 has 1 child (</a:t>
            </a:r>
            <a:r>
              <a:rPr lang="en-AU" altLang="zh-CN" sz="3800" b="1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Case 2</a:t>
            </a:r>
            <a:r>
              <a:rPr lang="en-AU" altLang="zh-CN" sz="3800" dirty="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), so delete the node and connect the child (19) to its parent (26).</a:t>
            </a:r>
          </a:p>
          <a:p>
            <a:pPr marL="342900" indent="-342900">
              <a:lnSpc>
                <a:spcPct val="120000"/>
              </a:lnSpc>
            </a:pPr>
            <a:endParaRPr lang="en-AU" altLang="zh-CN" sz="4000" dirty="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561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77" y="3156856"/>
            <a:ext cx="12863073" cy="1033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52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527" y="3223274"/>
            <a:ext cx="13961037" cy="644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6617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Program Example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endParaRPr lang="en-AU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922" y="3203966"/>
            <a:ext cx="12923208" cy="1010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9230" y="4017711"/>
            <a:ext cx="7963244" cy="9260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3650" y="12953999"/>
            <a:ext cx="81915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12203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20191880" cy="7925085"/>
          </a:xfrm>
        </p:spPr>
        <p:txBody>
          <a:bodyPr>
            <a:normAutofit/>
          </a:bodyPr>
          <a:lstStyle/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S. Sridhar. 2015. Design and Analysis of Algorithms. Oxford University Press. New Delhi. ISBN: 9780198093695. Chapter 6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Reema Thareja. 2014. Data structures using C. Oxford University Press. New Delhi. ISBN:9780198099307. Chapter 10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Thomas H. Cormen, Charles E. Leiserson, Ronald L. Rivest, &amp; Clifford Stein. (2009). Introduction to Algorithms. 03. The MIT Press. London. ISBN: 9780262033848. Chapter 12</a:t>
            </a:r>
          </a:p>
          <a:p>
            <a:pPr marL="504000" indent="-504000">
              <a:spcBef>
                <a:spcPts val="3500"/>
              </a:spcBef>
              <a:buSzPct val="100000"/>
            </a:pPr>
            <a:r>
              <a:rPr lang="en-US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Tree, https://visualgo.net/bn/bst?slide=1 </a:t>
            </a:r>
          </a:p>
          <a:p>
            <a:pPr marL="504000" indent="-504000">
              <a:spcBef>
                <a:spcPts val="3500"/>
              </a:spcBef>
              <a:buSzPct val="100000"/>
            </a:pPr>
            <a:endParaRPr lang="en-US" sz="44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9930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30D7-DA68-5FF5-7C87-919FCB4B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21379-DAD4-41FF-E6CF-AFF10E6CEC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2F2271-82AB-6F97-54DB-48887070E4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7925085"/>
          </a:xfrm>
        </p:spPr>
        <p:txBody>
          <a:bodyPr>
            <a:normAutofit/>
          </a:bodyPr>
          <a:lstStyle/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</a:t>
            </a:r>
          </a:p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 Tree Operations</a:t>
            </a:r>
          </a:p>
          <a:p>
            <a:pPr marL="504000" indent="-504000"/>
            <a:r>
              <a:rPr lang="en-AU" sz="4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 Example </a:t>
            </a:r>
          </a:p>
        </p:txBody>
      </p:sp>
    </p:spTree>
    <p:extLst>
      <p:ext uri="{BB962C8B-B14F-4D97-AF65-F5344CB8AC3E}">
        <p14:creationId xmlns:p14="http://schemas.microsoft.com/office/powerpoint/2010/main" val="8313322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156856"/>
            <a:ext cx="19342794" cy="9797143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Binary Search Tree (BST) is one such data structures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supports faster searching, rapid sorting, and easy insertion and deletion</a:t>
            </a:r>
          </a:p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BST is also known as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sorted versions of binary tree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For a node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 of a BST </a:t>
            </a:r>
            <a:r>
              <a:rPr lang="en-AU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T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966788" lvl="1" indent="-342900">
              <a:lnSpc>
                <a:spcPct val="120000"/>
              </a:lnSpc>
              <a:spcBef>
                <a:spcPts val="2400"/>
              </a:spcBef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left subtree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of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contains elements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are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smaller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than those stored in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966788" lvl="1" indent="-342900">
              <a:lnSpc>
                <a:spcPct val="120000"/>
              </a:lnSpc>
              <a:spcBef>
                <a:spcPts val="2400"/>
              </a:spcBef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right subtree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of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contains all elements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that are </a:t>
            </a:r>
            <a:r>
              <a:rPr lang="en-AU" altLang="zh-CN" sz="4000" b="1">
                <a:solidFill>
                  <a:srgbClr val="0070C0"/>
                </a:solidFill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greater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than those stored in </a:t>
            </a:r>
            <a:r>
              <a:rPr lang="en-AU" altLang="zh-CN" sz="4000" b="1" i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2400"/>
              </a:spcBef>
              <a:buNone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 with the assumptions that the keys are distinct</a:t>
            </a:r>
          </a:p>
        </p:txBody>
      </p:sp>
      <p:pic>
        <p:nvPicPr>
          <p:cNvPr id="10" name="Picture 9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132007" y="6400800"/>
            <a:ext cx="7359239" cy="6386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747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Binary Search Tree has the following basic operations: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find(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find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 the BST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insert(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insert new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into BST</a:t>
            </a:r>
          </a:p>
          <a:p>
            <a:pPr marL="696913" lvl="1" indent="-342900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remove(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)	:  remove key </a:t>
            </a:r>
            <a:r>
              <a:rPr lang="en-US" altLang="zh-CN" sz="4000" b="1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x</a:t>
            </a: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from BST</a:t>
            </a:r>
          </a:p>
        </p:txBody>
      </p:sp>
      <p:pic>
        <p:nvPicPr>
          <p:cNvPr id="10" name="Picture 9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132007" y="6400800"/>
            <a:ext cx="7359239" cy="63861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9292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Search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Because of the property of BST, finding/searching in BST is easy.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Let the key that we want to search is X.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We begin at root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the root contains X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then search terminates successfully.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X is less than root’s key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then search recursively on left sub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otherwise search recursively on right sub tree.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pic>
        <p:nvPicPr>
          <p:cNvPr id="8" name="Picture 7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773176" y="6858000"/>
            <a:ext cx="6832370" cy="5928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60907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Search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Because of the property of BST, finding/searching in BST is easy.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10153" y="5836724"/>
            <a:ext cx="14034648" cy="6974456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60000" indent="0">
              <a:spcBef>
                <a:spcPts val="0"/>
              </a:spcBef>
              <a:buFontTx/>
              <a:buNone/>
            </a:pPr>
            <a:endParaRPr lang="en-AU" altLang="zh-CN" sz="5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struct node* </a:t>
            </a:r>
            <a:r>
              <a:rPr lang="en-US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search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(struct node *curr, int 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curr == NULL ) return NULL;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found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X == curr-&gt;data ) return curr;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located in left sub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if ( X  &lt; curr-&gt;data ) return find(curr-&gt;left, X);</a:t>
            </a:r>
          </a:p>
          <a:p>
            <a:pPr marL="0" indent="0">
              <a:spcBef>
                <a:spcPts val="0"/>
              </a:spcBef>
              <a:buNone/>
            </a:pPr>
            <a:endParaRPr lang="id-ID" altLang="zh-CN" sz="340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solidFill>
                  <a:srgbClr val="FF0000"/>
                </a:solidFill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// X is located in right sub tree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AU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</a:t>
            </a: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return find(curr-&gt;right, 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altLang="zh-CN" sz="34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}</a:t>
            </a:r>
            <a:endParaRPr lang="id-ID" altLang="zh-CN" sz="3400" dirty="0">
              <a:latin typeface="Courier New" panose="02070309020205020404" pitchFamily="49" charset="0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" name="Picture 7" descr="bst-5.gif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" t="363" r="-73" b="47"/>
          <a:stretch/>
        </p:blipFill>
        <p:spPr bwMode="auto">
          <a:xfrm>
            <a:off x="15773176" y="6858000"/>
            <a:ext cx="6832370" cy="592891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2410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Inserting into BST is done recursively.</a:t>
            </a:r>
          </a:p>
          <a:p>
            <a:pPr marL="342900" indent="-342900">
              <a:lnSpc>
                <a:spcPct val="120000"/>
              </a:lnSpc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Let the new node’s key be X,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We begin at root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Validate if X is already present in the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as having  duplicate values with separate nodes in BST makes no sense at all.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If X is less than node’s key then insert X into left sub tree,</a:t>
            </a:r>
            <a:b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</a:b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  otherwise insert X into right sub tree</a:t>
            </a:r>
          </a:p>
          <a:p>
            <a:pPr marL="696913" lvl="1" indent="-342900">
              <a:lnSpc>
                <a:spcPct val="120000"/>
              </a:lnSpc>
              <a:spcBef>
                <a:spcPts val="3000"/>
              </a:spcBef>
              <a:buFont typeface="Wingdings" panose="05000000000000000000" pitchFamily="2" charset="2"/>
              <a:buChar char="v"/>
            </a:pP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Repeat until we found an empty node to put X (X will always be a new leaf)</a:t>
            </a:r>
            <a:endParaRPr lang="en-US" altLang="zh-CN" sz="4000">
              <a:latin typeface="+mj-lt"/>
              <a:ea typeface="SimSun" panose="02010600030101010101" pitchFamily="2" charset="-122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301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F138F-EFD5-E641-E70A-BB214EFF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Binary Search Tree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B728F-003C-7D1E-53EE-5CB26723A9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Operations: Insertion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BEDBFB7-134F-36FB-A892-C6DFA0930D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167377" y="3918857"/>
            <a:ext cx="19342794" cy="90827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</a:pPr>
            <a:r>
              <a:rPr lang="en-US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 </a:t>
            </a:r>
            <a:r>
              <a:rPr lang="en-AU" altLang="zh-CN" sz="4000">
                <a:latin typeface="+mj-lt"/>
                <a:ea typeface="SimSun" panose="02010600030101010101" pitchFamily="2" charset="-122"/>
                <a:cs typeface="Tahoma" panose="020B0604030504040204" pitchFamily="34" charset="0"/>
              </a:rPr>
              <a:t>Algorithm: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824977" y="3999539"/>
            <a:ext cx="14034648" cy="8459161"/>
          </a:xfrm>
          <a:prstGeom prst="rect">
            <a:avLst/>
          </a:prstGeom>
          <a:solidFill>
            <a:srgbClr val="E0FCF9"/>
          </a:solidFill>
        </p:spPr>
        <p:txBody>
          <a:bodyPr/>
          <a:lstStyle>
            <a:lvl1pPr marL="609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1pPr>
            <a:lvl2pPr marL="1219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2pPr>
            <a:lvl3pPr marL="1828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3pPr>
            <a:lvl4pPr marL="2438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4pPr>
            <a:lvl5pPr marL="30480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  <a:sym typeface="Helvetica Neue"/>
              </a:defRPr>
            </a:lvl5pPr>
            <a:lvl6pPr marL="36576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42672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48768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5486400" marR="0" indent="-609600" algn="l" defTabSz="2438338" rtl="0" eaLnBrk="1" latinLnBrk="0" hangingPunct="1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48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IF TREE = NULL THEN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Allocate memory for TREE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SET TREE-&gt;DATA = VAL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SET TREE-&gt;LEFT = TREE -&gt;RIGHT = NULL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ELSE IF TREE-&gt;DATA != VAL THEN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IF VAL &lt; TREE-&gt;DATA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Insert(TREE-&gt;LEFT, VAL)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   Insert(TREE-&gt;RIGHT, VAL)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   [END OF IF]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AU" altLang="zh-CN" sz="400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 [END OF IF]</a:t>
            </a:r>
          </a:p>
        </p:txBody>
      </p:sp>
    </p:spTree>
    <p:extLst>
      <p:ext uri="{BB962C8B-B14F-4D97-AF65-F5344CB8AC3E}">
        <p14:creationId xmlns:p14="http://schemas.microsoft.com/office/powerpoint/2010/main" val="32128953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INUS Learning Object Slide Template 2023  -  Read-Only" id="{0B9ADDDE-C7FD-42D8-83B7-6621693F3C5D}" vid="{472DF894-1FEC-4319-A5F3-1F8BDBEC1F3D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21_BasicWhite</Template>
  <TotalTime>862</TotalTime>
  <Words>1391</Words>
  <Application>Microsoft Macintosh PowerPoint</Application>
  <PresentationFormat>Custom</PresentationFormat>
  <Paragraphs>147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Open Sans</vt:lpstr>
      <vt:lpstr>OCRB</vt:lpstr>
      <vt:lpstr>Arial</vt:lpstr>
      <vt:lpstr>Open Sans Light</vt:lpstr>
      <vt:lpstr>Open Sans ExtraBold</vt:lpstr>
      <vt:lpstr>Wingdings</vt:lpstr>
      <vt:lpstr>Open Sans Semibold</vt:lpstr>
      <vt:lpstr>Courier New</vt:lpstr>
      <vt:lpstr>21_BasicWhite</vt:lpstr>
      <vt:lpstr>Binary SEARCH Tree</vt:lpstr>
      <vt:lpstr>Learning outcomes</vt:lpstr>
      <vt:lpstr>Subtopics</vt:lpstr>
      <vt:lpstr>Binary Search Tree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Binary Search Tree Operations</vt:lpstr>
      <vt:lpstr>Program Example</vt:lpstr>
      <vt:lpstr>Program Example</vt:lpstr>
      <vt:lpstr>Program Example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TRIES</dc:title>
  <dc:creator>Lili</dc:creator>
  <cp:lastModifiedBy>HENRY LUCKY</cp:lastModifiedBy>
  <cp:revision>27</cp:revision>
  <dcterms:created xsi:type="dcterms:W3CDTF">2023-11-16T08:05:07Z</dcterms:created>
  <dcterms:modified xsi:type="dcterms:W3CDTF">2024-01-10T12:36:31Z</dcterms:modified>
</cp:coreProperties>
</file>