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9" r:id="rId5"/>
    <p:sldId id="260" r:id="rId6"/>
    <p:sldId id="271" r:id="rId7"/>
    <p:sldId id="270" r:id="rId8"/>
    <p:sldId id="261" r:id="rId9"/>
    <p:sldId id="266" r:id="rId10"/>
    <p:sldId id="267" r:id="rId11"/>
    <p:sldId id="268" r:id="rId12"/>
    <p:sldId id="262" r:id="rId13"/>
    <p:sldId id="263" r:id="rId14"/>
    <p:sldId id="264" r:id="rId15"/>
    <p:sldId id="25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0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80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81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389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91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29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4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8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3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5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3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8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909C-8605-4A92-809D-EF18B866E39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6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8909C-8605-4A92-809D-EF18B866E39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B2BC7F-D476-4AC6-A463-63B88A0E6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8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框架结构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设计模式和架构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8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所有静态转换类都以</a:t>
            </a:r>
            <a:r>
              <a:rPr lang="en-US" altLang="zh-CN" dirty="0"/>
              <a:t>: Convert</a:t>
            </a:r>
            <a:r>
              <a:rPr lang="zh-CN" altLang="zh-CN" dirty="0"/>
              <a:t>结尾</a:t>
            </a:r>
            <a:r>
              <a:rPr lang="en-US" altLang="zh-CN" dirty="0"/>
              <a:t>,</a:t>
            </a:r>
            <a:r>
              <a:rPr lang="zh-CN" altLang="zh-CN" dirty="0"/>
              <a:t>使用</a:t>
            </a:r>
            <a:r>
              <a:rPr lang="zh-CN" altLang="zh-CN" dirty="0" smtClean="0"/>
              <a:t>静态</a:t>
            </a:r>
            <a:r>
              <a:rPr lang="zh-CN" altLang="en-US" dirty="0" smtClean="0"/>
              <a:t>函数</a:t>
            </a:r>
            <a:r>
              <a:rPr lang="zh-CN" altLang="zh-CN" dirty="0" smtClean="0"/>
              <a:t>的</a:t>
            </a:r>
            <a:r>
              <a:rPr lang="zh-CN" altLang="zh-CN" dirty="0"/>
              <a:t>方式对数据进行</a:t>
            </a:r>
            <a:r>
              <a:rPr lang="zh-CN" altLang="zh-CN" dirty="0" smtClean="0"/>
              <a:t>转换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BitConvert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ByteConvert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StringConvert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IconvCharsetConvert</a:t>
            </a:r>
            <a:endParaRPr lang="en-US" altLang="zh-CN" dirty="0" smtClean="0"/>
          </a:p>
          <a:p>
            <a:r>
              <a:rPr lang="zh-CN" altLang="zh-CN" dirty="0"/>
              <a:t>所有动态转换类都以</a:t>
            </a:r>
            <a:r>
              <a:rPr lang="en-US" altLang="zh-CN" dirty="0"/>
              <a:t>: Converter</a:t>
            </a:r>
            <a:r>
              <a:rPr lang="zh-CN" altLang="zh-CN" dirty="0"/>
              <a:t>结尾</a:t>
            </a:r>
            <a:r>
              <a:rPr lang="en-US" altLang="zh-CN" dirty="0"/>
              <a:t>,</a:t>
            </a:r>
            <a:r>
              <a:rPr lang="zh-CN" altLang="zh-CN" dirty="0"/>
              <a:t>需要使用相应实例的对象来完成转换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CharConverter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JniConverter</a:t>
            </a:r>
            <a:endParaRPr lang="zh-CN" altLang="zh-CN" dirty="0"/>
          </a:p>
          <a:p>
            <a:r>
              <a:rPr lang="zh-CN" altLang="zh-CN" dirty="0"/>
              <a:t>所有接口的抽象类声明都以</a:t>
            </a:r>
            <a:r>
              <a:rPr lang="en-US" altLang="zh-CN" dirty="0"/>
              <a:t>: I </a:t>
            </a:r>
            <a:r>
              <a:rPr lang="zh-CN" altLang="zh-CN" dirty="0" smtClean="0"/>
              <a:t>开头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Iinterrupter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IBaseDevice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IInteractiveTrans</a:t>
            </a:r>
            <a:endParaRPr lang="en-US" altLang="zh-CN" dirty="0" smtClean="0"/>
          </a:p>
          <a:p>
            <a:r>
              <a:rPr lang="zh-CN" altLang="zh-CN" dirty="0"/>
              <a:t>所有行为的抽象类声明都以</a:t>
            </a:r>
            <a:r>
              <a:rPr lang="en-US" altLang="zh-CN" dirty="0"/>
              <a:t>: I</a:t>
            </a:r>
            <a:r>
              <a:rPr lang="zh-CN" altLang="zh-CN" dirty="0"/>
              <a:t>开头</a:t>
            </a:r>
            <a:r>
              <a:rPr lang="en-US" altLang="zh-CN" dirty="0"/>
              <a:t>,</a:t>
            </a:r>
            <a:r>
              <a:rPr lang="zh-CN" altLang="zh-CN" dirty="0"/>
              <a:t>以</a:t>
            </a:r>
            <a:r>
              <a:rPr lang="en-US" altLang="zh-CN" dirty="0"/>
              <a:t>Behavior</a:t>
            </a:r>
            <a:r>
              <a:rPr lang="zh-CN" altLang="zh-CN" dirty="0"/>
              <a:t>结尾</a:t>
            </a:r>
            <a:r>
              <a:rPr lang="en-US" altLang="zh-CN" dirty="0"/>
              <a:t>, </a:t>
            </a:r>
            <a:r>
              <a:rPr lang="zh-CN" altLang="zh-CN" dirty="0"/>
              <a:t>名称和行为接口完全一致</a:t>
            </a:r>
            <a:r>
              <a:rPr lang="en-US" altLang="zh-CN" dirty="0"/>
              <a:t>,</a:t>
            </a:r>
            <a:r>
              <a:rPr lang="zh-CN" altLang="zh-CN" dirty="0"/>
              <a:t>但是不以</a:t>
            </a:r>
            <a:r>
              <a:rPr lang="en-US" altLang="zh-CN" dirty="0"/>
              <a:t>I</a:t>
            </a:r>
            <a:r>
              <a:rPr lang="zh-CN" altLang="zh-CN" dirty="0"/>
              <a:t>开头的表示该行为接口的默认实现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ITimeoutBehavior</a:t>
            </a:r>
            <a:r>
              <a:rPr lang="en-US" altLang="zh-CN" dirty="0"/>
              <a:t> =&gt; </a:t>
            </a:r>
            <a:r>
              <a:rPr lang="en-US" altLang="zh-CN" dirty="0" err="1"/>
              <a:t>TimeoutBehavior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/>
              <a:t>ILastErrBehavior</a:t>
            </a:r>
            <a:r>
              <a:rPr lang="en-US" altLang="zh-CN" dirty="0"/>
              <a:t> =&gt; </a:t>
            </a:r>
            <a:r>
              <a:rPr lang="en-US" altLang="zh-CN" dirty="0" err="1" smtClean="0"/>
              <a:t>LastErrBehavior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5831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54331"/>
            <a:ext cx="8596668" cy="4743785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所有基本的底层设备类都以</a:t>
            </a:r>
            <a:r>
              <a:rPr lang="en-US" altLang="zh-CN" dirty="0"/>
              <a:t>: Device </a:t>
            </a:r>
            <a:r>
              <a:rPr lang="zh-CN" altLang="zh-CN" dirty="0" smtClean="0"/>
              <a:t>结尾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CCID_Device</a:t>
            </a:r>
            <a:r>
              <a:rPr lang="en-US" altLang="zh-CN" dirty="0"/>
              <a:t>, </a:t>
            </a:r>
            <a:r>
              <a:rPr lang="en-US" altLang="zh-CN" dirty="0" err="1"/>
              <a:t>ComDevice</a:t>
            </a:r>
            <a:r>
              <a:rPr lang="en-US" altLang="zh-CN" dirty="0"/>
              <a:t>, </a:t>
            </a:r>
            <a:r>
              <a:rPr lang="en-US" altLang="zh-CN" dirty="0" err="1"/>
              <a:t>FileDevice,BluetoothDevice</a:t>
            </a:r>
            <a:endParaRPr lang="zh-CN" altLang="zh-CN" dirty="0"/>
          </a:p>
          <a:p>
            <a:r>
              <a:rPr lang="zh-CN" altLang="zh-CN" dirty="0"/>
              <a:t>所有设备层适配器</a:t>
            </a:r>
            <a:r>
              <a:rPr lang="en-US" altLang="zh-CN" dirty="0"/>
              <a:t>(</a:t>
            </a:r>
            <a:r>
              <a:rPr lang="zh-CN" altLang="zh-CN" dirty="0"/>
              <a:t>适配后对外仍然是一个设备</a:t>
            </a:r>
            <a:r>
              <a:rPr lang="en-US" altLang="zh-CN" dirty="0"/>
              <a:t>)</a:t>
            </a:r>
            <a:r>
              <a:rPr lang="zh-CN" altLang="zh-CN" dirty="0"/>
              <a:t>都以</a:t>
            </a:r>
            <a:r>
              <a:rPr lang="en-US" altLang="zh-CN" dirty="0"/>
              <a:t>: </a:t>
            </a:r>
            <a:r>
              <a:rPr lang="en-US" altLang="zh-CN" dirty="0" err="1"/>
              <a:t>DevAdapter</a:t>
            </a:r>
            <a:r>
              <a:rPr lang="en-US" altLang="zh-CN" dirty="0"/>
              <a:t> </a:t>
            </a:r>
            <a:r>
              <a:rPr lang="zh-CN" altLang="zh-CN" dirty="0" smtClean="0"/>
              <a:t>结尾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MagneticDevAdapter</a:t>
            </a:r>
            <a:r>
              <a:rPr lang="en-US" altLang="zh-CN" dirty="0"/>
              <a:t>, </a:t>
            </a:r>
            <a:r>
              <a:rPr lang="en-US" altLang="zh-CN" dirty="0" err="1" smtClean="0"/>
              <a:t>SdtApiDevAdapter</a:t>
            </a:r>
            <a:r>
              <a:rPr lang="en-US" altLang="zh-CN" dirty="0" smtClean="0"/>
              <a:t>, 	</a:t>
            </a:r>
            <a:r>
              <a:rPr lang="en-US" altLang="zh-CN" dirty="0" err="1" smtClean="0"/>
              <a:t>CCID_ContactStorageCardDevAdapter</a:t>
            </a:r>
            <a:endParaRPr lang="zh-CN" altLang="zh-CN" dirty="0"/>
          </a:p>
          <a:p>
            <a:r>
              <a:rPr lang="zh-CN" altLang="zh-CN" dirty="0"/>
              <a:t>所有应用层适配都以</a:t>
            </a:r>
            <a:r>
              <a:rPr lang="en-US" altLang="zh-CN" dirty="0"/>
              <a:t>: </a:t>
            </a:r>
            <a:r>
              <a:rPr lang="en-US" altLang="zh-CN" dirty="0" err="1"/>
              <a:t>AppAdapter</a:t>
            </a:r>
            <a:r>
              <a:rPr lang="zh-CN" altLang="zh-CN" dirty="0" smtClean="0"/>
              <a:t>结尾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 </a:t>
            </a:r>
            <a:r>
              <a:rPr lang="en-US" altLang="zh-CN" dirty="0" err="1"/>
              <a:t>ICCardAppAdapter</a:t>
            </a:r>
            <a:r>
              <a:rPr lang="en-US" altLang="zh-CN" dirty="0"/>
              <a:t>, </a:t>
            </a:r>
            <a:r>
              <a:rPr lang="en-US" altLang="zh-CN" dirty="0" smtClean="0"/>
              <a:t>PBOC_v2_0_AppAdapter</a:t>
            </a:r>
            <a:endParaRPr lang="zh-CN" altLang="zh-CN" dirty="0"/>
          </a:p>
          <a:p>
            <a:r>
              <a:rPr lang="zh-CN" altLang="zh-CN" dirty="0"/>
              <a:t>所有对原有类进行扩展的类都以</a:t>
            </a:r>
            <a:r>
              <a:rPr lang="en-US" altLang="zh-CN" dirty="0"/>
              <a:t>: </a:t>
            </a:r>
            <a:r>
              <a:rPr lang="en-US" altLang="zh-CN" dirty="0" err="1"/>
              <a:t>Appender</a:t>
            </a:r>
            <a:r>
              <a:rPr lang="zh-CN" altLang="zh-CN" dirty="0"/>
              <a:t>结尾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ComHandlerAppender</a:t>
            </a:r>
            <a:r>
              <a:rPr lang="en-US" altLang="zh-CN" dirty="0"/>
              <a:t>, </a:t>
            </a:r>
            <a:r>
              <a:rPr lang="en-US" altLang="zh-CN" dirty="0" err="1" smtClean="0"/>
              <a:t>HidHandlerAppender</a:t>
            </a:r>
            <a:endParaRPr lang="en-US" altLang="zh-CN" dirty="0" smtClean="0"/>
          </a:p>
          <a:p>
            <a:r>
              <a:rPr lang="zh-CN" altLang="zh-CN" dirty="0"/>
              <a:t>所有指令协议封装的适配器都以</a:t>
            </a:r>
            <a:r>
              <a:rPr lang="en-US" altLang="zh-CN" dirty="0"/>
              <a:t>: </a:t>
            </a:r>
            <a:r>
              <a:rPr lang="en-US" altLang="zh-CN" dirty="0" err="1"/>
              <a:t>CmdAdapter</a:t>
            </a:r>
            <a:r>
              <a:rPr lang="zh-CN" altLang="zh-CN" dirty="0"/>
              <a:t>结尾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ComICCardCmdAdapter</a:t>
            </a:r>
            <a:r>
              <a:rPr lang="en-US" altLang="zh-CN" dirty="0"/>
              <a:t>, </a:t>
            </a:r>
            <a:r>
              <a:rPr lang="en-US" altLang="zh-CN" dirty="0" err="1"/>
              <a:t>HidCmdAdapter</a:t>
            </a:r>
            <a:r>
              <a:rPr lang="en-US" altLang="zh-CN" dirty="0"/>
              <a:t>, </a:t>
            </a:r>
            <a:r>
              <a:rPr lang="en-US" altLang="zh-CN" dirty="0" err="1"/>
              <a:t>PinDevCmdAdapter</a:t>
            </a:r>
            <a:endParaRPr lang="en-US" altLang="zh-CN" dirty="0"/>
          </a:p>
          <a:p>
            <a:r>
              <a:rPr lang="zh-CN" altLang="zh-CN" dirty="0"/>
              <a:t>所有操作辅助类</a:t>
            </a:r>
            <a:r>
              <a:rPr lang="en-US" altLang="zh-CN" dirty="0"/>
              <a:t>(</a:t>
            </a:r>
            <a:r>
              <a:rPr lang="zh-CN" altLang="zh-CN" dirty="0"/>
              <a:t>调用原有类的方法进行封装</a:t>
            </a:r>
            <a:r>
              <a:rPr lang="en-US" altLang="zh-CN" dirty="0"/>
              <a:t>)</a:t>
            </a:r>
            <a:r>
              <a:rPr lang="zh-CN" altLang="zh-CN" dirty="0"/>
              <a:t>都为静态类</a:t>
            </a:r>
            <a:r>
              <a:rPr lang="en-US" altLang="zh-CN" dirty="0"/>
              <a:t>,</a:t>
            </a:r>
            <a:r>
              <a:rPr lang="zh-CN" altLang="zh-CN" dirty="0"/>
              <a:t>都以</a:t>
            </a:r>
            <a:r>
              <a:rPr lang="en-US" altLang="zh-CN" dirty="0"/>
              <a:t>: Helper</a:t>
            </a:r>
            <a:r>
              <a:rPr lang="zh-CN" altLang="zh-CN" dirty="0" smtClean="0"/>
              <a:t>结尾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 </a:t>
            </a:r>
            <a:r>
              <a:rPr lang="en-US" altLang="zh-CN" dirty="0" err="1" smtClean="0"/>
              <a:t>DevHelper</a:t>
            </a:r>
            <a:r>
              <a:rPr lang="en-US" altLang="zh-CN" dirty="0" smtClean="0"/>
              <a:t>, </a:t>
            </a:r>
            <a:r>
              <a:rPr lang="en-US" altLang="zh-CN" dirty="0" err="1"/>
              <a:t>WinHelper</a:t>
            </a:r>
            <a:r>
              <a:rPr lang="en-US" altLang="zh-CN" dirty="0"/>
              <a:t>, </a:t>
            </a:r>
            <a:r>
              <a:rPr lang="en-US" altLang="zh-CN" dirty="0" err="1" smtClean="0"/>
              <a:t>WinTestHelper,WmiHelper</a:t>
            </a:r>
            <a:endParaRPr lang="zh-CN" altLang="zh-CN" dirty="0"/>
          </a:p>
          <a:p>
            <a:r>
              <a:rPr lang="zh-CN" altLang="zh-CN" dirty="0"/>
              <a:t>所有数据加解密类都以</a:t>
            </a:r>
            <a:r>
              <a:rPr lang="en-US" altLang="zh-CN" dirty="0"/>
              <a:t>: Provider</a:t>
            </a:r>
            <a:r>
              <a:rPr lang="zh-CN" altLang="zh-CN" dirty="0"/>
              <a:t>结尾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MD5_Provider, </a:t>
            </a:r>
            <a:r>
              <a:rPr lang="en-US" altLang="zh-CN" dirty="0" err="1"/>
              <a:t>DES_Provider</a:t>
            </a:r>
            <a:r>
              <a:rPr lang="en-US" altLang="zh-CN" dirty="0"/>
              <a:t>, </a:t>
            </a:r>
            <a:r>
              <a:rPr lang="en-US" altLang="zh-CN" dirty="0" err="1"/>
              <a:t>PBOC_Provider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70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平台环境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对于不同的系统来说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只有底层与设备进行通信的地方会有所区别</a:t>
            </a:r>
            <a:endParaRPr lang="en-US" altLang="zh-CN" dirty="0"/>
          </a:p>
          <a:p>
            <a:r>
              <a:rPr lang="zh-CN" altLang="en-US" dirty="0" smtClean="0"/>
              <a:t>应用层只依赖接口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是没有环境区别的</a:t>
            </a:r>
            <a:endParaRPr lang="en-US" altLang="zh-CN" dirty="0" smtClean="0"/>
          </a:p>
          <a:p>
            <a:r>
              <a:rPr lang="zh-CN" altLang="en-US" dirty="0" smtClean="0"/>
              <a:t>对于不同的系统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由于函数的接口和使用方式不一致且差别较大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条件编译进行环境的处理来实现跨平台</a:t>
            </a:r>
            <a:endParaRPr lang="en-US" altLang="zh-CN" dirty="0" smtClean="0"/>
          </a:p>
          <a:p>
            <a:r>
              <a:rPr lang="zh-CN" altLang="en-US" dirty="0" smtClean="0"/>
              <a:t>环境处理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27" y="4100975"/>
            <a:ext cx="3333333" cy="17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727" y="3586689"/>
            <a:ext cx="4133333" cy="10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954" y="4648852"/>
            <a:ext cx="4619048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2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依赖项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DDK (Win7</a:t>
            </a:r>
            <a:r>
              <a:rPr lang="zh-CN" altLang="en-US" dirty="0" smtClean="0"/>
              <a:t>及其以上又叫</a:t>
            </a:r>
            <a:r>
              <a:rPr lang="en-US" altLang="zh-CN" dirty="0" smtClean="0"/>
              <a:t>WDK),</a:t>
            </a:r>
            <a:r>
              <a:rPr lang="zh-CN" altLang="en-US" dirty="0" smtClean="0"/>
              <a:t>提供了对硬件访问的支持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在使用</a:t>
            </a:r>
            <a:r>
              <a:rPr lang="en-US" altLang="zh-CN" dirty="0" err="1" smtClean="0"/>
              <a:t>HidDevice</a:t>
            </a:r>
            <a:r>
              <a:rPr lang="zh-CN" altLang="en-US" dirty="0" smtClean="0"/>
              <a:t>时需要用到相关资源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如果没有配置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且不使用相关功能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NO_INCLUDE_USB_SOURCE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,USB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HID</a:t>
            </a:r>
            <a:r>
              <a:rPr lang="zh-CN" altLang="en-US" dirty="0" smtClean="0"/>
              <a:t>的访问是通过</a:t>
            </a:r>
            <a:r>
              <a:rPr lang="en-US" altLang="zh-CN" dirty="0" err="1" smtClean="0"/>
              <a:t>libusb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如果没有预装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同样使用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 NO_INCLUDE_USB_SOURCE</a:t>
            </a:r>
            <a:r>
              <a:rPr lang="en-US" altLang="zh-CN" dirty="0"/>
              <a:t> </a:t>
            </a:r>
            <a:r>
              <a:rPr lang="zh-CN" altLang="en-US" dirty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默认是没有安装</a:t>
            </a:r>
            <a:r>
              <a:rPr lang="en-US" altLang="zh-CN" dirty="0" smtClean="0"/>
              <a:t>PCSC</a:t>
            </a:r>
            <a:r>
              <a:rPr lang="zh-CN" altLang="en-US" dirty="0" smtClean="0"/>
              <a:t>库的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>
                <a:solidFill>
                  <a:srgbClr val="00B050"/>
                </a:solidFill>
              </a:rPr>
              <a:t>NO_INCLUDE_PCSC_SOURCE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MAC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没有和</a:t>
            </a:r>
            <a:r>
              <a:rPr lang="en-US" altLang="zh-CN" dirty="0" smtClean="0"/>
              <a:t>COM</a:t>
            </a:r>
            <a:r>
              <a:rPr lang="zh-CN" altLang="en-US" dirty="0" smtClean="0"/>
              <a:t>相关的库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>
                <a:solidFill>
                  <a:srgbClr val="00B050"/>
                </a:solidFill>
              </a:rPr>
              <a:t>NO_INCLUDE_COM_SOURCE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/>
          </a:p>
          <a:p>
            <a:r>
              <a:rPr lang="zh-CN" altLang="en-US" dirty="0" smtClean="0"/>
              <a:t>在没有安装</a:t>
            </a:r>
            <a:r>
              <a:rPr lang="en-US" altLang="zh-CN" dirty="0" smtClean="0"/>
              <a:t>OPEN_SSL</a:t>
            </a:r>
            <a:r>
              <a:rPr lang="zh-CN" altLang="en-US" dirty="0" smtClean="0"/>
              <a:t>库的环境中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>
                <a:solidFill>
                  <a:srgbClr val="00B050"/>
                </a:solidFill>
              </a:rPr>
              <a:t>NO_INCLUDE_OPENSSL_SOURCE</a:t>
            </a:r>
            <a:r>
              <a:rPr lang="en-US" altLang="zh-CN" dirty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在没有安装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库的环境中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NO_INCLUDE_JNI_SOURCE</a:t>
            </a:r>
            <a:r>
              <a:rPr lang="en-US" altLang="zh-CN" dirty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的使用较少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使用时需要单独定义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INCLUDE_SOCKET_SOURCE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启用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340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资源相关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06881"/>
            <a:ext cx="8596668" cy="433448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如果不需要使用内存池的功能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NO_INCLUDE_MEMORY_POOL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如果不需要使用静态表的方式进行数据转换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NOUSING_STATIC_TRANSTABLE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如果不需要使用二代证的功能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NO_INCLUDE_IDCARD_SOURCE</a:t>
            </a:r>
            <a:r>
              <a:rPr lang="en-US" altLang="zh-CN" dirty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如果不需要使用</a:t>
            </a:r>
            <a:r>
              <a:rPr lang="en-US" altLang="zh-CN" dirty="0" smtClean="0"/>
              <a:t>IC</a:t>
            </a:r>
            <a:r>
              <a:rPr lang="zh-CN" altLang="en-US" dirty="0" smtClean="0"/>
              <a:t>卡的功能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B050"/>
                </a:solidFill>
              </a:rPr>
              <a:t>NO_INCLUDE_ICCARD_SOURCE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如果不需要使用</a:t>
            </a:r>
            <a:r>
              <a:rPr lang="en-US" altLang="zh-CN" dirty="0" smtClean="0"/>
              <a:t>PBOC</a:t>
            </a:r>
            <a:r>
              <a:rPr lang="zh-CN" altLang="en-US" dirty="0" smtClean="0"/>
              <a:t>相关的功能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NO_INCLUDE_PBOC_SOURCE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如果不需要使用安全相关的算法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NO_INCLUDE_SECURITY_SOURCE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zh-CN" altLang="en-US" dirty="0" smtClean="0"/>
              <a:t>如果不需要使用密码键盘相关功能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NO_INCLUDE_PINPAD_SOURCE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禁用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865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hyioo@vip.qq.com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49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题记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sz="2000" dirty="0">
                <a:solidFill>
                  <a:srgbClr val="00B050"/>
                </a:solidFill>
              </a:rPr>
              <a:t>语言仅仅是一个工具</a:t>
            </a:r>
            <a:r>
              <a:rPr lang="en-US" altLang="zh-CN" sz="2000" dirty="0">
                <a:solidFill>
                  <a:srgbClr val="00B050"/>
                </a:solidFill>
              </a:rPr>
              <a:t>,</a:t>
            </a:r>
            <a:r>
              <a:rPr lang="zh-CN" altLang="en-US" sz="2000" dirty="0">
                <a:solidFill>
                  <a:srgbClr val="00B050"/>
                </a:solidFill>
              </a:rPr>
              <a:t>合理</a:t>
            </a:r>
            <a:r>
              <a:rPr lang="zh-CN" altLang="en-US" sz="2000" dirty="0" smtClean="0">
                <a:solidFill>
                  <a:srgbClr val="00B050"/>
                </a:solidFill>
              </a:rPr>
              <a:t>利用</a:t>
            </a:r>
            <a:r>
              <a:rPr lang="zh-CN" altLang="en-US" sz="2000" dirty="0">
                <a:solidFill>
                  <a:srgbClr val="00B050"/>
                </a:solidFill>
              </a:rPr>
              <a:t>好每种语言的优点</a:t>
            </a:r>
            <a:r>
              <a:rPr lang="en-US" altLang="zh-CN" sz="2000" dirty="0">
                <a:solidFill>
                  <a:srgbClr val="00B050"/>
                </a:solidFill>
              </a:rPr>
              <a:t>,</a:t>
            </a:r>
            <a:r>
              <a:rPr lang="zh-CN" altLang="en-US" sz="2000" dirty="0">
                <a:solidFill>
                  <a:srgbClr val="00B050"/>
                </a:solidFill>
              </a:rPr>
              <a:t>使用不同的语言来相互弥补缺点</a:t>
            </a:r>
            <a:r>
              <a:rPr lang="en-US" altLang="zh-CN" sz="2000" dirty="0">
                <a:solidFill>
                  <a:srgbClr val="00B050"/>
                </a:solidFill>
              </a:rPr>
              <a:t>.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语言的多样化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编译型语言</a:t>
            </a:r>
            <a:r>
              <a:rPr lang="en-US" altLang="zh-CN" dirty="0" smtClean="0"/>
              <a:t>: C,C++,</a:t>
            </a:r>
            <a:r>
              <a:rPr lang="en-US" altLang="zh-CN" dirty="0" err="1" smtClean="0"/>
              <a:t>C#,Delphi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Pascal,Object</a:t>
            </a:r>
            <a:r>
              <a:rPr lang="en-US" altLang="zh-CN" dirty="0" smtClean="0"/>
              <a:t>-C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解释型语言</a:t>
            </a:r>
            <a:r>
              <a:rPr lang="en-US" altLang="zh-CN" dirty="0" smtClean="0"/>
              <a:t>: Java, JavaScript, VBScript, Perl, Python, Ruby, MATLAB</a:t>
            </a:r>
          </a:p>
          <a:p>
            <a:r>
              <a:rPr lang="zh-CN" altLang="en-US" dirty="0" smtClean="0"/>
              <a:t>没有</a:t>
            </a:r>
            <a:r>
              <a:rPr lang="zh-CN" altLang="en-US" dirty="0"/>
              <a:t>任何语言是完善的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任何语言都是在不同的需求下被创造出来的</a:t>
            </a:r>
            <a:r>
              <a:rPr lang="en-US" altLang="zh-CN" dirty="0"/>
              <a:t>,</a:t>
            </a:r>
            <a:r>
              <a:rPr lang="zh-CN" altLang="en-US" dirty="0"/>
              <a:t>每个语言都有自己的优缺点</a:t>
            </a:r>
            <a:r>
              <a:rPr lang="en-US" altLang="zh-CN" dirty="0"/>
              <a:t>,</a:t>
            </a:r>
            <a:r>
              <a:rPr lang="zh-CN" altLang="en-US" dirty="0"/>
              <a:t>毕竟语言所创立的需求环境不一样</a:t>
            </a:r>
            <a:r>
              <a:rPr lang="en-US" altLang="zh-CN" dirty="0"/>
              <a:t>,</a:t>
            </a:r>
            <a:r>
              <a:rPr lang="zh-CN" altLang="en-US" dirty="0"/>
              <a:t>需要解决的问题不一样</a:t>
            </a:r>
            <a:r>
              <a:rPr lang="en-US" altLang="zh-CN" dirty="0"/>
              <a:t>,</a:t>
            </a:r>
            <a:r>
              <a:rPr lang="zh-CN" altLang="en-US" dirty="0"/>
              <a:t>缺点在所难免</a:t>
            </a:r>
            <a:r>
              <a:rPr lang="en-US" altLang="zh-CN" dirty="0" smtClean="0"/>
              <a:t>.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 smtClean="0"/>
              <a:t>应用类型的多元化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目前的应用基本上都是多种开发语言的组合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趋势所在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328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C++: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9463"/>
            <a:ext cx="8596668" cy="435189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单线程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就驱动而言</a:t>
            </a:r>
            <a:r>
              <a:rPr lang="en-US" altLang="zh-CN" dirty="0"/>
              <a:t>,</a:t>
            </a:r>
            <a:r>
              <a:rPr lang="zh-CN" altLang="en-US" dirty="0"/>
              <a:t>驱动针对的是外设</a:t>
            </a:r>
            <a:r>
              <a:rPr lang="en-US" altLang="zh-CN" dirty="0"/>
              <a:t>,</a:t>
            </a:r>
            <a:r>
              <a:rPr lang="zh-CN" altLang="en-US" dirty="0"/>
              <a:t>同一个外设在物理上是独占的</a:t>
            </a:r>
            <a:r>
              <a:rPr lang="en-US" altLang="zh-CN" dirty="0"/>
              <a:t>,</a:t>
            </a:r>
            <a:r>
              <a:rPr lang="zh-CN" altLang="en-US" dirty="0"/>
              <a:t>所以库中只考虑单线程的模式</a:t>
            </a:r>
            <a:r>
              <a:rPr lang="en-US" altLang="zh-CN" dirty="0"/>
              <a:t>,</a:t>
            </a:r>
            <a:r>
              <a:rPr lang="zh-CN" altLang="en-US" dirty="0"/>
              <a:t>一对一的方式根据时分复用的原则访问设备</a:t>
            </a:r>
            <a:r>
              <a:rPr lang="en-US" altLang="zh-CN" dirty="0"/>
              <a:t>;</a:t>
            </a:r>
            <a:r>
              <a:rPr lang="zh-CN" altLang="en-US" dirty="0"/>
              <a:t>对于需要使用多线程访问的情况上层单独根据需要做处理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线程 </a:t>
            </a:r>
            <a:r>
              <a:rPr lang="en-US" altLang="zh-CN" dirty="0"/>
              <a:t>: Windows </a:t>
            </a:r>
            <a:r>
              <a:rPr lang="en-US" altLang="zh-CN" dirty="0" err="1"/>
              <a:t>API,Boost,C</a:t>
            </a:r>
            <a:r>
              <a:rPr lang="en-US" altLang="zh-CN" dirty="0"/>
              <a:t>++x11 -&gt; </a:t>
            </a:r>
            <a:r>
              <a:rPr lang="en-US" altLang="zh-CN" dirty="0" err="1"/>
              <a:t>C#,Java</a:t>
            </a:r>
            <a:r>
              <a:rPr lang="zh-CN" altLang="en-US" dirty="0" smtClean="0"/>
              <a:t>弥补</a:t>
            </a:r>
            <a:endParaRPr lang="en-US" altLang="zh-CN" dirty="0" smtClean="0"/>
          </a:p>
          <a:p>
            <a:r>
              <a:rPr lang="zh-CN" altLang="en-US" dirty="0" smtClean="0"/>
              <a:t>专业的语言做专业的事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擅长于与操作系统底层进行互操作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充分发挥语言在这方面的特长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对于不足的地方通过其他语言来弥补</a:t>
            </a:r>
            <a:r>
              <a:rPr lang="en-US" altLang="zh-CN" dirty="0" smtClean="0"/>
              <a:t>;</a:t>
            </a:r>
            <a:r>
              <a:rPr lang="zh-CN" altLang="en-US" dirty="0" smtClean="0"/>
              <a:t>在驱动中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软件将硬件虚拟为一个服务提供给外部使用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只需要关心和硬件的交互和数据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UI </a:t>
            </a:r>
            <a:r>
              <a:rPr lang="en-US" altLang="zh-CN" dirty="0"/>
              <a:t>: QT,MFC  -&gt; HTML,WPF</a:t>
            </a:r>
            <a:r>
              <a:rPr lang="zh-CN" altLang="en-US" dirty="0" smtClean="0"/>
              <a:t>弥补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开发语言只是对处理逻辑的一种表现形式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对于解决问题的办法和思路与具体的语言无关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语言是相通的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学习的仅仅是一种思维方式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36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):</a:t>
            </a:r>
            <a:r>
              <a:rPr lang="en-US" altLang="zh-CN" dirty="0"/>
              <a:t> </a:t>
            </a:r>
            <a:r>
              <a:rPr lang="en-US" altLang="zh-CN" dirty="0" smtClean="0"/>
              <a:t>N × N × 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46" y="1695269"/>
            <a:ext cx="1142857" cy="9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46" y="2879195"/>
            <a:ext cx="1076190" cy="9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45" y="2231835"/>
            <a:ext cx="836024" cy="5665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442" y="1685745"/>
            <a:ext cx="966575" cy="73248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2408" y="2786996"/>
            <a:ext cx="814260" cy="6207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0442" y="3715967"/>
            <a:ext cx="886226" cy="70180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0310" y="4243603"/>
            <a:ext cx="780952" cy="9238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0829" y="5523330"/>
            <a:ext cx="1097307" cy="85913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3216" y="4705508"/>
            <a:ext cx="1057764" cy="6791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8445" y="5672395"/>
            <a:ext cx="958572" cy="6214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6630" y="3564328"/>
            <a:ext cx="847619" cy="81904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9446" y="5048631"/>
            <a:ext cx="1103621" cy="68814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41700" y="186797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IC</a:t>
            </a:r>
            <a:r>
              <a:rPr lang="zh-CN" altLang="en-US" dirty="0" smtClean="0"/>
              <a:t>卡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96803" y="3194996"/>
            <a:ext cx="119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密码键盘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6630" y="4947256"/>
            <a:ext cx="96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磁条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111946" y="1454331"/>
            <a:ext cx="92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串口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111946" y="2699657"/>
            <a:ext cx="107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USB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243209" y="3987836"/>
            <a:ext cx="88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蓝牙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240310" y="5238514"/>
            <a:ext cx="71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WIFI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211977" y="2515093"/>
            <a:ext cx="1463040" cy="300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72319" y="2515093"/>
            <a:ext cx="1679302" cy="206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42705" y="2515093"/>
            <a:ext cx="1628106" cy="83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159573" y="2144933"/>
            <a:ext cx="1783968" cy="37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877724" y="2231835"/>
            <a:ext cx="2021378" cy="17873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1872704" y="3311417"/>
            <a:ext cx="2106301" cy="7077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877724" y="3999396"/>
            <a:ext cx="1893087" cy="5943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891490" y="4015878"/>
            <a:ext cx="1783527" cy="16088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1998462" y="2365468"/>
            <a:ext cx="1882773" cy="30347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038453" y="3407769"/>
            <a:ext cx="1833122" cy="19849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2030251" y="4688272"/>
            <a:ext cx="1730161" cy="71195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998462" y="5377033"/>
            <a:ext cx="1589469" cy="2627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516122" y="2325524"/>
            <a:ext cx="1530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516122" y="2298411"/>
            <a:ext cx="1607489" cy="89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5497211" y="2325524"/>
            <a:ext cx="1417395" cy="174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493293" y="2298411"/>
            <a:ext cx="1483161" cy="264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5497211" y="2298411"/>
            <a:ext cx="1417395" cy="36847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5227591" y="2418228"/>
            <a:ext cx="1700815" cy="106520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207047" y="3016069"/>
            <a:ext cx="1788318" cy="5130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5188136" y="3547901"/>
            <a:ext cx="1665510" cy="55418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5216531" y="3563008"/>
            <a:ext cx="1711875" cy="149136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5216531" y="3563008"/>
            <a:ext cx="1637115" cy="238988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5126288" y="2418228"/>
            <a:ext cx="1830513" cy="22464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123539" y="3172918"/>
            <a:ext cx="1791067" cy="15153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5145987" y="4100800"/>
            <a:ext cx="1707659" cy="5944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5123372" y="4688272"/>
            <a:ext cx="1730274" cy="4000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5145987" y="4683533"/>
            <a:ext cx="1707659" cy="122312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5430727" y="2522139"/>
            <a:ext cx="1451314" cy="33672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426626" y="3068989"/>
            <a:ext cx="1497564" cy="28376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5416933" y="4100800"/>
            <a:ext cx="1436713" cy="18520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5448349" y="5904537"/>
            <a:ext cx="1405297" cy="634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0" y="1238952"/>
            <a:ext cx="11523809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0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层次结构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驱动从硬件到应用可分为多层的结构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可以根据不同层次来进行灵活的组合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每个层定义为一组具有相同接口的类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en-US" altLang="zh-CN" dirty="0" smtClean="0"/>
              <a:t>N×N×N</a:t>
            </a:r>
            <a:r>
              <a:rPr lang="zh-CN" altLang="en-US" dirty="0" smtClean="0"/>
              <a:t>的问题分解为 </a:t>
            </a:r>
            <a:r>
              <a:rPr lang="en-US" altLang="zh-CN" dirty="0" smtClean="0"/>
              <a:t>3 </a:t>
            </a:r>
            <a:r>
              <a:rPr lang="zh-CN" altLang="en-US" dirty="0" smtClean="0"/>
              <a:t>层问题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每个层次进行不同组合即得到</a:t>
            </a:r>
            <a:r>
              <a:rPr lang="en-US" altLang="zh-CN" dirty="0" smtClean="0"/>
              <a:t>N×N×N</a:t>
            </a:r>
            <a:r>
              <a:rPr lang="zh-CN" altLang="en-US" dirty="0" smtClean="0"/>
              <a:t>的需求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在操作时只依赖接口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不依赖对应的实现</a:t>
            </a:r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对于层次间的差异部分通过适配器来弥补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按照接口划分后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将应用和硬件的关联依赖性降到最低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实现应用逻辑和硬件的分离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26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优点</a:t>
            </a:r>
            <a:r>
              <a:rPr lang="en-US" altLang="zh-CN" dirty="0" smtClean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接口功能细化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使用时根据接口进行组合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开发灵活方便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对于通信层和协议层不一致导致的客户化开发及其快速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只需要更换对应的类名即可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3.</a:t>
            </a:r>
            <a:r>
              <a:rPr lang="zh-CN" altLang="en-US" dirty="0" smtClean="0"/>
              <a:t>开发上手容易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不需要开发者对硬件协议本身和应用细节有太多了解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只需要学会使用相关的类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4.</a:t>
            </a:r>
            <a:r>
              <a:rPr lang="zh-CN" altLang="en-US" dirty="0" smtClean="0"/>
              <a:t>应用和协议部分支持跨平台特性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代码复用率高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对于不同平台不同接口类型的设备驱动可移植性高并且简单方便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缺点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1.</a:t>
            </a:r>
            <a:r>
              <a:rPr lang="zh-CN" altLang="en-US" dirty="0"/>
              <a:t>接口细化导致接口</a:t>
            </a:r>
            <a:r>
              <a:rPr lang="zh-CN" altLang="en-US" dirty="0" smtClean="0"/>
              <a:t>众多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对于学习和记忆要求高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由于按照接口组合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导致调试时无法明显的确定调用流程和具体类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通过日志辅助解决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87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按照接口来编程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58835"/>
            <a:ext cx="8596668" cy="448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应用依赖于接口而不依赖名称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应用相当于顶层的一个适配器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实现适配器的接口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DevAdapterBehavior</a:t>
            </a:r>
            <a:r>
              <a:rPr lang="en-US" altLang="zh-CN" dirty="0" smtClean="0"/>
              <a:t>&lt;T&gt;</a:t>
            </a:r>
          </a:p>
          <a:p>
            <a:r>
              <a:rPr lang="zh-CN" altLang="en-US" dirty="0" smtClean="0"/>
              <a:t>不同的操作具有不同的接口与之对应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IInteractiveTrans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ITransceiveTrans</a:t>
            </a:r>
            <a:endParaRPr lang="en-US" altLang="zh-CN" dirty="0" smtClean="0"/>
          </a:p>
          <a:p>
            <a:r>
              <a:rPr lang="zh-CN" altLang="en-US" dirty="0" smtClean="0"/>
              <a:t>接口按照类别细分为</a:t>
            </a:r>
            <a:r>
              <a:rPr lang="en-US" altLang="zh-CN" dirty="0" smtClean="0"/>
              <a:t>:</a:t>
            </a:r>
            <a:r>
              <a:rPr lang="zh-CN" altLang="en-US" dirty="0" smtClean="0"/>
              <a:t>协议 和 行为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协议 </a:t>
            </a:r>
            <a:r>
              <a:rPr lang="en-US" altLang="zh-CN" dirty="0" smtClean="0"/>
              <a:t>: </a:t>
            </a:r>
            <a:r>
              <a:rPr lang="zh-CN" altLang="en-US" dirty="0" smtClean="0"/>
              <a:t>必须实现</a:t>
            </a:r>
            <a:r>
              <a:rPr lang="en-US" altLang="zh-CN" dirty="0" smtClean="0"/>
              <a:t>;</a:t>
            </a:r>
            <a:r>
              <a:rPr lang="zh-CN" altLang="en-US" dirty="0" smtClean="0"/>
              <a:t>同一类的协议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只能继承一次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IBaseDevice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IICCardDevice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行为 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实现可选</a:t>
            </a:r>
            <a:r>
              <a:rPr lang="en-US" altLang="zh-CN" dirty="0" smtClean="0"/>
              <a:t>;</a:t>
            </a:r>
            <a:r>
              <a:rPr lang="zh-CN" altLang="en-US" dirty="0" smtClean="0"/>
              <a:t>可以同时支持不同的多种行为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ITimeoutBehavior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InterruptBehavior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ILastErrBehavior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ILoggerBehavior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70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基本模式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接口简洁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给类增加一个接口非常容易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但是删除一个接口却很难</a:t>
            </a:r>
            <a:r>
              <a:rPr lang="en-US" altLang="zh-CN" dirty="0" smtClean="0"/>
              <a:t>;</a:t>
            </a:r>
            <a:r>
              <a:rPr lang="zh-CN" altLang="en-US" dirty="0" smtClean="0"/>
              <a:t>尽量保证类的接口少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并且功能专一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应用层可以使用辅助函数的方式来扩展功能和提高易用性</a:t>
            </a:r>
            <a:endParaRPr lang="en-US" altLang="zh-CN" dirty="0" smtClean="0"/>
          </a:p>
          <a:p>
            <a:r>
              <a:rPr lang="zh-CN" altLang="en-US" dirty="0" smtClean="0"/>
              <a:t>适配器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使用适配器进行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协议转换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2.</a:t>
            </a:r>
            <a:r>
              <a:rPr lang="zh-CN" altLang="en-US" dirty="0" smtClean="0"/>
              <a:t>数据转换</a:t>
            </a:r>
            <a:r>
              <a:rPr lang="en-US" altLang="zh-CN" dirty="0" smtClean="0"/>
              <a:t>(</a:t>
            </a:r>
            <a:r>
              <a:rPr lang="zh-CN" altLang="en-US" dirty="0" smtClean="0"/>
              <a:t>指令格式</a:t>
            </a:r>
            <a:r>
              <a:rPr lang="en-US" altLang="zh-CN" dirty="0" smtClean="0"/>
              <a:t>)</a:t>
            </a: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664573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</TotalTime>
  <Words>223</Words>
  <Application>Microsoft Office PowerPoint</Application>
  <PresentationFormat>宽屏</PresentationFormat>
  <Paragraphs>126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方正姚体</vt:lpstr>
      <vt:lpstr>华文新魏</vt:lpstr>
      <vt:lpstr>Arial</vt:lpstr>
      <vt:lpstr>Trebuchet MS</vt:lpstr>
      <vt:lpstr>Wingdings 3</vt:lpstr>
      <vt:lpstr>平面</vt:lpstr>
      <vt:lpstr>框架结构</vt:lpstr>
      <vt:lpstr>题记:  语言仅仅是一个工具,合理利用好每种语言的优点,使用不同的语言来相互弥补缺点.</vt:lpstr>
      <vt:lpstr>使用C++:</vt:lpstr>
      <vt:lpstr>问题(需求): N × N × N</vt:lpstr>
      <vt:lpstr>结构:</vt:lpstr>
      <vt:lpstr>结构:</vt:lpstr>
      <vt:lpstr>优缺点:</vt:lpstr>
      <vt:lpstr>按照接口来编程:</vt:lpstr>
      <vt:lpstr>基本模式:</vt:lpstr>
      <vt:lpstr>命名:</vt:lpstr>
      <vt:lpstr>命名:</vt:lpstr>
      <vt:lpstr>平台环境:</vt:lpstr>
      <vt:lpstr>依赖项:</vt:lpstr>
      <vt:lpstr>资源相关:</vt:lpstr>
      <vt:lpstr>谢谢!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结构设计</dc:title>
  <dc:creator>Zhyioo</dc:creator>
  <cp:lastModifiedBy>Zhyioo</cp:lastModifiedBy>
  <cp:revision>68</cp:revision>
  <dcterms:created xsi:type="dcterms:W3CDTF">2016-07-08T10:10:02Z</dcterms:created>
  <dcterms:modified xsi:type="dcterms:W3CDTF">2016-07-13T04:50:21Z</dcterms:modified>
</cp:coreProperties>
</file>