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"/>
  </p:notesMasterIdLst>
  <p:sldIdLst>
    <p:sldId id="257" r:id="rId2"/>
    <p:sldId id="264" r:id="rId3"/>
    <p:sldId id="279" r:id="rId4"/>
    <p:sldId id="278" r:id="rId5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23AC321-A4FE-4B34-A1E2-E2209F50D8C2}">
          <p14:sldIdLst>
            <p14:sldId id="257"/>
            <p14:sldId id="264"/>
            <p14:sldId id="279"/>
          </p14:sldIdLst>
        </p14:section>
        <p14:section name="附件" id="{A9090D8C-E502-4874-9BAB-CEF1CDA6FA18}">
          <p14:sldIdLst>
            <p14:sldId id="278"/>
          </p14:sldIdLst>
        </p14:section>
        <p14:section name="附件_以機率密布觀察特徵有效性_擷取特定區段" id="{C07CF257-B702-4CD3-9ABF-CA88747C7DD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5CC"/>
    <a:srgbClr val="00458A"/>
    <a:srgbClr val="0000FF"/>
    <a:srgbClr val="EAF3F6"/>
    <a:srgbClr val="199CFF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3506" autoAdjust="0"/>
  </p:normalViewPr>
  <p:slideViewPr>
    <p:cSldViewPr>
      <p:cViewPr varScale="1">
        <p:scale>
          <a:sx n="106" d="100"/>
          <a:sy n="106" d="100"/>
        </p:scale>
        <p:origin x="4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F9290-582B-424B-B2DF-D3F19D516000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B96F5-0264-411C-B31B-1A1566B22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37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187450" y="148433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 algn="r">
              <a:defRPr sz="3600" smtClean="0">
                <a:solidFill>
                  <a:srgbClr val="333333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28681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59050" y="3240088"/>
            <a:ext cx="6400800" cy="9112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 sz="2400" smtClean="0">
                <a:solidFill>
                  <a:srgbClr val="A5002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712151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50825" y="620713"/>
            <a:ext cx="7850188" cy="36512"/>
          </a:xfrm>
          <a:prstGeom prst="rect">
            <a:avLst/>
          </a:prstGeom>
          <a:gradFill flip="none" rotWithShape="1">
            <a:gsLst>
              <a:gs pos="0">
                <a:srgbClr val="163E74"/>
              </a:gs>
              <a:gs pos="50000">
                <a:srgbClr val="6491DA"/>
              </a:gs>
              <a:gs pos="100000">
                <a:srgbClr val="B3EAF3"/>
              </a:gs>
            </a:gsLst>
            <a:lin ang="0" scaled="1"/>
            <a:tileRect/>
          </a:gradFill>
          <a:ln>
            <a:noFill/>
          </a:ln>
          <a:effectLst>
            <a:outerShdw blurRad="254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83096"/>
            <a:ext cx="8686800" cy="609600"/>
          </a:xfrm>
          <a:noFill/>
        </p:spPr>
        <p:txBody>
          <a:bodyPr/>
          <a:lstStyle>
            <a:lvl1pPr algn="l">
              <a:defRPr sz="2400">
                <a:solidFill>
                  <a:srgbClr val="00458A"/>
                </a:solidFill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>
          <a:xfrm>
            <a:off x="228600" y="1052513"/>
            <a:ext cx="8686800" cy="5040312"/>
          </a:xfrm>
        </p:spPr>
        <p:txBody>
          <a:bodyPr/>
          <a:lstStyle>
            <a:lvl1pPr>
              <a:defRPr sz="2000"/>
            </a:lvl1pPr>
            <a:lvl2pPr>
              <a:buClr>
                <a:srgbClr val="002A8F"/>
              </a:buClr>
              <a:defRPr>
                <a:latin typeface="+mn-ea"/>
                <a:ea typeface="+mn-ea"/>
              </a:defRPr>
            </a:lvl2pPr>
            <a:lvl4pPr marL="1600200" indent="-228600">
              <a:buClr>
                <a:srgbClr val="002A8F"/>
              </a:buClr>
              <a:buFont typeface="Wingdings" panose="05000000000000000000" pitchFamily="2" charset="2"/>
              <a:buChar char="n"/>
              <a:defRPr/>
            </a:lvl4pPr>
            <a:lvl5pPr marL="2057400" indent="-228600">
              <a:buClr>
                <a:srgbClr val="00458A"/>
              </a:buClr>
              <a:buFont typeface="Wingdings" panose="05000000000000000000" pitchFamily="2" charset="2"/>
              <a:buChar char="n"/>
              <a:defRPr sz="1200"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820150" y="6481785"/>
            <a:ext cx="2133600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6E503FD7-0F58-4CED-8775-B3057ECB2A2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18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02825-7579-4668-A4BE-9BBB0298CE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652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67188" y="645321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+mn-lt"/>
                <a:ea typeface="微軟正黑體"/>
              </a:defRPr>
            </a:lvl1pPr>
          </a:lstStyle>
          <a:p>
            <a:pPr>
              <a:defRPr/>
            </a:pPr>
            <a:fld id="{C6EB8E75-C5AB-4545-B47D-71CFCDDBCB2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205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endParaRPr lang="zh-TW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656666" y="6448425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 b="1" dirty="0">
                <a:solidFill>
                  <a:srgbClr val="333333"/>
                </a:solidFill>
                <a:ea typeface="華康細黑體" pitchFamily="49" charset="-120"/>
              </a:rPr>
              <a:t>華新麗華股份有限公司</a:t>
            </a:r>
          </a:p>
        </p:txBody>
      </p:sp>
    </p:spTree>
    <p:extLst>
      <p:ext uri="{BB962C8B-B14F-4D97-AF65-F5344CB8AC3E}">
        <p14:creationId xmlns:p14="http://schemas.microsoft.com/office/powerpoint/2010/main" val="333441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lang="zh-TW" altLang="en-US" sz="2400" b="1" kern="1200" dirty="0" smtClean="0">
          <a:solidFill>
            <a:srgbClr val="00458A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C00000"/>
          </a:solidFill>
          <a:latin typeface="Calibri" pitchFamily="34" charset="0"/>
          <a:ea typeface="微軟正黑體" pitchFamily="34" charset="-120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C00000"/>
          </a:solidFill>
          <a:latin typeface="Calibri" pitchFamily="34" charset="0"/>
          <a:ea typeface="微軟正黑體" pitchFamily="34" charset="-120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C00000"/>
          </a:solidFill>
          <a:latin typeface="Calibri" pitchFamily="34" charset="0"/>
          <a:ea typeface="微軟正黑體" pitchFamily="34" charset="-120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C00000"/>
          </a:solidFill>
          <a:latin typeface="Calibri" pitchFamily="34" charset="0"/>
          <a:ea typeface="微軟正黑體" pitchFamily="34" charset="-120"/>
          <a:cs typeface="ＭＳ Ｐゴシック" pitchFamily="-112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284163" indent="-284163" algn="l" rtl="0" eaLnBrk="0" fontAlgn="ctr" hangingPunct="0">
        <a:lnSpc>
          <a:spcPct val="120000"/>
        </a:lnSpc>
        <a:spcBef>
          <a:spcPct val="40000"/>
        </a:spcBef>
        <a:spcAft>
          <a:spcPct val="0"/>
        </a:spcAft>
        <a:buClr>
          <a:srgbClr val="002A8F"/>
        </a:buClr>
        <a:buSzPct val="180000"/>
        <a:buFont typeface="Wingdings" pitchFamily="2" charset="2"/>
        <a:buChar char="§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68338" indent="-193675" algn="l" rtl="0" eaLnBrk="0" fontAlgn="ctr" hangingPunct="0">
        <a:lnSpc>
          <a:spcPct val="120000"/>
        </a:lnSpc>
        <a:spcBef>
          <a:spcPct val="40000"/>
        </a:spcBef>
        <a:spcAft>
          <a:spcPct val="0"/>
        </a:spcAft>
        <a:buClr>
          <a:srgbClr val="00458A"/>
        </a:buClr>
        <a:buSzPct val="180000"/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192088" algn="l" rtl="0" eaLnBrk="0" fontAlgn="ctr" hangingPunct="0">
        <a:lnSpc>
          <a:spcPct val="120000"/>
        </a:lnSpc>
        <a:spcBef>
          <a:spcPct val="40000"/>
        </a:spcBef>
        <a:spcAft>
          <a:spcPct val="0"/>
        </a:spcAft>
        <a:buClr>
          <a:srgbClr val="002A8F"/>
        </a:buClr>
        <a:buSzPct val="180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sz="quarter" idx="1"/>
          </p:nvPr>
        </p:nvSpPr>
        <p:spPr>
          <a:xfrm>
            <a:off x="2559050" y="3240088"/>
            <a:ext cx="6400800" cy="1413048"/>
          </a:xfrm>
        </p:spPr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系統整合部</a:t>
            </a:r>
            <a:b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張翊翔</a:t>
            </a:r>
            <a:b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v0.0_210622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/>
              <a:t>Input analyzer </a:t>
            </a:r>
            <a:r>
              <a:rPr lang="zh-TW" altLang="en-US" dirty="0"/>
              <a:t>使用說明</a:t>
            </a:r>
            <a:r>
              <a:rPr lang="en-US" altLang="zh-TW" dirty="0"/>
              <a:t>v0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026964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摘要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  <a:r>
              <a:rPr lang="en-US" altLang="zh-TW" dirty="0"/>
              <a:t>:</a:t>
            </a:r>
            <a:r>
              <a:rPr lang="zh-TW" altLang="en-US" dirty="0"/>
              <a:t>為了分析各排程參數之隨機分布，以用於排程建模，而市面上的分析軟統使用具有限制且使用功能尚待研究</a:t>
            </a:r>
            <a:r>
              <a:rPr lang="en-US" altLang="zh-TW" dirty="0"/>
              <a:t>(ex.</a:t>
            </a:r>
            <a:r>
              <a:rPr lang="zh-TW" altLang="en-US" dirty="0"/>
              <a:t> </a:t>
            </a:r>
            <a:r>
              <a:rPr lang="en-US" altLang="zh-TW" dirty="0"/>
              <a:t>Arena input analyzer </a:t>
            </a:r>
            <a:r>
              <a:rPr lang="zh-TW" altLang="en-US" dirty="0"/>
              <a:t>僅能讀取</a:t>
            </a:r>
            <a:r>
              <a:rPr lang="en-US" altLang="zh-TW" dirty="0"/>
              <a:t>txt</a:t>
            </a:r>
            <a:r>
              <a:rPr lang="zh-TW" altLang="en-US" dirty="0"/>
              <a:t>檔</a:t>
            </a:r>
            <a:r>
              <a:rPr lang="en-US" altLang="zh-TW" dirty="0"/>
              <a:t>)</a:t>
            </a:r>
            <a:r>
              <a:rPr lang="zh-TW" altLang="en-US" dirty="0"/>
              <a:t>，故考慮未來擴充性，建立此功能應用程式。</a:t>
            </a:r>
            <a:endParaRPr lang="en-US" altLang="zh-TW" dirty="0"/>
          </a:p>
          <a:p>
            <a:r>
              <a:rPr lang="zh-TW" altLang="en-US" dirty="0"/>
              <a:t>與</a:t>
            </a:r>
            <a:r>
              <a:rPr lang="en-US" altLang="zh-TW" dirty="0"/>
              <a:t>Arena input analyzer</a:t>
            </a:r>
            <a:r>
              <a:rPr lang="zh-TW" altLang="en-US" dirty="0"/>
              <a:t>之比較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03FD7-0F58-4CED-8775-B3057ECB2A27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09B0BB8-54F4-423E-B927-50F048E90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61497"/>
              </p:ext>
            </p:extLst>
          </p:nvPr>
        </p:nvGraphicFramePr>
        <p:xfrm>
          <a:off x="503547" y="2924944"/>
          <a:ext cx="8136905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577343557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924564376"/>
                    </a:ext>
                  </a:extLst>
                </a:gridCol>
                <a:gridCol w="3672409">
                  <a:extLst>
                    <a:ext uri="{9D8B030D-6E8A-4147-A177-3AD203B41FA5}">
                      <a16:colId xmlns:a16="http://schemas.microsoft.com/office/drawing/2014/main" val="3021848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比較項目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Arena input analyzer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Walsin</a:t>
                      </a:r>
                      <a:r>
                        <a:rPr lang="en-US" altLang="zh-TW" dirty="0"/>
                        <a:t> input analyzer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各項功能均可再擴充</a:t>
                      </a:r>
                      <a:r>
                        <a:rPr lang="en-US" altLang="zh-TW" sz="1200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79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檔案類型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.txt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.xlsx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2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擬合分布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Beta,Empirical,Erlang,Exponential,Gamma,Johnson,Lognormal,Triangular,Uniform,Weibull,poisson, 'norm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norm, </a:t>
                      </a:r>
                      <a:r>
                        <a:rPr lang="en-US" altLang="zh-TW" dirty="0" err="1"/>
                        <a:t>triang</a:t>
                      </a:r>
                      <a:r>
                        <a:rPr lang="en-US" altLang="zh-TW" dirty="0"/>
                        <a:t>, t, alpha, gamma, </a:t>
                      </a:r>
                      <a:r>
                        <a:rPr lang="en-US" altLang="zh-TW" dirty="0" err="1"/>
                        <a:t>Lognormal,Uniform,Exponential,Johnsonsu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poisson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僅挑出常用的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55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5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95B33-9D9C-484E-AD41-7A8F58C0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DF291D-5F07-4753-A753-0DA93E19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03FD7-0F58-4CED-8775-B3057ECB2A27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7489FA4-B830-4B1D-A55D-C0415FD58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75"/>
          <a:stretch/>
        </p:blipFill>
        <p:spPr>
          <a:xfrm>
            <a:off x="280201" y="743734"/>
            <a:ext cx="8635199" cy="5645073"/>
          </a:xfrm>
          <a:prstGeom prst="rect">
            <a:avLst/>
          </a:prstGeom>
        </p:spPr>
      </p:pic>
      <p:sp>
        <p:nvSpPr>
          <p:cNvPr id="11" name="語音泡泡: 橢圓形 10">
            <a:extLst>
              <a:ext uri="{FF2B5EF4-FFF2-40B4-BE49-F238E27FC236}">
                <a16:creationId xmlns:a16="http://schemas.microsoft.com/office/drawing/2014/main" id="{40F7A977-3648-4976-9221-6198F371648D}"/>
              </a:ext>
            </a:extLst>
          </p:cNvPr>
          <p:cNvSpPr/>
          <p:nvPr/>
        </p:nvSpPr>
        <p:spPr>
          <a:xfrm>
            <a:off x="6732240" y="5612203"/>
            <a:ext cx="1800200" cy="504056"/>
          </a:xfrm>
          <a:prstGeom prst="wedgeEllipseCallout">
            <a:avLst>
              <a:gd name="adj1" fmla="val -51008"/>
              <a:gd name="adj2" fmla="val -106335"/>
            </a:avLst>
          </a:prstGeom>
          <a:solidFill>
            <a:schemeClr val="lt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Step6.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顯示結果</a:t>
            </a:r>
          </a:p>
        </p:txBody>
      </p:sp>
      <p:sp>
        <p:nvSpPr>
          <p:cNvPr id="12" name="語音泡泡: 橢圓形 11">
            <a:extLst>
              <a:ext uri="{FF2B5EF4-FFF2-40B4-BE49-F238E27FC236}">
                <a16:creationId xmlns:a16="http://schemas.microsoft.com/office/drawing/2014/main" id="{6B9BFBAD-3C64-4836-9343-EC2D4FB4ED73}"/>
              </a:ext>
            </a:extLst>
          </p:cNvPr>
          <p:cNvSpPr/>
          <p:nvPr/>
        </p:nvSpPr>
        <p:spPr>
          <a:xfrm>
            <a:off x="1763688" y="458266"/>
            <a:ext cx="1800200" cy="504056"/>
          </a:xfrm>
          <a:prstGeom prst="wedgeEllipseCallout">
            <a:avLst>
              <a:gd name="adj1" fmla="val -108842"/>
              <a:gd name="adj2" fmla="val 53520"/>
            </a:avLst>
          </a:prstGeom>
          <a:solidFill>
            <a:schemeClr val="lt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Step1.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開啟檔案</a:t>
            </a:r>
            <a:b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(.xlsx)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語音泡泡: 橢圓形 13">
            <a:extLst>
              <a:ext uri="{FF2B5EF4-FFF2-40B4-BE49-F238E27FC236}">
                <a16:creationId xmlns:a16="http://schemas.microsoft.com/office/drawing/2014/main" id="{241A1E78-C554-4BC3-824D-3CBA1D99AA22}"/>
              </a:ext>
            </a:extLst>
          </p:cNvPr>
          <p:cNvSpPr/>
          <p:nvPr/>
        </p:nvSpPr>
        <p:spPr>
          <a:xfrm>
            <a:off x="1331640" y="1700808"/>
            <a:ext cx="1800200" cy="504056"/>
          </a:xfrm>
          <a:prstGeom prst="wedgeEllipseCallout">
            <a:avLst>
              <a:gd name="adj1" fmla="val -71626"/>
              <a:gd name="adj2" fmla="val -77597"/>
            </a:avLst>
          </a:prstGeom>
          <a:solidFill>
            <a:schemeClr val="lt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Step2.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選擇欄位</a:t>
            </a:r>
          </a:p>
        </p:txBody>
      </p:sp>
      <p:sp>
        <p:nvSpPr>
          <p:cNvPr id="15" name="語音泡泡: 橢圓形 14">
            <a:extLst>
              <a:ext uri="{FF2B5EF4-FFF2-40B4-BE49-F238E27FC236}">
                <a16:creationId xmlns:a16="http://schemas.microsoft.com/office/drawing/2014/main" id="{A3F1A17D-78B3-4AA0-A6F1-714163B76DFE}"/>
              </a:ext>
            </a:extLst>
          </p:cNvPr>
          <p:cNvSpPr/>
          <p:nvPr/>
        </p:nvSpPr>
        <p:spPr>
          <a:xfrm>
            <a:off x="3563888" y="1772816"/>
            <a:ext cx="1800200" cy="504056"/>
          </a:xfrm>
          <a:prstGeom prst="wedgeEllipseCallout">
            <a:avLst>
              <a:gd name="adj1" fmla="val -71626"/>
              <a:gd name="adj2" fmla="val -77597"/>
            </a:avLst>
          </a:prstGeom>
          <a:solidFill>
            <a:schemeClr val="lt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Step3.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選擇分布</a:t>
            </a:r>
          </a:p>
        </p:txBody>
      </p:sp>
      <p:sp>
        <p:nvSpPr>
          <p:cNvPr id="16" name="語音泡泡: 橢圓形 15">
            <a:extLst>
              <a:ext uri="{FF2B5EF4-FFF2-40B4-BE49-F238E27FC236}">
                <a16:creationId xmlns:a16="http://schemas.microsoft.com/office/drawing/2014/main" id="{8A8B59EE-37F2-44FB-B09D-ED118F17238F}"/>
              </a:ext>
            </a:extLst>
          </p:cNvPr>
          <p:cNvSpPr/>
          <p:nvPr/>
        </p:nvSpPr>
        <p:spPr>
          <a:xfrm>
            <a:off x="5308845" y="387896"/>
            <a:ext cx="1800200" cy="504056"/>
          </a:xfrm>
          <a:prstGeom prst="wedgeEllipseCallout">
            <a:avLst>
              <a:gd name="adj1" fmla="val 28454"/>
              <a:gd name="adj2" fmla="val 96627"/>
            </a:avLst>
          </a:prstGeom>
          <a:solidFill>
            <a:schemeClr val="lt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Step4.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選擇分布</a:t>
            </a:r>
          </a:p>
        </p:txBody>
      </p:sp>
      <p:sp>
        <p:nvSpPr>
          <p:cNvPr id="17" name="語音泡泡: 橢圓形 16">
            <a:extLst>
              <a:ext uri="{FF2B5EF4-FFF2-40B4-BE49-F238E27FC236}">
                <a16:creationId xmlns:a16="http://schemas.microsoft.com/office/drawing/2014/main" id="{7B9D849E-66C5-46AC-85CA-7EEB4A37072E}"/>
              </a:ext>
            </a:extLst>
          </p:cNvPr>
          <p:cNvSpPr/>
          <p:nvPr/>
        </p:nvSpPr>
        <p:spPr>
          <a:xfrm>
            <a:off x="1194579" y="5748477"/>
            <a:ext cx="1800200" cy="504056"/>
          </a:xfrm>
          <a:prstGeom prst="wedgeEllipseCallout">
            <a:avLst>
              <a:gd name="adj1" fmla="val -71626"/>
              <a:gd name="adj2" fmla="val -77597"/>
            </a:avLst>
          </a:prstGeom>
          <a:solidFill>
            <a:schemeClr val="lt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Step5.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顯示結果</a:t>
            </a:r>
          </a:p>
        </p:txBody>
      </p:sp>
    </p:spTree>
    <p:extLst>
      <p:ext uri="{BB962C8B-B14F-4D97-AF65-F5344CB8AC3E}">
        <p14:creationId xmlns:p14="http://schemas.microsoft.com/office/powerpoint/2010/main" val="309423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B8628F-3B51-4F73-BBC7-AB30163802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2996951"/>
            <a:ext cx="8686800" cy="86409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4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附件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1BE51B-7A36-43C4-BFA7-5CC3D7F2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67D5-6817-4A5F-B5B5-24DDEBECDC33}" type="slidenum">
              <a:rPr lang="zh-TW" altLang="zh-TW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12130350"/>
      </p:ext>
    </p:extLst>
  </p:cSld>
  <p:clrMapOvr>
    <a:masterClrMapping/>
  </p:clrMapOvr>
</p:sld>
</file>

<file path=ppt/theme/theme1.xml><?xml version="1.0" encoding="utf-8"?>
<a:theme xmlns:a="http://schemas.openxmlformats.org/drawingml/2006/main" name="1_Walsin_TP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andy Chung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 w="25400"/>
        <a:effectLst/>
      </a:spPr>
      <a:bodyPr rtlCol="0" anchor="ctr"/>
      <a:lstStyle>
        <a:defPPr algn="ctr">
          <a:defRPr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</TotalTime>
  <Words>185</Words>
  <Application>Microsoft Office PowerPoint</Application>
  <PresentationFormat>如螢幕大小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標楷體</vt:lpstr>
      <vt:lpstr>Arial</vt:lpstr>
      <vt:lpstr>Calibri</vt:lpstr>
      <vt:lpstr>Times New Roman</vt:lpstr>
      <vt:lpstr>Wingdings</vt:lpstr>
      <vt:lpstr>1_Walsin_TP</vt:lpstr>
      <vt:lpstr>Input analyzer 使用說明v0</vt:lpstr>
      <vt:lpstr>摘要</vt:lpstr>
      <vt:lpstr>使用說明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營銷中心Mandy Chung</dc:creator>
  <cp:lastModifiedBy>zhyixi82105</cp:lastModifiedBy>
  <cp:revision>397</cp:revision>
  <cp:lastPrinted>2020-04-23T01:41:15Z</cp:lastPrinted>
  <dcterms:created xsi:type="dcterms:W3CDTF">2020-04-21T06:03:56Z</dcterms:created>
  <dcterms:modified xsi:type="dcterms:W3CDTF">2021-06-22T03:06:39Z</dcterms:modified>
</cp:coreProperties>
</file>