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308" r:id="rId3"/>
    <p:sldId id="315" r:id="rId4"/>
    <p:sldId id="257" r:id="rId5"/>
    <p:sldId id="316" r:id="rId6"/>
    <p:sldId id="317" r:id="rId7"/>
    <p:sldId id="318" r:id="rId8"/>
    <p:sldId id="319" r:id="rId9"/>
    <p:sldId id="320" r:id="rId10"/>
    <p:sldId id="321" r:id="rId11"/>
    <p:sldId id="261" r:id="rId12"/>
    <p:sldId id="262" r:id="rId13"/>
    <p:sldId id="263" r:id="rId14"/>
    <p:sldId id="322" r:id="rId15"/>
    <p:sldId id="264" r:id="rId16"/>
    <p:sldId id="266" r:id="rId17"/>
    <p:sldId id="267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852DBF4B-49B9-404D-BA6D-54F4507FC1B0}">
          <p14:sldIdLst>
            <p14:sldId id="256"/>
            <p14:sldId id="308"/>
            <p14:sldId id="315"/>
            <p14:sldId id="257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資料型態" id="{C48D6AC8-8F0C-4146-9A66-9C735E98A51F}">
          <p14:sldIdLst>
            <p14:sldId id="261"/>
            <p14:sldId id="262"/>
          </p14:sldIdLst>
        </p14:section>
        <p14:section name="條件控制" id="{5F2B9FEE-A7DA-48E1-B1DD-D76A867DAAEC}">
          <p14:sldIdLst>
            <p14:sldId id="263"/>
            <p14:sldId id="322"/>
          </p14:sldIdLst>
        </p14:section>
        <p14:section name="迴圈控制" id="{08FAE039-5E65-4BFE-91A9-1D5583D46062}">
          <p14:sldIdLst>
            <p14:sldId id="264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27" autoAdjust="0"/>
  </p:normalViewPr>
  <p:slideViewPr>
    <p:cSldViewPr>
      <p:cViewPr varScale="1">
        <p:scale>
          <a:sx n="106" d="100"/>
          <a:sy n="106" d="100"/>
        </p:scale>
        <p:origin x="177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54C1-9138-4AD5-AE76-07D322265736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03F91-EE12-4516-822C-645308D872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853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59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81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87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43204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07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53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92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97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74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79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2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86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 flipV="1">
            <a:off x="0" y="6524625"/>
            <a:ext cx="8604250" cy="0"/>
          </a:xfrm>
          <a:prstGeom prst="line">
            <a:avLst/>
          </a:prstGeom>
          <a:noFill/>
          <a:ln w="3810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381750"/>
            <a:ext cx="2159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300" b="1">
                <a:solidFill>
                  <a:schemeClr val="accent2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3552825" y="114300"/>
            <a:ext cx="1257300" cy="485775"/>
          </a:xfrm>
          <a:prstGeom prst="rect">
            <a:avLst/>
          </a:prstGeom>
          <a:gradFill rotWithShape="0">
            <a:gsLst>
              <a:gs pos="0">
                <a:srgbClr val="0066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00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475"/>
            <a:ext cx="15906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109538"/>
            <a:ext cx="19716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200025"/>
            <a:ext cx="11699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724400" y="203200"/>
            <a:ext cx="4419600" cy="295275"/>
          </a:xfrm>
          <a:prstGeom prst="rect">
            <a:avLst/>
          </a:prstGeom>
          <a:solidFill>
            <a:srgbClr val="0066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0" y="6711950"/>
            <a:ext cx="9144000" cy="0"/>
          </a:xfrm>
          <a:prstGeom prst="line">
            <a:avLst/>
          </a:prstGeom>
          <a:noFill/>
          <a:ln w="762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19050" y="6286500"/>
            <a:ext cx="3976688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4612" tIns="36512" rIns="74612" bIns="36512">
            <a:spAutoFit/>
          </a:bodyPr>
          <a:lstStyle>
            <a:lvl1pPr defTabSz="741363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69888" defTabSz="741363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741363" defTabSz="741363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111250" defTabSz="741363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1481138" defTabSz="741363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1938338" defTabSz="7413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395538" defTabSz="7413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2852738" defTabSz="7413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309938" defTabSz="7413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TW" altLang="en-US" sz="2000" b="1" dirty="0">
                <a:solidFill>
                  <a:srgbClr val="FFFFFF"/>
                </a:solidFill>
                <a:latin typeface="Wingdings 2" pitchFamily="18" charset="2"/>
                <a:ea typeface="標楷體" pitchFamily="65" charset="-120"/>
              </a:rPr>
              <a:t>不銹鋼事業部 鋼捲製造處</a:t>
            </a:r>
          </a:p>
        </p:txBody>
      </p:sp>
    </p:spTree>
    <p:extLst>
      <p:ext uri="{BB962C8B-B14F-4D97-AF65-F5344CB8AC3E}">
        <p14:creationId xmlns:p14="http://schemas.microsoft.com/office/powerpoint/2010/main" val="326605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windows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www.jetbrains.com/pycharm/download/#section=window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TW" b="1" dirty="0"/>
              <a:t>Python</a:t>
            </a:r>
            <a:r>
              <a:rPr lang="zh-TW" altLang="en-US" b="1" dirty="0"/>
              <a:t>教育訓練</a:t>
            </a:r>
            <a:r>
              <a:rPr lang="en-US" altLang="zh-TW" b="1" dirty="0"/>
              <a:t>(</a:t>
            </a:r>
            <a:r>
              <a:rPr lang="zh-TW" altLang="en-US" b="1" dirty="0"/>
              <a:t>試教</a:t>
            </a:r>
            <a:r>
              <a:rPr lang="en-US" altLang="zh-TW" b="1" dirty="0"/>
              <a:t>)</a:t>
            </a:r>
            <a:br>
              <a:rPr lang="en-US" altLang="zh-TW" b="1" dirty="0"/>
            </a:br>
            <a:r>
              <a:rPr lang="zh-TW" altLang="en-US" b="1" dirty="0"/>
              <a:t>概念介紹、環境設置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005064"/>
            <a:ext cx="6400800" cy="1633736"/>
          </a:xfrm>
        </p:spPr>
        <p:txBody>
          <a:bodyPr/>
          <a:lstStyle/>
          <a:p>
            <a:r>
              <a:rPr lang="zh-TW" altLang="en-US" b="1" dirty="0"/>
              <a:t>單位：系統整合部</a:t>
            </a:r>
            <a:endParaRPr lang="en-US" altLang="zh-TW" b="1" dirty="0"/>
          </a:p>
          <a:p>
            <a:r>
              <a:rPr lang="zh-TW" altLang="en-US" b="1" dirty="0"/>
              <a:t>日期：</a:t>
            </a:r>
            <a:r>
              <a:rPr lang="en-US" altLang="zh-TW" b="1" dirty="0"/>
              <a:t>2020/12/11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936226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77252A6-C581-4A35-8626-C73991A81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387898"/>
            <a:ext cx="8746031" cy="38494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dirty="0"/>
              <a:t>環境設置</a:t>
            </a:r>
            <a:r>
              <a:rPr lang="en-US" altLang="zh-TW" dirty="0"/>
              <a:t>(5/5)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3998" y="1052754"/>
            <a:ext cx="8229600" cy="4320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TW" dirty="0" err="1"/>
              <a:t>Pycharm</a:t>
            </a:r>
            <a:r>
              <a:rPr lang="zh-TW" altLang="en-US" dirty="0"/>
              <a:t>基礎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>
                <a:solidFill>
                  <a:schemeClr val="tx2"/>
                </a:solidFill>
              </a:rPr>
              <a:t>建立</a:t>
            </a:r>
            <a:r>
              <a:rPr lang="en-US" altLang="zh-TW" dirty="0">
                <a:solidFill>
                  <a:schemeClr val="tx2"/>
                </a:solidFill>
              </a:rPr>
              <a:t>python</a:t>
            </a:r>
            <a:r>
              <a:rPr lang="zh-TW" altLang="en-US" dirty="0">
                <a:solidFill>
                  <a:schemeClr val="tx2"/>
                </a:solidFill>
              </a:rPr>
              <a:t>程式檔案，於</a:t>
            </a:r>
            <a:r>
              <a:rPr lang="zh-TW" altLang="en-US" dirty="0">
                <a:solidFill>
                  <a:srgbClr val="FF0000"/>
                </a:solidFill>
              </a:rPr>
              <a:t>左方專案管理區域點選右鍵</a:t>
            </a:r>
            <a:r>
              <a:rPr lang="en-US" altLang="zh-TW" dirty="0">
                <a:solidFill>
                  <a:srgbClr val="FF0000"/>
                </a:solidFill>
              </a:rPr>
              <a:t>=&gt;new=&gt;Python File=&gt;</a:t>
            </a:r>
            <a:r>
              <a:rPr lang="zh-TW" altLang="en-US" dirty="0">
                <a:solidFill>
                  <a:srgbClr val="FF0000"/>
                </a:solidFill>
              </a:rPr>
              <a:t>輸入想取的名字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注意，可以用中文，但是儘量不要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585764-6000-4D02-94E1-B08607391C08}"/>
              </a:ext>
            </a:extLst>
          </p:cNvPr>
          <p:cNvSpPr/>
          <p:nvPr/>
        </p:nvSpPr>
        <p:spPr>
          <a:xfrm>
            <a:off x="290465" y="2924944"/>
            <a:ext cx="2311575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710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3400" y="3219296"/>
            <a:ext cx="3033462" cy="10687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2000" b="1" dirty="0"/>
              <a:t>串列</a:t>
            </a:r>
            <a:r>
              <a:rPr lang="en-US" altLang="zh-TW" sz="2000" b="1" dirty="0"/>
              <a:t>list</a:t>
            </a:r>
            <a:r>
              <a:rPr lang="zh-TW" altLang="en-US" sz="2000" b="1" dirty="0"/>
              <a:t>   </a:t>
            </a:r>
            <a:r>
              <a:rPr lang="en-US" altLang="zh-TW" sz="2000" b="1" dirty="0"/>
              <a:t>[</a:t>
            </a:r>
            <a:r>
              <a:rPr lang="zh-TW" altLang="en-US" sz="2000" b="1" dirty="0"/>
              <a:t> </a:t>
            </a:r>
            <a:r>
              <a:rPr lang="en-US" altLang="zh-TW" sz="2000" b="1" dirty="0"/>
              <a:t>]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1600" b="1" dirty="0"/>
              <a:t>可包含不同類型元素</a:t>
            </a:r>
            <a:endParaRPr lang="en-US" altLang="zh-TW" sz="1600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1600" b="1" dirty="0"/>
              <a:t>有順序，內容可變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21859" y="3219296"/>
            <a:ext cx="3603165" cy="12181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2000" b="1" dirty="0"/>
              <a:t>序對</a:t>
            </a:r>
            <a:r>
              <a:rPr lang="en-US" altLang="zh-TW" sz="2000" b="1" dirty="0"/>
              <a:t>Tuple</a:t>
            </a:r>
            <a:r>
              <a:rPr lang="zh-TW" altLang="en-US" sz="2000" b="1" dirty="0"/>
              <a:t>   </a:t>
            </a:r>
            <a:r>
              <a:rPr lang="en-US" altLang="zh-TW" sz="2000" b="1" dirty="0"/>
              <a:t>(</a:t>
            </a:r>
            <a:r>
              <a:rPr lang="zh-TW" altLang="en-US" sz="2000" b="1" dirty="0"/>
              <a:t> </a:t>
            </a:r>
            <a:r>
              <a:rPr lang="en-US" altLang="zh-TW" sz="2000" b="1" dirty="0"/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1600" b="1" dirty="0"/>
              <a:t>與</a:t>
            </a:r>
            <a:r>
              <a:rPr lang="en-US" altLang="zh-TW" sz="1600" b="1" dirty="0"/>
              <a:t>list</a:t>
            </a:r>
            <a:r>
              <a:rPr lang="zh-TW" altLang="en-US" sz="1600" b="1" dirty="0"/>
              <a:t>類似</a:t>
            </a:r>
            <a:endParaRPr lang="en-US" altLang="zh-TW" sz="1600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1600" b="1" dirty="0"/>
              <a:t>有順序，內容不可變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85927"/>
            <a:ext cx="3494558" cy="470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467" y="4525191"/>
            <a:ext cx="3233587" cy="470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96" y="4937191"/>
            <a:ext cx="2572366" cy="150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2022913" y="4306546"/>
            <a:ext cx="432048" cy="59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089542" y="5853443"/>
            <a:ext cx="432048" cy="59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3" y="5029487"/>
            <a:ext cx="4104456" cy="127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弧形接點 20"/>
          <p:cNvCxnSpPr/>
          <p:nvPr/>
        </p:nvCxnSpPr>
        <p:spPr>
          <a:xfrm rot="16200000" flipH="1">
            <a:off x="7864803" y="4639832"/>
            <a:ext cx="1335275" cy="432048"/>
          </a:xfrm>
          <a:prstGeom prst="curvedConnector3">
            <a:avLst>
              <a:gd name="adj1" fmla="val 17662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標題 1">
            <a:extLst>
              <a:ext uri="{FF2B5EF4-FFF2-40B4-BE49-F238E27FC236}">
                <a16:creationId xmlns:a16="http://schemas.microsoft.com/office/drawing/2014/main" id="{6EE21B4F-40B8-4FB2-BB39-F93F7FBB6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1980"/>
            <a:ext cx="8229600" cy="389458"/>
          </a:xfrm>
        </p:spPr>
        <p:txBody>
          <a:bodyPr anchor="ctr"/>
          <a:lstStyle/>
          <a:p>
            <a:r>
              <a:rPr lang="zh-TW" altLang="en-US" sz="2400" dirty="0"/>
              <a:t>程式基礎</a:t>
            </a:r>
            <a:r>
              <a:rPr lang="en-US" altLang="zh-TW" sz="2400" dirty="0"/>
              <a:t>-</a:t>
            </a:r>
            <a:r>
              <a:rPr lang="zh-TW" altLang="en-US" sz="2400" dirty="0"/>
              <a:t>資料型態</a:t>
            </a:r>
            <a:r>
              <a:rPr lang="en-US" altLang="zh-TW" sz="2400" dirty="0"/>
              <a:t>(1/2)</a:t>
            </a:r>
            <a:endParaRPr lang="zh-TW" altLang="en-US" sz="2400" dirty="0"/>
          </a:p>
        </p:txBody>
      </p:sp>
      <p:sp>
        <p:nvSpPr>
          <p:cNvPr id="2" name="雲朵形圖說文字 1"/>
          <p:cNvSpPr/>
          <p:nvPr/>
        </p:nvSpPr>
        <p:spPr>
          <a:xfrm>
            <a:off x="6444208" y="88379"/>
            <a:ext cx="2600217" cy="1223426"/>
          </a:xfrm>
          <a:prstGeom prst="cloudCallout">
            <a:avLst>
              <a:gd name="adj1" fmla="val -84733"/>
              <a:gd name="adj2" fmla="val 12478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Type()</a:t>
            </a:r>
            <a:r>
              <a:rPr lang="zh-TW" altLang="en-US" dirty="0">
                <a:solidFill>
                  <a:srgbClr val="FF0000"/>
                </a:solidFill>
              </a:rPr>
              <a:t>函數可列出變數型態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06479"/>
              </p:ext>
            </p:extLst>
          </p:nvPr>
        </p:nvGraphicFramePr>
        <p:xfrm>
          <a:off x="683568" y="1159849"/>
          <a:ext cx="597666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373">
                  <a:extLst>
                    <a:ext uri="{9D8B030D-6E8A-4147-A177-3AD203B41FA5}">
                      <a16:colId xmlns:a16="http://schemas.microsoft.com/office/drawing/2014/main" val="1278405625"/>
                    </a:ext>
                  </a:extLst>
                </a:gridCol>
                <a:gridCol w="2165348">
                  <a:extLst>
                    <a:ext uri="{9D8B030D-6E8A-4147-A177-3AD203B41FA5}">
                      <a16:colId xmlns:a16="http://schemas.microsoft.com/office/drawing/2014/main" val="708625303"/>
                    </a:ext>
                  </a:extLst>
                </a:gridCol>
                <a:gridCol w="2587943">
                  <a:extLst>
                    <a:ext uri="{9D8B030D-6E8A-4147-A177-3AD203B41FA5}">
                      <a16:colId xmlns:a16="http://schemas.microsoft.com/office/drawing/2014/main" val="151427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型態類型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型態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範例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86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數值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0" dirty="0" err="1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int</a:t>
                      </a:r>
                      <a:r>
                        <a:rPr lang="en-US" altLang="zh-TW" sz="1800" b="1" kern="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, 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2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0.5…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53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布林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True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False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05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字串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0" dirty="0" err="1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str</a:t>
                      </a:r>
                      <a:r>
                        <a:rPr lang="en-US" altLang="zh-TW" sz="1800" b="1" kern="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, </a:t>
                      </a:r>
                      <a:r>
                        <a:rPr lang="en-US" altLang="zh-TW" sz="1800" b="1" kern="0" dirty="0" err="1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chr</a:t>
                      </a:r>
                      <a:endParaRPr lang="en-US" altLang="zh-TW" sz="1800" b="1" kern="0" dirty="0"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“</a:t>
                      </a:r>
                      <a:r>
                        <a:rPr lang="zh-TW" altLang="en-US" dirty="0"/>
                        <a:t>哈囉</a:t>
                      </a:r>
                      <a:r>
                        <a:rPr lang="en-US" altLang="zh-TW" dirty="0"/>
                        <a:t>”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’</a:t>
                      </a:r>
                      <a:r>
                        <a:rPr lang="zh-TW" altLang="en-US" dirty="0"/>
                        <a:t>哈囉</a:t>
                      </a:r>
                      <a:r>
                        <a:rPr lang="en-US" altLang="zh-TW" dirty="0"/>
                        <a:t>’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容器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list, tuple,</a:t>
                      </a:r>
                      <a:r>
                        <a:rPr lang="zh-TW" altLang="en-US" sz="1800" b="1" kern="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 </a:t>
                      </a:r>
                      <a:r>
                        <a:rPr lang="en-US" altLang="zh-TW" sz="1800" b="1" kern="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set, </a:t>
                      </a:r>
                      <a:r>
                        <a:rPr lang="en-US" altLang="zh-TW" sz="1800" b="1" kern="0" dirty="0" err="1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dict</a:t>
                      </a:r>
                      <a:endParaRPr lang="zh-TW" altLang="en-US" sz="1800" b="1" kern="0" dirty="0"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232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921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dirty="0"/>
              <a:t>組合資料型態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集合 </a:t>
            </a:r>
            <a:r>
              <a:rPr lang="en-US" altLang="zh-TW" b="1" dirty="0"/>
              <a:t>set</a:t>
            </a:r>
            <a:r>
              <a:rPr lang="zh-TW" altLang="en-US" b="1" dirty="0"/>
              <a:t>  </a:t>
            </a:r>
            <a:r>
              <a:rPr lang="en-US" altLang="zh-TW" b="1" dirty="0"/>
              <a:t>{</a:t>
            </a:r>
            <a:r>
              <a:rPr lang="zh-TW" altLang="en-US" b="1" dirty="0"/>
              <a:t> </a:t>
            </a:r>
            <a:r>
              <a:rPr lang="en-US" altLang="zh-TW" b="1" dirty="0"/>
              <a:t>}</a:t>
            </a:r>
          </a:p>
          <a:p>
            <a:pPr>
              <a:buFont typeface="Wingdings" pitchFamily="2" charset="2"/>
              <a:buChar char="Ø"/>
            </a:pPr>
            <a:r>
              <a:rPr lang="zh-TW" altLang="en-US" dirty="0"/>
              <a:t>沒有順序，沒有重複</a:t>
            </a:r>
            <a:endParaRPr lang="en-US" altLang="zh-TW" dirty="0"/>
          </a:p>
          <a:p>
            <a:pPr>
              <a:buFont typeface="Wingdings" pitchFamily="2" charset="2"/>
              <a:buChar char="Ø"/>
            </a:pPr>
            <a:r>
              <a:rPr lang="zh-TW" altLang="en-US" dirty="0"/>
              <a:t>會刪除重複值</a:t>
            </a:r>
            <a:endParaRPr lang="en-US" altLang="zh-TW" dirty="0"/>
          </a:p>
          <a:p>
            <a:pPr>
              <a:buFont typeface="Wingdings" pitchFamily="2" charset="2"/>
              <a:buChar char="Ø"/>
            </a:pPr>
            <a:r>
              <a:rPr lang="zh-TW" altLang="en-US" dirty="0"/>
              <a:t>自動排序</a:t>
            </a:r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字典 </a:t>
            </a:r>
            <a:r>
              <a:rPr lang="en-US" altLang="zh-TW" b="1" dirty="0" err="1"/>
              <a:t>dict</a:t>
            </a:r>
            <a:r>
              <a:rPr lang="zh-TW" altLang="en-US" b="1" dirty="0"/>
              <a:t>  </a:t>
            </a:r>
            <a:r>
              <a:rPr lang="en-US" altLang="zh-TW" b="1" dirty="0"/>
              <a:t>{</a:t>
            </a:r>
            <a:r>
              <a:rPr lang="zh-TW" altLang="en-US" b="1" dirty="0"/>
              <a:t> </a:t>
            </a:r>
            <a:r>
              <a:rPr lang="en-US" altLang="zh-TW" b="1" dirty="0"/>
              <a:t>}</a:t>
            </a:r>
          </a:p>
          <a:p>
            <a:pPr>
              <a:buFont typeface="Wingdings" pitchFamily="2" charset="2"/>
              <a:buChar char="Ø"/>
            </a:pPr>
            <a:r>
              <a:rPr lang="en-US" altLang="zh-TW" dirty="0"/>
              <a:t>{</a:t>
            </a:r>
            <a:r>
              <a:rPr lang="zh-TW" altLang="en-US" dirty="0"/>
              <a:t>鍵</a:t>
            </a:r>
            <a:r>
              <a:rPr lang="en-US" altLang="zh-TW" dirty="0"/>
              <a:t>:</a:t>
            </a:r>
            <a:r>
              <a:rPr lang="zh-TW" altLang="en-US" dirty="0"/>
              <a:t>值</a:t>
            </a:r>
            <a:r>
              <a:rPr lang="en-US" altLang="zh-TW" dirty="0"/>
              <a:t>}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用大括號包</a:t>
            </a:r>
            <a:r>
              <a:rPr lang="en-US" altLang="zh-TW" dirty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zh-TW" altLang="en-US" dirty="0"/>
              <a:t>沒有順序，沒有重複</a:t>
            </a:r>
            <a:endParaRPr lang="en-US" altLang="zh-TW" dirty="0"/>
          </a:p>
          <a:p>
            <a:pPr>
              <a:buFont typeface="Wingdings" pitchFamily="2" charset="2"/>
              <a:buChar char="Ø"/>
            </a:pPr>
            <a:endParaRPr lang="en-US" altLang="zh-TW" dirty="0"/>
          </a:p>
          <a:p>
            <a:pPr>
              <a:buFont typeface="Wingdings" pitchFamily="2" charset="2"/>
              <a:buChar char="Ø"/>
            </a:pPr>
            <a:endParaRPr lang="en-US" altLang="zh-TW" b="1" dirty="0"/>
          </a:p>
          <a:p>
            <a:pPr>
              <a:buFont typeface="Wingdings" pitchFamily="2" charset="2"/>
              <a:buChar char="Ø"/>
            </a:pPr>
            <a:endParaRPr lang="zh-TW" altLang="en-US" b="1" dirty="0"/>
          </a:p>
        </p:txBody>
      </p:sp>
      <p:grpSp>
        <p:nvGrpSpPr>
          <p:cNvPr id="15" name="群組 14"/>
          <p:cNvGrpSpPr/>
          <p:nvPr/>
        </p:nvGrpSpPr>
        <p:grpSpPr>
          <a:xfrm>
            <a:off x="4748174" y="3188259"/>
            <a:ext cx="4287035" cy="3217786"/>
            <a:chOff x="4677452" y="2780928"/>
            <a:chExt cx="4287035" cy="321778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7452" y="2780928"/>
              <a:ext cx="4287035" cy="716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6215675" y="3640851"/>
              <a:ext cx="1210588" cy="400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zh-TW" altLang="en-US" sz="2000" b="1" dirty="0"/>
                <a:t>鍵對應值</a:t>
              </a:r>
              <a:endParaRPr lang="en-US" altLang="zh-TW" sz="2000" b="1" dirty="0"/>
            </a:p>
          </p:txBody>
        </p:sp>
        <p:sp>
          <p:nvSpPr>
            <p:cNvPr id="6" name="橢圓 5"/>
            <p:cNvSpPr/>
            <p:nvPr/>
          </p:nvSpPr>
          <p:spPr>
            <a:xfrm>
              <a:off x="6215675" y="3569371"/>
              <a:ext cx="457200" cy="54307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985820" y="3548121"/>
              <a:ext cx="457200" cy="54307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單箭頭接點 8"/>
            <p:cNvCxnSpPr>
              <a:stCxn id="6" idx="0"/>
            </p:cNvCxnSpPr>
            <p:nvPr/>
          </p:nvCxnSpPr>
          <p:spPr>
            <a:xfrm flipV="1">
              <a:off x="6444275" y="3284984"/>
              <a:ext cx="114300" cy="2843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8" idx="0"/>
            </p:cNvCxnSpPr>
            <p:nvPr/>
          </p:nvCxnSpPr>
          <p:spPr>
            <a:xfrm flipH="1" flipV="1">
              <a:off x="7092280" y="3284984"/>
              <a:ext cx="122140" cy="2631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0704" y="4293096"/>
              <a:ext cx="2460529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矩形 16"/>
            <p:cNvSpPr/>
            <p:nvPr/>
          </p:nvSpPr>
          <p:spPr>
            <a:xfrm>
              <a:off x="5764552" y="5290828"/>
              <a:ext cx="2112833" cy="707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000" b="1" dirty="0"/>
                <a:t>呼叫指定之字典中，某鍵的值</a:t>
              </a:r>
              <a:endParaRPr lang="en-US" altLang="zh-TW" sz="2000" b="1" dirty="0"/>
            </a:p>
          </p:txBody>
        </p:sp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09031"/>
            <a:ext cx="3607256" cy="1278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6696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dirty="0"/>
              <a:t>條件判斷  </a:t>
            </a:r>
            <a:r>
              <a:rPr lang="en-US" altLang="zh-TW" dirty="0"/>
              <a:t>if-else</a:t>
            </a:r>
            <a:r>
              <a:rPr lang="zh-TW" altLang="en-US" dirty="0"/>
              <a:t>敘述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6488"/>
            <a:ext cx="8229600" cy="4919675"/>
          </a:xfrm>
        </p:spPr>
        <p:txBody>
          <a:bodyPr/>
          <a:lstStyle/>
          <a:p>
            <a:r>
              <a:rPr lang="en-US" altLang="zh-TW" sz="2800" dirty="0"/>
              <a:t>if </a:t>
            </a:r>
            <a:r>
              <a:rPr lang="zh-TW" altLang="en-US" sz="2800" dirty="0"/>
              <a:t>搭配 </a:t>
            </a:r>
            <a:r>
              <a:rPr lang="en-US" altLang="zh-TW" sz="2800" dirty="0"/>
              <a:t>else</a:t>
            </a:r>
            <a:r>
              <a:rPr lang="zh-TW" altLang="en-US" sz="2800" dirty="0"/>
              <a:t>的情況。</a:t>
            </a:r>
            <a:endParaRPr lang="en-US" altLang="zh-TW" sz="2800" dirty="0"/>
          </a:p>
          <a:p>
            <a:pPr>
              <a:lnSpc>
                <a:spcPct val="150000"/>
              </a:lnSpc>
            </a:pPr>
            <a:r>
              <a:rPr lang="zh-TW" altLang="en-US" sz="2800" dirty="0"/>
              <a:t>當判斷條件成立時，執行</a:t>
            </a:r>
            <a:r>
              <a:rPr lang="en-US" altLang="zh-TW" sz="2800" dirty="0"/>
              <a:t>if</a:t>
            </a:r>
            <a:r>
              <a:rPr lang="zh-TW" altLang="en-US" sz="2800" dirty="0"/>
              <a:t>底下內容，不成立，則執行</a:t>
            </a:r>
            <a:r>
              <a:rPr lang="en-US" altLang="zh-TW" sz="2800" dirty="0"/>
              <a:t>else</a:t>
            </a:r>
            <a:r>
              <a:rPr lang="zh-TW" altLang="en-US" sz="2800" dirty="0"/>
              <a:t>底下內容。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284984"/>
            <a:ext cx="3021512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651270"/>
            <a:ext cx="2419080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667" y="4887416"/>
            <a:ext cx="3007557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04"/>
          <a:stretch/>
        </p:blipFill>
        <p:spPr bwMode="auto">
          <a:xfrm>
            <a:off x="6012160" y="5013176"/>
            <a:ext cx="2419080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向右箭號 3"/>
          <p:cNvSpPr/>
          <p:nvPr/>
        </p:nvSpPr>
        <p:spPr>
          <a:xfrm>
            <a:off x="5034286" y="3651270"/>
            <a:ext cx="978408" cy="707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5033752" y="5091430"/>
            <a:ext cx="978408" cy="707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67544" y="3651270"/>
            <a:ext cx="106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if </a:t>
            </a:r>
            <a:r>
              <a:rPr lang="zh-TW" altLang="en-US" sz="2400" b="1" dirty="0"/>
              <a:t>成立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313655" y="5214390"/>
            <a:ext cx="137249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if </a:t>
            </a:r>
            <a:r>
              <a:rPr lang="zh-TW" altLang="en-US" sz="2400" b="1" dirty="0"/>
              <a:t>不成立</a:t>
            </a:r>
          </a:p>
        </p:txBody>
      </p:sp>
      <p:sp>
        <p:nvSpPr>
          <p:cNvPr id="6" name="橢圓 5"/>
          <p:cNvSpPr/>
          <p:nvPr/>
        </p:nvSpPr>
        <p:spPr>
          <a:xfrm>
            <a:off x="2843808" y="3192328"/>
            <a:ext cx="457200" cy="4166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2483768" y="4112935"/>
            <a:ext cx="1800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3131841" y="4755448"/>
            <a:ext cx="387496" cy="4166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/>
          <p:nvPr/>
        </p:nvCxnSpPr>
        <p:spPr>
          <a:xfrm>
            <a:off x="2771800" y="6165304"/>
            <a:ext cx="21602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189180" y="2413210"/>
            <a:ext cx="2065040" cy="1195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>
                <a:solidFill>
                  <a:schemeClr val="tx1"/>
                </a:solidFill>
              </a:rPr>
              <a:t>if </a:t>
            </a:r>
            <a:r>
              <a:rPr lang="zh-TW" altLang="en-US" b="1" dirty="0">
                <a:solidFill>
                  <a:schemeClr val="tx1"/>
                </a:solidFill>
              </a:rPr>
              <a:t>條件：</a:t>
            </a:r>
            <a:endParaRPr lang="en-US" altLang="zh-TW" b="1" dirty="0">
              <a:solidFill>
                <a:schemeClr val="tx1"/>
              </a:solidFill>
            </a:endParaRPr>
          </a:p>
          <a:p>
            <a:r>
              <a:rPr lang="en-US" altLang="zh-TW" b="1" dirty="0">
                <a:solidFill>
                  <a:schemeClr val="tx1"/>
                </a:solidFill>
              </a:rPr>
              <a:t>    </a:t>
            </a:r>
            <a:r>
              <a:rPr lang="zh-TW" altLang="en-US" b="1" dirty="0">
                <a:solidFill>
                  <a:schemeClr val="tx1"/>
                </a:solidFill>
              </a:rPr>
              <a:t>條件成立內容</a:t>
            </a:r>
            <a:endParaRPr lang="en-US" altLang="zh-TW" b="1" dirty="0">
              <a:solidFill>
                <a:schemeClr val="tx1"/>
              </a:solidFill>
            </a:endParaRPr>
          </a:p>
          <a:p>
            <a:r>
              <a:rPr lang="en-US" altLang="zh-TW" b="1" dirty="0">
                <a:solidFill>
                  <a:schemeClr val="tx1"/>
                </a:solidFill>
              </a:rPr>
              <a:t>else </a:t>
            </a:r>
            <a:r>
              <a:rPr lang="zh-TW" altLang="en-US" b="1" dirty="0">
                <a:solidFill>
                  <a:schemeClr val="tx1"/>
                </a:solidFill>
              </a:rPr>
              <a:t>：</a:t>
            </a:r>
            <a:endParaRPr lang="en-US" altLang="zh-TW" b="1" dirty="0">
              <a:solidFill>
                <a:schemeClr val="tx1"/>
              </a:solidFill>
            </a:endParaRPr>
          </a:p>
          <a:p>
            <a:r>
              <a:rPr lang="en-US" altLang="zh-TW" b="1" dirty="0">
                <a:solidFill>
                  <a:schemeClr val="tx1"/>
                </a:solidFill>
              </a:rPr>
              <a:t>    </a:t>
            </a:r>
            <a:r>
              <a:rPr lang="zh-TW" altLang="en-US" b="1" dirty="0">
                <a:solidFill>
                  <a:schemeClr val="tx1"/>
                </a:solidFill>
              </a:rPr>
              <a:t>條件不成立內容</a:t>
            </a:r>
          </a:p>
        </p:txBody>
      </p:sp>
    </p:spTree>
    <p:extLst>
      <p:ext uri="{BB962C8B-B14F-4D97-AF65-F5344CB8AC3E}">
        <p14:creationId xmlns:p14="http://schemas.microsoft.com/office/powerpoint/2010/main" val="3289560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92718"/>
            <a:ext cx="8229600" cy="432048"/>
          </a:xfrm>
        </p:spPr>
        <p:txBody>
          <a:bodyPr/>
          <a:lstStyle/>
          <a:p>
            <a:r>
              <a:rPr lang="zh-TW" altLang="en-US" dirty="0"/>
              <a:t>條件判斷  </a:t>
            </a:r>
            <a:r>
              <a:rPr lang="en-US" altLang="zh-TW" dirty="0"/>
              <a:t>if-else</a:t>
            </a:r>
            <a:r>
              <a:rPr lang="zh-TW" altLang="en-US" dirty="0"/>
              <a:t>敘述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615907"/>
              </p:ext>
            </p:extLst>
          </p:nvPr>
        </p:nvGraphicFramePr>
        <p:xfrm>
          <a:off x="89756" y="924766"/>
          <a:ext cx="8964488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555">
                  <a:extLst>
                    <a:ext uri="{9D8B030D-6E8A-4147-A177-3AD203B41FA5}">
                      <a16:colId xmlns:a16="http://schemas.microsoft.com/office/drawing/2014/main" val="1474241570"/>
                    </a:ext>
                  </a:extLst>
                </a:gridCol>
                <a:gridCol w="3357377">
                  <a:extLst>
                    <a:ext uri="{9D8B030D-6E8A-4147-A177-3AD203B41FA5}">
                      <a16:colId xmlns:a16="http://schemas.microsoft.com/office/drawing/2014/main" val="281183585"/>
                    </a:ext>
                  </a:extLst>
                </a:gridCol>
                <a:gridCol w="3117564">
                  <a:extLst>
                    <a:ext uri="{9D8B030D-6E8A-4147-A177-3AD203B41FA5}">
                      <a16:colId xmlns:a16="http://schemas.microsoft.com/office/drawing/2014/main" val="3282848270"/>
                    </a:ext>
                  </a:extLst>
                </a:gridCol>
                <a:gridCol w="964992">
                  <a:extLst>
                    <a:ext uri="{9D8B030D-6E8A-4147-A177-3AD203B41FA5}">
                      <a16:colId xmlns:a16="http://schemas.microsoft.com/office/drawing/2014/main" val="2660845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關係運算子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實例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7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大於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a&gt;b</a:t>
                      </a:r>
                      <a:endParaRPr lang="zh-TW" altLang="en-US" dirty="0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r>
                        <a:rPr lang="zh-TW" altLang="en-US" dirty="0"/>
                        <a:t>符合返回</a:t>
                      </a:r>
                      <a:r>
                        <a:rPr lang="en-US" altLang="zh-TW" dirty="0"/>
                        <a:t>True</a:t>
                      </a:r>
                      <a:r>
                        <a:rPr lang="zh-TW" altLang="en-US" dirty="0"/>
                        <a:t>，不符合返回</a:t>
                      </a:r>
                      <a:r>
                        <a:rPr lang="en-US" altLang="zh-TW" dirty="0"/>
                        <a:t>False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5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&gt;=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大於等於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a&gt;=b</a:t>
                      </a: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825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&lt;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小於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A&lt;b</a:t>
                      </a: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16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&lt;=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小於等於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A&lt;=b</a:t>
                      </a: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94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==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等於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A==b</a:t>
                      </a: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053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!=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不等於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a!=b</a:t>
                      </a: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39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 (not in)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是否在</a:t>
                      </a:r>
                      <a:r>
                        <a:rPr lang="en-US" altLang="zh-TW" dirty="0"/>
                        <a:t>b</a:t>
                      </a:r>
                      <a:r>
                        <a:rPr lang="zh-TW" altLang="en-US" dirty="0"/>
                        <a:t>裡</a:t>
                      </a:r>
                      <a:r>
                        <a:rPr lang="en-US" altLang="zh-TW" dirty="0"/>
                        <a:t> (a</a:t>
                      </a:r>
                      <a:r>
                        <a:rPr lang="zh-TW" altLang="en-US" dirty="0"/>
                        <a:t>是否不在</a:t>
                      </a:r>
                      <a:r>
                        <a:rPr lang="en-US" altLang="zh-TW" dirty="0"/>
                        <a:t>b</a:t>
                      </a:r>
                      <a:r>
                        <a:rPr lang="zh-TW" altLang="en-US" dirty="0"/>
                        <a:t>裡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 in b</a:t>
                      </a: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83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Is (is not)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</a:t>
                      </a:r>
                      <a:r>
                        <a:rPr lang="en-US" altLang="zh-TW" baseline="0" dirty="0"/>
                        <a:t> </a:t>
                      </a:r>
                      <a:r>
                        <a:rPr lang="zh-TW" altLang="en-US" baseline="0" dirty="0"/>
                        <a:t>是否是</a:t>
                      </a:r>
                      <a:r>
                        <a:rPr lang="en-US" altLang="zh-TW" baseline="0" dirty="0"/>
                        <a:t>b (a</a:t>
                      </a:r>
                      <a:r>
                        <a:rPr lang="zh-TW" altLang="en-US" baseline="0" dirty="0"/>
                        <a:t>是否不是</a:t>
                      </a:r>
                      <a:r>
                        <a:rPr lang="en-US" altLang="zh-TW" baseline="0" dirty="0"/>
                        <a:t>b)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r>
                        <a:rPr lang="en-US" altLang="zh-TW" baseline="0" dirty="0"/>
                        <a:t> is b (a is not b)</a:t>
                      </a: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9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not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取補數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相反的意思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Not True = False</a:t>
                      </a: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103711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8003634"/>
              </p:ext>
            </p:extLst>
          </p:nvPr>
        </p:nvGraphicFramePr>
        <p:xfrm>
          <a:off x="0" y="5024120"/>
          <a:ext cx="8964488" cy="1833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555">
                  <a:extLst>
                    <a:ext uri="{9D8B030D-6E8A-4147-A177-3AD203B41FA5}">
                      <a16:colId xmlns:a16="http://schemas.microsoft.com/office/drawing/2014/main" val="1474241570"/>
                    </a:ext>
                  </a:extLst>
                </a:gridCol>
                <a:gridCol w="3357377">
                  <a:extLst>
                    <a:ext uri="{9D8B030D-6E8A-4147-A177-3AD203B41FA5}">
                      <a16:colId xmlns:a16="http://schemas.microsoft.com/office/drawing/2014/main" val="281183585"/>
                    </a:ext>
                  </a:extLst>
                </a:gridCol>
                <a:gridCol w="3117564">
                  <a:extLst>
                    <a:ext uri="{9D8B030D-6E8A-4147-A177-3AD203B41FA5}">
                      <a16:colId xmlns:a16="http://schemas.microsoft.com/office/drawing/2014/main" val="3282848270"/>
                    </a:ext>
                  </a:extLst>
                </a:gridCol>
                <a:gridCol w="964992">
                  <a:extLst>
                    <a:ext uri="{9D8B030D-6E8A-4147-A177-3AD203B41FA5}">
                      <a16:colId xmlns:a16="http://schemas.microsoft.com/office/drawing/2014/main" val="2660845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關係運算子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實例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7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條件須同時滿足返回</a:t>
                      </a:r>
                      <a:r>
                        <a:rPr lang="en-US" altLang="zh-TW" dirty="0"/>
                        <a:t>True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2&lt;4</a:t>
                      </a:r>
                      <a:r>
                        <a:rPr lang="en-US" altLang="zh-TW" baseline="0" dirty="0"/>
                        <a:t> and 3 &lt;5</a:t>
                      </a:r>
                      <a:endParaRPr lang="zh-TW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TW" altLang="en-US" dirty="0"/>
                        <a:t>符合返回</a:t>
                      </a:r>
                      <a:r>
                        <a:rPr lang="en-US" altLang="zh-TW" dirty="0"/>
                        <a:t>True</a:t>
                      </a:r>
                      <a:r>
                        <a:rPr lang="zh-TW" altLang="en-US" dirty="0"/>
                        <a:t>，不符合返回</a:t>
                      </a:r>
                      <a:r>
                        <a:rPr lang="en-US" altLang="zh-TW" dirty="0"/>
                        <a:t>False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5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其中一個條件滿足即可返回</a:t>
                      </a:r>
                      <a:r>
                        <a:rPr lang="en-US" altLang="zh-TW" dirty="0"/>
                        <a:t>True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2&lt;4</a:t>
                      </a:r>
                      <a:r>
                        <a:rPr lang="en-US" altLang="zh-TW" baseline="0" dirty="0"/>
                        <a:t> and 8 &lt;5</a:t>
                      </a: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825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not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若不滿足條件，則返回</a:t>
                      </a:r>
                      <a:r>
                        <a:rPr lang="en-US" altLang="zh-TW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not (2&lt;4)</a:t>
                      </a:r>
                      <a:r>
                        <a:rPr lang="en-US" altLang="zh-TW" baseline="0" dirty="0"/>
                        <a:t> and 3 &lt;5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16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600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dirty="0"/>
              <a:t>for</a:t>
            </a:r>
            <a:r>
              <a:rPr lang="zh-TW" altLang="en-US" dirty="0"/>
              <a:t>陳述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525963"/>
          </a:xfrm>
        </p:spPr>
        <p:txBody>
          <a:bodyPr/>
          <a:lstStyle/>
          <a:p>
            <a:r>
              <a:rPr lang="zh-TW" altLang="en-US" dirty="0"/>
              <a:t>進行反覆處理的陳述。</a:t>
            </a:r>
            <a:endParaRPr lang="en-US" altLang="zh-TW" dirty="0"/>
          </a:p>
          <a:p>
            <a:r>
              <a:rPr lang="en-US" altLang="zh-TW" dirty="0"/>
              <a:t>[1,2,3]</a:t>
            </a:r>
            <a:r>
              <a:rPr lang="zh-TW" altLang="en-US" dirty="0"/>
              <a:t>串列資料會依序代入變數</a:t>
            </a:r>
            <a:r>
              <a:rPr lang="en-US" altLang="zh-TW" dirty="0" err="1"/>
              <a:t>num</a:t>
            </a:r>
            <a:r>
              <a:rPr lang="zh-TW" altLang="en-US" dirty="0"/>
              <a:t>中。</a:t>
            </a:r>
            <a:endParaRPr lang="en-US" altLang="zh-TW" dirty="0"/>
          </a:p>
          <a:p>
            <a:r>
              <a:rPr lang="zh-TW" altLang="en-US" dirty="0"/>
              <a:t>變數</a:t>
            </a:r>
            <a:r>
              <a:rPr lang="en-US" altLang="zh-TW" dirty="0"/>
              <a:t>total</a:t>
            </a:r>
            <a:r>
              <a:rPr lang="zh-TW" altLang="en-US" dirty="0"/>
              <a:t>需給定初始值</a:t>
            </a:r>
            <a:endParaRPr lang="en-US" altLang="zh-TW" dirty="0"/>
          </a:p>
          <a:p>
            <a:r>
              <a:rPr lang="zh-TW" altLang="en-US" dirty="0"/>
              <a:t>因第一次執行迴圈時，如變數</a:t>
            </a:r>
            <a:r>
              <a:rPr lang="en-US" altLang="zh-TW" dirty="0"/>
              <a:t>total</a:t>
            </a:r>
            <a:r>
              <a:rPr lang="zh-TW" altLang="en-US" dirty="0"/>
              <a:t>不存在，則會產生錯誤。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56792"/>
            <a:ext cx="4080454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5203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dirty="0"/>
              <a:t>for</a:t>
            </a:r>
            <a:r>
              <a:rPr lang="zh-TW" altLang="en-US" dirty="0"/>
              <a:t>陳述</a:t>
            </a:r>
            <a:r>
              <a:rPr lang="en-US" altLang="zh-TW" dirty="0"/>
              <a:t>-range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539552" y="2575113"/>
            <a:ext cx="8532271" cy="2883044"/>
            <a:chOff x="539552" y="3113554"/>
            <a:chExt cx="8532271" cy="2883044"/>
          </a:xfrm>
        </p:grpSpPr>
        <p:grpSp>
          <p:nvGrpSpPr>
            <p:cNvPr id="5" name="群組 4"/>
            <p:cNvGrpSpPr/>
            <p:nvPr/>
          </p:nvGrpSpPr>
          <p:grpSpPr>
            <a:xfrm>
              <a:off x="539552" y="3603836"/>
              <a:ext cx="4010430" cy="2392762"/>
              <a:chOff x="539552" y="2986336"/>
              <a:chExt cx="4010430" cy="2392762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9552" y="2986336"/>
                <a:ext cx="4010430" cy="1235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5656" y="4599011"/>
                <a:ext cx="1872208" cy="7800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" name="向下箭號 3"/>
              <p:cNvSpPr/>
              <p:nvPr/>
            </p:nvSpPr>
            <p:spPr>
              <a:xfrm>
                <a:off x="2406576" y="3997424"/>
                <a:ext cx="484632" cy="72772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6" name="文字方塊 5"/>
            <p:cNvSpPr txBox="1"/>
            <p:nvPr/>
          </p:nvSpPr>
          <p:spPr>
            <a:xfrm>
              <a:off x="817371" y="3113554"/>
              <a:ext cx="345479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從</a:t>
              </a:r>
              <a:r>
                <a:rPr lang="en-US" altLang="zh-TW" dirty="0"/>
                <a:t>1,2,3….</a:t>
              </a:r>
              <a:r>
                <a:rPr lang="zh-TW" altLang="en-US" dirty="0"/>
                <a:t>累加到</a:t>
              </a:r>
              <a:r>
                <a:rPr lang="en-US" altLang="zh-TW" dirty="0"/>
                <a:t>100</a:t>
              </a:r>
              <a:r>
                <a:rPr lang="zh-TW" altLang="en-US" dirty="0"/>
                <a:t> </a:t>
              </a:r>
              <a:r>
                <a:rPr lang="en-US" altLang="zh-TW" dirty="0"/>
                <a:t>(101</a:t>
              </a:r>
              <a:r>
                <a:rPr lang="zh-TW" altLang="en-US" dirty="0"/>
                <a:t>不算入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644008" y="3759671"/>
              <a:ext cx="4427815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2000" dirty="0"/>
                <a:t>補充函數</a:t>
              </a:r>
              <a:r>
                <a:rPr lang="en-US" altLang="zh-TW" sz="2000" dirty="0"/>
                <a:t>range()</a:t>
              </a:r>
            </a:p>
            <a:p>
              <a:r>
                <a:rPr lang="zh-TW" altLang="en-US" sz="2000" dirty="0"/>
                <a:t>創建一個整數序列</a:t>
              </a:r>
              <a:endParaRPr lang="en-US" altLang="zh-TW" sz="2000" dirty="0"/>
            </a:p>
            <a:p>
              <a:r>
                <a:rPr lang="zh-TW" altLang="en-US" sz="2000" dirty="0"/>
                <a:t>用法</a:t>
              </a:r>
              <a:r>
                <a:rPr lang="en-US" altLang="zh-TW" sz="2000" dirty="0"/>
                <a:t>range(</a:t>
              </a:r>
              <a:r>
                <a:rPr lang="zh-TW" altLang="en-US" sz="2000" dirty="0"/>
                <a:t>起始值</a:t>
              </a:r>
              <a:r>
                <a:rPr lang="en-US" altLang="zh-TW" sz="2000" dirty="0"/>
                <a:t>, </a:t>
              </a:r>
              <a:r>
                <a:rPr lang="zh-TW" altLang="en-US" sz="2000" dirty="0"/>
                <a:t>終止值</a:t>
              </a:r>
              <a:r>
                <a:rPr lang="en-US" altLang="zh-TW" sz="2000" dirty="0"/>
                <a:t>, </a:t>
              </a:r>
              <a:r>
                <a:rPr lang="zh-TW" altLang="en-US" sz="2000" dirty="0"/>
                <a:t>遞增</a:t>
              </a:r>
              <a:r>
                <a:rPr lang="en-US" altLang="zh-TW" sz="2000" dirty="0"/>
                <a:t>(</a:t>
              </a:r>
              <a:r>
                <a:rPr lang="zh-TW" altLang="en-US" sz="2000" dirty="0"/>
                <a:t>減</a:t>
              </a:r>
              <a:r>
                <a:rPr lang="en-US" altLang="zh-TW" sz="2000" dirty="0"/>
                <a:t>)</a:t>
              </a:r>
              <a:r>
                <a:rPr lang="zh-TW" altLang="en-US" sz="2000" dirty="0"/>
                <a:t>值</a:t>
              </a:r>
              <a:r>
                <a:rPr lang="en-US" altLang="zh-TW" sz="2000" dirty="0"/>
                <a:t>)</a:t>
              </a:r>
              <a:endParaRPr lang="zh-TW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9635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dirty="0"/>
              <a:t>重複執行  </a:t>
            </a:r>
            <a:r>
              <a:rPr lang="en-US" altLang="zh-TW" dirty="0"/>
              <a:t>while</a:t>
            </a:r>
            <a:r>
              <a:rPr lang="zh-TW" altLang="en-US" dirty="0"/>
              <a:t>迴圈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50748"/>
            <a:ext cx="8229600" cy="4857403"/>
          </a:xfrm>
        </p:spPr>
        <p:txBody>
          <a:bodyPr/>
          <a:lstStyle/>
          <a:p>
            <a:r>
              <a:rPr lang="zh-TW" altLang="en-US" sz="2800" dirty="0"/>
              <a:t>只要</a:t>
            </a:r>
            <a:r>
              <a:rPr lang="en-US" altLang="zh-TW" sz="2800" dirty="0"/>
              <a:t>while</a:t>
            </a:r>
            <a:r>
              <a:rPr lang="zh-TW" altLang="en-US" sz="2800" dirty="0"/>
              <a:t>的條件成立，迴圈就會持續執行。</a:t>
            </a:r>
            <a:endParaRPr lang="en-US" altLang="zh-TW" sz="2800" dirty="0"/>
          </a:p>
          <a:p>
            <a:r>
              <a:rPr lang="zh-TW" altLang="en-US" sz="2800" dirty="0"/>
              <a:t>適用在「無法預知迴圈數」的問題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58846"/>
            <a:ext cx="3932519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15"/>
          <a:stretch/>
        </p:blipFill>
        <p:spPr bwMode="auto">
          <a:xfrm>
            <a:off x="6732240" y="2675211"/>
            <a:ext cx="558428" cy="305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向右箭號 5"/>
          <p:cNvSpPr/>
          <p:nvPr/>
        </p:nvSpPr>
        <p:spPr>
          <a:xfrm>
            <a:off x="5660752" y="2971862"/>
            <a:ext cx="978408" cy="707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071733" y="4268829"/>
            <a:ext cx="323999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en-US" sz="2000" dirty="0"/>
              <a:t>設變數</a:t>
            </a:r>
            <a:r>
              <a:rPr lang="en-US" altLang="zh-TW" sz="2000" dirty="0"/>
              <a:t>count</a:t>
            </a:r>
            <a:r>
              <a:rPr lang="zh-TW" altLang="en-US" sz="2000" dirty="0"/>
              <a:t>為</a:t>
            </a:r>
            <a:r>
              <a:rPr lang="en-US" altLang="zh-TW" sz="2000" dirty="0"/>
              <a:t>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sz="2000" dirty="0"/>
              <a:t>當</a:t>
            </a:r>
            <a:r>
              <a:rPr lang="en-US" altLang="zh-TW" sz="2000" dirty="0"/>
              <a:t>count</a:t>
            </a:r>
            <a:r>
              <a:rPr lang="zh-TW" altLang="en-US" sz="2000" dirty="0"/>
              <a:t>小於等於</a:t>
            </a:r>
            <a:r>
              <a:rPr lang="en-US" altLang="zh-TW" sz="2000" dirty="0"/>
              <a:t>10</a:t>
            </a:r>
          </a:p>
          <a:p>
            <a:r>
              <a:rPr lang="en-US" altLang="zh-TW" sz="2000" dirty="0"/>
              <a:t>	</a:t>
            </a:r>
            <a:r>
              <a:rPr lang="zh-TW" altLang="en-US" sz="2000" dirty="0"/>
              <a:t>則</a:t>
            </a:r>
            <a:r>
              <a:rPr lang="en-US" altLang="zh-TW" sz="2000" dirty="0"/>
              <a:t> </a:t>
            </a:r>
            <a:r>
              <a:rPr lang="zh-TW" altLang="en-US" sz="2000" dirty="0"/>
              <a:t>輸出</a:t>
            </a:r>
            <a:r>
              <a:rPr lang="en-US" altLang="zh-TW" sz="2000" dirty="0"/>
              <a:t>count</a:t>
            </a:r>
          </a:p>
          <a:p>
            <a:r>
              <a:rPr lang="en-US" altLang="zh-TW" sz="2000" dirty="0"/>
              <a:t>	</a:t>
            </a:r>
            <a:r>
              <a:rPr lang="zh-TW" altLang="en-US" sz="2000" dirty="0"/>
              <a:t>則 </a:t>
            </a:r>
            <a:r>
              <a:rPr lang="en-US" altLang="zh-TW" sz="2000" dirty="0"/>
              <a:t>count = count + 1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sz="2000" dirty="0"/>
              <a:t>不成立則不動作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716667" y="5900045"/>
            <a:ext cx="3738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補充*</a:t>
            </a:r>
            <a:r>
              <a:rPr lang="en-US" altLang="zh-TW" dirty="0"/>
              <a:t>count += 1 </a:t>
            </a:r>
            <a:r>
              <a:rPr lang="en-US" altLang="zh-TW" dirty="0">
                <a:sym typeface="Wingdings" pitchFamily="2" charset="2"/>
              </a:rPr>
              <a:t> count = count + 1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916515" y="2281476"/>
            <a:ext cx="1338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疊加至某值</a:t>
            </a:r>
          </a:p>
        </p:txBody>
      </p:sp>
    </p:spTree>
    <p:extLst>
      <p:ext uri="{BB962C8B-B14F-4D97-AF65-F5344CB8AC3E}">
        <p14:creationId xmlns:p14="http://schemas.microsoft.com/office/powerpoint/2010/main" val="210236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0870" y="1268760"/>
            <a:ext cx="8565626" cy="4641379"/>
          </a:xfrm>
        </p:spPr>
        <p:txBody>
          <a:bodyPr/>
          <a:lstStyle/>
          <a:p>
            <a:r>
              <a:rPr lang="en-US" altLang="zh-TW" sz="2400" b="1" dirty="0"/>
              <a:t>Python</a:t>
            </a:r>
            <a:r>
              <a:rPr lang="zh-TW" altLang="en-US" sz="2000" b="1" dirty="0"/>
              <a:t>簡介</a:t>
            </a:r>
          </a:p>
          <a:p>
            <a:r>
              <a:rPr lang="zh-TW" altLang="en-US" sz="2400" b="1" dirty="0"/>
              <a:t>環境設置</a:t>
            </a:r>
            <a:r>
              <a:rPr lang="en-US" altLang="zh-TW" sz="2400" b="1" dirty="0"/>
              <a:t>:</a:t>
            </a:r>
          </a:p>
          <a:p>
            <a:pPr lvl="1"/>
            <a:r>
              <a:rPr lang="en-US" altLang="zh-TW" sz="2000" b="1" dirty="0" err="1"/>
              <a:t>Pycharm</a:t>
            </a:r>
            <a:r>
              <a:rPr lang="zh-TW" altLang="en-US" sz="2000" b="1" dirty="0"/>
              <a:t> </a:t>
            </a:r>
            <a:r>
              <a:rPr lang="en-US" altLang="zh-TW" sz="1600" b="1" dirty="0"/>
              <a:t>(Integrated Development Environment, IDE)</a:t>
            </a:r>
          </a:p>
          <a:p>
            <a:pPr lvl="2"/>
            <a:r>
              <a:rPr lang="zh-TW" altLang="en-US" sz="1800" b="1" dirty="0"/>
              <a:t>基礎使用介紹</a:t>
            </a:r>
            <a:endParaRPr lang="en-US" altLang="zh-TW" sz="1800" b="1" dirty="0"/>
          </a:p>
          <a:p>
            <a:pPr lvl="1"/>
            <a:r>
              <a:rPr lang="en-US" altLang="zh-TW" sz="2000" b="1" dirty="0"/>
              <a:t>python</a:t>
            </a:r>
            <a:r>
              <a:rPr lang="zh-TW" altLang="en-US" sz="2000" b="1" dirty="0"/>
              <a:t>版控</a:t>
            </a:r>
            <a:endParaRPr lang="en-US" altLang="zh-TW" sz="2000" b="1" dirty="0"/>
          </a:p>
          <a:p>
            <a:pPr lvl="1"/>
            <a:r>
              <a:rPr lang="en-US" altLang="zh-TW" sz="2000" b="1" dirty="0"/>
              <a:t>Pip </a:t>
            </a:r>
            <a:r>
              <a:rPr lang="zh-TW" altLang="en-US" sz="2000" b="1" dirty="0"/>
              <a:t>套件管理工具常用函式庫安裝</a:t>
            </a:r>
            <a:endParaRPr lang="en-US" altLang="zh-TW" sz="2000" b="1" dirty="0"/>
          </a:p>
          <a:p>
            <a:pPr lvl="2"/>
            <a:r>
              <a:rPr lang="en-US" altLang="zh-TW" sz="1800" b="1" dirty="0" err="1"/>
              <a:t>Numpy</a:t>
            </a:r>
            <a:endParaRPr lang="en-US" altLang="zh-TW" sz="1800" b="1" dirty="0"/>
          </a:p>
          <a:p>
            <a:pPr lvl="2"/>
            <a:r>
              <a:rPr lang="en-US" altLang="zh-TW" sz="1800" b="1" dirty="0"/>
              <a:t>Pandas</a:t>
            </a:r>
          </a:p>
          <a:p>
            <a:pPr lvl="2"/>
            <a:r>
              <a:rPr lang="en-US" altLang="zh-TW" sz="1800" b="1" dirty="0"/>
              <a:t>Matplotlib</a:t>
            </a:r>
          </a:p>
          <a:p>
            <a:r>
              <a:rPr lang="zh-TW" altLang="en-US" sz="2200" b="1" dirty="0"/>
              <a:t>語言概覽</a:t>
            </a:r>
            <a:endParaRPr lang="en-US" altLang="zh-TW" sz="2200" b="1" dirty="0"/>
          </a:p>
          <a:p>
            <a:pPr lvl="1"/>
            <a:r>
              <a:rPr lang="zh-TW" altLang="en-US" b="1" dirty="0"/>
              <a:t>基礎資料型態</a:t>
            </a:r>
            <a:endParaRPr lang="en-US" altLang="zh-TW" b="1" dirty="0"/>
          </a:p>
          <a:p>
            <a:pPr lvl="1"/>
            <a:r>
              <a:rPr lang="zh-TW" altLang="en-US" b="1" dirty="0"/>
              <a:t>條件控制與迴圈</a:t>
            </a:r>
            <a:endParaRPr lang="en-US" altLang="zh-TW" sz="2000" b="1" dirty="0"/>
          </a:p>
        </p:txBody>
      </p:sp>
    </p:spTree>
    <p:extLst>
      <p:ext uri="{BB962C8B-B14F-4D97-AF65-F5344CB8AC3E}">
        <p14:creationId xmlns:p14="http://schemas.microsoft.com/office/powerpoint/2010/main" val="301200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67041-7C21-4D73-B4FA-40401DFB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 是什麼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0DCB128-893A-45E1-BC2A-415824BFB8C0}"/>
              </a:ext>
            </a:extLst>
          </p:cNvPr>
          <p:cNvSpPr txBox="1"/>
          <p:nvPr/>
        </p:nvSpPr>
        <p:spPr>
          <a:xfrm>
            <a:off x="35496" y="1039285"/>
            <a:ext cx="8126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Python</a:t>
            </a:r>
            <a:r>
              <a:rPr lang="zh-TW" altLang="en-US" dirty="0"/>
              <a:t>是一種直譯式的程式語言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dirty="0"/>
              <a:t>優點</a:t>
            </a:r>
            <a:r>
              <a:rPr lang="en-US" altLang="zh-TW" dirty="0"/>
              <a:t>:</a:t>
            </a:r>
            <a:r>
              <a:rPr lang="zh-TW" altLang="en-US" dirty="0">
                <a:solidFill>
                  <a:srgbClr val="FF0000"/>
                </a:solidFill>
              </a:rPr>
              <a:t>簡單</a:t>
            </a:r>
            <a:r>
              <a:rPr lang="zh-TW" altLang="en-US" dirty="0"/>
              <a:t>、擴充性佳、</a:t>
            </a:r>
            <a:r>
              <a:rPr lang="zh-TW" altLang="en-US" dirty="0">
                <a:solidFill>
                  <a:srgbClr val="FF0000"/>
                </a:solidFill>
              </a:rPr>
              <a:t>大量第三方套件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大量演算法套件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統計套件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免費</a:t>
            </a:r>
            <a:endParaRPr lang="en-US" altLang="zh-TW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dirty="0"/>
              <a:t>缺點</a:t>
            </a:r>
            <a:r>
              <a:rPr lang="en-US" altLang="zh-TW" dirty="0"/>
              <a:t>:</a:t>
            </a:r>
            <a:r>
              <a:rPr lang="zh-TW" altLang="en-US" dirty="0"/>
              <a:t>執行速度較慢、職缺通常與大數據分析相關</a:t>
            </a:r>
            <a:endParaRPr lang="en-US" altLang="zh-TW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C8E354-59D5-4FF3-BDEE-C2A199ACC061}"/>
              </a:ext>
            </a:extLst>
          </p:cNvPr>
          <p:cNvSpPr/>
          <p:nvPr/>
        </p:nvSpPr>
        <p:spPr>
          <a:xfrm>
            <a:off x="5293278" y="4601599"/>
            <a:ext cx="1370549" cy="576064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機械碼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source code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E63E49-97D4-4191-BA87-21F148DAA813}"/>
              </a:ext>
            </a:extLst>
          </p:cNvPr>
          <p:cNvSpPr/>
          <p:nvPr/>
        </p:nvSpPr>
        <p:spPr>
          <a:xfrm>
            <a:off x="323528" y="4601599"/>
            <a:ext cx="1370549" cy="576064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程式碼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source code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5C681E7A-9F2D-4E15-9959-31BDF9F76EC3}"/>
              </a:ext>
            </a:extLst>
          </p:cNvPr>
          <p:cNvSpPr/>
          <p:nvPr/>
        </p:nvSpPr>
        <p:spPr>
          <a:xfrm>
            <a:off x="4307500" y="4745615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8C8DAF4-E728-4529-B547-CF9C925AE23E}"/>
              </a:ext>
            </a:extLst>
          </p:cNvPr>
          <p:cNvSpPr/>
          <p:nvPr/>
        </p:nvSpPr>
        <p:spPr>
          <a:xfrm>
            <a:off x="2872970" y="4601599"/>
            <a:ext cx="1132685" cy="576064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解釋器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complier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8D56F66-3DEC-438D-A6D6-46AAA76BE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724" y="547673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E9E87673-F080-478D-8246-B370933D9616}"/>
              </a:ext>
            </a:extLst>
          </p:cNvPr>
          <p:cNvSpPr/>
          <p:nvPr/>
        </p:nvSpPr>
        <p:spPr>
          <a:xfrm>
            <a:off x="1977848" y="4745615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E5E6610-6814-4AC9-82C0-70CBE87C5C0B}"/>
              </a:ext>
            </a:extLst>
          </p:cNvPr>
          <p:cNvSpPr/>
          <p:nvPr/>
        </p:nvSpPr>
        <p:spPr>
          <a:xfrm>
            <a:off x="7687787" y="4600788"/>
            <a:ext cx="1132685" cy="576064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執行</a:t>
            </a:r>
            <a:r>
              <a:rPr lang="en-US" altLang="zh-TW" dirty="0">
                <a:solidFill>
                  <a:schemeClr val="tx1"/>
                </a:solidFill>
              </a:rPr>
              <a:t>execute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EE09FDD4-83C6-46D6-9518-C63992164A9C}"/>
              </a:ext>
            </a:extLst>
          </p:cNvPr>
          <p:cNvSpPr/>
          <p:nvPr/>
        </p:nvSpPr>
        <p:spPr>
          <a:xfrm>
            <a:off x="6853125" y="4745615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7DD00AF-D2BE-4773-8EE5-F8EDF2886133}"/>
              </a:ext>
            </a:extLst>
          </p:cNvPr>
          <p:cNvSpPr txBox="1"/>
          <p:nvPr/>
        </p:nvSpPr>
        <p:spPr>
          <a:xfrm>
            <a:off x="5086699" y="5300982"/>
            <a:ext cx="206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011011</a:t>
            </a:r>
            <a:r>
              <a:rPr lang="zh-TW" altLang="en-US" dirty="0"/>
              <a:t> </a:t>
            </a:r>
            <a:r>
              <a:rPr lang="en-US" altLang="zh-TW" dirty="0"/>
              <a:t>1011001…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A47310E-94CE-4154-956E-8E94C1037635}"/>
              </a:ext>
            </a:extLst>
          </p:cNvPr>
          <p:cNvSpPr txBox="1"/>
          <p:nvPr/>
        </p:nvSpPr>
        <p:spPr>
          <a:xfrm>
            <a:off x="852987" y="5568317"/>
            <a:ext cx="601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Example: C</a:t>
            </a:r>
            <a:r>
              <a:rPr lang="zh-TW" altLang="en-US" dirty="0"/>
              <a:t>、</a:t>
            </a:r>
            <a:r>
              <a:rPr lang="en-US" altLang="zh-TW" dirty="0"/>
              <a:t>C++</a:t>
            </a:r>
            <a:r>
              <a:rPr lang="zh-TW" altLang="en-US" dirty="0"/>
              <a:t>、</a:t>
            </a:r>
            <a:r>
              <a:rPr lang="en-US" altLang="zh-TW" dirty="0"/>
              <a:t>C#....</a:t>
            </a:r>
          </a:p>
        </p:txBody>
      </p:sp>
      <p:sp>
        <p:nvSpPr>
          <p:cNvPr id="19" name="想法泡泡: 雲朵 18">
            <a:extLst>
              <a:ext uri="{FF2B5EF4-FFF2-40B4-BE49-F238E27FC236}">
                <a16:creationId xmlns:a16="http://schemas.microsoft.com/office/drawing/2014/main" id="{3F417050-082B-427D-8AB3-245CC509ECB1}"/>
              </a:ext>
            </a:extLst>
          </p:cNvPr>
          <p:cNvSpPr/>
          <p:nvPr/>
        </p:nvSpPr>
        <p:spPr>
          <a:xfrm>
            <a:off x="7147689" y="3112284"/>
            <a:ext cx="1847325" cy="1240761"/>
          </a:xfrm>
          <a:prstGeom prst="cloudCallout">
            <a:avLst>
              <a:gd name="adj1" fmla="val -74967"/>
              <a:gd name="adj2" fmla="val -3594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可直接執行</a:t>
            </a:r>
          </a:p>
        </p:txBody>
      </p:sp>
      <p:sp>
        <p:nvSpPr>
          <p:cNvPr id="23" name="想法泡泡: 雲朵 22">
            <a:extLst>
              <a:ext uri="{FF2B5EF4-FFF2-40B4-BE49-F238E27FC236}">
                <a16:creationId xmlns:a16="http://schemas.microsoft.com/office/drawing/2014/main" id="{051E6609-0DE3-4BB7-8E49-323FE88CA063}"/>
              </a:ext>
            </a:extLst>
          </p:cNvPr>
          <p:cNvSpPr/>
          <p:nvPr/>
        </p:nvSpPr>
        <p:spPr>
          <a:xfrm>
            <a:off x="7220831" y="5284583"/>
            <a:ext cx="1847325" cy="1240761"/>
          </a:xfrm>
          <a:prstGeom prst="cloudCallout">
            <a:avLst>
              <a:gd name="adj1" fmla="val -70837"/>
              <a:gd name="adj2" fmla="val -4202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*需經過編譯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4EC76F9-0AE6-4800-BAE9-7ECAFB1DDA4C}"/>
              </a:ext>
            </a:extLst>
          </p:cNvPr>
          <p:cNvSpPr/>
          <p:nvPr/>
        </p:nvSpPr>
        <p:spPr>
          <a:xfrm>
            <a:off x="899592" y="2585375"/>
            <a:ext cx="1370549" cy="576064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程式碼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source code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FA9EDD-ECE6-4BFC-B457-4E6B0F4F263F}"/>
              </a:ext>
            </a:extLst>
          </p:cNvPr>
          <p:cNvSpPr/>
          <p:nvPr/>
        </p:nvSpPr>
        <p:spPr>
          <a:xfrm>
            <a:off x="3330103" y="2585375"/>
            <a:ext cx="1370549" cy="576064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直譯器</a:t>
            </a:r>
            <a:r>
              <a:rPr lang="en-US" altLang="zh-TW" dirty="0">
                <a:solidFill>
                  <a:schemeClr val="tx1"/>
                </a:solidFill>
              </a:rPr>
              <a:t>( interpreter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492D6A-5737-4A3B-99F2-7A184F108479}"/>
              </a:ext>
            </a:extLst>
          </p:cNvPr>
          <p:cNvSpPr/>
          <p:nvPr/>
        </p:nvSpPr>
        <p:spPr>
          <a:xfrm>
            <a:off x="6085286" y="2602000"/>
            <a:ext cx="1132685" cy="576064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執行</a:t>
            </a:r>
            <a:r>
              <a:rPr lang="en-US" altLang="zh-TW" dirty="0">
                <a:solidFill>
                  <a:schemeClr val="tx1"/>
                </a:solidFill>
              </a:rPr>
              <a:t>execute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EBA1804C-83FF-4F87-B65D-356E7479CCE8}"/>
              </a:ext>
            </a:extLst>
          </p:cNvPr>
          <p:cNvSpPr/>
          <p:nvPr/>
        </p:nvSpPr>
        <p:spPr>
          <a:xfrm>
            <a:off x="2514130" y="2729391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14D9D1B4-4863-4936-ABB0-705DD8F579F4}"/>
              </a:ext>
            </a:extLst>
          </p:cNvPr>
          <p:cNvSpPr/>
          <p:nvPr/>
        </p:nvSpPr>
        <p:spPr>
          <a:xfrm>
            <a:off x="5042969" y="2729391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D5B8DD8-A1FD-4FFB-A07B-69A03B0ECF1A}"/>
              </a:ext>
            </a:extLst>
          </p:cNvPr>
          <p:cNvSpPr txBox="1"/>
          <p:nvPr/>
        </p:nvSpPr>
        <p:spPr>
          <a:xfrm>
            <a:off x="999920" y="3340588"/>
            <a:ext cx="601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Example: python</a:t>
            </a:r>
            <a:r>
              <a:rPr lang="zh-TW" altLang="en-US" dirty="0"/>
              <a:t>、</a:t>
            </a:r>
            <a:r>
              <a:rPr lang="en-US" altLang="zh-TW" dirty="0"/>
              <a:t>basic</a:t>
            </a:r>
            <a:r>
              <a:rPr lang="zh-TW" altLang="en-US" dirty="0"/>
              <a:t>、</a:t>
            </a:r>
            <a:r>
              <a:rPr lang="en-US" altLang="zh-TW" dirty="0"/>
              <a:t>R</a:t>
            </a:r>
            <a:r>
              <a:rPr lang="zh-TW" altLang="en-US" dirty="0"/>
              <a:t>、</a:t>
            </a:r>
            <a:r>
              <a:rPr lang="en-US" altLang="zh-TW" dirty="0"/>
              <a:t>PHP</a:t>
            </a:r>
            <a:r>
              <a:rPr lang="zh-TW" altLang="en-US" dirty="0"/>
              <a:t>、</a:t>
            </a:r>
            <a:r>
              <a:rPr lang="en-US" altLang="zh-TW" dirty="0"/>
              <a:t>JavaScript…</a:t>
            </a:r>
          </a:p>
        </p:txBody>
      </p:sp>
    </p:spTree>
    <p:extLst>
      <p:ext uri="{BB962C8B-B14F-4D97-AF65-F5344CB8AC3E}">
        <p14:creationId xmlns:p14="http://schemas.microsoft.com/office/powerpoint/2010/main" val="344771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dirty="0"/>
              <a:t>環境設置</a:t>
            </a:r>
            <a:r>
              <a:rPr lang="en-US" altLang="zh-TW" dirty="0"/>
              <a:t>(1/5)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52737"/>
            <a:ext cx="7211144" cy="12961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TW" altLang="en-US" dirty="0"/>
              <a:t>三大開發環境</a:t>
            </a:r>
            <a:r>
              <a:rPr lang="en-US" altLang="zh-TW" dirty="0"/>
              <a:t>(</a:t>
            </a:r>
            <a:r>
              <a:rPr lang="en-US" altLang="zh-TW" sz="1800" b="1" dirty="0"/>
              <a:t>Integrated Development Environment, IDE)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dirty="0" err="1">
                <a:solidFill>
                  <a:srgbClr val="FF0000"/>
                </a:solidFill>
              </a:rPr>
              <a:t>Pycharm</a:t>
            </a:r>
            <a:r>
              <a:rPr lang="en-US" altLang="zh-TW" dirty="0">
                <a:solidFill>
                  <a:srgbClr val="FF0000"/>
                </a:solidFill>
              </a:rPr>
              <a:t>: </a:t>
            </a:r>
            <a:r>
              <a:rPr lang="en-US" altLang="zh-TW" dirty="0">
                <a:solidFill>
                  <a:srgbClr val="FF0000"/>
                </a:solidFill>
                <a:hlinkClick r:id="rId2"/>
              </a:rPr>
              <a:t>https://www.jetbrains.com/pycharm/download/#section=windows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/>
              <a:t>*</a:t>
            </a:r>
            <a:r>
              <a:rPr lang="en-US" altLang="zh-TW" dirty="0"/>
              <a:t>Spyder(</a:t>
            </a:r>
            <a:r>
              <a:rPr lang="zh-TW" altLang="en-US" dirty="0"/>
              <a:t>類似</a:t>
            </a:r>
            <a:r>
              <a:rPr lang="en-US" altLang="zh-TW" dirty="0" err="1"/>
              <a:t>matlab</a:t>
            </a:r>
            <a:r>
              <a:rPr lang="en-US" altLang="zh-TW" dirty="0"/>
              <a:t>)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/>
              <a:t>*</a:t>
            </a:r>
            <a:r>
              <a:rPr lang="en-US" altLang="zh-TW" dirty="0" err="1"/>
              <a:t>Jupyter</a:t>
            </a:r>
            <a:r>
              <a:rPr lang="en-US" altLang="zh-TW" dirty="0"/>
              <a:t> notebook(</a:t>
            </a:r>
            <a:r>
              <a:rPr lang="zh-TW" altLang="en-US" dirty="0"/>
              <a:t>學生常用</a:t>
            </a:r>
            <a:r>
              <a:rPr lang="en-US" altLang="zh-TW" dirty="0"/>
              <a:t>)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/>
              <a:t>Python:</a:t>
            </a:r>
            <a:r>
              <a:rPr lang="zh-TW" altLang="en-US" dirty="0"/>
              <a:t> </a:t>
            </a:r>
            <a:r>
              <a:rPr lang="en-US" altLang="zh-TW" dirty="0">
                <a:hlinkClick r:id="rId3"/>
              </a:rPr>
              <a:t>https://www.python.org/downloads/windows/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/>
              <a:t>由於套件的更新速度較</a:t>
            </a:r>
            <a:r>
              <a:rPr lang="en-US" altLang="zh-TW" dirty="0"/>
              <a:t>python</a:t>
            </a:r>
            <a:r>
              <a:rPr lang="zh-TW" altLang="en-US" dirty="0"/>
              <a:t>更新慢，故建議使用最新版本往前一兩版，本教程使用</a:t>
            </a:r>
            <a:r>
              <a:rPr lang="en-US" altLang="zh-TW" dirty="0"/>
              <a:t>3.8.10</a:t>
            </a:r>
            <a:r>
              <a:rPr lang="zh-TW" altLang="en-US" dirty="0"/>
              <a:t>版本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5967273-6822-4782-9665-E962B6EB6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3451845"/>
            <a:ext cx="4676775" cy="2114550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FE2C72B-6FC7-40CA-A1E0-CCAB849FF61E}"/>
              </a:ext>
            </a:extLst>
          </p:cNvPr>
          <p:cNvCxnSpPr/>
          <p:nvPr/>
        </p:nvCxnSpPr>
        <p:spPr>
          <a:xfrm flipH="1">
            <a:off x="4644008" y="5445224"/>
            <a:ext cx="4320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EA4CCE1-C0F8-4F6E-947F-DAA2C4A6DDB7}"/>
              </a:ext>
            </a:extLst>
          </p:cNvPr>
          <p:cNvSpPr txBox="1"/>
          <p:nvPr/>
        </p:nvSpPr>
        <p:spPr>
          <a:xfrm>
            <a:off x="5108312" y="5258618"/>
            <a:ext cx="2074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window</a:t>
            </a:r>
            <a:r>
              <a:rPr lang="zh-TW" altLang="en-US" sz="1400" dirty="0">
                <a:solidFill>
                  <a:srgbClr val="FF0000"/>
                </a:solidFill>
              </a:rPr>
              <a:t>是</a:t>
            </a:r>
            <a:r>
              <a:rPr lang="en-US" altLang="zh-TW" sz="1400" dirty="0">
                <a:solidFill>
                  <a:srgbClr val="FF0000"/>
                </a:solidFill>
              </a:rPr>
              <a:t>64 bit</a:t>
            </a:r>
            <a:r>
              <a:rPr lang="zh-TW" altLang="en-US" sz="1400" dirty="0">
                <a:solidFill>
                  <a:srgbClr val="FF0000"/>
                </a:solidFill>
              </a:rPr>
              <a:t>請載這個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138E7F7-1D8A-4912-9E5C-FA86B4825A7D}"/>
              </a:ext>
            </a:extLst>
          </p:cNvPr>
          <p:cNvCxnSpPr/>
          <p:nvPr/>
        </p:nvCxnSpPr>
        <p:spPr>
          <a:xfrm flipH="1">
            <a:off x="4644008" y="5199782"/>
            <a:ext cx="4320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743FC71-445F-4B87-ACA9-28091FEB1A66}"/>
              </a:ext>
            </a:extLst>
          </p:cNvPr>
          <p:cNvSpPr txBox="1"/>
          <p:nvPr/>
        </p:nvSpPr>
        <p:spPr>
          <a:xfrm>
            <a:off x="5108312" y="5013176"/>
            <a:ext cx="2074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window</a:t>
            </a:r>
            <a:r>
              <a:rPr lang="zh-TW" altLang="en-US" sz="1400" dirty="0">
                <a:solidFill>
                  <a:srgbClr val="FF0000"/>
                </a:solidFill>
              </a:rPr>
              <a:t>是</a:t>
            </a:r>
            <a:r>
              <a:rPr lang="en-US" altLang="zh-TW" sz="1400" dirty="0">
                <a:solidFill>
                  <a:srgbClr val="FF0000"/>
                </a:solidFill>
              </a:rPr>
              <a:t>32 bit</a:t>
            </a:r>
            <a:r>
              <a:rPr lang="zh-TW" altLang="en-US" sz="1400" dirty="0">
                <a:solidFill>
                  <a:srgbClr val="FF0000"/>
                </a:solidFill>
              </a:rPr>
              <a:t>請載這個</a:t>
            </a:r>
          </a:p>
        </p:txBody>
      </p:sp>
      <p:sp>
        <p:nvSpPr>
          <p:cNvPr id="14" name="想法泡泡: 雲朵 13">
            <a:extLst>
              <a:ext uri="{FF2B5EF4-FFF2-40B4-BE49-F238E27FC236}">
                <a16:creationId xmlns:a16="http://schemas.microsoft.com/office/drawing/2014/main" id="{8C5A57A7-6B61-475F-AD0F-09310F21C405}"/>
              </a:ext>
            </a:extLst>
          </p:cNvPr>
          <p:cNvSpPr/>
          <p:nvPr/>
        </p:nvSpPr>
        <p:spPr>
          <a:xfrm>
            <a:off x="6082324" y="4005065"/>
            <a:ext cx="2666140" cy="936104"/>
          </a:xfrm>
          <a:prstGeom prst="cloudCallout">
            <a:avLst>
              <a:gd name="adj1" fmla="val -55905"/>
              <a:gd name="adj2" fmla="val 5914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注意，</a:t>
            </a:r>
            <a:r>
              <a:rPr lang="en-US" altLang="zh-TW" sz="1600" dirty="0">
                <a:solidFill>
                  <a:schemeClr val="tx1"/>
                </a:solidFill>
              </a:rPr>
              <a:t>64</a:t>
            </a:r>
            <a:r>
              <a:rPr lang="zh-TW" altLang="en-US" sz="1600" dirty="0">
                <a:solidFill>
                  <a:schemeClr val="tx1"/>
                </a:solidFill>
              </a:rPr>
              <a:t>電腦可用</a:t>
            </a:r>
            <a:r>
              <a:rPr lang="en-US" altLang="zh-TW" sz="1600" dirty="0">
                <a:solidFill>
                  <a:schemeClr val="tx1"/>
                </a:solidFill>
              </a:rPr>
              <a:t>32</a:t>
            </a:r>
            <a:r>
              <a:rPr lang="zh-TW" altLang="en-US" sz="1600" dirty="0">
                <a:solidFill>
                  <a:schemeClr val="tx1"/>
                </a:solidFill>
              </a:rPr>
              <a:t>版，</a:t>
            </a:r>
            <a:r>
              <a:rPr lang="en-US" altLang="zh-TW" sz="1600" dirty="0">
                <a:solidFill>
                  <a:schemeClr val="tx1"/>
                </a:solidFill>
              </a:rPr>
              <a:t>32</a:t>
            </a:r>
            <a:r>
              <a:rPr lang="zh-TW" altLang="en-US" sz="1600" dirty="0">
                <a:solidFill>
                  <a:schemeClr val="tx1"/>
                </a:solidFill>
              </a:rPr>
              <a:t>不可用</a:t>
            </a:r>
            <a:r>
              <a:rPr lang="en-US" altLang="zh-TW" sz="1600" dirty="0">
                <a:solidFill>
                  <a:schemeClr val="tx1"/>
                </a:solidFill>
              </a:rPr>
              <a:t>64</a:t>
            </a:r>
            <a:r>
              <a:rPr lang="zh-TW" altLang="en-US" sz="1600" dirty="0">
                <a:solidFill>
                  <a:schemeClr val="tx1"/>
                </a:solidFill>
              </a:rPr>
              <a:t>版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E1752234-9760-40E1-B53E-6EF2309683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6" t="8358" r="34224" b="57279"/>
          <a:stretch/>
        </p:blipFill>
        <p:spPr bwMode="auto">
          <a:xfrm>
            <a:off x="7873608" y="2384883"/>
            <a:ext cx="792088" cy="9361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" name="Picture 3">
            <a:extLst>
              <a:ext uri="{FF2B5EF4-FFF2-40B4-BE49-F238E27FC236}">
                <a16:creationId xmlns:a16="http://schemas.microsoft.com/office/drawing/2014/main" id="{A2961DE3-39EC-49D4-AE81-8743D7B2FF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58" t="8452" r="36050" b="54320"/>
          <a:stretch/>
        </p:blipFill>
        <p:spPr bwMode="auto">
          <a:xfrm>
            <a:off x="8460432" y="1369195"/>
            <a:ext cx="576064" cy="9786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B5EC8F67-FF9D-4F5E-8E4C-3BC356C53E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0" r="20645" b="54258"/>
          <a:stretch/>
        </p:blipFill>
        <p:spPr bwMode="auto">
          <a:xfrm>
            <a:off x="7596336" y="1138494"/>
            <a:ext cx="719477" cy="5898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42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dirty="0"/>
              <a:t>環境設置</a:t>
            </a:r>
            <a:r>
              <a:rPr lang="en-US" altLang="zh-TW" dirty="0"/>
              <a:t>(2/5)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5532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TW" dirty="0" err="1"/>
              <a:t>Pyrhon</a:t>
            </a:r>
            <a:r>
              <a:rPr lang="zh-TW" altLang="en-US" dirty="0"/>
              <a:t>安裝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EA4CCE1-C0F8-4F6E-947F-DAA2C4A6DDB7}"/>
              </a:ext>
            </a:extLst>
          </p:cNvPr>
          <p:cNvSpPr txBox="1"/>
          <p:nvPr/>
        </p:nvSpPr>
        <p:spPr>
          <a:xfrm>
            <a:off x="2723237" y="5384037"/>
            <a:ext cx="5211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這裡記得打勾，若忘記打勾請參照下一張說明，加入環境變數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E1BD70D-058D-4567-A7FD-6AC1F24F4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76375"/>
            <a:ext cx="6315075" cy="39052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39316CE-660B-461B-B4E5-81F14B15D985}"/>
              </a:ext>
            </a:extLst>
          </p:cNvPr>
          <p:cNvSpPr/>
          <p:nvPr/>
        </p:nvSpPr>
        <p:spPr>
          <a:xfrm>
            <a:off x="2510927" y="5004123"/>
            <a:ext cx="1728192" cy="2880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dirty="0"/>
              <a:t>環境設置</a:t>
            </a:r>
            <a:r>
              <a:rPr lang="en-US" altLang="zh-TW" dirty="0"/>
              <a:t>(3/5)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4320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TW" altLang="en-US" dirty="0"/>
              <a:t>將</a:t>
            </a:r>
            <a:r>
              <a:rPr lang="en-US" altLang="zh-TW" dirty="0"/>
              <a:t>python</a:t>
            </a:r>
            <a:r>
              <a:rPr lang="zh-TW" altLang="en-US" dirty="0"/>
              <a:t>加入環境變數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Q:</a:t>
            </a:r>
            <a:r>
              <a:rPr lang="zh-TW" altLang="en-US" dirty="0"/>
              <a:t> 為何需要將</a:t>
            </a:r>
            <a:r>
              <a:rPr lang="en-US" altLang="zh-TW" dirty="0"/>
              <a:t>python</a:t>
            </a:r>
            <a:r>
              <a:rPr lang="zh-TW" altLang="en-US" dirty="0"/>
              <a:t>加入環境變數</a:t>
            </a:r>
            <a:r>
              <a:rPr lang="en-US" altLang="zh-TW" dirty="0"/>
              <a:t>?</a:t>
            </a:r>
          </a:p>
          <a:p>
            <a:pPr marL="457200" lvl="1" indent="0">
              <a:buNone/>
            </a:pPr>
            <a:r>
              <a:rPr lang="en-US" altLang="zh-TW" dirty="0"/>
              <a:t>A:</a:t>
            </a:r>
            <a:r>
              <a:rPr lang="zh-TW" altLang="en-US" dirty="0"/>
              <a:t> 因為</a:t>
            </a:r>
            <a:r>
              <a:rPr lang="en-US" altLang="zh-TW" dirty="0"/>
              <a:t>Python</a:t>
            </a:r>
            <a:r>
              <a:rPr lang="zh-TW" altLang="en-US" dirty="0"/>
              <a:t>提供了許多便利工具，如創建</a:t>
            </a:r>
            <a:r>
              <a:rPr lang="zh-TW" altLang="en-US" dirty="0">
                <a:solidFill>
                  <a:srgbClr val="FF0000"/>
                </a:solidFill>
              </a:rPr>
              <a:t>*</a:t>
            </a:r>
            <a:r>
              <a:rPr lang="zh-TW" altLang="en-US" b="1" u="sng" dirty="0">
                <a:solidFill>
                  <a:srgbClr val="FF0000"/>
                </a:solidFill>
              </a:rPr>
              <a:t>虛擬環境</a:t>
            </a:r>
            <a:r>
              <a:rPr lang="zh-TW" altLang="en-US" b="1" dirty="0">
                <a:solidFill>
                  <a:srgbClr val="FF0000"/>
                </a:solidFill>
              </a:rPr>
              <a:t>、版本控制</a:t>
            </a:r>
            <a:r>
              <a:rPr lang="en-US" altLang="zh-TW" b="1" dirty="0">
                <a:solidFill>
                  <a:schemeClr val="tx2"/>
                </a:solidFill>
              </a:rPr>
              <a:t>……</a:t>
            </a:r>
            <a:r>
              <a:rPr lang="zh-TW" altLang="en-US" dirty="0">
                <a:solidFill>
                  <a:schemeClr val="tx2"/>
                </a:solidFill>
              </a:rPr>
              <a:t>等等，加入環境變數才能方便系統認得指令。</a:t>
            </a:r>
            <a:endParaRPr lang="en-US" altLang="zh-TW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r>
              <a:rPr lang="en-US" altLang="zh-TW" dirty="0">
                <a:solidFill>
                  <a:schemeClr val="tx2"/>
                </a:solidFill>
              </a:rPr>
              <a:t>Q:</a:t>
            </a:r>
            <a:r>
              <a:rPr lang="zh-TW" altLang="en-US" dirty="0">
                <a:solidFill>
                  <a:schemeClr val="tx2"/>
                </a:solidFill>
              </a:rPr>
              <a:t> 如何加入環境變數</a:t>
            </a:r>
            <a:r>
              <a:rPr lang="en-US" altLang="zh-TW" dirty="0">
                <a:solidFill>
                  <a:schemeClr val="tx2"/>
                </a:solidFill>
              </a:rPr>
              <a:t>?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chemeClr val="tx2"/>
                </a:solidFill>
              </a:rPr>
              <a:t>A:</a:t>
            </a:r>
            <a:r>
              <a:rPr lang="zh-TW" altLang="en-US" dirty="0">
                <a:solidFill>
                  <a:schemeClr val="tx2"/>
                </a:solidFill>
              </a:rPr>
              <a:t> </a:t>
            </a:r>
            <a:r>
              <a:rPr lang="en-US" altLang="zh-TW" dirty="0">
                <a:solidFill>
                  <a:schemeClr val="tx2"/>
                </a:solidFill>
              </a:rPr>
              <a:t>windows 10</a:t>
            </a:r>
            <a:r>
              <a:rPr lang="zh-TW" altLang="en-US" dirty="0">
                <a:solidFill>
                  <a:schemeClr val="tx2"/>
                </a:solidFill>
              </a:rPr>
              <a:t>請進入以下路徑，</a:t>
            </a:r>
            <a:endParaRPr lang="en-US" altLang="zh-TW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r>
              <a:rPr lang="zh-TW" altLang="en-US" dirty="0">
                <a:solidFill>
                  <a:schemeClr val="tx2"/>
                </a:solidFill>
              </a:rPr>
              <a:t>本機</a:t>
            </a:r>
            <a:r>
              <a:rPr lang="en-US" altLang="zh-TW" dirty="0">
                <a:solidFill>
                  <a:schemeClr val="tx2"/>
                </a:solidFill>
              </a:rPr>
              <a:t>=&gt;</a:t>
            </a:r>
            <a:r>
              <a:rPr lang="zh-TW" altLang="en-US" dirty="0">
                <a:solidFill>
                  <a:schemeClr val="tx2"/>
                </a:solidFill>
              </a:rPr>
              <a:t>右鍵</a:t>
            </a:r>
            <a:r>
              <a:rPr lang="en-US" altLang="zh-TW" dirty="0">
                <a:solidFill>
                  <a:schemeClr val="tx2"/>
                </a:solidFill>
              </a:rPr>
              <a:t>=&gt;</a:t>
            </a:r>
            <a:r>
              <a:rPr lang="zh-TW" altLang="en-US" dirty="0">
                <a:solidFill>
                  <a:schemeClr val="tx2"/>
                </a:solidFill>
              </a:rPr>
              <a:t>內容</a:t>
            </a:r>
            <a:r>
              <a:rPr lang="en-US" altLang="zh-TW" dirty="0">
                <a:solidFill>
                  <a:schemeClr val="tx2"/>
                </a:solidFill>
              </a:rPr>
              <a:t>=&gt;</a:t>
            </a:r>
            <a:r>
              <a:rPr lang="zh-TW" altLang="en-US" dirty="0">
                <a:solidFill>
                  <a:schemeClr val="tx2"/>
                </a:solidFill>
              </a:rPr>
              <a:t>左方選項選擇 </a:t>
            </a:r>
            <a:r>
              <a:rPr lang="en-US" altLang="zh-TW" dirty="0">
                <a:solidFill>
                  <a:schemeClr val="tx2"/>
                </a:solidFill>
              </a:rPr>
              <a:t>1.</a:t>
            </a:r>
            <a:r>
              <a:rPr lang="zh-TW" altLang="en-US" b="1" dirty="0">
                <a:solidFill>
                  <a:schemeClr val="tx2"/>
                </a:solidFill>
              </a:rPr>
              <a:t>進階系統設定 </a:t>
            </a:r>
            <a:r>
              <a:rPr lang="en-US" altLang="zh-TW" b="1" dirty="0">
                <a:solidFill>
                  <a:schemeClr val="tx2"/>
                </a:solidFill>
              </a:rPr>
              <a:t>=&gt; 2.</a:t>
            </a:r>
            <a:r>
              <a:rPr lang="zh-TW" altLang="en-US" b="1" dirty="0">
                <a:solidFill>
                  <a:schemeClr val="tx2"/>
                </a:solidFill>
              </a:rPr>
              <a:t>系統內容中點選進階分頁</a:t>
            </a:r>
            <a:r>
              <a:rPr lang="en-US" altLang="zh-TW" b="1" dirty="0">
                <a:solidFill>
                  <a:schemeClr val="tx2"/>
                </a:solidFill>
              </a:rPr>
              <a:t>=&gt;</a:t>
            </a:r>
            <a:r>
              <a:rPr lang="zh-TW" altLang="en-US" b="1" dirty="0">
                <a:solidFill>
                  <a:schemeClr val="tx2"/>
                </a:solidFill>
              </a:rPr>
              <a:t>環境變數</a:t>
            </a:r>
            <a:endParaRPr lang="en-US" altLang="zh-TW" b="1" dirty="0">
              <a:solidFill>
                <a:schemeClr val="tx2"/>
              </a:solidFill>
            </a:endParaRPr>
          </a:p>
          <a:p>
            <a:pPr lvl="2">
              <a:buFont typeface="Wingdings" panose="05000000000000000000" pitchFamily="2" charset="2"/>
              <a:buChar char="n"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72E6ED-DB6E-4CAB-A287-72557326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341480"/>
            <a:ext cx="5633939" cy="288853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39629AA-3D9F-4BAC-A5DA-362FA95DD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557" y="3140968"/>
            <a:ext cx="3236443" cy="3657388"/>
          </a:xfrm>
          <a:prstGeom prst="rect">
            <a:avLst/>
          </a:prstGeom>
        </p:spPr>
      </p:pic>
      <p:sp>
        <p:nvSpPr>
          <p:cNvPr id="10" name="橢圓 9">
            <a:extLst>
              <a:ext uri="{FF2B5EF4-FFF2-40B4-BE49-F238E27FC236}">
                <a16:creationId xmlns:a16="http://schemas.microsoft.com/office/drawing/2014/main" id="{7B2C1B65-C8EA-4DA5-ABC7-9DF1DEF9180F}"/>
              </a:ext>
            </a:extLst>
          </p:cNvPr>
          <p:cNvSpPr/>
          <p:nvPr/>
        </p:nvSpPr>
        <p:spPr>
          <a:xfrm>
            <a:off x="154557" y="3053448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BE315DB5-2CA0-4F89-8BF6-59AB0B25DD6F}"/>
              </a:ext>
            </a:extLst>
          </p:cNvPr>
          <p:cNvSpPr/>
          <p:nvPr/>
        </p:nvSpPr>
        <p:spPr>
          <a:xfrm>
            <a:off x="8686620" y="3010590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357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dirty="0"/>
              <a:t>環境設置</a:t>
            </a:r>
            <a:r>
              <a:rPr lang="en-US" altLang="zh-TW" dirty="0"/>
              <a:t>(4/5)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4320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TW" altLang="en-US" dirty="0"/>
              <a:t>將</a:t>
            </a:r>
            <a:r>
              <a:rPr lang="en-US" altLang="zh-TW" dirty="0"/>
              <a:t>python</a:t>
            </a:r>
            <a:r>
              <a:rPr lang="zh-TW" altLang="en-US" dirty="0"/>
              <a:t>加入環境變數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>
                <a:solidFill>
                  <a:schemeClr val="tx2"/>
                </a:solidFill>
              </a:rPr>
              <a:t>Q:</a:t>
            </a:r>
            <a:r>
              <a:rPr lang="zh-TW" altLang="en-US" dirty="0">
                <a:solidFill>
                  <a:schemeClr val="tx2"/>
                </a:solidFill>
              </a:rPr>
              <a:t> 如何加入環境變數</a:t>
            </a:r>
            <a:r>
              <a:rPr lang="en-US" altLang="zh-TW" dirty="0">
                <a:solidFill>
                  <a:schemeClr val="tx2"/>
                </a:solidFill>
              </a:rPr>
              <a:t>?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chemeClr val="tx2"/>
                </a:solidFill>
              </a:rPr>
              <a:t>A:</a:t>
            </a:r>
            <a:r>
              <a:rPr lang="zh-TW" altLang="en-US" dirty="0">
                <a:solidFill>
                  <a:schemeClr val="tx2"/>
                </a:solidFill>
              </a:rPr>
              <a:t> </a:t>
            </a:r>
            <a:r>
              <a:rPr lang="en-US" altLang="zh-TW" dirty="0">
                <a:solidFill>
                  <a:schemeClr val="tx2"/>
                </a:solidFill>
              </a:rPr>
              <a:t>windows 10</a:t>
            </a:r>
            <a:r>
              <a:rPr lang="zh-TW" altLang="en-US" dirty="0">
                <a:solidFill>
                  <a:schemeClr val="tx2"/>
                </a:solidFill>
              </a:rPr>
              <a:t>請進入以下路徑，</a:t>
            </a:r>
            <a:endParaRPr lang="en-US" altLang="zh-TW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r>
              <a:rPr lang="zh-TW" altLang="en-US" dirty="0">
                <a:solidFill>
                  <a:schemeClr val="tx2"/>
                </a:solidFill>
              </a:rPr>
              <a:t>本機</a:t>
            </a:r>
            <a:r>
              <a:rPr lang="en-US" altLang="zh-TW" dirty="0">
                <a:solidFill>
                  <a:schemeClr val="tx2"/>
                </a:solidFill>
              </a:rPr>
              <a:t>=&gt;</a:t>
            </a:r>
            <a:r>
              <a:rPr lang="zh-TW" altLang="en-US" dirty="0">
                <a:solidFill>
                  <a:schemeClr val="tx2"/>
                </a:solidFill>
              </a:rPr>
              <a:t>右鍵</a:t>
            </a:r>
            <a:r>
              <a:rPr lang="en-US" altLang="zh-TW" dirty="0">
                <a:solidFill>
                  <a:schemeClr val="tx2"/>
                </a:solidFill>
              </a:rPr>
              <a:t>=&gt;</a:t>
            </a:r>
            <a:r>
              <a:rPr lang="zh-TW" altLang="en-US" dirty="0">
                <a:solidFill>
                  <a:schemeClr val="tx2"/>
                </a:solidFill>
              </a:rPr>
              <a:t>內容</a:t>
            </a:r>
            <a:r>
              <a:rPr lang="en-US" altLang="zh-TW" dirty="0">
                <a:solidFill>
                  <a:schemeClr val="tx2"/>
                </a:solidFill>
              </a:rPr>
              <a:t>=&gt;</a:t>
            </a:r>
            <a:r>
              <a:rPr lang="zh-TW" altLang="en-US" dirty="0">
                <a:solidFill>
                  <a:schemeClr val="tx2"/>
                </a:solidFill>
              </a:rPr>
              <a:t>左方選項選擇 </a:t>
            </a:r>
            <a:r>
              <a:rPr lang="en-US" altLang="zh-TW" dirty="0">
                <a:solidFill>
                  <a:schemeClr val="tx2"/>
                </a:solidFill>
              </a:rPr>
              <a:t>1.</a:t>
            </a:r>
            <a:r>
              <a:rPr lang="zh-TW" altLang="en-US" dirty="0">
                <a:solidFill>
                  <a:schemeClr val="tx2"/>
                </a:solidFill>
              </a:rPr>
              <a:t>進階系統設定 </a:t>
            </a:r>
            <a:r>
              <a:rPr lang="en-US" altLang="zh-TW" dirty="0">
                <a:solidFill>
                  <a:schemeClr val="tx2"/>
                </a:solidFill>
              </a:rPr>
              <a:t>=&gt; 2.</a:t>
            </a:r>
            <a:r>
              <a:rPr lang="zh-TW" altLang="en-US" dirty="0">
                <a:solidFill>
                  <a:schemeClr val="tx2"/>
                </a:solidFill>
              </a:rPr>
              <a:t>系統內容中點選進階分頁</a:t>
            </a:r>
            <a:r>
              <a:rPr lang="en-US" altLang="zh-TW" dirty="0">
                <a:solidFill>
                  <a:schemeClr val="tx2"/>
                </a:solidFill>
              </a:rPr>
              <a:t>=&gt;3.</a:t>
            </a:r>
            <a:r>
              <a:rPr lang="zh-TW" altLang="en-US" dirty="0">
                <a:solidFill>
                  <a:schemeClr val="tx2"/>
                </a:solidFill>
              </a:rPr>
              <a:t>環境變數，依據下圖點選編輯</a:t>
            </a:r>
            <a:r>
              <a:rPr lang="en-US" altLang="zh-TW" dirty="0">
                <a:solidFill>
                  <a:schemeClr val="tx2"/>
                </a:solidFill>
              </a:rPr>
              <a:t>Path=&gt;4. </a:t>
            </a:r>
            <a:r>
              <a:rPr lang="zh-TW" altLang="en-US" dirty="0">
                <a:solidFill>
                  <a:schemeClr val="tx2"/>
                </a:solidFill>
              </a:rPr>
              <a:t>依據下圖新增</a:t>
            </a:r>
            <a:r>
              <a:rPr lang="en-US" altLang="zh-TW" dirty="0">
                <a:solidFill>
                  <a:schemeClr val="tx2"/>
                </a:solidFill>
              </a:rPr>
              <a:t>python</a:t>
            </a:r>
            <a:r>
              <a:rPr lang="zh-TW" altLang="en-US" dirty="0">
                <a:solidFill>
                  <a:schemeClr val="tx2"/>
                </a:solidFill>
              </a:rPr>
              <a:t>路徑</a:t>
            </a:r>
            <a:r>
              <a:rPr lang="en-US" altLang="zh-TW" dirty="0">
                <a:solidFill>
                  <a:schemeClr val="tx2"/>
                </a:solidFill>
              </a:rPr>
              <a:t>&amp;python</a:t>
            </a:r>
            <a:r>
              <a:rPr lang="zh-TW" altLang="en-US" dirty="0">
                <a:solidFill>
                  <a:schemeClr val="tx2"/>
                </a:solidFill>
              </a:rPr>
              <a:t>工具包路徑</a:t>
            </a:r>
            <a:endParaRPr lang="en-US" altLang="zh-TW" dirty="0">
              <a:solidFill>
                <a:schemeClr val="tx2"/>
              </a:solidFill>
            </a:endParaRPr>
          </a:p>
          <a:p>
            <a:pPr lvl="2">
              <a:buFont typeface="Wingdings" panose="05000000000000000000" pitchFamily="2" charset="2"/>
              <a:buChar char="n"/>
            </a:pPr>
            <a:endParaRPr lang="en-US" altLang="zh-TW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7B2C1B65-C8EA-4DA5-ABC7-9DF1DEF9180F}"/>
              </a:ext>
            </a:extLst>
          </p:cNvPr>
          <p:cNvSpPr/>
          <p:nvPr/>
        </p:nvSpPr>
        <p:spPr>
          <a:xfrm>
            <a:off x="35496" y="253619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BE315DB5-2CA0-4F89-8BF6-59AB0B25DD6F}"/>
              </a:ext>
            </a:extLst>
          </p:cNvPr>
          <p:cNvSpPr/>
          <p:nvPr/>
        </p:nvSpPr>
        <p:spPr>
          <a:xfrm>
            <a:off x="4125043" y="2632970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BE09CCE-AA52-43FC-AEE2-45B7EC2449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619" b="16227"/>
          <a:stretch/>
        </p:blipFill>
        <p:spPr>
          <a:xfrm>
            <a:off x="183619" y="2820226"/>
            <a:ext cx="3149319" cy="348909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157DC42-83F6-486A-A336-ACAA54CC3C9B}"/>
              </a:ext>
            </a:extLst>
          </p:cNvPr>
          <p:cNvSpPr/>
          <p:nvPr/>
        </p:nvSpPr>
        <p:spPr>
          <a:xfrm>
            <a:off x="323527" y="5229200"/>
            <a:ext cx="2740411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6C69EF3-1C47-448E-A12E-F3A51A412619}"/>
              </a:ext>
            </a:extLst>
          </p:cNvPr>
          <p:cNvSpPr/>
          <p:nvPr/>
        </p:nvSpPr>
        <p:spPr>
          <a:xfrm>
            <a:off x="1831842" y="5661247"/>
            <a:ext cx="656033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7BC987B-5451-49AB-810B-5DF195485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218" y="2924944"/>
            <a:ext cx="3793167" cy="363360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1818FAD3-EE2B-4564-BE89-3F16AB153274}"/>
              </a:ext>
            </a:extLst>
          </p:cNvPr>
          <p:cNvSpPr/>
          <p:nvPr/>
        </p:nvSpPr>
        <p:spPr>
          <a:xfrm>
            <a:off x="4125043" y="3284984"/>
            <a:ext cx="2740411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394FD0B-218C-4D32-BE27-E3716028D84F}"/>
              </a:ext>
            </a:extLst>
          </p:cNvPr>
          <p:cNvSpPr txBox="1"/>
          <p:nvPr/>
        </p:nvSpPr>
        <p:spPr>
          <a:xfrm>
            <a:off x="4707212" y="2581744"/>
            <a:ext cx="4316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</a:rPr>
              <a:t>注意，此路徑隨個人安裝位置不同而定，於</a:t>
            </a:r>
            <a:r>
              <a:rPr lang="en-US" altLang="zh-TW" sz="1400" b="1" dirty="0">
                <a:solidFill>
                  <a:srgbClr val="FF0000"/>
                </a:solidFill>
              </a:rPr>
              <a:t>CMD</a:t>
            </a:r>
            <a:r>
              <a:rPr lang="zh-TW" altLang="en-US" sz="1400" b="1" dirty="0">
                <a:solidFill>
                  <a:srgbClr val="FF0000"/>
                </a:solidFill>
              </a:rPr>
              <a:t>執行</a:t>
            </a:r>
            <a:r>
              <a:rPr lang="en-US" altLang="zh-TW" sz="1400" b="1" dirty="0">
                <a:solidFill>
                  <a:srgbClr val="FF0000"/>
                </a:solidFill>
              </a:rPr>
              <a:t>=&gt;</a:t>
            </a:r>
            <a:r>
              <a:rPr lang="zh-TW" altLang="en-US" sz="1400" b="1" dirty="0">
                <a:solidFill>
                  <a:srgbClr val="FF0000"/>
                </a:solidFill>
              </a:rPr>
              <a:t>*</a:t>
            </a:r>
            <a:r>
              <a:rPr lang="en-US" altLang="zh-TW" sz="1400" b="1" dirty="0">
                <a:solidFill>
                  <a:srgbClr val="FF0000"/>
                </a:solidFill>
              </a:rPr>
              <a:t>where python</a:t>
            </a:r>
            <a:r>
              <a:rPr lang="zh-TW" altLang="en-US" sz="1400" b="1" dirty="0">
                <a:solidFill>
                  <a:srgbClr val="FF0000"/>
                </a:solidFill>
              </a:rPr>
              <a:t>可得到安裝位置</a:t>
            </a:r>
          </a:p>
        </p:txBody>
      </p:sp>
    </p:spTree>
    <p:extLst>
      <p:ext uri="{BB962C8B-B14F-4D97-AF65-F5344CB8AC3E}">
        <p14:creationId xmlns:p14="http://schemas.microsoft.com/office/powerpoint/2010/main" val="138176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dirty="0"/>
              <a:t>環境設置</a:t>
            </a:r>
            <a:r>
              <a:rPr lang="en-US" altLang="zh-TW" dirty="0"/>
              <a:t>(5/5)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3998" y="1052754"/>
            <a:ext cx="8229600" cy="4320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TW" dirty="0" err="1"/>
              <a:t>Pycharm</a:t>
            </a:r>
            <a:r>
              <a:rPr lang="zh-TW" altLang="en-US" dirty="0"/>
              <a:t>基礎</a:t>
            </a:r>
            <a:endParaRPr lang="en-US" altLang="zh-TW" dirty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solidFill>
                  <a:schemeClr val="tx2"/>
                </a:solidFill>
              </a:rPr>
              <a:t>建立</a:t>
            </a:r>
            <a:r>
              <a:rPr lang="en-US" altLang="zh-TW" dirty="0">
                <a:solidFill>
                  <a:schemeClr val="tx2"/>
                </a:solidFill>
              </a:rPr>
              <a:t>project</a:t>
            </a:r>
            <a:r>
              <a:rPr lang="zh-TW" altLang="en-US" dirty="0">
                <a:solidFill>
                  <a:schemeClr val="tx2"/>
                </a:solidFill>
              </a:rPr>
              <a:t>，選擇希望存放專案的資料夾</a:t>
            </a:r>
            <a:endParaRPr lang="en-US" altLang="zh-TW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r>
              <a:rPr lang="zh-TW" altLang="en-US" dirty="0">
                <a:solidFill>
                  <a:schemeClr val="tx2"/>
                </a:solidFill>
              </a:rPr>
              <a:t>如此例選擇</a:t>
            </a:r>
            <a:r>
              <a:rPr lang="en-US" altLang="zh-TW" dirty="0">
                <a:solidFill>
                  <a:schemeClr val="tx2"/>
                </a:solidFill>
              </a:rPr>
              <a:t>”</a:t>
            </a:r>
            <a:r>
              <a:rPr lang="en-US" altLang="zh-TW" dirty="0" err="1">
                <a:solidFill>
                  <a:schemeClr val="tx2"/>
                </a:solidFill>
              </a:rPr>
              <a:t>python_school</a:t>
            </a:r>
            <a:r>
              <a:rPr lang="en-US" altLang="zh-TW" dirty="0">
                <a:solidFill>
                  <a:schemeClr val="tx2"/>
                </a:solidFill>
              </a:rPr>
              <a:t>”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AE88EBC-B1A4-4653-9824-F8314996F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3973"/>
            <a:ext cx="4114699" cy="3168352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C75CE470-E89B-440A-89A8-B7E3AB9163FA}"/>
              </a:ext>
            </a:extLst>
          </p:cNvPr>
          <p:cNvSpPr/>
          <p:nvPr/>
        </p:nvSpPr>
        <p:spPr>
          <a:xfrm>
            <a:off x="2476706" y="2717994"/>
            <a:ext cx="590189" cy="206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ED4AB927-180A-49D6-885A-E1FADD70B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575" y="2433900"/>
            <a:ext cx="4529659" cy="3404457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029439E4-8918-431C-9A2C-2441BB6B4BB5}"/>
              </a:ext>
            </a:extLst>
          </p:cNvPr>
          <p:cNvSpPr/>
          <p:nvPr/>
        </p:nvSpPr>
        <p:spPr>
          <a:xfrm>
            <a:off x="4326575" y="3068960"/>
            <a:ext cx="1973617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9829119-A301-43D3-A451-B1451A0120D5}"/>
              </a:ext>
            </a:extLst>
          </p:cNvPr>
          <p:cNvSpPr txBox="1"/>
          <p:nvPr/>
        </p:nvSpPr>
        <p:spPr>
          <a:xfrm>
            <a:off x="4290329" y="342900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照這個選擇創建*虛擬環境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67C15F1-C03A-4976-917F-2DC00B63F9E5}"/>
              </a:ext>
            </a:extLst>
          </p:cNvPr>
          <p:cNvSpPr/>
          <p:nvPr/>
        </p:nvSpPr>
        <p:spPr>
          <a:xfrm>
            <a:off x="4238794" y="2595601"/>
            <a:ext cx="465368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CB694EA-BBC8-4CCF-A50D-5CBA20E2E5F6}"/>
              </a:ext>
            </a:extLst>
          </p:cNvPr>
          <p:cNvSpPr/>
          <p:nvPr/>
        </p:nvSpPr>
        <p:spPr>
          <a:xfrm>
            <a:off x="7812360" y="5622333"/>
            <a:ext cx="57168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E17C7BD-BD28-4918-8BEE-84D9E509E0A4}"/>
              </a:ext>
            </a:extLst>
          </p:cNvPr>
          <p:cNvSpPr txBox="1"/>
          <p:nvPr/>
        </p:nvSpPr>
        <p:spPr>
          <a:xfrm>
            <a:off x="7380312" y="58435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建立專案</a:t>
            </a:r>
          </a:p>
        </p:txBody>
      </p:sp>
    </p:spTree>
    <p:extLst>
      <p:ext uri="{BB962C8B-B14F-4D97-AF65-F5344CB8AC3E}">
        <p14:creationId xmlns:p14="http://schemas.microsoft.com/office/powerpoint/2010/main" val="1968834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dirty="0"/>
              <a:t>環境設置</a:t>
            </a:r>
            <a:r>
              <a:rPr lang="en-US" altLang="zh-TW" dirty="0"/>
              <a:t>(5/5)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3998" y="1052754"/>
            <a:ext cx="8229600" cy="4320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TW" dirty="0" err="1"/>
              <a:t>Pycharm</a:t>
            </a:r>
            <a:r>
              <a:rPr lang="zh-TW" altLang="en-US" dirty="0"/>
              <a:t>基礎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>
                <a:solidFill>
                  <a:schemeClr val="tx2"/>
                </a:solidFill>
              </a:rPr>
              <a:t>該資料夾會出現兩個內容，如下圖說明用處，這裡知道一下就好了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D32FBB4-2D1A-4394-A7CD-74136E4F5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420888"/>
            <a:ext cx="4320480" cy="2952328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8673FEBD-24D8-456D-9E01-A74F2099229D}"/>
              </a:ext>
            </a:extLst>
          </p:cNvPr>
          <p:cNvSpPr/>
          <p:nvPr/>
        </p:nvSpPr>
        <p:spPr>
          <a:xfrm>
            <a:off x="1547664" y="3356516"/>
            <a:ext cx="338437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585764-6000-4D02-94E1-B08607391C08}"/>
              </a:ext>
            </a:extLst>
          </p:cNvPr>
          <p:cNvSpPr/>
          <p:nvPr/>
        </p:nvSpPr>
        <p:spPr>
          <a:xfrm>
            <a:off x="1547664" y="3196736"/>
            <a:ext cx="338437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DFF5615-0B7E-4927-91CD-3ADECAA95E09}"/>
              </a:ext>
            </a:extLst>
          </p:cNvPr>
          <p:cNvSpPr txBox="1"/>
          <p:nvPr/>
        </p:nvSpPr>
        <p:spPr>
          <a:xfrm>
            <a:off x="4935998" y="3130244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*專案設定檔案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6998548-875C-4B94-AB21-1C70D83166DA}"/>
              </a:ext>
            </a:extLst>
          </p:cNvPr>
          <p:cNvSpPr txBox="1"/>
          <p:nvPr/>
        </p:nvSpPr>
        <p:spPr>
          <a:xfrm>
            <a:off x="4935998" y="3290024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*專案虛擬環境</a:t>
            </a:r>
          </a:p>
        </p:txBody>
      </p:sp>
    </p:spTree>
    <p:extLst>
      <p:ext uri="{BB962C8B-B14F-4D97-AF65-F5344CB8AC3E}">
        <p14:creationId xmlns:p14="http://schemas.microsoft.com/office/powerpoint/2010/main" val="3247363519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母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母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2956</TotalTime>
  <Words>1113</Words>
  <Application>Microsoft Office PowerPoint</Application>
  <PresentationFormat>如螢幕大小 (4:3)</PresentationFormat>
  <Paragraphs>189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Wingdings 2</vt:lpstr>
      <vt:lpstr>佈景主題1</vt:lpstr>
      <vt:lpstr>Python教育訓練(試教) 概念介紹、環境設置</vt:lpstr>
      <vt:lpstr>大綱</vt:lpstr>
      <vt:lpstr>Python 是什麼?</vt:lpstr>
      <vt:lpstr>環境設置(1/5)</vt:lpstr>
      <vt:lpstr>環境設置(2/5)</vt:lpstr>
      <vt:lpstr>環境設置(3/5)</vt:lpstr>
      <vt:lpstr>環境設置(4/5)</vt:lpstr>
      <vt:lpstr>環境設置(5/5)</vt:lpstr>
      <vt:lpstr>環境設置(5/5)</vt:lpstr>
      <vt:lpstr>環境設置(5/5)</vt:lpstr>
      <vt:lpstr>程式基礎-資料型態(1/2)</vt:lpstr>
      <vt:lpstr>組合資料型態(2/2)</vt:lpstr>
      <vt:lpstr>條件判斷  if-else敘述</vt:lpstr>
      <vt:lpstr>條件判斷  if-else敘述</vt:lpstr>
      <vt:lpstr>for陳述</vt:lpstr>
      <vt:lpstr>for陳述-range</vt:lpstr>
      <vt:lpstr>重複執行  while迴圈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林昱為</dc:creator>
  <cp:lastModifiedBy>zhyixi82105</cp:lastModifiedBy>
  <cp:revision>199</cp:revision>
  <dcterms:created xsi:type="dcterms:W3CDTF">2020-11-26T02:49:48Z</dcterms:created>
  <dcterms:modified xsi:type="dcterms:W3CDTF">2022-03-30T12:49:23Z</dcterms:modified>
</cp:coreProperties>
</file>