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2" r:id="rId3"/>
    <p:sldId id="261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endParaRPr lang="ru-RU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sz="3300" b="1" dirty="0" smtClean="0">
                <a:latin typeface="Calibri" pitchFamily="34" charset="0"/>
              </a:rPr>
              <a:t>Международный турнир по математическому моделированию </a:t>
            </a:r>
            <a:endParaRPr lang="ru-RU" sz="33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sz="3300" b="1" dirty="0" smtClean="0">
                <a:latin typeface="Calibri" pitchFamily="34" charset="0"/>
              </a:rPr>
              <a:t>Москва</a:t>
            </a:r>
            <a:r>
              <a:rPr lang="ru-RU" sz="3300" b="1" dirty="0" smtClean="0">
                <a:latin typeface="Calibri" pitchFamily="34" charset="0"/>
              </a:rPr>
              <a:t>, СУНЦ МГУ</a:t>
            </a:r>
          </a:p>
          <a:p>
            <a:pPr algn="ctr">
              <a:buNone/>
            </a:pPr>
            <a:r>
              <a:rPr lang="ru-RU" dirty="0" smtClean="0">
                <a:latin typeface="Calibri" pitchFamily="34" charset="0"/>
              </a:rPr>
              <a:t>  </a:t>
            </a:r>
          </a:p>
          <a:p>
            <a:pPr algn="ctr">
              <a:buNone/>
            </a:pPr>
            <a:r>
              <a:rPr lang="ru-RU" dirty="0" smtClean="0">
                <a:latin typeface="Calibri" pitchFamily="34" charset="0"/>
              </a:rPr>
              <a:t> </a:t>
            </a:r>
          </a:p>
          <a:p>
            <a:pPr algn="ctr">
              <a:buNone/>
            </a:pPr>
            <a:r>
              <a:rPr lang="ru-RU" b="1" i="1" dirty="0" smtClean="0">
                <a:latin typeface="Calibri" pitchFamily="34" charset="0"/>
              </a:rPr>
              <a:t> </a:t>
            </a:r>
          </a:p>
          <a:p>
            <a:pPr algn="ctr"/>
            <a:endParaRPr lang="ru-RU" b="1" i="1" dirty="0" smtClean="0">
              <a:latin typeface="Calibri" pitchFamily="34" charset="0"/>
            </a:endParaRPr>
          </a:p>
          <a:p>
            <a:pPr algn="ctr"/>
            <a:endParaRPr lang="ru-RU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b="1" dirty="0" smtClean="0">
                <a:latin typeface="Calibri" pitchFamily="34" charset="0"/>
              </a:rPr>
              <a:t>Изучение способов калибровки механических акселерометров</a:t>
            </a:r>
            <a:endParaRPr lang="ru-RU" b="1" dirty="0" smtClean="0">
              <a:latin typeface="Calibri" pitchFamily="34" charset="0"/>
            </a:endParaRPr>
          </a:p>
          <a:p>
            <a:pPr algn="ctr"/>
            <a:endParaRPr lang="ru-RU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b="1" dirty="0" smtClean="0">
                <a:latin typeface="Calibri" pitchFamily="34" charset="0"/>
              </a:rPr>
              <a:t> </a:t>
            </a:r>
          </a:p>
          <a:p>
            <a:pPr algn="ctr"/>
            <a:endParaRPr lang="ru-RU" dirty="0" smtClean="0">
              <a:latin typeface="Calibri" pitchFamily="34" charset="0"/>
            </a:endParaRPr>
          </a:p>
          <a:p>
            <a:pPr algn="ctr"/>
            <a:endParaRPr lang="ru-RU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b="1" dirty="0" smtClean="0">
                <a:latin typeface="Calibri" pitchFamily="34" charset="0"/>
              </a:rPr>
              <a:t> </a:t>
            </a:r>
            <a:endParaRPr lang="ru-RU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sz="2700" b="1" dirty="0" smtClean="0">
                <a:latin typeface="Times New Roman" pitchFamily="18" charset="0"/>
              </a:rPr>
              <a:t>Работу выполнила команда «Физики 83» в составе</a:t>
            </a:r>
          </a:p>
          <a:p>
            <a:pPr algn="ctr">
              <a:buNone/>
            </a:pPr>
            <a:r>
              <a:rPr lang="ru-RU" sz="2700" b="1" dirty="0" smtClean="0">
                <a:latin typeface="Times New Roman" pitchFamily="18" charset="0"/>
              </a:rPr>
              <a:t> Дмитрия Журавлева, Дмитрия </a:t>
            </a:r>
            <a:r>
              <a:rPr lang="ru-RU" sz="2700" b="1" dirty="0" err="1" smtClean="0">
                <a:latin typeface="Times New Roman" pitchFamily="18" charset="0"/>
              </a:rPr>
              <a:t>Восковщука</a:t>
            </a:r>
            <a:r>
              <a:rPr lang="ru-RU" sz="2700" b="1" dirty="0" smtClean="0">
                <a:latin typeface="Times New Roman" pitchFamily="18" charset="0"/>
              </a:rPr>
              <a:t>, Антона Алексеева,  </a:t>
            </a:r>
          </a:p>
          <a:p>
            <a:pPr algn="ctr">
              <a:buNone/>
            </a:pPr>
            <a:r>
              <a:rPr lang="ru-RU" sz="2700" b="1" dirty="0" smtClean="0">
                <a:latin typeface="Times New Roman" pitchFamily="18" charset="0"/>
              </a:rPr>
              <a:t>обучающихся 9 класса</a:t>
            </a:r>
          </a:p>
          <a:p>
            <a:pPr algn="ctr">
              <a:buNone/>
            </a:pPr>
            <a:r>
              <a:rPr lang="ru-RU" sz="2700" b="1" dirty="0" smtClean="0">
                <a:latin typeface="Times New Roman" pitchFamily="18" charset="0"/>
              </a:rPr>
              <a:t>МБОУ «Инженерный Лицей №83 имени </a:t>
            </a:r>
            <a:r>
              <a:rPr lang="ru-RU" sz="2700" b="1" dirty="0" err="1" smtClean="0">
                <a:latin typeface="Times New Roman" pitchFamily="18" charset="0"/>
              </a:rPr>
              <a:t>Пинского</a:t>
            </a:r>
            <a:r>
              <a:rPr lang="ru-RU" sz="2700" b="1" dirty="0" smtClean="0">
                <a:latin typeface="Times New Roman" pitchFamily="18" charset="0"/>
              </a:rPr>
              <a:t> М.С. УГНТУ»</a:t>
            </a:r>
          </a:p>
          <a:p>
            <a:pPr algn="ctr">
              <a:buNone/>
            </a:pPr>
            <a:r>
              <a:rPr lang="ru-RU" b="1" dirty="0" smtClean="0">
                <a:latin typeface="Calibri" pitchFamily="34" charset="0"/>
              </a:rPr>
              <a:t> </a:t>
            </a:r>
            <a:endParaRPr lang="ru-RU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b="1" dirty="0" smtClean="0">
                <a:latin typeface="Calibri" pitchFamily="34" charset="0"/>
              </a:rPr>
              <a:t> </a:t>
            </a:r>
            <a:endParaRPr lang="ru-RU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b="1" dirty="0" smtClean="0">
                <a:latin typeface="Calibri" pitchFamily="34" charset="0"/>
              </a:rPr>
              <a:t> </a:t>
            </a:r>
            <a:endParaRPr lang="ru-RU" dirty="0" smtClean="0">
              <a:latin typeface="Calibri" pitchFamily="34" charset="0"/>
            </a:endParaRPr>
          </a:p>
          <a:p>
            <a:pPr algn="ctr"/>
            <a:endParaRPr lang="ru-RU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ru-RU" b="1" dirty="0" smtClean="0">
                <a:latin typeface="Calibri" pitchFamily="34" charset="0"/>
              </a:rPr>
              <a:t> </a:t>
            </a:r>
            <a:r>
              <a:rPr lang="ru-RU" dirty="0" smtClean="0">
                <a:latin typeface="Calibri" pitchFamily="34" charset="0"/>
              </a:rPr>
              <a:t> </a:t>
            </a:r>
          </a:p>
          <a:p>
            <a:pPr algn="ctr">
              <a:buNone/>
            </a:pPr>
            <a:r>
              <a:rPr lang="ru-RU" b="1" dirty="0" err="1" smtClean="0">
                <a:latin typeface="Calibri" pitchFamily="34" charset="0"/>
              </a:rPr>
              <a:t>Моска</a:t>
            </a:r>
            <a:r>
              <a:rPr lang="ru-RU" b="1" dirty="0" smtClean="0">
                <a:latin typeface="Calibri" pitchFamily="34" charset="0"/>
              </a:rPr>
              <a:t>, </a:t>
            </a:r>
            <a:r>
              <a:rPr lang="ru-RU" b="1" dirty="0" smtClean="0">
                <a:latin typeface="Calibri" pitchFamily="34" charset="0"/>
              </a:rPr>
              <a:t>2018</a:t>
            </a:r>
            <a:endParaRPr lang="ru-RU" dirty="0" smtClean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5486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Рефракция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графика − усреднение откалиброванных показаний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526008" cy="388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221088"/>
            <a:ext cx="392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где 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искомый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угол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полученные данные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’ – преобразованные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данные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23528" y="620688"/>
            <a:ext cx="8485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Вычисление нахождения акселерометра в пространстве по его показаниям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1916832"/>
            <a:ext cx="3076705" cy="72008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3284984"/>
            <a:ext cx="4032448" cy="57606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95936" y="278092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47667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Применение полученных методов в случае много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канального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акселерометра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t="5630" b="6434"/>
          <a:stretch>
            <a:fillRect/>
          </a:stretch>
        </p:blipFill>
        <p:spPr bwMode="auto">
          <a:xfrm>
            <a:off x="105750" y="1556792"/>
            <a:ext cx="8930746" cy="427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11560" y="448844"/>
            <a:ext cx="802838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Заключение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4508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Были исследованы исходные массивы данных, составлены и проанализированы их графики</a:t>
            </a:r>
          </a:p>
          <a:p>
            <a:pPr marL="0" marR="0" lvl="0" indent="4508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Выявлены и исправлены ошибки в показаниях, дающие грубые погрешности. </a:t>
            </a:r>
          </a:p>
          <a:p>
            <a:pPr marL="0" marR="0" lvl="0" indent="4508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Вычислена формула для преобразования исходных данных в истинные</a:t>
            </a:r>
          </a:p>
          <a:p>
            <a:pPr marL="0" marR="0" lvl="0" indent="4508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Найдены формулы, вычисляющие положения акселерометра по его показаниям.</a:t>
            </a:r>
          </a:p>
          <a:p>
            <a:pPr marL="0" marR="0" lvl="0" indent="45085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Материалы перенесены на случай многоканальных акселерометров.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9652" y="3463652"/>
            <a:ext cx="3394348" cy="3394348"/>
          </a:xfrm>
          <a:prstGeom prst="rect">
            <a:avLst/>
          </a:prstGeom>
          <a:noFill/>
        </p:spPr>
      </p:pic>
      <p:pic>
        <p:nvPicPr>
          <p:cNvPr id="25604" name="Picture 4" descr="See the sourc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4762500" cy="2857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6206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Определение актуальности проекта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ct val="17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Основной цель: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предоставление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методов, позволяющих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вычислить ожидаемые показания реальных акселерометров по их показаниям.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ополнительная цель: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положения в пространстве объекта по показаниям акселерометра. </a:t>
            </a:r>
          </a:p>
          <a:p>
            <a:pPr algn="ctr">
              <a:lnSpc>
                <a:spcPct val="17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Методы работы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Анализ строения механического акселерометра, с целью выявления мест возможной неточности </a:t>
            </a:r>
          </a:p>
          <a:p>
            <a:pPr>
              <a:lnSpc>
                <a:spcPct val="17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Построение и анализ графика показаний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однокального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акселерометра, в зависимости от времени, как элементарного устройства данного типа. </a:t>
            </a:r>
          </a:p>
          <a:p>
            <a:pPr>
              <a:lnSpc>
                <a:spcPct val="17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Использование языков программирования и ПО для обработки больших массивов данных.</a:t>
            </a:r>
          </a:p>
          <a:p>
            <a:pPr>
              <a:lnSpc>
                <a:spcPct val="170000"/>
              </a:lnSpc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tudfiles.net/html/2706/250/html_gtUhDRInAD.hHrO/img-b3gDjf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967212" cy="29276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339752" y="40466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Строение механического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акселерометра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22920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Вид возможного дефекта акселерометра: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Смещение нуля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Разный коэффициент жёсткости пружины, т. е. пропорциональное увеличение или уменьшение показаний.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56084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71600" y="26064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График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одноканального акселерометра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условно можно разделить на 3 промежутка: «шумы», основная часть и переходная часть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Основной промежуток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86944" cy="91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8658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2132856"/>
            <a:ext cx="46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Выборка основного промежутка из 50 точек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221088"/>
            <a:ext cx="332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Анализ основного промежутка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508518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Основной </a:t>
            </a:r>
            <a:r>
              <a:rPr lang="ru-RU" dirty="0" smtClean="0"/>
              <a:t>промежуток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кривая</a:t>
            </a:r>
            <a:r>
              <a:rPr lang="ru-RU" dirty="0" smtClean="0"/>
              <a:t>, похожая на синусоиду с циклами разной глубины и резкости, представляющая колебания акселерометра в данном положении. Причем средняя глубина </a:t>
            </a:r>
            <a:r>
              <a:rPr lang="ru-RU" dirty="0" smtClean="0"/>
              <a:t>колебаний будет </a:t>
            </a:r>
            <a:r>
              <a:rPr lang="ru-RU" dirty="0" smtClean="0"/>
              <a:t>оптимальной </a:t>
            </a:r>
            <a:r>
              <a:rPr lang="ru-RU" dirty="0" smtClean="0"/>
              <a:t>погрешностью, а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99288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43608" y="148478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Шумы и промежутки </a:t>
            </a:r>
            <a:r>
              <a:rPr lang="ru-RU" b="1" dirty="0" smtClean="0"/>
              <a:t>перехода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71296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03648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 калибровки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калибровки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Первая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калибровка −  «гашение шумов»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4674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– максимальное значение преобразованного массива, 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– минимальное значение преобразованного массива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– нормализующий коэффициент, 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– обратная величина сдвига.</a:t>
            </a:r>
          </a:p>
          <a:p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052736"/>
            <a:ext cx="4278715" cy="776139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1700808"/>
            <a:ext cx="2752700" cy="55054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00192" y="69269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преобразования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Преобразование массива данных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620688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Нахождение коэффициентов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429000"/>
            <a:ext cx="849694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208</Words>
  <Application>Microsoft Office PowerPoint</Application>
  <PresentationFormat>Экран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21</cp:revision>
  <dcterms:created xsi:type="dcterms:W3CDTF">2018-11-01T20:41:12Z</dcterms:created>
  <dcterms:modified xsi:type="dcterms:W3CDTF">2018-11-02T05:27:28Z</dcterms:modified>
</cp:coreProperties>
</file>