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1"/>
  </p:notesMasterIdLst>
  <p:handoutMasterIdLst>
    <p:handoutMasterId r:id="rId32"/>
  </p:handoutMasterIdLst>
  <p:sldIdLst>
    <p:sldId id="256" r:id="rId2"/>
    <p:sldId id="382" r:id="rId3"/>
    <p:sldId id="372" r:id="rId4"/>
    <p:sldId id="320" r:id="rId5"/>
    <p:sldId id="373" r:id="rId6"/>
    <p:sldId id="368" r:id="rId7"/>
    <p:sldId id="367" r:id="rId8"/>
    <p:sldId id="369" r:id="rId9"/>
    <p:sldId id="351" r:id="rId10"/>
    <p:sldId id="363" r:id="rId11"/>
    <p:sldId id="355" r:id="rId12"/>
    <p:sldId id="374" r:id="rId13"/>
    <p:sldId id="321" r:id="rId14"/>
    <p:sldId id="323" r:id="rId15"/>
    <p:sldId id="324" r:id="rId16"/>
    <p:sldId id="332" r:id="rId17"/>
    <p:sldId id="268" r:id="rId18"/>
    <p:sldId id="330" r:id="rId19"/>
    <p:sldId id="377" r:id="rId20"/>
    <p:sldId id="289" r:id="rId21"/>
    <p:sldId id="378" r:id="rId22"/>
    <p:sldId id="344" r:id="rId23"/>
    <p:sldId id="380" r:id="rId24"/>
    <p:sldId id="365" r:id="rId25"/>
    <p:sldId id="379" r:id="rId26"/>
    <p:sldId id="381" r:id="rId27"/>
    <p:sldId id="345" r:id="rId28"/>
    <p:sldId id="383" r:id="rId29"/>
    <p:sldId id="376"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12"/>
    <p:restoredTop sz="96281"/>
  </p:normalViewPr>
  <p:slideViewPr>
    <p:cSldViewPr>
      <p:cViewPr varScale="1">
        <p:scale>
          <a:sx n="93" d="100"/>
          <a:sy n="93" d="100"/>
        </p:scale>
        <p:origin x="216" y="97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02/03/22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02/03/22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475F0E4F-C068-4558-BD2C-4354A8A0FB1B}" type="slidenum">
              <a:rPr lang="it-IT" smtClean="0"/>
              <a:pPr/>
              <a:t>7</a:t>
            </a:fld>
            <a:endParaRPr lang="it-IT"/>
          </a:p>
        </p:txBody>
      </p:sp>
    </p:spTree>
    <p:extLst>
      <p:ext uri="{BB962C8B-B14F-4D97-AF65-F5344CB8AC3E}">
        <p14:creationId xmlns:p14="http://schemas.microsoft.com/office/powerpoint/2010/main" val="2281685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53DC6AB1-1F43-42DE-9516-C24BE4097CE7}" type="slidenum">
              <a:rPr lang="it-IT" smtClean="0"/>
              <a:pPr/>
              <a:t>11</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Java From </a:t>
            </a:r>
            <a:r>
              <a:rPr lang="it-IT" dirty="0" err="1"/>
              <a:t>Functions</a:t>
            </a:r>
            <a:r>
              <a:rPr lang="it-IT" dirty="0"/>
              <a:t> to Objects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Why</a:t>
            </a:r>
            <a:r>
              <a:rPr lang="it-IT" dirty="0"/>
              <a:t> OOP? (</a:t>
            </a:r>
            <a:r>
              <a:rPr lang="en-US" dirty="0"/>
              <a:t>Software crisis)</a:t>
            </a:r>
          </a:p>
        </p:txBody>
      </p:sp>
      <p:sp>
        <p:nvSpPr>
          <p:cNvPr id="3" name="Content Placeholder 2"/>
          <p:cNvSpPr>
            <a:spLocks noGrp="1"/>
          </p:cNvSpPr>
          <p:nvPr>
            <p:ph idx="1"/>
          </p:nvPr>
        </p:nvSpPr>
        <p:spPr/>
        <p:txBody>
          <a:bodyPr>
            <a:normAutofit lnSpcReduction="10000"/>
          </a:bodyPr>
          <a:lstStyle/>
          <a:p>
            <a:r>
              <a:rPr lang="en-US" dirty="0"/>
              <a:t>The causes of the software crisis were linked to the </a:t>
            </a:r>
            <a:r>
              <a:rPr lang="en-US" dirty="0">
                <a:solidFill>
                  <a:schemeClr val="accent6">
                    <a:lumMod val="75000"/>
                  </a:schemeClr>
                </a:solidFill>
              </a:rPr>
              <a:t>overall complexity of hardware and the software development process</a:t>
            </a:r>
            <a:r>
              <a:rPr lang="en-US" dirty="0"/>
              <a:t>. The crisis manifested itself in several ways:</a:t>
            </a:r>
          </a:p>
          <a:p>
            <a:pPr lvl="1"/>
            <a:r>
              <a:rPr lang="en-US" dirty="0"/>
              <a:t>Projects running over-budget</a:t>
            </a:r>
          </a:p>
          <a:p>
            <a:pPr lvl="1"/>
            <a:r>
              <a:rPr lang="en-US" dirty="0"/>
              <a:t>Projects running over-time</a:t>
            </a:r>
          </a:p>
          <a:p>
            <a:pPr lvl="1"/>
            <a:r>
              <a:rPr lang="en-US" dirty="0"/>
              <a:t>Software was inefficient</a:t>
            </a:r>
          </a:p>
          <a:p>
            <a:pPr lvl="1"/>
            <a:r>
              <a:rPr lang="en-US" dirty="0"/>
              <a:t>Software was difficult to maintain</a:t>
            </a:r>
          </a:p>
          <a:p>
            <a:pPr marL="457200" lvl="1" indent="0">
              <a:buNone/>
            </a:pPr>
            <a:endParaRPr lang="en-US" dirty="0"/>
          </a:p>
          <a:p>
            <a:pPr marL="57150" indent="0">
              <a:buNone/>
            </a:pPr>
            <a:r>
              <a:rPr lang="en-US" dirty="0"/>
              <a:t>https://</a:t>
            </a:r>
            <a:r>
              <a:rPr lang="en-US" dirty="0" err="1"/>
              <a:t>en.wikipedia.org</a:t>
            </a:r>
            <a:r>
              <a:rPr lang="en-US" dirty="0"/>
              <a:t>/wiki/</a:t>
            </a:r>
            <a:r>
              <a:rPr lang="en-US" dirty="0" err="1"/>
              <a:t>Software_crisis</a:t>
            </a: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3572842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Errors</a:t>
            </a:r>
            <a:r>
              <a:rPr lang="it-IT" dirty="0"/>
              <a:t> / 1K SLOC</a:t>
            </a:r>
          </a:p>
        </p:txBody>
      </p:sp>
      <p:sp>
        <p:nvSpPr>
          <p:cNvPr id="7" name="Content Placeholder 6">
            <a:extLst>
              <a:ext uri="{FF2B5EF4-FFF2-40B4-BE49-F238E27FC236}">
                <a16:creationId xmlns:a16="http://schemas.microsoft.com/office/drawing/2014/main" id="{2CC4D00D-829C-D345-8757-F6B840DBA6A7}"/>
              </a:ext>
            </a:extLst>
          </p:cNvPr>
          <p:cNvSpPr>
            <a:spLocks noGrp="1"/>
          </p:cNvSpPr>
          <p:nvPr>
            <p:ph sz="half" idx="1"/>
          </p:nvPr>
        </p:nvSpPr>
        <p:spPr/>
        <p:txBody>
          <a:bodyPr>
            <a:normAutofit fontScale="92500" lnSpcReduction="20000"/>
          </a:bodyPr>
          <a:lstStyle/>
          <a:p>
            <a:r>
              <a:rPr lang="en-GB" dirty="0"/>
              <a:t>Industry Average </a:t>
            </a:r>
          </a:p>
          <a:p>
            <a:endParaRPr lang="en-GB" dirty="0"/>
          </a:p>
          <a:p>
            <a:pPr lvl="1"/>
            <a:r>
              <a:rPr lang="en-GB" dirty="0"/>
              <a:t>25 errors / 1K SLOC</a:t>
            </a:r>
          </a:p>
          <a:p>
            <a:pPr marL="0" indent="0">
              <a:buNone/>
            </a:pPr>
            <a:endParaRPr lang="en-GB" dirty="0"/>
          </a:p>
          <a:p>
            <a:r>
              <a:rPr lang="en-GB" dirty="0"/>
              <a:t>Corporate Applications</a:t>
            </a:r>
          </a:p>
          <a:p>
            <a:endParaRPr lang="en-GB" dirty="0"/>
          </a:p>
          <a:p>
            <a:pPr lvl="1"/>
            <a:r>
              <a:rPr lang="en-GB" dirty="0"/>
              <a:t>5 errors / 1K SLOC</a:t>
            </a:r>
          </a:p>
          <a:p>
            <a:pPr marL="0" indent="0">
              <a:buNone/>
            </a:pPr>
            <a:endParaRPr lang="en-GB" dirty="0"/>
          </a:p>
          <a:p>
            <a:r>
              <a:rPr lang="en-GB" dirty="0"/>
              <a:t>Cleanroom development technique </a:t>
            </a:r>
          </a:p>
          <a:p>
            <a:endParaRPr lang="en-GB" dirty="0"/>
          </a:p>
          <a:p>
            <a:pPr lvl="1"/>
            <a:r>
              <a:rPr lang="en-GB" dirty="0"/>
              <a:t>0.5 errors / 1K SLOC</a:t>
            </a:r>
          </a:p>
          <a:p>
            <a:endParaRPr lang="en-GB" dirty="0"/>
          </a:p>
          <a:p>
            <a:endParaRPr lang="en-GB" dirty="0"/>
          </a:p>
          <a:p>
            <a:endParaRPr lang="en-GB" dirty="0"/>
          </a:p>
          <a:p>
            <a:endParaRPr lang="en-GB" dirty="0"/>
          </a:p>
          <a:p>
            <a:endParaRPr lang="en-GB" dirty="0"/>
          </a:p>
          <a:p>
            <a:endParaRPr lang="en-IT" dirty="0"/>
          </a:p>
        </p:txBody>
      </p:sp>
      <p:pic>
        <p:nvPicPr>
          <p:cNvPr id="10" name="Content Placeholder 9">
            <a:extLst>
              <a:ext uri="{FF2B5EF4-FFF2-40B4-BE49-F238E27FC236}">
                <a16:creationId xmlns:a16="http://schemas.microsoft.com/office/drawing/2014/main" id="{95D375A8-DF7D-E344-A9B1-0B49293602A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9862" y="1600200"/>
            <a:ext cx="5040276" cy="4525963"/>
          </a:xfrm>
        </p:spPr>
      </p:pic>
      <p:sp>
        <p:nvSpPr>
          <p:cNvPr id="3" name="Segnaposto numero diapositiva 2"/>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1332076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Fuctions</a:t>
            </a:r>
            <a:r>
              <a:rPr lang="it-IT" dirty="0"/>
              <a:t> vs Objects</a:t>
            </a:r>
          </a:p>
        </p:txBody>
      </p:sp>
    </p:spTree>
    <p:extLst>
      <p:ext uri="{BB962C8B-B14F-4D97-AF65-F5344CB8AC3E}">
        <p14:creationId xmlns:p14="http://schemas.microsoft.com/office/powerpoint/2010/main" val="3393611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approach</a:t>
            </a:r>
          </a:p>
        </p:txBody>
      </p:sp>
      <p:sp>
        <p:nvSpPr>
          <p:cNvPr id="3" name="Content Placeholder 2"/>
          <p:cNvSpPr>
            <a:spLocks noGrp="1"/>
          </p:cNvSpPr>
          <p:nvPr>
            <p:ph sz="half" idx="1"/>
          </p:nvPr>
        </p:nvSpPr>
        <p:spPr/>
        <p:txBody>
          <a:bodyPr>
            <a:noAutofit/>
          </a:bodyPr>
          <a:lstStyle/>
          <a:p>
            <a:pPr marL="0" indent="0">
              <a:buNone/>
            </a:pPr>
            <a:r>
              <a:rPr lang="en-GB" sz="1000" dirty="0">
                <a:latin typeface="Consolas" panose="020B0609020204030204" pitchFamily="49" charset="0"/>
                <a:cs typeface="Consolas" panose="020B0609020204030204" pitchFamily="49" charset="0"/>
              </a:rPr>
              <a:t>#include &lt;</a:t>
            </a:r>
            <a:r>
              <a:rPr lang="en-GB" sz="1000" dirty="0" err="1">
                <a:latin typeface="Consolas" panose="020B0609020204030204" pitchFamily="49" charset="0"/>
                <a:cs typeface="Consolas" panose="020B0609020204030204" pitchFamily="49" charset="0"/>
              </a:rPr>
              <a:t>stdio.h</a:t>
            </a:r>
            <a:r>
              <a:rPr lang="en-GB" sz="1000" dirty="0">
                <a:latin typeface="Consolas" panose="020B0609020204030204" pitchFamily="49" charset="0"/>
                <a:cs typeface="Consolas" panose="020B0609020204030204" pitchFamily="49" charset="0"/>
              </a:rPr>
              <a:t>&gt;</a:t>
            </a:r>
            <a:br>
              <a:rPr lang="en-GB" sz="1000" dirty="0">
                <a:latin typeface="Consolas" panose="020B0609020204030204" pitchFamily="49" charset="0"/>
                <a:cs typeface="Consolas" panose="020B0609020204030204" pitchFamily="49" charset="0"/>
              </a:rPr>
            </a:br>
            <a:r>
              <a:rPr lang="en-GB" sz="1000" dirty="0">
                <a:latin typeface="Consolas" panose="020B0609020204030204" pitchFamily="49" charset="0"/>
                <a:cs typeface="Consolas" panose="020B0609020204030204" pitchFamily="49" charset="0"/>
              </a:rPr>
              <a:t>#include &lt;</a:t>
            </a:r>
            <a:r>
              <a:rPr lang="en-GB" sz="1000" dirty="0" err="1">
                <a:latin typeface="Consolas" panose="020B0609020204030204" pitchFamily="49" charset="0"/>
                <a:cs typeface="Consolas" panose="020B0609020204030204" pitchFamily="49" charset="0"/>
              </a:rPr>
              <a:t>stdlib.h</a:t>
            </a:r>
            <a:r>
              <a:rPr lang="en-GB" sz="1000" dirty="0">
                <a:latin typeface="Consolas" panose="020B0609020204030204" pitchFamily="49" charset="0"/>
                <a:cs typeface="Consolas" panose="020B0609020204030204" pitchFamily="49" charset="0"/>
              </a:rPr>
              <a:t>&gt;</a:t>
            </a:r>
            <a:br>
              <a:rPr lang="en-GB" sz="1000" dirty="0">
                <a:latin typeface="Consolas" panose="020B0609020204030204" pitchFamily="49" charset="0"/>
                <a:cs typeface="Consolas" panose="020B0609020204030204" pitchFamily="49" charset="0"/>
              </a:rPr>
            </a:br>
            <a:br>
              <a:rPr lang="en-GB" sz="1000" dirty="0">
                <a:latin typeface="Consolas" panose="020B0609020204030204" pitchFamily="49" charset="0"/>
                <a:cs typeface="Consolas" panose="020B0609020204030204" pitchFamily="49" charset="0"/>
              </a:rPr>
            </a:br>
            <a:r>
              <a:rPr lang="en-GB" sz="1000" dirty="0">
                <a:latin typeface="Consolas" panose="020B0609020204030204" pitchFamily="49" charset="0"/>
                <a:cs typeface="Consolas" panose="020B0609020204030204" pitchFamily="49" charset="0"/>
              </a:rPr>
              <a:t>void </a:t>
            </a:r>
            <a:r>
              <a:rPr lang="en-GB" sz="1000" dirty="0" err="1">
                <a:latin typeface="Consolas" panose="020B0609020204030204" pitchFamily="49" charset="0"/>
                <a:cs typeface="Consolas" panose="020B0609020204030204" pitchFamily="49" charset="0"/>
              </a:rPr>
              <a:t>init</a:t>
            </a:r>
            <a:r>
              <a:rPr lang="en-GB" sz="1000" dirty="0">
                <a:latin typeface="Consolas" panose="020B0609020204030204" pitchFamily="49" charset="0"/>
                <a:cs typeface="Consolas" panose="020B0609020204030204" pitchFamily="49" charset="0"/>
              </a:rPr>
              <a:t>(int v[], int size)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rand() % 100;</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void sort(int v[], int n)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j,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 changed;</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n-1;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changed = FALSE;</a:t>
            </a:r>
          </a:p>
          <a:p>
            <a:pPr marL="0" indent="0">
              <a:buNone/>
            </a:pPr>
            <a:r>
              <a:rPr lang="en-GB" sz="1000" dirty="0">
                <a:latin typeface="Consolas" panose="020B0609020204030204" pitchFamily="49" charset="0"/>
                <a:cs typeface="Consolas" panose="020B0609020204030204" pitchFamily="49" charset="0"/>
              </a:rPr>
              <a:t>        for (j = 0; j &lt; n -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- 1; </a:t>
            </a:r>
            <a:r>
              <a:rPr lang="en-GB" sz="1000" dirty="0" err="1">
                <a:latin typeface="Consolas" panose="020B0609020204030204" pitchFamily="49" charset="0"/>
                <a:cs typeface="Consolas" panose="020B0609020204030204" pitchFamily="49" charset="0"/>
              </a:rPr>
              <a:t>j++</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if (v[j] &gt; v[j + 1]) {</a:t>
            </a:r>
          </a:p>
          <a:p>
            <a:pPr marL="0" indent="0">
              <a:buNone/>
            </a:pPr>
            <a:r>
              <a:rPr lang="en-GB" sz="1000" dirty="0">
                <a:latin typeface="Consolas" panose="020B0609020204030204" pitchFamily="49" charset="0"/>
                <a:cs typeface="Consolas" panose="020B0609020204030204" pitchFamily="49" charset="0"/>
              </a:rPr>
              <a:t>                changed = TRUE;</a:t>
            </a: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 = v[j];</a:t>
            </a:r>
          </a:p>
          <a:p>
            <a:pPr marL="0" indent="0">
              <a:buNone/>
            </a:pPr>
            <a:r>
              <a:rPr lang="en-GB" sz="1000" dirty="0">
                <a:latin typeface="Consolas" panose="020B0609020204030204" pitchFamily="49" charset="0"/>
                <a:cs typeface="Consolas" panose="020B0609020204030204" pitchFamily="49" charset="0"/>
              </a:rPr>
              <a:t>                v[j] = v[j + 1];</a:t>
            </a:r>
          </a:p>
          <a:p>
            <a:pPr marL="0" indent="0">
              <a:buNone/>
            </a:pPr>
            <a:r>
              <a:rPr lang="en-GB" sz="1000" dirty="0">
                <a:latin typeface="Consolas" panose="020B0609020204030204" pitchFamily="49" charset="0"/>
                <a:cs typeface="Consolas" panose="020B0609020204030204" pitchFamily="49" charset="0"/>
              </a:rPr>
              <a:t>                v[j + 1] =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if (!changed) break;</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br>
              <a:rPr lang="en-GB" sz="1000" dirty="0">
                <a:latin typeface="Consolas" panose="020B0609020204030204" pitchFamily="49" charset="0"/>
                <a:cs typeface="Consolas" panose="020B0609020204030204" pitchFamily="49" charset="0"/>
              </a:rPr>
            </a:br>
            <a:br>
              <a:rPr lang="en-GB" sz="1000" dirty="0">
                <a:latin typeface="Consolas" panose="020B0609020204030204" pitchFamily="49" charset="0"/>
                <a:cs typeface="Consolas" panose="020B0609020204030204" pitchFamily="49" charset="0"/>
              </a:rPr>
            </a:br>
            <a:endParaRPr lang="en-US" sz="10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B0FBEBB2-2DEC-3D47-9AB1-8C53E3060E3F}"/>
              </a:ext>
            </a:extLst>
          </p:cNvPr>
          <p:cNvSpPr>
            <a:spLocks noGrp="1"/>
          </p:cNvSpPr>
          <p:nvPr>
            <p:ph sz="half" idx="2"/>
          </p:nvPr>
        </p:nvSpPr>
        <p:spPr/>
        <p:txBody>
          <a:bodyPr>
            <a:noAutofit/>
          </a:bodyPr>
          <a:lstStyle/>
          <a:p>
            <a:pPr marL="0" indent="0">
              <a:buNone/>
            </a:pPr>
            <a:r>
              <a:rPr lang="en-GB" sz="1000" dirty="0">
                <a:latin typeface="Consolas" panose="020B0609020204030204" pitchFamily="49" charset="0"/>
                <a:cs typeface="Consolas" panose="020B0609020204030204" pitchFamily="49" charset="0"/>
              </a:rPr>
              <a:t>int search(</a:t>
            </a:r>
            <a:r>
              <a:rPr lang="en-GB" sz="1000" dirty="0" err="1">
                <a:latin typeface="Consolas" panose="020B0609020204030204" pitchFamily="49" charset="0"/>
                <a:cs typeface="Consolas" panose="020B0609020204030204" pitchFamily="49" charset="0"/>
              </a:rPr>
              <a:t>const</a:t>
            </a:r>
            <a:r>
              <a:rPr lang="en-GB" sz="1000" dirty="0">
                <a:latin typeface="Consolas" panose="020B0609020204030204" pitchFamily="49" charset="0"/>
                <a:cs typeface="Consolas" panose="020B0609020204030204" pitchFamily="49" charset="0"/>
              </a:rPr>
              <a:t> int v[], int size, int value)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a:t>
            </a:r>
          </a:p>
          <a:p>
            <a:pPr marL="0" indent="0">
              <a:buNone/>
            </a:pPr>
            <a:r>
              <a:rPr lang="en-GB" sz="1000" dirty="0">
                <a:latin typeface="Consolas" panose="020B0609020204030204" pitchFamily="49" charset="0"/>
                <a:cs typeface="Consolas" panose="020B0609020204030204" pitchFamily="49" charset="0"/>
              </a:rPr>
              <a:t>        if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value) {</a:t>
            </a:r>
          </a:p>
          <a:p>
            <a:pPr marL="0" indent="0">
              <a:buNone/>
            </a:pPr>
            <a:r>
              <a:rPr lang="en-GB" sz="1000" dirty="0">
                <a:latin typeface="Consolas" panose="020B0609020204030204" pitchFamily="49" charset="0"/>
                <a:cs typeface="Consolas" panose="020B0609020204030204" pitchFamily="49" charset="0"/>
              </a:rPr>
              <a:t>            return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return -1;</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void show(int v[], int size)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printf</a:t>
            </a:r>
            <a:r>
              <a:rPr lang="en-GB" sz="1000" dirty="0">
                <a:latin typeface="Consolas" panose="020B0609020204030204" pitchFamily="49" charset="0"/>
                <a:cs typeface="Consolas" panose="020B0609020204030204" pitchFamily="49" charset="0"/>
              </a:rPr>
              <a:t>("[%d] %d\n",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int main() {</a:t>
            </a:r>
          </a:p>
          <a:p>
            <a:pPr marL="0" indent="0">
              <a:buNone/>
            </a:pPr>
            <a:r>
              <a:rPr lang="en-GB" sz="1000" dirty="0">
                <a:latin typeface="Consolas" panose="020B0609020204030204" pitchFamily="49" charset="0"/>
                <a:cs typeface="Consolas" panose="020B0609020204030204" pitchFamily="49" charset="0"/>
              </a:rPr>
              <a:t>    int v[100];</a:t>
            </a:r>
          </a:p>
          <a:p>
            <a:pPr marL="0" indent="0">
              <a:buNone/>
            </a:pPr>
            <a:r>
              <a:rPr lang="en-GB" sz="1000" dirty="0">
                <a:latin typeface="Consolas" panose="020B0609020204030204" pitchFamily="49" charset="0"/>
                <a:cs typeface="Consolas" panose="020B0609020204030204" pitchFamily="49" charset="0"/>
              </a:rPr>
              <a:t>    int n = </a:t>
            </a:r>
            <a:r>
              <a:rPr lang="en-GB" sz="1000" dirty="0" err="1">
                <a:latin typeface="Consolas" panose="020B0609020204030204" pitchFamily="49" charset="0"/>
                <a:cs typeface="Consolas" panose="020B0609020204030204" pitchFamily="49" charset="0"/>
              </a:rPr>
              <a:t>sizeof</a:t>
            </a:r>
            <a:r>
              <a:rPr lang="en-GB" sz="1000" dirty="0">
                <a:latin typeface="Consolas" panose="020B0609020204030204" pitchFamily="49" charset="0"/>
                <a:cs typeface="Consolas" panose="020B0609020204030204" pitchFamily="49" charset="0"/>
              </a:rPr>
              <a:t>(v) / </a:t>
            </a:r>
            <a:r>
              <a:rPr lang="en-GB" sz="1000" dirty="0" err="1">
                <a:latin typeface="Consolas" panose="020B0609020204030204" pitchFamily="49" charset="0"/>
                <a:cs typeface="Consolas" panose="020B0609020204030204" pitchFamily="49" charset="0"/>
              </a:rPr>
              <a:t>sizeof</a:t>
            </a:r>
            <a:r>
              <a:rPr lang="en-GB" sz="1000" dirty="0">
                <a:latin typeface="Consolas" panose="020B0609020204030204" pitchFamily="49" charset="0"/>
                <a:cs typeface="Consolas" panose="020B0609020204030204" pitchFamily="49" charset="0"/>
              </a:rPr>
              <a:t>(v[0]);</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init</a:t>
            </a:r>
            <a:r>
              <a:rPr lang="en-GB" sz="1000" dirty="0">
                <a:latin typeface="Consolas" panose="020B0609020204030204" pitchFamily="49" charset="0"/>
                <a:cs typeface="Consolas" panose="020B0609020204030204" pitchFamily="49" charset="0"/>
              </a:rPr>
              <a:t>(v, n);</a:t>
            </a:r>
          </a:p>
          <a:p>
            <a:pPr marL="0" indent="0">
              <a:buNone/>
            </a:pPr>
            <a:r>
              <a:rPr lang="en-GB" sz="1000" dirty="0">
                <a:latin typeface="Consolas" panose="020B0609020204030204" pitchFamily="49" charset="0"/>
                <a:cs typeface="Consolas" panose="020B0609020204030204" pitchFamily="49" charset="0"/>
              </a:rPr>
              <a:t>    sort(v, n);</a:t>
            </a:r>
          </a:p>
          <a:p>
            <a:pPr marL="0" indent="0">
              <a:buNone/>
            </a:pPr>
            <a:r>
              <a:rPr lang="en-GB" sz="1000" dirty="0">
                <a:latin typeface="Consolas" panose="020B0609020204030204" pitchFamily="49" charset="0"/>
                <a:cs typeface="Consolas" panose="020B0609020204030204" pitchFamily="49" charset="0"/>
              </a:rPr>
              <a:t>    search(v, n, 10);</a:t>
            </a:r>
          </a:p>
          <a:p>
            <a:pPr marL="0" indent="0">
              <a:buNone/>
            </a:pPr>
            <a:r>
              <a:rPr lang="en-GB" sz="10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1485201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sz="half" idx="1"/>
          </p:nvPr>
        </p:nvSpPr>
        <p:spPr/>
        <p:txBody>
          <a:bodyPr>
            <a:normAutofit/>
          </a:bodyPr>
          <a:lstStyle/>
          <a:p>
            <a:r>
              <a:rPr lang="en-US" sz="1600" dirty="0">
                <a:solidFill>
                  <a:schemeClr val="accent6">
                    <a:lumMod val="75000"/>
                  </a:schemeClr>
                </a:solidFill>
              </a:rPr>
              <a:t>No clear relationship between</a:t>
            </a:r>
          </a:p>
          <a:p>
            <a:pPr lvl="1"/>
            <a:r>
              <a:rPr lang="en-US" sz="1600" dirty="0"/>
              <a:t>The actual array (int v[20])</a:t>
            </a:r>
          </a:p>
          <a:p>
            <a:pPr lvl="1"/>
            <a:r>
              <a:rPr lang="en-US" sz="1600" dirty="0"/>
              <a:t>Operations on the array (search(), sort(), </a:t>
            </a:r>
            <a:r>
              <a:rPr lang="en-US" sz="1600" dirty="0" err="1"/>
              <a:t>init</a:t>
            </a:r>
            <a:r>
              <a:rPr lang="en-US" sz="1600" dirty="0"/>
              <a:t>())</a:t>
            </a:r>
          </a:p>
          <a:p>
            <a:r>
              <a:rPr lang="en-US" sz="1600" dirty="0">
                <a:solidFill>
                  <a:schemeClr val="accent6">
                    <a:lumMod val="75000"/>
                  </a:schemeClr>
                </a:solidFill>
              </a:rPr>
              <a:t>Need of a dedicated variable for storing the array size</a:t>
            </a:r>
          </a:p>
          <a:p>
            <a:pPr lvl="1"/>
            <a:r>
              <a:rPr lang="en-US" sz="1600" dirty="0"/>
              <a:t> int v[100]; int n = </a:t>
            </a:r>
            <a:r>
              <a:rPr lang="en-US" sz="1600" dirty="0" err="1"/>
              <a:t>sizeof</a:t>
            </a:r>
            <a:r>
              <a:rPr lang="en-US" sz="1600" dirty="0"/>
              <a:t>(v) / </a:t>
            </a:r>
            <a:r>
              <a:rPr lang="en-US" sz="1600" dirty="0" err="1"/>
              <a:t>sizeof</a:t>
            </a:r>
            <a:r>
              <a:rPr lang="en-US" sz="1600" dirty="0"/>
              <a:t>(v[0]);</a:t>
            </a:r>
          </a:p>
          <a:p>
            <a:r>
              <a:rPr lang="en-US" sz="1600" dirty="0">
                <a:solidFill>
                  <a:schemeClr val="accent6">
                    <a:lumMod val="75000"/>
                  </a:schemeClr>
                </a:solidFill>
              </a:rPr>
              <a:t>Initialization not guaranteed</a:t>
            </a:r>
          </a:p>
        </p:txBody>
      </p:sp>
      <p:sp>
        <p:nvSpPr>
          <p:cNvPr id="5" name="Content Placeholder 4">
            <a:extLst>
              <a:ext uri="{FF2B5EF4-FFF2-40B4-BE49-F238E27FC236}">
                <a16:creationId xmlns:a16="http://schemas.microsoft.com/office/drawing/2014/main" id="{37B58A41-3EE3-A945-97DA-0C8B6B3AD562}"/>
              </a:ext>
            </a:extLst>
          </p:cNvPr>
          <p:cNvSpPr>
            <a:spLocks noGrp="1"/>
          </p:cNvSpPr>
          <p:nvPr>
            <p:ph sz="half" idx="2"/>
          </p:nvPr>
        </p:nvSpPr>
        <p:spPr/>
        <p:txBody>
          <a:bodyPr>
            <a:normAutofit/>
          </a:bodyPr>
          <a:lstStyle/>
          <a:p>
            <a:r>
              <a:rPr lang="en-US" sz="1800" dirty="0">
                <a:solidFill>
                  <a:schemeClr val="accent6">
                    <a:lumMod val="75000"/>
                  </a:schemeClr>
                </a:solidFill>
              </a:rPr>
              <a:t>Reuse of code limited</a:t>
            </a:r>
          </a:p>
          <a:p>
            <a:pPr lvl="1"/>
            <a:r>
              <a:rPr lang="en-US" sz="1600" dirty="0"/>
              <a:t>Data and operations are separate. This makes it complex to reuse existing code in other projects </a:t>
            </a:r>
          </a:p>
          <a:p>
            <a:r>
              <a:rPr lang="en-US" sz="1800" dirty="0">
                <a:solidFill>
                  <a:schemeClr val="accent6">
                    <a:lumMod val="75000"/>
                  </a:schemeClr>
                </a:solidFill>
              </a:rPr>
              <a:t>Data protection limited</a:t>
            </a:r>
          </a:p>
          <a:p>
            <a:pPr lvl="1"/>
            <a:r>
              <a:rPr lang="en-US" sz="1600" dirty="0"/>
              <a:t>Unprotected data accessible from vast portions of the source code. After a certain stage, debug becomes a nightmare!</a:t>
            </a:r>
          </a:p>
          <a:p>
            <a:r>
              <a:rPr lang="en-US" sz="1800" dirty="0">
                <a:solidFill>
                  <a:schemeClr val="accent6">
                    <a:lumMod val="75000"/>
                  </a:schemeClr>
                </a:solidFill>
              </a:rPr>
              <a:t>Decomposition limited</a:t>
            </a:r>
          </a:p>
          <a:p>
            <a:pPr lvl="1"/>
            <a:r>
              <a:rPr lang="en-US" sz="1600" dirty="0">
                <a:solidFill>
                  <a:srgbClr val="000000"/>
                </a:solidFill>
              </a:rPr>
              <a:t>Large scale projects require a large scale working force (many teams). Unprotected data, separate from operations, makes it hard to decompose</a:t>
            </a:r>
            <a:endParaRPr lang="en-US" sz="1800" dirty="0">
              <a:solidFill>
                <a:srgbClr val="E46C0A"/>
              </a:solidFill>
            </a:endParaRPr>
          </a:p>
          <a:p>
            <a:endParaRPr lang="en-IT"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pic>
        <p:nvPicPr>
          <p:cNvPr id="7" name="Content Placeholder 6" descr="Screen Shot 2016-03-04 at 14.11.46.png">
            <a:extLst>
              <a:ext uri="{FF2B5EF4-FFF2-40B4-BE49-F238E27FC236}">
                <a16:creationId xmlns:a16="http://schemas.microsoft.com/office/drawing/2014/main" id="{6B227025-D441-394F-B944-3F120103B9E1}"/>
              </a:ext>
            </a:extLst>
          </p:cNvPr>
          <p:cNvPicPr>
            <a:picLocks noChangeAspect="1"/>
          </p:cNvPicPr>
          <p:nvPr/>
        </p:nvPicPr>
        <p:blipFill>
          <a:blip r:embed="rId2" cstate="print">
            <a:extLst>
              <a:ext uri="{28A0092B-C50C-407E-A947-70E740481C1C}">
                <a14:useLocalDpi xmlns:a14="http://schemas.microsoft.com/office/drawing/2010/main"/>
              </a:ext>
            </a:extLst>
          </a:blip>
          <a:srcRect t="-33747" b="-33747"/>
          <a:stretch>
            <a:fillRect/>
          </a:stretch>
        </p:blipFill>
        <p:spPr>
          <a:xfrm>
            <a:off x="911424" y="3429000"/>
            <a:ext cx="4552924" cy="2448273"/>
          </a:xfrm>
          <a:prstGeom prst="rect">
            <a:avLst/>
          </a:prstGeom>
        </p:spPr>
      </p:pic>
      <p:pic>
        <p:nvPicPr>
          <p:cNvPr id="8" name="Picture 7" descr="Screen Shot 2016-03-04 at 15.27.37.png">
            <a:extLst>
              <a:ext uri="{FF2B5EF4-FFF2-40B4-BE49-F238E27FC236}">
                <a16:creationId xmlns:a16="http://schemas.microsoft.com/office/drawing/2014/main" id="{AD708DE4-864B-F241-8A6B-47C0747C35F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069863" y="4893970"/>
            <a:ext cx="3640274" cy="1498208"/>
          </a:xfrm>
          <a:prstGeom prst="rect">
            <a:avLst/>
          </a:prstGeom>
        </p:spPr>
      </p:pic>
    </p:spTree>
    <p:extLst>
      <p:ext uri="{BB962C8B-B14F-4D97-AF65-F5344CB8AC3E}">
        <p14:creationId xmlns:p14="http://schemas.microsoft.com/office/powerpoint/2010/main" val="120786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dirty="0">
                <a:solidFill>
                  <a:schemeClr val="accent6">
                    <a:lumMod val="75000"/>
                  </a:schemeClr>
                </a:solidFill>
              </a:rPr>
              <a:t>Define a new type (a </a:t>
            </a:r>
            <a:r>
              <a:rPr lang="en-US" i="1" dirty="0">
                <a:solidFill>
                  <a:schemeClr val="accent6">
                    <a:lumMod val="75000"/>
                  </a:schemeClr>
                </a:solidFill>
              </a:rPr>
              <a:t>class</a:t>
            </a:r>
            <a:r>
              <a:rPr lang="en-US" dirty="0">
                <a:solidFill>
                  <a:schemeClr val="accent6">
                    <a:lumMod val="75000"/>
                  </a:schemeClr>
                </a:solidFill>
              </a:rPr>
              <a:t> of special vectors) in which data and operations are modularized together!</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pic>
        <p:nvPicPr>
          <p:cNvPr id="5" name="Picture 4" descr="Screen Shot 2016-03-04 at 14.11.4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48502" y="3068960"/>
            <a:ext cx="7694995" cy="2526640"/>
          </a:xfrm>
          <a:prstGeom prst="rect">
            <a:avLst/>
          </a:prstGeom>
        </p:spPr>
      </p:pic>
    </p:spTree>
    <p:extLst>
      <p:ext uri="{BB962C8B-B14F-4D97-AF65-F5344CB8AC3E}">
        <p14:creationId xmlns:p14="http://schemas.microsoft.com/office/powerpoint/2010/main" val="4136042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approach</a:t>
            </a:r>
          </a:p>
        </p:txBody>
      </p:sp>
      <p:sp>
        <p:nvSpPr>
          <p:cNvPr id="3" name="Content Placeholder 2"/>
          <p:cNvSpPr>
            <a:spLocks noGrp="1"/>
          </p:cNvSpPr>
          <p:nvPr>
            <p:ph sz="half" idx="1"/>
          </p:nvPr>
        </p:nvSpPr>
        <p:spPr/>
        <p:txBody>
          <a:bodyPr>
            <a:noAutofit/>
          </a:bodyPr>
          <a:lstStyle/>
          <a:p>
            <a:pPr marL="0" indent="0">
              <a:buNone/>
            </a:pPr>
            <a:r>
              <a:rPr lang="en-US" sz="1000" dirty="0">
                <a:solidFill>
                  <a:schemeClr val="accent6">
                    <a:lumMod val="75000"/>
                  </a:schemeClr>
                </a:solidFill>
                <a:latin typeface="Consolas"/>
                <a:cs typeface="Consolas"/>
              </a:rPr>
              <a:t>public class Vector {</a:t>
            </a:r>
          </a:p>
          <a:p>
            <a:pPr marL="0" indent="0">
              <a:buNone/>
            </a:pPr>
            <a:r>
              <a:rPr lang="en-US" sz="1000" dirty="0">
                <a:latin typeface="Consolas"/>
                <a:cs typeface="Consolas"/>
              </a:rPr>
              <a:t>    </a:t>
            </a:r>
            <a:r>
              <a:rPr lang="en-US" sz="1000" dirty="0">
                <a:solidFill>
                  <a:srgbClr val="00B050"/>
                </a:solidFill>
                <a:latin typeface="Consolas"/>
                <a:cs typeface="Consolas"/>
              </a:rPr>
              <a:t>int[] v;</a:t>
            </a:r>
          </a:p>
          <a:p>
            <a:pPr marL="0" indent="0">
              <a:buNone/>
            </a:pPr>
            <a:endParaRPr lang="en-US" sz="1000" dirty="0">
              <a:latin typeface="Consolas"/>
              <a:cs typeface="Consolas"/>
            </a:endParaRPr>
          </a:p>
          <a:p>
            <a:pPr marL="0" indent="0">
              <a:buNone/>
            </a:pPr>
            <a:r>
              <a:rPr lang="en-US" sz="1000" dirty="0">
                <a:latin typeface="Consolas"/>
                <a:cs typeface="Consolas"/>
              </a:rPr>
              <a:t>    </a:t>
            </a:r>
            <a:r>
              <a:rPr lang="en-US" sz="1000" dirty="0">
                <a:solidFill>
                  <a:schemeClr val="accent4">
                    <a:lumMod val="75000"/>
                  </a:schemeClr>
                </a:solidFill>
                <a:latin typeface="Consolas"/>
                <a:cs typeface="Consolas"/>
              </a:rPr>
              <a:t>public Vector(int capacity) {</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this.v</a:t>
            </a:r>
            <a:r>
              <a:rPr lang="en-US" sz="1000" dirty="0">
                <a:solidFill>
                  <a:schemeClr val="accent4">
                    <a:lumMod val="75000"/>
                  </a:schemeClr>
                </a:solidFill>
                <a:latin typeface="Consolas"/>
                <a:cs typeface="Consolas"/>
              </a:rPr>
              <a:t> = new int[capacity];</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init</a:t>
            </a:r>
            <a:r>
              <a:rPr lang="en-US" sz="1000" dirty="0">
                <a:solidFill>
                  <a:schemeClr val="accent4">
                    <a:lumMod val="75000"/>
                  </a:schemeClr>
                </a:solidFill>
                <a:latin typeface="Consolas"/>
                <a:cs typeface="Consolas"/>
              </a:rPr>
              <a:t>();</a:t>
            </a:r>
          </a:p>
          <a:p>
            <a:pPr marL="0" indent="0">
              <a:buNone/>
            </a:pPr>
            <a:r>
              <a:rPr lang="en-US" sz="1000" dirty="0">
                <a:solidFill>
                  <a:schemeClr val="accent4">
                    <a:lumMod val="75000"/>
                  </a:schemeClr>
                </a:solidFill>
                <a:latin typeface="Consolas"/>
                <a:cs typeface="Consolas"/>
              </a:rPr>
              <a:t>    }</a:t>
            </a:r>
          </a:p>
          <a:p>
            <a:pPr marL="0" indent="0">
              <a:buNone/>
            </a:pPr>
            <a:endParaRPr lang="en-US" sz="1000" dirty="0">
              <a:solidFill>
                <a:schemeClr val="accent4">
                  <a:lumMod val="75000"/>
                </a:schemeClr>
              </a:solidFill>
              <a:latin typeface="Consolas"/>
              <a:cs typeface="Consolas"/>
            </a:endParaRPr>
          </a:p>
          <a:p>
            <a:pPr marL="0" indent="0">
              <a:buNone/>
            </a:pPr>
            <a:r>
              <a:rPr lang="en-US" sz="1000" dirty="0">
                <a:solidFill>
                  <a:schemeClr val="accent4">
                    <a:lumMod val="75000"/>
                  </a:schemeClr>
                </a:solidFill>
                <a:latin typeface="Consolas"/>
                <a:cs typeface="Consolas"/>
              </a:rPr>
              <a:t>    void sort() {</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boolean</a:t>
            </a:r>
            <a:r>
              <a:rPr lang="en-US" sz="1000" dirty="0">
                <a:solidFill>
                  <a:schemeClr val="accent4">
                    <a:lumMod val="75000"/>
                  </a:schemeClr>
                </a:solidFill>
                <a:latin typeface="Consolas"/>
                <a:cs typeface="Consolas"/>
              </a:rPr>
              <a:t> changed;</a:t>
            </a:r>
          </a:p>
          <a:p>
            <a:pPr marL="0" indent="0">
              <a:buNone/>
            </a:pPr>
            <a:r>
              <a:rPr lang="en-US" sz="1000" dirty="0">
                <a:solidFill>
                  <a:schemeClr val="accent4">
                    <a:lumMod val="75000"/>
                  </a:schemeClr>
                </a:solidFill>
                <a:latin typeface="Consolas"/>
                <a:cs typeface="Consolas"/>
              </a:rPr>
              <a:t>        for (int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0;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&lt; v.length-1;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changed = false;</a:t>
            </a:r>
          </a:p>
          <a:p>
            <a:pPr marL="0" indent="0">
              <a:buNone/>
            </a:pPr>
            <a:r>
              <a:rPr lang="en-US" sz="1000" dirty="0">
                <a:solidFill>
                  <a:schemeClr val="accent4">
                    <a:lumMod val="75000"/>
                  </a:schemeClr>
                </a:solidFill>
                <a:latin typeface="Consolas"/>
                <a:cs typeface="Consolas"/>
              </a:rPr>
              <a:t>            for (int j=0; j &lt; </a:t>
            </a:r>
            <a:r>
              <a:rPr lang="en-US" sz="1000" dirty="0" err="1">
                <a:solidFill>
                  <a:schemeClr val="accent4">
                    <a:lumMod val="75000"/>
                  </a:schemeClr>
                </a:solidFill>
                <a:latin typeface="Consolas"/>
                <a:cs typeface="Consolas"/>
              </a:rPr>
              <a:t>v.length</a:t>
            </a:r>
            <a:r>
              <a:rPr lang="en-US" sz="1000" dirty="0">
                <a:solidFill>
                  <a:schemeClr val="accent4">
                    <a:lumMod val="75000"/>
                  </a:schemeClr>
                </a:solidFill>
                <a:latin typeface="Consolas"/>
                <a:cs typeface="Consolas"/>
              </a:rPr>
              <a:t> -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- 1; </a:t>
            </a:r>
            <a:r>
              <a:rPr lang="en-US" sz="1000" dirty="0" err="1">
                <a:solidFill>
                  <a:schemeClr val="accent4">
                    <a:lumMod val="75000"/>
                  </a:schemeClr>
                </a:solidFill>
                <a:latin typeface="Consolas"/>
                <a:cs typeface="Consolas"/>
              </a:rPr>
              <a:t>j++</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if (v[j] &gt; v[j + 1]) {</a:t>
            </a:r>
          </a:p>
          <a:p>
            <a:pPr marL="0" indent="0">
              <a:buNone/>
            </a:pPr>
            <a:r>
              <a:rPr lang="en-US" sz="1000" dirty="0">
                <a:solidFill>
                  <a:schemeClr val="accent4">
                    <a:lumMod val="75000"/>
                  </a:schemeClr>
                </a:solidFill>
                <a:latin typeface="Consolas"/>
                <a:cs typeface="Consolas"/>
              </a:rPr>
              <a:t>                    changed = true;</a:t>
            </a:r>
          </a:p>
          <a:p>
            <a:pPr marL="0" indent="0">
              <a:buNone/>
            </a:pPr>
            <a:r>
              <a:rPr lang="en-US" sz="1000" dirty="0">
                <a:solidFill>
                  <a:schemeClr val="accent4">
                    <a:lumMod val="75000"/>
                  </a:schemeClr>
                </a:solidFill>
                <a:latin typeface="Consolas"/>
                <a:cs typeface="Consolas"/>
              </a:rPr>
              <a:t>                    int </a:t>
            </a:r>
            <a:r>
              <a:rPr lang="en-US" sz="1000" dirty="0" err="1">
                <a:solidFill>
                  <a:schemeClr val="accent4">
                    <a:lumMod val="75000"/>
                  </a:schemeClr>
                </a:solidFill>
                <a:latin typeface="Consolas"/>
                <a:cs typeface="Consolas"/>
              </a:rPr>
              <a:t>tmp</a:t>
            </a:r>
            <a:r>
              <a:rPr lang="en-US" sz="1000" dirty="0">
                <a:solidFill>
                  <a:schemeClr val="accent4">
                    <a:lumMod val="75000"/>
                  </a:schemeClr>
                </a:solidFill>
                <a:latin typeface="Consolas"/>
                <a:cs typeface="Consolas"/>
              </a:rPr>
              <a:t> = v[j];</a:t>
            </a:r>
          </a:p>
          <a:p>
            <a:pPr marL="0" indent="0">
              <a:buNone/>
            </a:pPr>
            <a:r>
              <a:rPr lang="en-US" sz="1000" dirty="0">
                <a:solidFill>
                  <a:schemeClr val="accent4">
                    <a:lumMod val="75000"/>
                  </a:schemeClr>
                </a:solidFill>
                <a:latin typeface="Consolas"/>
                <a:cs typeface="Consolas"/>
              </a:rPr>
              <a:t>                    v[j] = v[j + 1];</a:t>
            </a:r>
          </a:p>
          <a:p>
            <a:pPr marL="0" indent="0">
              <a:buNone/>
            </a:pPr>
            <a:r>
              <a:rPr lang="en-US" sz="1000" dirty="0">
                <a:solidFill>
                  <a:schemeClr val="accent4">
                    <a:lumMod val="75000"/>
                  </a:schemeClr>
                </a:solidFill>
                <a:latin typeface="Consolas"/>
                <a:cs typeface="Consolas"/>
              </a:rPr>
              <a:t>                    v[j + 1] = </a:t>
            </a:r>
            <a:r>
              <a:rPr lang="en-US" sz="1000" dirty="0" err="1">
                <a:solidFill>
                  <a:schemeClr val="accent4">
                    <a:lumMod val="75000"/>
                  </a:schemeClr>
                </a:solidFill>
                <a:latin typeface="Consolas"/>
                <a:cs typeface="Consolas"/>
              </a:rPr>
              <a:t>tmp</a:t>
            </a:r>
            <a:r>
              <a:rPr lang="en-US" sz="1000" dirty="0">
                <a:solidFill>
                  <a:schemeClr val="accent4">
                    <a:lumMod val="75000"/>
                  </a:schemeClr>
                </a:solidFill>
                <a:latin typeface="Consolas"/>
                <a:cs typeface="Consolas"/>
              </a:rPr>
              <a:t>;</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if (!changed) break;</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p:txBody>
      </p:sp>
      <p:sp>
        <p:nvSpPr>
          <p:cNvPr id="5" name="Content Placeholder 4">
            <a:extLst>
              <a:ext uri="{FF2B5EF4-FFF2-40B4-BE49-F238E27FC236}">
                <a16:creationId xmlns:a16="http://schemas.microsoft.com/office/drawing/2014/main" id="{1A6D1216-7FA6-D841-A0F1-DDFB4F228888}"/>
              </a:ext>
            </a:extLst>
          </p:cNvPr>
          <p:cNvSpPr>
            <a:spLocks noGrp="1"/>
          </p:cNvSpPr>
          <p:nvPr>
            <p:ph sz="half" idx="2"/>
          </p:nvPr>
        </p:nvSpPr>
        <p:spPr/>
        <p:txBody>
          <a:bodyPr>
            <a:noAutofit/>
          </a:bodyPr>
          <a:lstStyle/>
          <a:p>
            <a:pPr marL="0" indent="0">
              <a:buNone/>
            </a:pPr>
            <a:r>
              <a:rPr lang="en-US" sz="1000" dirty="0">
                <a:solidFill>
                  <a:schemeClr val="accent4">
                    <a:lumMod val="75000"/>
                  </a:schemeClr>
                </a:solidFill>
                <a:latin typeface="Consolas"/>
                <a:cs typeface="Consolas"/>
              </a:rPr>
              <a:t> void </a:t>
            </a:r>
            <a:r>
              <a:rPr lang="en-US" sz="1000" dirty="0" err="1">
                <a:solidFill>
                  <a:schemeClr val="accent4">
                    <a:lumMod val="75000"/>
                  </a:schemeClr>
                </a:solidFill>
                <a:latin typeface="Consolas"/>
                <a:cs typeface="Consolas"/>
              </a:rPr>
              <a:t>init</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Random </a:t>
            </a:r>
            <a:r>
              <a:rPr lang="en-US" sz="1000" dirty="0" err="1">
                <a:solidFill>
                  <a:schemeClr val="accent4">
                    <a:lumMod val="75000"/>
                  </a:schemeClr>
                </a:solidFill>
                <a:latin typeface="Consolas"/>
                <a:cs typeface="Consolas"/>
              </a:rPr>
              <a:t>rnd</a:t>
            </a:r>
            <a:r>
              <a:rPr lang="en-US" sz="1000" dirty="0">
                <a:solidFill>
                  <a:schemeClr val="accent4">
                    <a:lumMod val="75000"/>
                  </a:schemeClr>
                </a:solidFill>
                <a:latin typeface="Consolas"/>
                <a:cs typeface="Consolas"/>
              </a:rPr>
              <a:t> = new Random();</a:t>
            </a:r>
          </a:p>
          <a:p>
            <a:pPr marL="0" indent="0">
              <a:buNone/>
            </a:pPr>
            <a:r>
              <a:rPr lang="en-US" sz="1000" dirty="0">
                <a:solidFill>
                  <a:schemeClr val="accent4">
                    <a:lumMod val="75000"/>
                  </a:schemeClr>
                </a:solidFill>
                <a:latin typeface="Consolas"/>
                <a:cs typeface="Consolas"/>
              </a:rPr>
              <a:t>        for (int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0;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&lt; </a:t>
            </a:r>
            <a:r>
              <a:rPr lang="en-US" sz="1000" dirty="0" err="1">
                <a:solidFill>
                  <a:schemeClr val="accent4">
                    <a:lumMod val="75000"/>
                  </a:schemeClr>
                </a:solidFill>
                <a:latin typeface="Consolas"/>
                <a:cs typeface="Consolas"/>
              </a:rPr>
              <a:t>v.length</a:t>
            </a: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v[</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a:t>
            </a:r>
            <a:r>
              <a:rPr lang="en-US" sz="1000" dirty="0" err="1">
                <a:solidFill>
                  <a:schemeClr val="accent4">
                    <a:lumMod val="75000"/>
                  </a:schemeClr>
                </a:solidFill>
                <a:latin typeface="Consolas"/>
                <a:cs typeface="Consolas"/>
              </a:rPr>
              <a:t>rnd.nextInt</a:t>
            </a:r>
            <a:r>
              <a:rPr lang="en-US" sz="1000" dirty="0">
                <a:solidFill>
                  <a:schemeClr val="accent4">
                    <a:lumMod val="75000"/>
                  </a:schemeClr>
                </a:solidFill>
                <a:latin typeface="Consolas"/>
                <a:cs typeface="Consolas"/>
              </a:rPr>
              <a:t>(100);</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a:p>
            <a:pPr marL="0" indent="0">
              <a:buNone/>
            </a:pPr>
            <a:endParaRPr lang="en-GB" sz="1000" dirty="0">
              <a:solidFill>
                <a:schemeClr val="accent4">
                  <a:lumMod val="75000"/>
                </a:schemeClr>
              </a:solidFill>
              <a:latin typeface="Consolas" panose="020B0609020204030204" pitchFamily="49" charset="0"/>
              <a:cs typeface="Consolas" panose="020B0609020204030204" pitchFamily="49" charset="0"/>
            </a:endParaRP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int search(int value)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for (int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0;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&lt; </a:t>
            </a:r>
            <a:r>
              <a:rPr lang="en-GB" sz="1000" dirty="0" err="1">
                <a:solidFill>
                  <a:schemeClr val="accent4">
                    <a:lumMod val="75000"/>
                  </a:schemeClr>
                </a:solidFill>
                <a:latin typeface="Consolas" panose="020B0609020204030204" pitchFamily="49" charset="0"/>
                <a:cs typeface="Consolas" panose="020B0609020204030204" pitchFamily="49" charset="0"/>
              </a:rPr>
              <a:t>v.length</a:t>
            </a: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if (v[</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value)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return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return -1;</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endParaRPr lang="en-GB" sz="1000" dirty="0">
              <a:solidFill>
                <a:schemeClr val="accent4">
                  <a:lumMod val="75000"/>
                </a:schemeClr>
              </a:solidFill>
              <a:latin typeface="Consolas" panose="020B0609020204030204" pitchFamily="49" charset="0"/>
              <a:cs typeface="Consolas" panose="020B0609020204030204" pitchFamily="49" charset="0"/>
            </a:endParaRP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void show()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for (int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0;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&lt; </a:t>
            </a:r>
            <a:r>
              <a:rPr lang="en-GB" sz="1000" dirty="0" err="1">
                <a:solidFill>
                  <a:schemeClr val="accent4">
                    <a:lumMod val="75000"/>
                  </a:schemeClr>
                </a:solidFill>
                <a:latin typeface="Consolas" panose="020B0609020204030204" pitchFamily="49" charset="0"/>
                <a:cs typeface="Consolas" panose="020B0609020204030204" pitchFamily="49" charset="0"/>
              </a:rPr>
              <a:t>v.length</a:t>
            </a: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System.out.printf</a:t>
            </a:r>
            <a:r>
              <a:rPr lang="en-GB" sz="1000" dirty="0">
                <a:solidFill>
                  <a:schemeClr val="accent4">
                    <a:lumMod val="75000"/>
                  </a:schemeClr>
                </a:solidFill>
                <a:latin typeface="Consolas" panose="020B0609020204030204" pitchFamily="49" charset="0"/>
                <a:cs typeface="Consolas" panose="020B0609020204030204" pitchFamily="49" charset="0"/>
              </a:rPr>
              <a:t>("[%d] %d\n",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v[</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6">
                    <a:lumMod val="75000"/>
                  </a:schemeClr>
                </a:solidFill>
                <a:latin typeface="Consolas" panose="020B0609020204030204" pitchFamily="49" charset="0"/>
                <a:cs typeface="Consolas" panose="020B0609020204030204" pitchFamily="49" charset="0"/>
              </a:rPr>
              <a:t>}</a:t>
            </a:r>
            <a:endParaRPr lang="en-IT" sz="1000" dirty="0">
              <a:solidFill>
                <a:schemeClr val="accent6">
                  <a:lumMod val="75000"/>
                </a:schemeClr>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16</a:t>
            </a:fld>
            <a:endParaRPr lang="it-IT" dirty="0"/>
          </a:p>
        </p:txBody>
      </p:sp>
    </p:spTree>
    <p:extLst>
      <p:ext uri="{BB962C8B-B14F-4D97-AF65-F5344CB8AC3E}">
        <p14:creationId xmlns:p14="http://schemas.microsoft.com/office/powerpoint/2010/main" val="706452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OOP Engineering Approach</a:t>
            </a:r>
            <a:endParaRPr lang="it-IT" dirty="0"/>
          </a:p>
        </p:txBody>
      </p:sp>
      <p:sp>
        <p:nvSpPr>
          <p:cNvPr id="4" name="Segnaposto contenuto 3"/>
          <p:cNvSpPr>
            <a:spLocks noGrp="1"/>
          </p:cNvSpPr>
          <p:nvPr>
            <p:ph sz="half" idx="1"/>
          </p:nvPr>
        </p:nvSpPr>
        <p:spPr/>
        <p:txBody>
          <a:bodyPr>
            <a:normAutofit/>
          </a:bodyPr>
          <a:lstStyle/>
          <a:p>
            <a:r>
              <a:rPr lang="en-GB" sz="2000" dirty="0">
                <a:solidFill>
                  <a:schemeClr val="accent6">
                    <a:lumMod val="75000"/>
                  </a:schemeClr>
                </a:solidFill>
              </a:rPr>
              <a:t>Procedural Programming</a:t>
            </a:r>
          </a:p>
          <a:p>
            <a:r>
              <a:rPr lang="en-GB" sz="2000" dirty="0"/>
              <a:t>Data and functions are separate</a:t>
            </a:r>
          </a:p>
          <a:p>
            <a:r>
              <a:rPr lang="en-GB" sz="2000" dirty="0"/>
              <a:t>Functions process data</a:t>
            </a:r>
          </a:p>
          <a:p>
            <a:pPr lvl="1"/>
            <a:r>
              <a:rPr lang="en-GB" sz="2000" i="1" dirty="0"/>
              <a:t>operation(object, params)</a:t>
            </a:r>
            <a:endParaRPr lang="en-GB" sz="2000" dirty="0"/>
          </a:p>
          <a:p>
            <a:pPr marL="0" indent="0">
              <a:buNone/>
            </a:pPr>
            <a:endParaRPr lang="en-US" sz="2000" dirty="0">
              <a:latin typeface="Consolas"/>
              <a:cs typeface="Consolas"/>
            </a:endParaRPr>
          </a:p>
          <a:p>
            <a:pPr marL="0" indent="0">
              <a:buNone/>
            </a:pPr>
            <a:r>
              <a:rPr lang="en-US" sz="1600" dirty="0">
                <a:latin typeface="Consolas"/>
                <a:cs typeface="Consolas"/>
              </a:rPr>
              <a:t>int main() {</a:t>
            </a:r>
          </a:p>
          <a:p>
            <a:pPr marL="0" indent="0">
              <a:buNone/>
            </a:pPr>
            <a:r>
              <a:rPr lang="en-US" sz="1600" dirty="0">
                <a:latin typeface="Consolas"/>
                <a:cs typeface="Consolas"/>
              </a:rPr>
              <a:t>    int v[100];</a:t>
            </a:r>
          </a:p>
          <a:p>
            <a:pPr marL="0" indent="0">
              <a:buNone/>
            </a:pPr>
            <a:r>
              <a:rPr lang="en-US" sz="1600" dirty="0">
                <a:latin typeface="Consolas"/>
                <a:cs typeface="Consolas"/>
              </a:rPr>
              <a:t>    int n = </a:t>
            </a:r>
            <a:r>
              <a:rPr lang="en-US" sz="1600" dirty="0" err="1">
                <a:latin typeface="Consolas"/>
                <a:cs typeface="Consolas"/>
              </a:rPr>
              <a:t>sizeof</a:t>
            </a:r>
            <a:r>
              <a:rPr lang="en-US" sz="1600" dirty="0">
                <a:latin typeface="Consolas"/>
                <a:cs typeface="Consolas"/>
              </a:rPr>
              <a:t>(v) / </a:t>
            </a:r>
            <a:r>
              <a:rPr lang="en-US" sz="1600" dirty="0" err="1">
                <a:latin typeface="Consolas"/>
                <a:cs typeface="Consolas"/>
              </a:rPr>
              <a:t>sizeof</a:t>
            </a:r>
            <a:r>
              <a:rPr lang="en-US" sz="1600" dirty="0">
                <a:latin typeface="Consolas"/>
                <a:cs typeface="Consolas"/>
              </a:rPr>
              <a:t>(v[0]);</a:t>
            </a:r>
          </a:p>
          <a:p>
            <a:pPr marL="0" indent="0">
              <a:buNone/>
            </a:pPr>
            <a:endParaRPr lang="en-US" sz="1600" dirty="0">
              <a:latin typeface="Consolas"/>
              <a:cs typeface="Consolas"/>
            </a:endParaRPr>
          </a:p>
          <a:p>
            <a:pPr marL="0" indent="0">
              <a:buNone/>
            </a:pPr>
            <a:r>
              <a:rPr lang="en-US" sz="1600" dirty="0">
                <a:latin typeface="Consolas"/>
                <a:cs typeface="Consolas"/>
              </a:rPr>
              <a:t>    </a:t>
            </a:r>
            <a:r>
              <a:rPr lang="en-US" sz="1600" dirty="0" err="1">
                <a:latin typeface="Consolas"/>
                <a:cs typeface="Consolas"/>
              </a:rPr>
              <a:t>init</a:t>
            </a:r>
            <a:r>
              <a:rPr lang="en-US" sz="1600" dirty="0">
                <a:latin typeface="Consolas"/>
                <a:cs typeface="Consolas"/>
              </a:rPr>
              <a:t>(v, n);</a:t>
            </a:r>
          </a:p>
          <a:p>
            <a:pPr marL="0" indent="0">
              <a:buNone/>
            </a:pPr>
            <a:r>
              <a:rPr lang="en-US" sz="1600" dirty="0">
                <a:latin typeface="Consolas"/>
                <a:cs typeface="Consolas"/>
              </a:rPr>
              <a:t>    sort(v, n);</a:t>
            </a:r>
          </a:p>
          <a:p>
            <a:pPr marL="0" indent="0">
              <a:buNone/>
            </a:pPr>
            <a:r>
              <a:rPr lang="en-US" sz="1600" dirty="0">
                <a:latin typeface="Consolas"/>
                <a:cs typeface="Consolas"/>
              </a:rPr>
              <a:t>    search(v, n, 10);</a:t>
            </a:r>
          </a:p>
          <a:p>
            <a:pPr marL="0" indent="0">
              <a:buNone/>
            </a:pPr>
            <a:r>
              <a:rPr lang="en-US" sz="1600" dirty="0">
                <a:latin typeface="Consolas"/>
                <a:cs typeface="Consolas"/>
              </a:rPr>
              <a:t>}</a:t>
            </a:r>
          </a:p>
          <a:p>
            <a:endParaRPr lang="en-GB" i="1" dirty="0"/>
          </a:p>
          <a:p>
            <a:endParaRPr lang="en-GB" dirty="0"/>
          </a:p>
          <a:p>
            <a:pPr marL="57150" indent="0">
              <a:buNone/>
            </a:pPr>
            <a:endParaRPr lang="en-GB" dirty="0"/>
          </a:p>
        </p:txBody>
      </p:sp>
      <p:sp>
        <p:nvSpPr>
          <p:cNvPr id="9" name="Content Placeholder 8">
            <a:extLst>
              <a:ext uri="{FF2B5EF4-FFF2-40B4-BE49-F238E27FC236}">
                <a16:creationId xmlns:a16="http://schemas.microsoft.com/office/drawing/2014/main" id="{9C3CCBD1-E45B-5B48-A856-520CC5741456}"/>
              </a:ext>
            </a:extLst>
          </p:cNvPr>
          <p:cNvSpPr>
            <a:spLocks noGrp="1"/>
          </p:cNvSpPr>
          <p:nvPr>
            <p:ph sz="half" idx="2"/>
          </p:nvPr>
        </p:nvSpPr>
        <p:spPr/>
        <p:txBody>
          <a:bodyPr>
            <a:normAutofit/>
          </a:bodyPr>
          <a:lstStyle/>
          <a:p>
            <a:r>
              <a:rPr lang="en-GB" sz="2000" dirty="0">
                <a:solidFill>
                  <a:schemeClr val="accent6">
                    <a:lumMod val="75000"/>
                  </a:schemeClr>
                </a:solidFill>
              </a:rPr>
              <a:t>Object Oriented Programming</a:t>
            </a:r>
          </a:p>
          <a:p>
            <a:r>
              <a:rPr lang="en-GB" sz="2000" dirty="0"/>
              <a:t>Data and functions are modularized together</a:t>
            </a:r>
          </a:p>
          <a:p>
            <a:r>
              <a:rPr lang="en-GB" sz="2000" dirty="0"/>
              <a:t>Objects deliver services using internal data</a:t>
            </a:r>
            <a:endParaRPr lang="en-GB" sz="2000" i="1" dirty="0"/>
          </a:p>
          <a:p>
            <a:pPr lvl="1"/>
            <a:r>
              <a:rPr lang="en-GB" sz="2000" i="1" dirty="0" err="1"/>
              <a:t>object.operation</a:t>
            </a:r>
            <a:r>
              <a:rPr lang="en-GB" sz="2000" i="1" dirty="0"/>
              <a:t>(params)</a:t>
            </a:r>
          </a:p>
          <a:p>
            <a:pPr lvl="1"/>
            <a:endParaRPr lang="en-GB" sz="2000" i="1" dirty="0"/>
          </a:p>
          <a:p>
            <a:pPr marL="0" indent="0">
              <a:buNone/>
            </a:pPr>
            <a:r>
              <a:rPr lang="en-US" sz="1600" dirty="0">
                <a:latin typeface="Consolas"/>
                <a:cs typeface="Consolas"/>
              </a:rPr>
              <a:t> public static void main(String[] </a:t>
            </a:r>
            <a:r>
              <a:rPr lang="en-US" sz="1600" dirty="0" err="1">
                <a:latin typeface="Consolas"/>
                <a:cs typeface="Consolas"/>
              </a:rPr>
              <a:t>args</a:t>
            </a:r>
            <a:r>
              <a:rPr lang="en-US" sz="1600" dirty="0">
                <a:latin typeface="Consolas"/>
                <a:cs typeface="Consolas"/>
              </a:rPr>
              <a:t>) {</a:t>
            </a:r>
          </a:p>
          <a:p>
            <a:pPr marL="0" indent="0">
              <a:buNone/>
            </a:pPr>
            <a:r>
              <a:rPr lang="en-US" sz="1600" dirty="0">
                <a:latin typeface="Consolas"/>
                <a:cs typeface="Consolas"/>
              </a:rPr>
              <a:t>	 Vector v = new Vector(20);</a:t>
            </a:r>
          </a:p>
          <a:p>
            <a:pPr marL="0" indent="0">
              <a:buNone/>
            </a:pPr>
            <a:endParaRPr lang="en-US" sz="1600" dirty="0">
              <a:latin typeface="Consolas"/>
              <a:cs typeface="Consolas"/>
            </a:endParaRPr>
          </a:p>
          <a:p>
            <a:pPr marL="0" indent="0">
              <a:buNone/>
            </a:pPr>
            <a:r>
              <a:rPr lang="en-US" sz="1600" dirty="0">
                <a:latin typeface="Consolas"/>
                <a:cs typeface="Consolas"/>
              </a:rPr>
              <a:t>     </a:t>
            </a:r>
            <a:r>
              <a:rPr lang="en-US" sz="1600" dirty="0" err="1">
                <a:latin typeface="Consolas"/>
                <a:cs typeface="Consolas"/>
              </a:rPr>
              <a:t>v.sort</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v.show</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v.search</a:t>
            </a:r>
            <a:r>
              <a:rPr lang="en-US" sz="1600" dirty="0">
                <a:latin typeface="Consolas"/>
                <a:cs typeface="Consolas"/>
              </a:rPr>
              <a:t>(10);</a:t>
            </a:r>
          </a:p>
          <a:p>
            <a:pPr marL="0" indent="0">
              <a:buNone/>
            </a:pPr>
            <a:r>
              <a:rPr lang="en-US" sz="1600" dirty="0">
                <a:latin typeface="Consolas"/>
                <a:cs typeface="Consolas"/>
              </a:rPr>
              <a:t> }</a:t>
            </a:r>
          </a:p>
          <a:p>
            <a:endParaRPr lang="en-GB" sz="2400" i="1" dirty="0"/>
          </a:p>
          <a:p>
            <a:pPr>
              <a:buFont typeface="Symbol" pitchFamily="18" charset="2"/>
              <a:buNone/>
            </a:pPr>
            <a:endParaRPr lang="en-GB" dirty="0"/>
          </a:p>
          <a:p>
            <a:endParaRPr lang="en-GB" dirty="0"/>
          </a:p>
        </p:txBody>
      </p:sp>
      <p:sp>
        <p:nvSpPr>
          <p:cNvPr id="3" name="Segnaposto numero diapositiva 2"/>
          <p:cNvSpPr>
            <a:spLocks noGrp="1"/>
          </p:cNvSpPr>
          <p:nvPr>
            <p:ph type="sldNum" sz="quarter" idx="12"/>
          </p:nvPr>
        </p:nvSpPr>
        <p:spPr/>
        <p:txBody>
          <a:bodyPr/>
          <a:lstStyle/>
          <a:p>
            <a:fld id="{D2040F39-7941-49A4-B48D-F201B18B6351}" type="slidenum">
              <a:rPr lang="it-IT" smtClean="0"/>
              <a:pPr/>
              <a:t>17</a:t>
            </a:fld>
            <a:endParaRPr lang="it-IT"/>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Engineering Approach</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pic>
        <p:nvPicPr>
          <p:cNvPr id="5" name="Picture 4" descr="Screen Shot 2016-03-04 at 18.41.16.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52584" y="1592019"/>
            <a:ext cx="8086832" cy="5122253"/>
          </a:xfrm>
          <a:prstGeom prst="rect">
            <a:avLst/>
          </a:prstGeom>
        </p:spPr>
      </p:pic>
    </p:spTree>
    <p:extLst>
      <p:ext uri="{BB962C8B-B14F-4D97-AF65-F5344CB8AC3E}">
        <p14:creationId xmlns:p14="http://schemas.microsoft.com/office/powerpoint/2010/main" val="2459803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OOP Key Features</a:t>
            </a:r>
            <a:br>
              <a:rPr lang="en-US" dirty="0"/>
            </a:br>
            <a:r>
              <a:rPr lang="en-US" dirty="0"/>
              <a:t>Encapsulation, Inheritance, Polymorphism</a:t>
            </a:r>
            <a:endParaRPr lang="it-IT" dirty="0"/>
          </a:p>
        </p:txBody>
      </p:sp>
    </p:spTree>
    <p:extLst>
      <p:ext uri="{BB962C8B-B14F-4D97-AF65-F5344CB8AC3E}">
        <p14:creationId xmlns:p14="http://schemas.microsoft.com/office/powerpoint/2010/main" val="428031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Why</a:t>
            </a:r>
            <a:r>
              <a:rPr lang="it-IT" dirty="0"/>
              <a:t> OOP?</a:t>
            </a:r>
          </a:p>
        </p:txBody>
      </p:sp>
    </p:spTree>
    <p:extLst>
      <p:ext uri="{BB962C8B-B14F-4D97-AF65-F5344CB8AC3E}">
        <p14:creationId xmlns:p14="http://schemas.microsoft.com/office/powerpoint/2010/main" val="468148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p:txBody>
          <a:bodyPr/>
          <a:lstStyle/>
          <a:p>
            <a:pPr eaLnBrk="1" hangingPunct="1"/>
            <a:r>
              <a:rPr lang="it-IT" cap="none" dirty="0" err="1"/>
              <a:t>Encapsulation</a:t>
            </a:r>
            <a:endParaRPr lang="it-IT" cap="none" dirty="0"/>
          </a:p>
        </p:txBody>
      </p:sp>
      <p:sp>
        <p:nvSpPr>
          <p:cNvPr id="2" name="Content Placeholder 1">
            <a:extLst>
              <a:ext uri="{FF2B5EF4-FFF2-40B4-BE49-F238E27FC236}">
                <a16:creationId xmlns:a16="http://schemas.microsoft.com/office/drawing/2014/main" id="{844A27DF-B6AF-8E4F-80F7-EE255D5B2ECC}"/>
              </a:ext>
            </a:extLst>
          </p:cNvPr>
          <p:cNvSpPr>
            <a:spLocks noGrp="1"/>
          </p:cNvSpPr>
          <p:nvPr>
            <p:ph idx="1"/>
          </p:nvPr>
        </p:nvSpPr>
        <p:spPr/>
        <p:txBody>
          <a:bodyPr>
            <a:normAutofit/>
          </a:bodyPr>
          <a:lstStyle/>
          <a:p>
            <a:r>
              <a:rPr lang="en-GB" sz="2600" dirty="0"/>
              <a:t>Encapsulation is defined as</a:t>
            </a:r>
            <a:r>
              <a:rPr lang="en-GB" sz="2600" dirty="0">
                <a:solidFill>
                  <a:schemeClr val="accent6">
                    <a:lumMod val="75000"/>
                  </a:schemeClr>
                </a:solidFill>
              </a:rPr>
              <a:t> </a:t>
            </a:r>
            <a:r>
              <a:rPr lang="en-GB" sz="2600" dirty="0"/>
              <a:t>the mechanism wrapping together code and data (data is encapsulated inside a shield of code).</a:t>
            </a:r>
          </a:p>
          <a:p>
            <a:r>
              <a:rPr lang="en-GB" sz="2600" dirty="0"/>
              <a:t>Another way to think about encapsulation is a protective shield that prevents the data from being accessed by code outside this shield.</a:t>
            </a:r>
            <a:endParaRPr lang="en-IT" sz="2600" dirty="0"/>
          </a:p>
        </p:txBody>
      </p:sp>
      <p:sp>
        <p:nvSpPr>
          <p:cNvPr id="47108" name="Segnaposto numero diapositiva 4"/>
          <p:cNvSpPr>
            <a:spLocks noGrp="1"/>
          </p:cNvSpPr>
          <p:nvPr>
            <p:ph type="sldNum" sz="quarter" idx="12"/>
          </p:nvPr>
        </p:nvSpPr>
        <p:spPr bwMode="auto">
          <a:noFill/>
          <a:ln>
            <a:miter lim="800000"/>
            <a:headEnd/>
            <a:tailEnd/>
          </a:ln>
        </p:spPr>
        <p:txBody>
          <a:bodyPr/>
          <a:lstStyle/>
          <a:p>
            <a:fld id="{3C3158B0-9082-44B5-8EC2-59D0A84B9F4A}" type="slidenum">
              <a:rPr lang="it-IT"/>
              <a:pPr/>
              <a:t>20</a:t>
            </a:fld>
            <a:endParaRPr lang="it-IT"/>
          </a:p>
        </p:txBody>
      </p:sp>
      <p:pic>
        <p:nvPicPr>
          <p:cNvPr id="5" name="Content Placeholder 1" descr="Screen Shot 2016-03-04 at 19.18.31.png"/>
          <p:cNvPicPr>
            <a:picLocks noChangeAspect="1"/>
          </p:cNvPicPr>
          <p:nvPr/>
        </p:nvPicPr>
        <p:blipFill rotWithShape="1">
          <a:blip r:embed="rId2" cstate="print">
            <a:extLst>
              <a:ext uri="{28A0092B-C50C-407E-A947-70E740481C1C}">
                <a14:useLocalDpi xmlns:a14="http://schemas.microsoft.com/office/drawing/2010/main"/>
              </a:ext>
            </a:extLst>
          </a:blip>
          <a:srcRect t="-12436" b="-17170"/>
          <a:stretch/>
        </p:blipFill>
        <p:spPr>
          <a:xfrm>
            <a:off x="609600" y="3284983"/>
            <a:ext cx="10817428" cy="3054301"/>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23A-D03B-C547-90BB-44D26A593270}"/>
              </a:ext>
            </a:extLst>
          </p:cNvPr>
          <p:cNvSpPr>
            <a:spLocks noGrp="1"/>
          </p:cNvSpPr>
          <p:nvPr>
            <p:ph type="title"/>
          </p:nvPr>
        </p:nvSpPr>
        <p:spPr/>
        <p:txBody>
          <a:bodyPr/>
          <a:lstStyle/>
          <a:p>
            <a:r>
              <a:rPr lang="en-IT" dirty="0"/>
              <a:t>Was it possible before?</a:t>
            </a:r>
          </a:p>
        </p:txBody>
      </p:sp>
      <p:sp>
        <p:nvSpPr>
          <p:cNvPr id="3" name="Content Placeholder 2">
            <a:extLst>
              <a:ext uri="{FF2B5EF4-FFF2-40B4-BE49-F238E27FC236}">
                <a16:creationId xmlns:a16="http://schemas.microsoft.com/office/drawing/2014/main" id="{B94FFC29-9BA8-B94A-9590-F4E12F9AF880}"/>
              </a:ext>
            </a:extLst>
          </p:cNvPr>
          <p:cNvSpPr>
            <a:spLocks noGrp="1"/>
          </p:cNvSpPr>
          <p:nvPr>
            <p:ph idx="1"/>
          </p:nvPr>
        </p:nvSpPr>
        <p:spPr/>
        <p:txBody>
          <a:bodyPr>
            <a:normAutofit fontScale="85000" lnSpcReduction="20000"/>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a:t>
            </a:r>
            <a:r>
              <a:rPr lang="en-GB" sz="1400" dirty="0" err="1">
                <a:solidFill>
                  <a:schemeClr val="accent6">
                    <a:lumMod val="75000"/>
                  </a:schemeClr>
                </a:solidFill>
                <a:latin typeface="Consolas" panose="020B0609020204030204" pitchFamily="49" charset="0"/>
                <a:cs typeface="Consolas" panose="020B0609020204030204" pitchFamily="49" charset="0"/>
              </a:rPr>
              <a:t>point.h</a:t>
            </a:r>
            <a:r>
              <a:rPr lang="en-GB" sz="14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struct Point; </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struct Point* </a:t>
            </a:r>
            <a:r>
              <a:rPr lang="en-GB" sz="1400" dirty="0" err="1">
                <a:solidFill>
                  <a:schemeClr val="accent6">
                    <a:lumMod val="75000"/>
                  </a:schemeClr>
                </a:solidFill>
                <a:latin typeface="Consolas" panose="020B0609020204030204" pitchFamily="49" charset="0"/>
                <a:cs typeface="Consolas" panose="020B0609020204030204" pitchFamily="49" charset="0"/>
              </a:rPr>
              <a:t>makePoint</a:t>
            </a:r>
            <a:r>
              <a:rPr lang="en-GB" sz="1400" dirty="0">
                <a:solidFill>
                  <a:schemeClr val="accent6">
                    <a:lumMod val="75000"/>
                  </a:schemeClr>
                </a:solidFill>
                <a:latin typeface="Consolas" panose="020B0609020204030204" pitchFamily="49" charset="0"/>
                <a:cs typeface="Consolas" panose="020B0609020204030204" pitchFamily="49" charset="0"/>
              </a:rPr>
              <a:t>(double x, double y); </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double distance (struct Point *p1, struct Point *p2); </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point.c</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#include "</a:t>
            </a:r>
            <a:r>
              <a:rPr lang="en-GB" sz="1400" dirty="0" err="1">
                <a:latin typeface="Consolas" panose="020B0609020204030204" pitchFamily="49" charset="0"/>
                <a:cs typeface="Consolas" panose="020B0609020204030204" pitchFamily="49" charset="0"/>
              </a:rPr>
              <a:t>point.h</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Point {</a:t>
            </a:r>
          </a:p>
          <a:p>
            <a:pPr marL="0" indent="0">
              <a:buNone/>
            </a:pPr>
            <a:r>
              <a:rPr lang="en-GB" sz="1400" dirty="0">
                <a:latin typeface="Consolas" panose="020B0609020204030204" pitchFamily="49" charset="0"/>
                <a:cs typeface="Consolas" panose="020B0609020204030204" pitchFamily="49" charset="0"/>
              </a:rPr>
              <a:t>  double </a:t>
            </a:r>
            <a:r>
              <a:rPr lang="en-GB" sz="1400" dirty="0" err="1">
                <a:latin typeface="Consolas" panose="020B0609020204030204" pitchFamily="49" charset="0"/>
                <a:cs typeface="Consolas" panose="020B0609020204030204" pitchFamily="49" charset="0"/>
              </a:rPr>
              <a:t>x,y</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struct Point* </a:t>
            </a:r>
            <a:r>
              <a:rPr lang="en-GB" sz="1400" dirty="0" err="1">
                <a:latin typeface="Consolas" panose="020B0609020204030204" pitchFamily="49" charset="0"/>
                <a:cs typeface="Consolas" panose="020B0609020204030204" pitchFamily="49" charset="0"/>
              </a:rPr>
              <a:t>makepoint</a:t>
            </a:r>
            <a:r>
              <a:rPr lang="en-GB" sz="1400" dirty="0">
                <a:latin typeface="Consolas" panose="020B0609020204030204" pitchFamily="49" charset="0"/>
                <a:cs typeface="Consolas" panose="020B0609020204030204" pitchFamily="49" charset="0"/>
              </a:rPr>
              <a:t>(double x, double y) {    </a:t>
            </a:r>
          </a:p>
          <a:p>
            <a:pPr marL="0" indent="0">
              <a:buNone/>
            </a:pPr>
            <a:r>
              <a:rPr lang="en-GB" sz="1400" dirty="0">
                <a:latin typeface="Consolas" panose="020B0609020204030204" pitchFamily="49" charset="0"/>
                <a:cs typeface="Consolas" panose="020B0609020204030204" pitchFamily="49" charset="0"/>
              </a:rPr>
              <a:t>  struct Point* p = malloc(</a:t>
            </a:r>
            <a:r>
              <a:rPr lang="en-GB" sz="1400" dirty="0" err="1">
                <a:latin typeface="Consolas" panose="020B0609020204030204" pitchFamily="49" charset="0"/>
                <a:cs typeface="Consolas" panose="020B0609020204030204" pitchFamily="49" charset="0"/>
              </a:rPr>
              <a:t>sizeof</a:t>
            </a:r>
            <a:r>
              <a:rPr lang="en-GB" sz="1400" dirty="0">
                <a:latin typeface="Consolas" panose="020B0609020204030204" pitchFamily="49" charset="0"/>
                <a:cs typeface="Consolas" panose="020B0609020204030204" pitchFamily="49" charset="0"/>
              </a:rPr>
              <a:t>(struct Point));</a:t>
            </a:r>
          </a:p>
          <a:p>
            <a:pPr marL="0" indent="0">
              <a:buNone/>
            </a:pPr>
            <a:r>
              <a:rPr lang="en-GB" sz="1400" dirty="0">
                <a:latin typeface="Consolas" panose="020B0609020204030204" pitchFamily="49" charset="0"/>
                <a:cs typeface="Consolas" panose="020B0609020204030204" pitchFamily="49" charset="0"/>
              </a:rPr>
              <a:t>  p-&gt;x = x;</a:t>
            </a:r>
          </a:p>
          <a:p>
            <a:pPr marL="0" indent="0">
              <a:buNone/>
            </a:pPr>
            <a:r>
              <a:rPr lang="en-GB" sz="1400" dirty="0">
                <a:latin typeface="Consolas" panose="020B0609020204030204" pitchFamily="49" charset="0"/>
                <a:cs typeface="Consolas" panose="020B0609020204030204" pitchFamily="49" charset="0"/>
              </a:rPr>
              <a:t>  p-&gt;y = y;</a:t>
            </a:r>
          </a:p>
          <a:p>
            <a:pPr marL="0" indent="0">
              <a:buNone/>
            </a:pPr>
            <a:r>
              <a:rPr lang="en-GB" sz="1400" dirty="0">
                <a:latin typeface="Consolas" panose="020B0609020204030204" pitchFamily="49" charset="0"/>
                <a:cs typeface="Consolas" panose="020B0609020204030204" pitchFamily="49" charset="0"/>
              </a:rPr>
              <a:t>  return p;</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double distance(struct Point* p1, struct Point* p2) {</a:t>
            </a:r>
          </a:p>
          <a:p>
            <a:pPr marL="0" indent="0">
              <a:buNone/>
            </a:pPr>
            <a:r>
              <a:rPr lang="en-GB" sz="1400" dirty="0">
                <a:latin typeface="Consolas" panose="020B0609020204030204" pitchFamily="49" charset="0"/>
                <a:cs typeface="Consolas" panose="020B0609020204030204" pitchFamily="49" charset="0"/>
              </a:rPr>
              <a:t>  double dx = p1-&gt;x - p2-&gt;x;</a:t>
            </a:r>
          </a:p>
          <a:p>
            <a:pPr marL="0" indent="0">
              <a:buNone/>
            </a:pPr>
            <a:r>
              <a:rPr lang="en-GB" sz="1400" dirty="0">
                <a:latin typeface="Consolas" panose="020B0609020204030204" pitchFamily="49" charset="0"/>
                <a:cs typeface="Consolas" panose="020B0609020204030204" pitchFamily="49" charset="0"/>
              </a:rPr>
              <a:t>  double </a:t>
            </a:r>
            <a:r>
              <a:rPr lang="en-GB" sz="1400" dirty="0" err="1">
                <a:latin typeface="Consolas" panose="020B0609020204030204" pitchFamily="49" charset="0"/>
                <a:cs typeface="Consolas" panose="020B0609020204030204" pitchFamily="49" charset="0"/>
              </a:rPr>
              <a:t>dy</a:t>
            </a:r>
            <a:r>
              <a:rPr lang="en-GB" sz="1400" dirty="0">
                <a:latin typeface="Consolas" panose="020B0609020204030204" pitchFamily="49" charset="0"/>
                <a:cs typeface="Consolas" panose="020B0609020204030204" pitchFamily="49" charset="0"/>
              </a:rPr>
              <a:t> = p1-&gt;y - p2-&gt;y;</a:t>
            </a:r>
          </a:p>
          <a:p>
            <a:pPr marL="0" indent="0">
              <a:buNone/>
            </a:pPr>
            <a:r>
              <a:rPr lang="en-GB" sz="1400" dirty="0">
                <a:latin typeface="Consolas" panose="020B0609020204030204" pitchFamily="49" charset="0"/>
                <a:cs typeface="Consolas" panose="020B0609020204030204" pitchFamily="49" charset="0"/>
              </a:rPr>
              <a:t>  return sqrt(dx*</a:t>
            </a:r>
            <a:r>
              <a:rPr lang="en-GB" sz="1400" dirty="0" err="1">
                <a:latin typeface="Consolas" panose="020B0609020204030204" pitchFamily="49" charset="0"/>
                <a:cs typeface="Consolas" panose="020B0609020204030204" pitchFamily="49" charset="0"/>
              </a:rPr>
              <a:t>dx+dy</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dy</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IT"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855C1AD-B484-F647-A36B-1930BA7428AB}"/>
              </a:ext>
            </a:extLst>
          </p:cNvPr>
          <p:cNvSpPr>
            <a:spLocks noGrp="1"/>
          </p:cNvSpPr>
          <p:nvPr>
            <p:ph type="sldNum" sz="quarter" idx="12"/>
          </p:nvPr>
        </p:nvSpPr>
        <p:spPr/>
        <p:txBody>
          <a:bodyPr/>
          <a:lstStyle/>
          <a:p>
            <a:fld id="{D2040F39-7941-49A4-B48D-F201B18B6351}" type="slidenum">
              <a:rPr lang="it-IT" smtClean="0"/>
              <a:pPr/>
              <a:t>21</a:t>
            </a:fld>
            <a:endParaRPr lang="it-IT" dirty="0"/>
          </a:p>
        </p:txBody>
      </p:sp>
    </p:spTree>
    <p:extLst>
      <p:ext uri="{BB962C8B-B14F-4D97-AF65-F5344CB8AC3E}">
        <p14:creationId xmlns:p14="http://schemas.microsoft.com/office/powerpoint/2010/main" val="3423869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Inheritance</a:t>
            </a:r>
            <a:endParaRPr lang="en-US" dirty="0"/>
          </a:p>
        </p:txBody>
      </p:sp>
      <p:sp>
        <p:nvSpPr>
          <p:cNvPr id="9" name="Content Placeholder 8">
            <a:extLst>
              <a:ext uri="{FF2B5EF4-FFF2-40B4-BE49-F238E27FC236}">
                <a16:creationId xmlns:a16="http://schemas.microsoft.com/office/drawing/2014/main" id="{5AFC2C0C-96F6-3741-AACA-3B56CA69015D}"/>
              </a:ext>
            </a:extLst>
          </p:cNvPr>
          <p:cNvSpPr>
            <a:spLocks noGrp="1"/>
          </p:cNvSpPr>
          <p:nvPr>
            <p:ph sz="half" idx="1"/>
          </p:nvPr>
        </p:nvSpPr>
        <p:spPr/>
        <p:txBody>
          <a:bodyPr>
            <a:normAutofit fontScale="92500" lnSpcReduction="20000"/>
          </a:bodyPr>
          <a:lstStyle/>
          <a:p>
            <a:r>
              <a:rPr lang="en-GB" dirty="0"/>
              <a:t>In Java, a class can inherit attributes and methods from another class.</a:t>
            </a:r>
          </a:p>
          <a:p>
            <a:r>
              <a:rPr lang="en-GB" dirty="0"/>
              <a:t>The class that inherits the properties is known as the sub-class or the child class. </a:t>
            </a:r>
          </a:p>
          <a:p>
            <a:r>
              <a:rPr lang="en-GB" dirty="0"/>
              <a:t>The class from which the properties are inherited is known as the superclass or the parent class.</a:t>
            </a:r>
          </a:p>
          <a:p>
            <a:r>
              <a:rPr lang="en-GB" dirty="0"/>
              <a:t>In Inheritance, the properties of the parent class (attributes and methods) are acquired by the derived classes.</a:t>
            </a:r>
          </a:p>
          <a:p>
            <a:endParaRPr lang="en-IT" dirty="0"/>
          </a:p>
        </p:txBody>
      </p:sp>
      <p:pic>
        <p:nvPicPr>
          <p:cNvPr id="11" name="Content Placeholder 3" descr="Screen Shot 2016-03-04 at 19.20.23.png">
            <a:extLst>
              <a:ext uri="{FF2B5EF4-FFF2-40B4-BE49-F238E27FC236}">
                <a16:creationId xmlns:a16="http://schemas.microsoft.com/office/drawing/2014/main" id="{2668D778-C7B2-D44B-9B7A-3B33AED78F17}"/>
              </a:ext>
            </a:extLst>
          </p:cNvPr>
          <p:cNvPicPr>
            <a:picLocks noGrp="1" noChangeAspect="1"/>
          </p:cNvPicPr>
          <p:nvPr>
            <p:ph sz="half" idx="2"/>
          </p:nvPr>
        </p:nvPicPr>
        <p:blipFill>
          <a:blip r:embed="rId2" cstate="print">
            <a:extLst>
              <a:ext uri="{28A0092B-C50C-407E-A947-70E740481C1C}">
                <a14:useLocalDpi xmlns:a14="http://schemas.microsoft.com/office/drawing/2010/main"/>
              </a:ext>
            </a:extLst>
          </a:blip>
          <a:stretch>
            <a:fillRect/>
          </a:stretch>
        </p:blipFill>
        <p:spPr>
          <a:xfrm>
            <a:off x="6197600" y="2287075"/>
            <a:ext cx="5384800" cy="3152213"/>
          </a:xfrm>
        </p:spPr>
      </p:pic>
    </p:spTree>
    <p:extLst>
      <p:ext uri="{BB962C8B-B14F-4D97-AF65-F5344CB8AC3E}">
        <p14:creationId xmlns:p14="http://schemas.microsoft.com/office/powerpoint/2010/main" val="206882625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23A-D03B-C547-90BB-44D26A593270}"/>
              </a:ext>
            </a:extLst>
          </p:cNvPr>
          <p:cNvSpPr>
            <a:spLocks noGrp="1"/>
          </p:cNvSpPr>
          <p:nvPr>
            <p:ph type="title"/>
          </p:nvPr>
        </p:nvSpPr>
        <p:spPr/>
        <p:txBody>
          <a:bodyPr/>
          <a:lstStyle/>
          <a:p>
            <a:r>
              <a:rPr lang="en-IT" dirty="0"/>
              <a:t>Was it possible before?</a:t>
            </a:r>
          </a:p>
        </p:txBody>
      </p:sp>
      <p:sp>
        <p:nvSpPr>
          <p:cNvPr id="3" name="Content Placeholder 2">
            <a:extLst>
              <a:ext uri="{FF2B5EF4-FFF2-40B4-BE49-F238E27FC236}">
                <a16:creationId xmlns:a16="http://schemas.microsoft.com/office/drawing/2014/main" id="{B94FFC29-9BA8-B94A-9590-F4E12F9AF880}"/>
              </a:ext>
            </a:extLst>
          </p:cNvPr>
          <p:cNvSpPr>
            <a:spLocks noGrp="1"/>
          </p:cNvSpPr>
          <p:nvPr>
            <p:ph sz="half" idx="1"/>
          </p:nvPr>
        </p:nvSpPr>
        <p:spPr/>
        <p:txBody>
          <a:bodyPr>
            <a:normAutofit fontScale="77500" lnSpcReduction="20000"/>
          </a:bodyPr>
          <a:lstStyle/>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namedPoint.h</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makeNamedPoint</a:t>
            </a:r>
            <a:r>
              <a:rPr lang="en-GB" sz="1400" dirty="0">
                <a:latin typeface="Consolas" panose="020B0609020204030204" pitchFamily="49" charset="0"/>
                <a:cs typeface="Consolas" panose="020B0609020204030204" pitchFamily="49" charset="0"/>
              </a:rPr>
              <a:t>(double x, double y, char* name);</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 char* name);</a:t>
            </a:r>
          </a:p>
          <a:p>
            <a:pPr marL="0" indent="0">
              <a:buNone/>
            </a:pPr>
            <a:r>
              <a:rPr lang="en-GB" sz="1400" dirty="0">
                <a:latin typeface="Consolas" panose="020B0609020204030204" pitchFamily="49" charset="0"/>
                <a:cs typeface="Consolas" panose="020B0609020204030204" pitchFamily="49" charset="0"/>
              </a:rPr>
              <a:t>char* </a:t>
            </a:r>
            <a:r>
              <a:rPr lang="en-GB" sz="1400" dirty="0" err="1">
                <a:latin typeface="Consolas" panose="020B0609020204030204" pitchFamily="49" charset="0"/>
                <a:cs typeface="Consolas" panose="020B0609020204030204" pitchFamily="49" charset="0"/>
              </a:rPr>
              <a:t>getName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a:t>
            </a:r>
          </a:p>
          <a:p>
            <a:pPr marL="0" indent="0">
              <a:buNone/>
            </a:pPr>
            <a:endParaRPr lang="en-GB"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namedPoint.c</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#include "</a:t>
            </a:r>
            <a:r>
              <a:rPr lang="en-GB" sz="1400" dirty="0" err="1">
                <a:latin typeface="Consolas" panose="020B0609020204030204" pitchFamily="49" charset="0"/>
                <a:cs typeface="Consolas" panose="020B0609020204030204" pitchFamily="49" charset="0"/>
              </a:rPr>
              <a:t>namedPoint.h</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double </a:t>
            </a:r>
            <a:r>
              <a:rPr lang="en-GB" sz="1400" dirty="0" err="1">
                <a:latin typeface="Consolas" panose="020B0609020204030204" pitchFamily="49" charset="0"/>
                <a:cs typeface="Consolas" panose="020B0609020204030204" pitchFamily="49" charset="0"/>
              </a:rPr>
              <a:t>x,y</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char* name;</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makeNamedPoint</a:t>
            </a:r>
            <a:r>
              <a:rPr lang="en-GB" sz="1400" dirty="0">
                <a:latin typeface="Consolas" panose="020B0609020204030204" pitchFamily="49" charset="0"/>
                <a:cs typeface="Consolas" panose="020B0609020204030204" pitchFamily="49" charset="0"/>
              </a:rPr>
              <a:t>(double x, double y, char* name) {</a:t>
            </a:r>
          </a:p>
          <a:p>
            <a:pPr marL="0" indent="0">
              <a:buNone/>
            </a:pPr>
            <a:r>
              <a:rPr lang="en-GB" sz="1400" dirty="0">
                <a:latin typeface="Consolas" panose="020B0609020204030204" pitchFamily="49" charset="0"/>
                <a:cs typeface="Consolas" panose="020B0609020204030204" pitchFamily="49" charset="0"/>
              </a:rPr>
              <a:t>  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p = malloc(</a:t>
            </a:r>
            <a:r>
              <a:rPr lang="en-GB" sz="1400" dirty="0" err="1">
                <a:latin typeface="Consolas" panose="020B0609020204030204" pitchFamily="49" charset="0"/>
                <a:cs typeface="Consolas" panose="020B0609020204030204" pitchFamily="49" charset="0"/>
              </a:rPr>
              <a:t>sizeof</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p-&gt;x = x;</a:t>
            </a:r>
          </a:p>
          <a:p>
            <a:pPr marL="0" indent="0">
              <a:buNone/>
            </a:pPr>
            <a:r>
              <a:rPr lang="en-GB" sz="1400" dirty="0">
                <a:latin typeface="Consolas" panose="020B0609020204030204" pitchFamily="49" charset="0"/>
                <a:cs typeface="Consolas" panose="020B0609020204030204" pitchFamily="49" charset="0"/>
              </a:rPr>
              <a:t>  p-&gt;y = y;</a:t>
            </a:r>
          </a:p>
          <a:p>
            <a:pPr marL="0" indent="0">
              <a:buNone/>
            </a:pPr>
            <a:r>
              <a:rPr lang="en-GB" sz="1400" dirty="0">
                <a:latin typeface="Consolas" panose="020B0609020204030204" pitchFamily="49" charset="0"/>
                <a:cs typeface="Consolas" panose="020B0609020204030204" pitchFamily="49" charset="0"/>
              </a:rPr>
              <a:t>  p-&gt;name = name;</a:t>
            </a:r>
          </a:p>
          <a:p>
            <a:pPr marL="0" indent="0">
              <a:buNone/>
            </a:pPr>
            <a:r>
              <a:rPr lang="en-GB" sz="1400" dirty="0">
                <a:latin typeface="Consolas" panose="020B0609020204030204" pitchFamily="49" charset="0"/>
                <a:cs typeface="Consolas" panose="020B0609020204030204" pitchFamily="49" charset="0"/>
              </a:rPr>
              <a:t>  return p; </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 char* name) {</a:t>
            </a:r>
          </a:p>
          <a:p>
            <a:pPr marL="0" indent="0">
              <a:buNone/>
            </a:pPr>
            <a:r>
              <a:rPr lang="en-GB" sz="1400" dirty="0">
                <a:latin typeface="Consolas" panose="020B0609020204030204" pitchFamily="49" charset="0"/>
                <a:cs typeface="Consolas" panose="020B0609020204030204" pitchFamily="49" charset="0"/>
              </a:rPr>
              <a:t>  np-&gt;name = name;</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char* </a:t>
            </a:r>
            <a:r>
              <a:rPr lang="en-GB" sz="1400" dirty="0" err="1">
                <a:latin typeface="Consolas" panose="020B0609020204030204" pitchFamily="49" charset="0"/>
                <a:cs typeface="Consolas" panose="020B0609020204030204" pitchFamily="49" charset="0"/>
              </a:rPr>
              <a:t>getName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 {</a:t>
            </a:r>
          </a:p>
          <a:p>
            <a:pPr marL="0" indent="0">
              <a:buNone/>
            </a:pPr>
            <a:r>
              <a:rPr lang="en-GB" sz="1400" dirty="0">
                <a:latin typeface="Consolas" panose="020B0609020204030204" pitchFamily="49" charset="0"/>
                <a:cs typeface="Consolas" panose="020B0609020204030204" pitchFamily="49" charset="0"/>
              </a:rPr>
              <a:t>  return np-&gt;name;</a:t>
            </a:r>
          </a:p>
          <a:p>
            <a:pPr marL="0" indent="0">
              <a:buNone/>
            </a:pP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0661F14D-C9D1-2F4B-B654-47FFF70DCC18}"/>
              </a:ext>
            </a:extLst>
          </p:cNvPr>
          <p:cNvSpPr>
            <a:spLocks noGrp="1"/>
          </p:cNvSpPr>
          <p:nvPr>
            <p:ph sz="half" idx="2"/>
          </p:nvPr>
        </p:nvSpPr>
        <p:spPr>
          <a:xfrm>
            <a:off x="6197600" y="1600201"/>
            <a:ext cx="5994400" cy="4525963"/>
          </a:xfrm>
        </p:spPr>
        <p:txBody>
          <a:bodyPr>
            <a:noAutofit/>
          </a:bodyPr>
          <a:lstStyle/>
          <a:p>
            <a:pPr marL="0" indent="0">
              <a:buNone/>
            </a:pPr>
            <a:r>
              <a:rPr lang="en-GB" sz="1600" dirty="0">
                <a:latin typeface="Consolas" panose="020B0609020204030204" pitchFamily="49" charset="0"/>
                <a:cs typeface="Consolas" panose="020B0609020204030204" pitchFamily="49" charset="0"/>
              </a:rPr>
              <a:t>#include "</a:t>
            </a:r>
            <a:r>
              <a:rPr lang="en-GB" sz="1600" dirty="0" err="1">
                <a:latin typeface="Consolas" panose="020B0609020204030204" pitchFamily="49" charset="0"/>
                <a:cs typeface="Consolas" panose="020B0609020204030204" pitchFamily="49" charset="0"/>
              </a:rPr>
              <a:t>point.h</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#include "</a:t>
            </a:r>
            <a:r>
              <a:rPr lang="en-GB" sz="1600" dirty="0" err="1">
                <a:latin typeface="Consolas" panose="020B0609020204030204" pitchFamily="49" charset="0"/>
                <a:cs typeface="Consolas" panose="020B0609020204030204" pitchFamily="49" charset="0"/>
              </a:rPr>
              <a:t>namedPoint.h</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#include &lt;</a:t>
            </a:r>
            <a:r>
              <a:rPr lang="en-GB" sz="1600" dirty="0" err="1">
                <a:latin typeface="Consolas" panose="020B0609020204030204" pitchFamily="49" charset="0"/>
                <a:cs typeface="Consolas" panose="020B0609020204030204" pitchFamily="49" charset="0"/>
              </a:rPr>
              <a:t>stdio.h</a:t>
            </a:r>
            <a:r>
              <a:rPr lang="en-GB" sz="1600" dirty="0">
                <a:latin typeface="Consolas" panose="020B0609020204030204" pitchFamily="49" charset="0"/>
                <a:cs typeface="Consolas" panose="020B0609020204030204" pitchFamily="49" charset="0"/>
              </a:rPr>
              <a:t>&gt;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int main(int ac, char** </a:t>
            </a:r>
            <a:r>
              <a:rPr lang="en-GB" sz="1600" dirty="0" err="1">
                <a:latin typeface="Consolas" panose="020B0609020204030204" pitchFamily="49" charset="0"/>
                <a:cs typeface="Consolas" panose="020B0609020204030204" pitchFamily="49" charset="0"/>
              </a:rPr>
              <a:t>av</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struct </a:t>
            </a:r>
            <a:r>
              <a:rPr lang="en-GB" sz="1600" dirty="0" err="1">
                <a:latin typeface="Consolas" panose="020B0609020204030204" pitchFamily="49" charset="0"/>
                <a:cs typeface="Consolas" panose="020B0609020204030204" pitchFamily="49" charset="0"/>
              </a:rPr>
              <a:t>NamedPoint</a:t>
            </a:r>
            <a:r>
              <a:rPr lang="en-GB" sz="1600" dirty="0">
                <a:latin typeface="Consolas" panose="020B0609020204030204" pitchFamily="49" charset="0"/>
                <a:cs typeface="Consolas" panose="020B0609020204030204" pitchFamily="49" charset="0"/>
              </a:rPr>
              <a:t>* origin =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makeNamedPoint</a:t>
            </a:r>
            <a:r>
              <a:rPr lang="en-GB" sz="1600" dirty="0">
                <a:latin typeface="Consolas" panose="020B0609020204030204" pitchFamily="49" charset="0"/>
                <a:cs typeface="Consolas" panose="020B0609020204030204" pitchFamily="49" charset="0"/>
              </a:rPr>
              <a:t>(0.0, 0.0, "origin");</a:t>
            </a:r>
          </a:p>
          <a:p>
            <a:pPr marL="0" indent="0">
              <a:buNone/>
            </a:pPr>
            <a:r>
              <a:rPr lang="en-GB" sz="1600" dirty="0">
                <a:latin typeface="Consolas" panose="020B0609020204030204" pitchFamily="49" charset="0"/>
                <a:cs typeface="Consolas" panose="020B0609020204030204" pitchFamily="49" charset="0"/>
              </a:rPr>
              <a:t>  struct </a:t>
            </a:r>
            <a:r>
              <a:rPr lang="en-GB" sz="1600" dirty="0" err="1">
                <a:latin typeface="Consolas" panose="020B0609020204030204" pitchFamily="49" charset="0"/>
                <a:cs typeface="Consolas" panose="020B0609020204030204" pitchFamily="49" charset="0"/>
              </a:rPr>
              <a:t>NamedPoint</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upperRight</a:t>
            </a:r>
            <a:r>
              <a:rPr lang="en-GB" sz="1600" dirty="0">
                <a:latin typeface="Consolas" panose="020B0609020204030204" pitchFamily="49" charset="0"/>
                <a:cs typeface="Consolas" panose="020B0609020204030204" pitchFamily="49" charset="0"/>
              </a:rPr>
              <a:t> =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makeNamedPoint</a:t>
            </a:r>
            <a:r>
              <a:rPr lang="en-GB" sz="1600" dirty="0">
                <a:latin typeface="Consolas" panose="020B0609020204030204" pitchFamily="49" charset="0"/>
                <a:cs typeface="Consolas" panose="020B0609020204030204" pitchFamily="49" charset="0"/>
              </a:rPr>
              <a:t>(1.0, 1.0, "</a:t>
            </a:r>
            <a:r>
              <a:rPr lang="en-GB" sz="1600" dirty="0" err="1">
                <a:latin typeface="Consolas" panose="020B0609020204030204" pitchFamily="49" charset="0"/>
                <a:cs typeface="Consolas" panose="020B0609020204030204" pitchFamily="49" charset="0"/>
              </a:rPr>
              <a:t>upperRight</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printf</a:t>
            </a:r>
            <a:r>
              <a:rPr lang="en-GB" sz="1600" dirty="0">
                <a:latin typeface="Consolas" panose="020B0609020204030204" pitchFamily="49" charset="0"/>
                <a:cs typeface="Consolas" panose="020B0609020204030204" pitchFamily="49" charset="0"/>
              </a:rPr>
              <a:t>("distance=%f\n", distance(</a:t>
            </a:r>
          </a:p>
          <a:p>
            <a:pPr marL="0" indent="0">
              <a:buNone/>
            </a:pPr>
            <a:r>
              <a:rPr lang="en-GB" sz="1600" dirty="0">
                <a:latin typeface="Consolas" panose="020B0609020204030204" pitchFamily="49" charset="0"/>
                <a:cs typeface="Consolas" panose="020B0609020204030204" pitchFamily="49" charset="0"/>
              </a:rPr>
              <a:t>             </a:t>
            </a:r>
            <a:r>
              <a:rPr lang="en-GB" sz="1600" dirty="0">
                <a:solidFill>
                  <a:schemeClr val="accent6">
                    <a:lumMod val="75000"/>
                  </a:schemeClr>
                </a:solidFill>
                <a:latin typeface="Consolas" panose="020B0609020204030204" pitchFamily="49" charset="0"/>
                <a:cs typeface="Consolas" panose="020B0609020204030204" pitchFamily="49" charset="0"/>
              </a:rPr>
              <a:t>(struct Point*) origin,</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(struct Point*) </a:t>
            </a:r>
            <a:r>
              <a:rPr lang="en-GB" sz="1600" dirty="0" err="1">
                <a:solidFill>
                  <a:schemeClr val="accent6">
                    <a:lumMod val="75000"/>
                  </a:schemeClr>
                </a:solidFill>
                <a:latin typeface="Consolas" panose="020B0609020204030204" pitchFamily="49" charset="0"/>
                <a:cs typeface="Consolas" panose="020B0609020204030204" pitchFamily="49" charset="0"/>
              </a:rPr>
              <a:t>upperRight</a:t>
            </a:r>
            <a:r>
              <a:rPr lang="en-GB" sz="1600" dirty="0">
                <a:solidFill>
                  <a:schemeClr val="accent6">
                    <a:lumMod val="75000"/>
                  </a:schemeClr>
                </a:solidFill>
                <a:latin typeface="Consolas" panose="020B0609020204030204" pitchFamily="49" charset="0"/>
                <a:cs typeface="Consolas" panose="020B0609020204030204" pitchFamily="49" charset="0"/>
              </a:rPr>
              <a:t>)</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a:t>
            </a:r>
            <a:endParaRPr lang="en-IT" sz="1600" dirty="0"/>
          </a:p>
        </p:txBody>
      </p:sp>
      <p:sp>
        <p:nvSpPr>
          <p:cNvPr id="4" name="Slide Number Placeholder 3">
            <a:extLst>
              <a:ext uri="{FF2B5EF4-FFF2-40B4-BE49-F238E27FC236}">
                <a16:creationId xmlns:a16="http://schemas.microsoft.com/office/drawing/2014/main" id="{6855C1AD-B484-F647-A36B-1930BA7428AB}"/>
              </a:ext>
            </a:extLst>
          </p:cNvPr>
          <p:cNvSpPr>
            <a:spLocks noGrp="1"/>
          </p:cNvSpPr>
          <p:nvPr>
            <p:ph type="sldNum" sz="quarter" idx="12"/>
          </p:nvPr>
        </p:nvSpPr>
        <p:spPr/>
        <p:txBody>
          <a:bodyPr/>
          <a:lstStyle/>
          <a:p>
            <a:fld id="{D2040F39-7941-49A4-B48D-F201B18B6351}" type="slidenum">
              <a:rPr lang="it-IT" smtClean="0"/>
              <a:pPr/>
              <a:t>23</a:t>
            </a:fld>
            <a:endParaRPr lang="it-IT" dirty="0"/>
          </a:p>
        </p:txBody>
      </p:sp>
    </p:spTree>
    <p:extLst>
      <p:ext uri="{BB962C8B-B14F-4D97-AF65-F5344CB8AC3E}">
        <p14:creationId xmlns:p14="http://schemas.microsoft.com/office/powerpoint/2010/main" val="20537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Polymorphism</a:t>
            </a: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24</a:t>
            </a:fld>
            <a:endParaRPr lang="it-IT" dirty="0"/>
          </a:p>
        </p:txBody>
      </p:sp>
      <p:sp>
        <p:nvSpPr>
          <p:cNvPr id="7" name="Content Placeholder 6">
            <a:extLst>
              <a:ext uri="{FF2B5EF4-FFF2-40B4-BE49-F238E27FC236}">
                <a16:creationId xmlns:a16="http://schemas.microsoft.com/office/drawing/2014/main" id="{9014AD74-08C7-6744-8B43-BFA37682C74E}"/>
              </a:ext>
            </a:extLst>
          </p:cNvPr>
          <p:cNvSpPr>
            <a:spLocks noGrp="1"/>
          </p:cNvSpPr>
          <p:nvPr>
            <p:ph sz="half" idx="1"/>
          </p:nvPr>
        </p:nvSpPr>
        <p:spPr/>
        <p:txBody>
          <a:bodyPr>
            <a:normAutofit fontScale="92500" lnSpcReduction="10000"/>
          </a:bodyPr>
          <a:lstStyle/>
          <a:p>
            <a:r>
              <a:rPr lang="en-GB" dirty="0"/>
              <a:t>Inheritance lets us inherit attributes and methods from another class.</a:t>
            </a:r>
          </a:p>
          <a:p>
            <a:r>
              <a:rPr lang="en-GB" dirty="0">
                <a:solidFill>
                  <a:schemeClr val="accent6">
                    <a:lumMod val="75000"/>
                  </a:schemeClr>
                </a:solidFill>
              </a:rPr>
              <a:t>Polymorphism enables inherited methods to perform the same operation in different ways.</a:t>
            </a:r>
          </a:p>
          <a:p>
            <a:r>
              <a:rPr lang="en-GB" i="1" dirty="0"/>
              <a:t>Tell-Don’t-Ask principle: instead of asking an object about its state and then performing actions, it’s much easier to simply tell the object what it needs to do and let it decide for itself how to do that.</a:t>
            </a:r>
          </a:p>
        </p:txBody>
      </p:sp>
      <p:pic>
        <p:nvPicPr>
          <p:cNvPr id="8" name="Content Placeholder 5">
            <a:extLst>
              <a:ext uri="{FF2B5EF4-FFF2-40B4-BE49-F238E27FC236}">
                <a16:creationId xmlns:a16="http://schemas.microsoft.com/office/drawing/2014/main" id="{EE39E2FB-7506-3843-B8CA-86A9F2CFAD08}"/>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6593" y="2060848"/>
            <a:ext cx="5573419" cy="3240360"/>
          </a:xfrm>
        </p:spPr>
      </p:pic>
    </p:spTree>
    <p:extLst>
      <p:ext uri="{BB962C8B-B14F-4D97-AF65-F5344CB8AC3E}">
        <p14:creationId xmlns:p14="http://schemas.microsoft.com/office/powerpoint/2010/main" val="1876767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23A-D03B-C547-90BB-44D26A593270}"/>
              </a:ext>
            </a:extLst>
          </p:cNvPr>
          <p:cNvSpPr>
            <a:spLocks noGrp="1"/>
          </p:cNvSpPr>
          <p:nvPr>
            <p:ph type="title"/>
          </p:nvPr>
        </p:nvSpPr>
        <p:spPr/>
        <p:txBody>
          <a:bodyPr/>
          <a:lstStyle/>
          <a:p>
            <a:r>
              <a:rPr lang="en-IT" dirty="0"/>
              <a:t>Was it possible before?</a:t>
            </a:r>
          </a:p>
        </p:txBody>
      </p:sp>
      <p:sp>
        <p:nvSpPr>
          <p:cNvPr id="3" name="Content Placeholder 2">
            <a:extLst>
              <a:ext uri="{FF2B5EF4-FFF2-40B4-BE49-F238E27FC236}">
                <a16:creationId xmlns:a16="http://schemas.microsoft.com/office/drawing/2014/main" id="{B94FFC29-9BA8-B94A-9590-F4E12F9AF880}"/>
              </a:ext>
            </a:extLst>
          </p:cNvPr>
          <p:cNvSpPr>
            <a:spLocks noGrp="1"/>
          </p:cNvSpPr>
          <p:nvPr>
            <p:ph idx="1"/>
          </p:nvPr>
        </p:nvSpPr>
        <p:spPr/>
        <p:txBody>
          <a:bodyPr>
            <a:normAutofit fontScale="92500" lnSpcReduction="20000"/>
          </a:bodyPr>
          <a:lstStyle/>
          <a:p>
            <a:pPr marL="0" indent="0">
              <a:buNone/>
            </a:pPr>
            <a:r>
              <a:rPr lang="en-GB" sz="1400" dirty="0">
                <a:latin typeface="Consolas" panose="020B0609020204030204" pitchFamily="49" charset="0"/>
                <a:cs typeface="Consolas" panose="020B0609020204030204" pitchFamily="49" charset="0"/>
              </a:rPr>
              <a:t>#include &lt;</a:t>
            </a:r>
            <a:r>
              <a:rPr lang="en-GB" sz="1400" dirty="0" err="1">
                <a:latin typeface="Consolas" panose="020B0609020204030204" pitchFamily="49" charset="0"/>
                <a:cs typeface="Consolas" panose="020B0609020204030204" pitchFamily="49" charset="0"/>
              </a:rPr>
              <a:t>linux</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fs.h</a:t>
            </a:r>
            <a:r>
              <a:rPr lang="en-GB" sz="1400" dirty="0">
                <a:latin typeface="Consolas" panose="020B0609020204030204" pitchFamily="49" charset="0"/>
                <a:cs typeface="Consolas" panose="020B0609020204030204" pitchFamily="49" charset="0"/>
              </a:rPr>
              <a:t>&gt;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file_operations</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struct module *owner;</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loff_t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llseek</a:t>
            </a:r>
            <a:r>
              <a:rPr lang="en-GB" sz="1400" dirty="0">
                <a:latin typeface="Consolas" panose="020B0609020204030204" pitchFamily="49" charset="0"/>
                <a:cs typeface="Consolas" panose="020B0609020204030204" pitchFamily="49" charset="0"/>
              </a:rPr>
              <a:t>) (struct file *, </a:t>
            </a:r>
            <a:r>
              <a:rPr lang="en-GB" sz="1400" dirty="0" err="1">
                <a:latin typeface="Consolas" panose="020B0609020204030204" pitchFamily="49" charset="0"/>
                <a:cs typeface="Consolas" panose="020B0609020204030204" pitchFamily="49" charset="0"/>
              </a:rPr>
              <a:t>loff_t</a:t>
            </a:r>
            <a:r>
              <a:rPr lang="en-GB" sz="1400" dirty="0">
                <a:latin typeface="Consolas" panose="020B0609020204030204" pitchFamily="49" charset="0"/>
                <a:cs typeface="Consolas" panose="020B0609020204030204" pitchFamily="49" charset="0"/>
              </a:rPr>
              <a:t>, int);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ssize_t</a:t>
            </a:r>
            <a:r>
              <a:rPr lang="en-GB" sz="1400" dirty="0">
                <a:latin typeface="Consolas" panose="020B0609020204030204" pitchFamily="49" charset="0"/>
                <a:cs typeface="Consolas" panose="020B0609020204030204" pitchFamily="49" charset="0"/>
              </a:rPr>
              <a:t> (*read) (struct file *, char __user *, </a:t>
            </a:r>
            <a:r>
              <a:rPr lang="en-GB" sz="1400" dirty="0" err="1">
                <a:latin typeface="Consolas" panose="020B0609020204030204" pitchFamily="49" charset="0"/>
                <a:cs typeface="Consolas" panose="020B0609020204030204" pitchFamily="49" charset="0"/>
              </a:rPr>
              <a:t>size_t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loff_t</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ssize_t</a:t>
            </a:r>
            <a:r>
              <a:rPr lang="en-GB" sz="1400" dirty="0">
                <a:latin typeface="Consolas" panose="020B0609020204030204" pitchFamily="49" charset="0"/>
                <a:cs typeface="Consolas" panose="020B0609020204030204" pitchFamily="49" charset="0"/>
              </a:rPr>
              <a:t> (*write) (struct file *, </a:t>
            </a:r>
            <a:r>
              <a:rPr lang="en-GB" sz="1400" dirty="0" err="1">
                <a:latin typeface="Consolas" panose="020B0609020204030204" pitchFamily="49" charset="0"/>
                <a:cs typeface="Consolas" panose="020B0609020204030204" pitchFamily="49" charset="0"/>
              </a:rPr>
              <a:t>const</a:t>
            </a:r>
            <a:r>
              <a:rPr lang="en-GB" sz="1400" dirty="0">
                <a:latin typeface="Consolas" panose="020B0609020204030204" pitchFamily="49" charset="0"/>
                <a:cs typeface="Consolas" panose="020B0609020204030204" pitchFamily="49" charset="0"/>
              </a:rPr>
              <a:t> char __user *, </a:t>
            </a:r>
            <a:r>
              <a:rPr lang="en-GB" sz="1400" dirty="0" err="1">
                <a:latin typeface="Consolas" panose="020B0609020204030204" pitchFamily="49" charset="0"/>
                <a:cs typeface="Consolas" panose="020B0609020204030204" pitchFamily="49" charset="0"/>
              </a:rPr>
              <a:t>size_t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loff_t</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long (*</a:t>
            </a:r>
            <a:r>
              <a:rPr lang="en-GB" sz="1400" dirty="0" err="1">
                <a:latin typeface="Consolas" panose="020B0609020204030204" pitchFamily="49" charset="0"/>
                <a:cs typeface="Consolas" panose="020B0609020204030204" pitchFamily="49" charset="0"/>
              </a:rPr>
              <a:t>unlocked_ioctl</a:t>
            </a:r>
            <a:r>
              <a:rPr lang="en-GB" sz="1400" dirty="0">
                <a:latin typeface="Consolas" panose="020B0609020204030204" pitchFamily="49" charset="0"/>
                <a:cs typeface="Consolas" panose="020B0609020204030204" pitchFamily="49" charset="0"/>
              </a:rPr>
              <a:t>) (struct file *, unsigned int, unsigned long);</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int (*open) (struct </a:t>
            </a:r>
            <a:r>
              <a:rPr lang="en-GB" sz="1400" dirty="0" err="1">
                <a:latin typeface="Consolas" panose="020B0609020204030204" pitchFamily="49" charset="0"/>
                <a:cs typeface="Consolas" panose="020B0609020204030204" pitchFamily="49" charset="0"/>
              </a:rPr>
              <a:t>inode</a:t>
            </a:r>
            <a:r>
              <a:rPr lang="en-GB" sz="1400" dirty="0">
                <a:latin typeface="Consolas" panose="020B0609020204030204" pitchFamily="49" charset="0"/>
                <a:cs typeface="Consolas" panose="020B0609020204030204" pitchFamily="49" charset="0"/>
              </a:rPr>
              <a:t> *, struct file *);</a:t>
            </a:r>
          </a:p>
          <a:p>
            <a:pPr marL="0" indent="0">
              <a:buNone/>
            </a:pPr>
            <a:r>
              <a:rPr lang="en-GB" sz="1400" dirty="0">
                <a:latin typeface="Consolas" panose="020B0609020204030204" pitchFamily="49" charset="0"/>
                <a:cs typeface="Consolas" panose="020B0609020204030204" pitchFamily="49" charset="0"/>
              </a:rPr>
              <a:t>    int (*flush) (struct file *, </a:t>
            </a:r>
            <a:r>
              <a:rPr lang="en-GB" sz="1400" dirty="0" err="1">
                <a:latin typeface="Consolas" panose="020B0609020204030204" pitchFamily="49" charset="0"/>
                <a:cs typeface="Consolas" panose="020B0609020204030204" pitchFamily="49" charset="0"/>
              </a:rPr>
              <a:t>fl_owner_t</a:t>
            </a:r>
            <a:r>
              <a:rPr lang="en-GB" sz="1400" dirty="0">
                <a:latin typeface="Consolas" panose="020B0609020204030204" pitchFamily="49" charset="0"/>
                <a:cs typeface="Consolas" panose="020B0609020204030204" pitchFamily="49" charset="0"/>
              </a:rPr>
              <a:t> id);</a:t>
            </a:r>
          </a:p>
          <a:p>
            <a:pPr marL="0" indent="0">
              <a:buNone/>
            </a:pPr>
            <a:r>
              <a:rPr lang="en-GB" sz="1400" dirty="0">
                <a:latin typeface="Consolas" panose="020B0609020204030204" pitchFamily="49" charset="0"/>
                <a:cs typeface="Consolas" panose="020B0609020204030204" pitchFamily="49" charset="0"/>
              </a:rPr>
              <a:t>    int (*release) (struct </a:t>
            </a:r>
            <a:r>
              <a:rPr lang="en-GB" sz="1400" dirty="0" err="1">
                <a:latin typeface="Consolas" panose="020B0609020204030204" pitchFamily="49" charset="0"/>
                <a:cs typeface="Consolas" panose="020B0609020204030204" pitchFamily="49" charset="0"/>
              </a:rPr>
              <a:t>inode</a:t>
            </a:r>
            <a:r>
              <a:rPr lang="en-GB" sz="1400" dirty="0">
                <a:latin typeface="Consolas" panose="020B0609020204030204" pitchFamily="49" charset="0"/>
                <a:cs typeface="Consolas" panose="020B0609020204030204" pitchFamily="49" charset="0"/>
              </a:rPr>
              <a:t> *, struct file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https://</a:t>
            </a:r>
            <a:r>
              <a:rPr lang="en-GB" sz="1400" dirty="0" err="1">
                <a:latin typeface="Consolas" panose="020B0609020204030204" pitchFamily="49" charset="0"/>
                <a:cs typeface="Consolas" panose="020B0609020204030204" pitchFamily="49" charset="0"/>
              </a:rPr>
              <a:t>linux</a:t>
            </a:r>
            <a:r>
              <a:rPr lang="en-GB" sz="1400" dirty="0">
                <a:latin typeface="Consolas" panose="020B0609020204030204" pitchFamily="49" charset="0"/>
                <a:cs typeface="Consolas" panose="020B0609020204030204" pitchFamily="49" charset="0"/>
              </a:rPr>
              <a:t>-kernel-</a:t>
            </a:r>
            <a:r>
              <a:rPr lang="en-GB" sz="1400" dirty="0" err="1">
                <a:latin typeface="Consolas" panose="020B0609020204030204" pitchFamily="49" charset="0"/>
                <a:cs typeface="Consolas" panose="020B0609020204030204" pitchFamily="49" charset="0"/>
              </a:rPr>
              <a:t>labs.github.io</a:t>
            </a:r>
            <a:r>
              <a:rPr lang="en-GB" sz="1400" dirty="0">
                <a:latin typeface="Consolas" panose="020B0609020204030204" pitchFamily="49" charset="0"/>
                <a:cs typeface="Consolas" panose="020B0609020204030204" pitchFamily="49" charset="0"/>
              </a:rPr>
              <a:t>/refs/heads/master/labs/</a:t>
            </a:r>
            <a:r>
              <a:rPr lang="en-GB" sz="1400" dirty="0" err="1">
                <a:latin typeface="Consolas" panose="020B0609020204030204" pitchFamily="49" charset="0"/>
                <a:cs typeface="Consolas" panose="020B0609020204030204" pitchFamily="49" charset="0"/>
              </a:rPr>
              <a:t>device_drivers.html</a:t>
            </a: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855C1AD-B484-F647-A36B-1930BA7428AB}"/>
              </a:ext>
            </a:extLst>
          </p:cNvPr>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3584654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D178F5B-EA92-724B-A457-8A1DECE4098C}"/>
              </a:ext>
            </a:extLst>
          </p:cNvPr>
          <p:cNvSpPr>
            <a:spLocks noGrp="1"/>
          </p:cNvSpPr>
          <p:nvPr>
            <p:ph type="title"/>
          </p:nvPr>
        </p:nvSpPr>
        <p:spPr/>
        <p:txBody>
          <a:bodyPr/>
          <a:lstStyle/>
          <a:p>
            <a:r>
              <a:rPr lang="en-IT" dirty="0"/>
              <a:t>So What?</a:t>
            </a:r>
          </a:p>
        </p:txBody>
      </p:sp>
      <p:sp>
        <p:nvSpPr>
          <p:cNvPr id="4" name="Slide Number Placeholder 3">
            <a:extLst>
              <a:ext uri="{FF2B5EF4-FFF2-40B4-BE49-F238E27FC236}">
                <a16:creationId xmlns:a16="http://schemas.microsoft.com/office/drawing/2014/main" id="{5DFA67C2-2A04-F94B-B6D5-F209EE28F4FA}"/>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
        <p:nvSpPr>
          <p:cNvPr id="13" name="Content Placeholder 12">
            <a:extLst>
              <a:ext uri="{FF2B5EF4-FFF2-40B4-BE49-F238E27FC236}">
                <a16:creationId xmlns:a16="http://schemas.microsoft.com/office/drawing/2014/main" id="{95F4A739-7DD9-7445-B4A1-B930DB6B3802}"/>
              </a:ext>
            </a:extLst>
          </p:cNvPr>
          <p:cNvSpPr>
            <a:spLocks noGrp="1"/>
          </p:cNvSpPr>
          <p:nvPr>
            <p:ph sz="half" idx="1"/>
          </p:nvPr>
        </p:nvSpPr>
        <p:spPr/>
        <p:txBody>
          <a:bodyPr>
            <a:normAutofit fontScale="85000" lnSpcReduction="20000"/>
          </a:bodyPr>
          <a:lstStyle/>
          <a:p>
            <a:r>
              <a:rPr lang="en-GB" dirty="0"/>
              <a:t>OO is the ability, through the use of polymorphism, to gain absolute control over every source code dependency in the system. </a:t>
            </a:r>
          </a:p>
          <a:p>
            <a:r>
              <a:rPr lang="en-GB" dirty="0">
                <a:solidFill>
                  <a:schemeClr val="accent6">
                    <a:lumMod val="75000"/>
                  </a:schemeClr>
                </a:solidFill>
              </a:rPr>
              <a:t>It allows the architect to create a plugin architecture, in which modules that contain high-level policies are independent of modules that contain low-level details. </a:t>
            </a:r>
          </a:p>
          <a:p>
            <a:r>
              <a:rPr lang="en-GB" dirty="0"/>
              <a:t>The low-level details are relegated to plugin modules that can be deployed and developed independently from the modules that contain high-level policies. </a:t>
            </a:r>
          </a:p>
          <a:p>
            <a:pPr marL="0" indent="0">
              <a:buNone/>
            </a:pPr>
            <a:endParaRPr lang="en-IT" dirty="0"/>
          </a:p>
        </p:txBody>
      </p:sp>
      <p:pic>
        <p:nvPicPr>
          <p:cNvPr id="14" name="Content Placeholder 5">
            <a:extLst>
              <a:ext uri="{FF2B5EF4-FFF2-40B4-BE49-F238E27FC236}">
                <a16:creationId xmlns:a16="http://schemas.microsoft.com/office/drawing/2014/main" id="{93C22326-2436-FA45-82ED-F54A320AA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0" y="1600201"/>
            <a:ext cx="5384800" cy="2592935"/>
          </a:xfrm>
          <a:prstGeom prst="rect">
            <a:avLst/>
          </a:prstGeom>
        </p:spPr>
      </p:pic>
      <p:pic>
        <p:nvPicPr>
          <p:cNvPr id="15" name="Picture 14">
            <a:extLst>
              <a:ext uri="{FF2B5EF4-FFF2-40B4-BE49-F238E27FC236}">
                <a16:creationId xmlns:a16="http://schemas.microsoft.com/office/drawing/2014/main" id="{DB0655E5-68B1-5841-8E0A-5AD8F38BE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266" y="4333488"/>
            <a:ext cx="3629467" cy="1888860"/>
          </a:xfrm>
          <a:prstGeom prst="rect">
            <a:avLst/>
          </a:prstGeom>
        </p:spPr>
      </p:pic>
    </p:spTree>
    <p:extLst>
      <p:ext uri="{BB962C8B-B14F-4D97-AF65-F5344CB8AC3E}">
        <p14:creationId xmlns:p14="http://schemas.microsoft.com/office/powerpoint/2010/main" val="3202176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Wrapping</a:t>
            </a:r>
            <a:r>
              <a:rPr lang="it-IT" dirty="0"/>
              <a:t> up</a:t>
            </a:r>
          </a:p>
        </p:txBody>
      </p:sp>
      <p:sp>
        <p:nvSpPr>
          <p:cNvPr id="4" name="Segnaposto contenuto 3"/>
          <p:cNvSpPr>
            <a:spLocks noGrp="1"/>
          </p:cNvSpPr>
          <p:nvPr>
            <p:ph sz="half" idx="1"/>
          </p:nvPr>
        </p:nvSpPr>
        <p:spPr/>
        <p:txBody>
          <a:bodyPr>
            <a:normAutofit fontScale="85000" lnSpcReduction="10000"/>
          </a:bodyPr>
          <a:lstStyle/>
          <a:p>
            <a:r>
              <a:rPr lang="it-IT" dirty="0">
                <a:solidFill>
                  <a:srgbClr val="00B050"/>
                </a:solidFill>
              </a:rPr>
              <a:t>Cooperative </a:t>
            </a:r>
            <a:r>
              <a:rPr lang="it-IT" dirty="0" err="1">
                <a:solidFill>
                  <a:srgbClr val="00B050"/>
                </a:solidFill>
              </a:rPr>
              <a:t>development</a:t>
            </a:r>
            <a:r>
              <a:rPr lang="it-IT" dirty="0">
                <a:solidFill>
                  <a:srgbClr val="00B050"/>
                </a:solidFill>
              </a:rPr>
              <a:t> </a:t>
            </a:r>
          </a:p>
          <a:p>
            <a:pPr lvl="1"/>
            <a:r>
              <a:rPr lang="it-IT" dirty="0" err="1"/>
              <a:t>Different</a:t>
            </a:r>
            <a:r>
              <a:rPr lang="it-IT" dirty="0"/>
              <a:t> </a:t>
            </a:r>
            <a:r>
              <a:rPr lang="it-IT" dirty="0" err="1"/>
              <a:t>people</a:t>
            </a:r>
            <a:r>
              <a:rPr lang="it-IT" dirty="0"/>
              <a:t> </a:t>
            </a:r>
            <a:r>
              <a:rPr lang="it-IT" dirty="0" err="1"/>
              <a:t>working</a:t>
            </a:r>
            <a:r>
              <a:rPr lang="it-IT" dirty="0"/>
              <a:t> on </a:t>
            </a:r>
            <a:r>
              <a:rPr lang="it-IT" dirty="0" err="1"/>
              <a:t>different</a:t>
            </a:r>
            <a:r>
              <a:rPr lang="it-IT" dirty="0"/>
              <a:t> </a:t>
            </a:r>
            <a:r>
              <a:rPr lang="it-IT" dirty="0" err="1"/>
              <a:t>classes</a:t>
            </a:r>
            <a:endParaRPr lang="it-IT" dirty="0"/>
          </a:p>
          <a:p>
            <a:r>
              <a:rPr lang="it-IT" dirty="0" err="1">
                <a:solidFill>
                  <a:srgbClr val="00B050"/>
                </a:solidFill>
              </a:rPr>
              <a:t>Incremental</a:t>
            </a:r>
            <a:r>
              <a:rPr lang="it-IT" dirty="0">
                <a:solidFill>
                  <a:srgbClr val="00B050"/>
                </a:solidFill>
              </a:rPr>
              <a:t> design and </a:t>
            </a:r>
            <a:r>
              <a:rPr lang="it-IT" dirty="0" err="1">
                <a:solidFill>
                  <a:srgbClr val="00B050"/>
                </a:solidFill>
              </a:rPr>
              <a:t>development</a:t>
            </a:r>
            <a:endParaRPr lang="it-IT" dirty="0">
              <a:solidFill>
                <a:srgbClr val="00B050"/>
              </a:solidFill>
            </a:endParaRPr>
          </a:p>
          <a:p>
            <a:pPr lvl="1"/>
            <a:r>
              <a:rPr lang="it-IT" dirty="0" err="1"/>
              <a:t>Define</a:t>
            </a:r>
            <a:r>
              <a:rPr lang="it-IT" dirty="0"/>
              <a:t> new </a:t>
            </a:r>
            <a:r>
              <a:rPr lang="it-IT" dirty="0" err="1"/>
              <a:t>classes</a:t>
            </a:r>
            <a:r>
              <a:rPr lang="it-IT" dirty="0"/>
              <a:t> by </a:t>
            </a:r>
            <a:r>
              <a:rPr lang="it-IT" dirty="0" err="1"/>
              <a:t>extending</a:t>
            </a:r>
            <a:r>
              <a:rPr lang="it-IT" dirty="0"/>
              <a:t> the </a:t>
            </a:r>
            <a:r>
              <a:rPr lang="it-IT" dirty="0" err="1"/>
              <a:t>exsisting</a:t>
            </a:r>
            <a:r>
              <a:rPr lang="it-IT" dirty="0"/>
              <a:t> </a:t>
            </a:r>
            <a:r>
              <a:rPr lang="it-IT" dirty="0" err="1"/>
              <a:t>ones</a:t>
            </a:r>
            <a:r>
              <a:rPr lang="it-IT" dirty="0"/>
              <a:t> </a:t>
            </a:r>
          </a:p>
          <a:p>
            <a:r>
              <a:rPr lang="it-IT" dirty="0">
                <a:solidFill>
                  <a:srgbClr val="00B050"/>
                </a:solidFill>
              </a:rPr>
              <a:t>Code management</a:t>
            </a:r>
          </a:p>
          <a:p>
            <a:pPr lvl="1"/>
            <a:r>
              <a:rPr lang="it-IT" dirty="0"/>
              <a:t>Bugs on </a:t>
            </a:r>
            <a:r>
              <a:rPr lang="it-IT" dirty="0" err="1"/>
              <a:t>object</a:t>
            </a:r>
            <a:r>
              <a:rPr lang="it-IT" dirty="0"/>
              <a:t> data are </a:t>
            </a:r>
            <a:r>
              <a:rPr lang="it-IT" dirty="0" err="1"/>
              <a:t>easier</a:t>
            </a:r>
            <a:r>
              <a:rPr lang="it-IT" dirty="0"/>
              <a:t> to spot. </a:t>
            </a:r>
            <a:r>
              <a:rPr lang="it-IT" dirty="0" err="1"/>
              <a:t>Since</a:t>
            </a:r>
            <a:r>
              <a:rPr lang="it-IT" dirty="0"/>
              <a:t> data are </a:t>
            </a:r>
            <a:r>
              <a:rPr lang="it-IT" dirty="0" err="1"/>
              <a:t>not</a:t>
            </a:r>
            <a:r>
              <a:rPr lang="it-IT" dirty="0"/>
              <a:t> </a:t>
            </a:r>
            <a:r>
              <a:rPr lang="it-IT" dirty="0" err="1"/>
              <a:t>visible</a:t>
            </a:r>
            <a:r>
              <a:rPr lang="it-IT" dirty="0"/>
              <a:t> from the </a:t>
            </a:r>
            <a:r>
              <a:rPr lang="it-IT" dirty="0" err="1"/>
              <a:t>outside</a:t>
            </a:r>
            <a:r>
              <a:rPr lang="it-IT" dirty="0"/>
              <a:t>, </a:t>
            </a:r>
            <a:r>
              <a:rPr lang="it-IT" dirty="0" err="1"/>
              <a:t>errors</a:t>
            </a:r>
            <a:r>
              <a:rPr lang="it-IT" dirty="0"/>
              <a:t> </a:t>
            </a:r>
            <a:r>
              <a:rPr lang="it-IT" dirty="0" err="1"/>
              <a:t>mostly</a:t>
            </a:r>
            <a:r>
              <a:rPr lang="it-IT" dirty="0"/>
              <a:t> </a:t>
            </a:r>
            <a:r>
              <a:rPr lang="it-IT" dirty="0" err="1"/>
              <a:t>occurs</a:t>
            </a:r>
            <a:r>
              <a:rPr lang="it-IT" dirty="0"/>
              <a:t> in the </a:t>
            </a:r>
            <a:r>
              <a:rPr lang="it-IT" dirty="0" err="1"/>
              <a:t>object</a:t>
            </a:r>
            <a:r>
              <a:rPr lang="it-IT" dirty="0"/>
              <a:t> </a:t>
            </a:r>
            <a:r>
              <a:rPr lang="it-IT" dirty="0" err="1"/>
              <a:t>handling</a:t>
            </a:r>
            <a:r>
              <a:rPr lang="it-IT" dirty="0"/>
              <a:t> the data </a:t>
            </a:r>
          </a:p>
          <a:p>
            <a:pPr lvl="1"/>
            <a:r>
              <a:rPr lang="it-IT" dirty="0" err="1"/>
              <a:t>Changes</a:t>
            </a:r>
            <a:r>
              <a:rPr lang="it-IT" dirty="0"/>
              <a:t> on a </a:t>
            </a:r>
            <a:r>
              <a:rPr lang="it-IT" dirty="0" err="1"/>
              <a:t>specific</a:t>
            </a:r>
            <a:r>
              <a:rPr lang="it-IT" dirty="0"/>
              <a:t> </a:t>
            </a:r>
            <a:r>
              <a:rPr lang="it-IT" dirty="0" err="1"/>
              <a:t>class</a:t>
            </a:r>
            <a:r>
              <a:rPr lang="it-IT" dirty="0"/>
              <a:t> do </a:t>
            </a:r>
            <a:r>
              <a:rPr lang="it-IT" dirty="0" err="1"/>
              <a:t>not</a:t>
            </a:r>
            <a:r>
              <a:rPr lang="it-IT" dirty="0"/>
              <a:t> impact </a:t>
            </a:r>
            <a:r>
              <a:rPr lang="it-IT" dirty="0" err="1"/>
              <a:t>other</a:t>
            </a:r>
            <a:r>
              <a:rPr lang="it-IT" dirty="0"/>
              <a:t> </a:t>
            </a:r>
            <a:r>
              <a:rPr lang="it-IT" dirty="0" err="1"/>
              <a:t>classes</a:t>
            </a:r>
            <a:r>
              <a:rPr lang="it-IT" dirty="0"/>
              <a:t> (</a:t>
            </a:r>
            <a:r>
              <a:rPr lang="it-IT" dirty="0" err="1"/>
              <a:t>unless</a:t>
            </a:r>
            <a:r>
              <a:rPr lang="it-IT" dirty="0"/>
              <a:t> </a:t>
            </a:r>
            <a:r>
              <a:rPr lang="it-IT" dirty="0" err="1"/>
              <a:t>external</a:t>
            </a:r>
            <a:r>
              <a:rPr lang="it-IT" dirty="0"/>
              <a:t> </a:t>
            </a:r>
            <a:r>
              <a:rPr lang="it-IT" dirty="0" err="1"/>
              <a:t>interface</a:t>
            </a:r>
            <a:r>
              <a:rPr lang="it-IT" dirty="0"/>
              <a:t> </a:t>
            </a:r>
            <a:r>
              <a:rPr lang="it-IT" dirty="0" err="1"/>
              <a:t>is</a:t>
            </a:r>
            <a:r>
              <a:rPr lang="it-IT" dirty="0"/>
              <a:t> </a:t>
            </a:r>
            <a:r>
              <a:rPr lang="it-IT" dirty="0" err="1"/>
              <a:t>modified</a:t>
            </a:r>
            <a:r>
              <a:rPr lang="it-IT" dirty="0"/>
              <a:t>)</a:t>
            </a:r>
          </a:p>
          <a:p>
            <a:pPr lvl="1"/>
            <a:endParaRPr lang="it-IT" dirty="0"/>
          </a:p>
          <a:p>
            <a:pPr lvl="1"/>
            <a:endParaRPr lang="it-IT" dirty="0"/>
          </a:p>
        </p:txBody>
      </p:sp>
      <p:sp>
        <p:nvSpPr>
          <p:cNvPr id="5" name="Content Placeholder 4">
            <a:extLst>
              <a:ext uri="{FF2B5EF4-FFF2-40B4-BE49-F238E27FC236}">
                <a16:creationId xmlns:a16="http://schemas.microsoft.com/office/drawing/2014/main" id="{A6E73DAC-B42F-3D45-81F1-154D7610652D}"/>
              </a:ext>
            </a:extLst>
          </p:cNvPr>
          <p:cNvSpPr>
            <a:spLocks noGrp="1"/>
          </p:cNvSpPr>
          <p:nvPr>
            <p:ph sz="half" idx="2"/>
          </p:nvPr>
        </p:nvSpPr>
        <p:spPr/>
        <p:txBody>
          <a:bodyPr>
            <a:normAutofit fontScale="85000" lnSpcReduction="10000"/>
          </a:bodyPr>
          <a:lstStyle/>
          <a:p>
            <a:r>
              <a:rPr lang="it-IT" dirty="0" err="1">
                <a:solidFill>
                  <a:srgbClr val="FF0000"/>
                </a:solidFill>
              </a:rPr>
              <a:t>Needs</a:t>
            </a:r>
            <a:r>
              <a:rPr lang="it-IT" dirty="0">
                <a:solidFill>
                  <a:srgbClr val="FF0000"/>
                </a:solidFill>
              </a:rPr>
              <a:t> a Object </a:t>
            </a:r>
            <a:r>
              <a:rPr lang="it-IT" dirty="0" err="1">
                <a:solidFill>
                  <a:srgbClr val="FF0000"/>
                </a:solidFill>
              </a:rPr>
              <a:t>Oriented</a:t>
            </a:r>
            <a:r>
              <a:rPr lang="it-IT" dirty="0">
                <a:solidFill>
                  <a:srgbClr val="FF0000"/>
                </a:solidFill>
              </a:rPr>
              <a:t> way of </a:t>
            </a:r>
            <a:r>
              <a:rPr lang="it-IT" dirty="0" err="1">
                <a:solidFill>
                  <a:srgbClr val="FF0000"/>
                </a:solidFill>
              </a:rPr>
              <a:t>thinking</a:t>
            </a:r>
            <a:endParaRPr lang="it-IT" dirty="0">
              <a:solidFill>
                <a:srgbClr val="FF0000"/>
              </a:solidFill>
            </a:endParaRPr>
          </a:p>
          <a:p>
            <a:r>
              <a:rPr lang="it-IT" dirty="0" err="1">
                <a:solidFill>
                  <a:srgbClr val="FF0000"/>
                </a:solidFill>
              </a:rPr>
              <a:t>Complex</a:t>
            </a:r>
            <a:r>
              <a:rPr lang="it-IT" dirty="0">
                <a:solidFill>
                  <a:srgbClr val="FF0000"/>
                </a:solidFill>
              </a:rPr>
              <a:t> design </a:t>
            </a:r>
            <a:r>
              <a:rPr lang="it-IT" dirty="0"/>
              <a:t>(e.g., </a:t>
            </a:r>
            <a:r>
              <a:rPr lang="it-IT" dirty="0" err="1"/>
              <a:t>Which</a:t>
            </a:r>
            <a:r>
              <a:rPr lang="it-IT" dirty="0"/>
              <a:t> </a:t>
            </a:r>
            <a:r>
              <a:rPr lang="it-IT" dirty="0" err="1"/>
              <a:t>classes</a:t>
            </a:r>
            <a:r>
              <a:rPr lang="it-IT" dirty="0"/>
              <a:t>?, How </a:t>
            </a:r>
            <a:r>
              <a:rPr lang="it-IT" dirty="0" err="1"/>
              <a:t>many</a:t>
            </a:r>
            <a:r>
              <a:rPr lang="it-IT" dirty="0"/>
              <a:t> </a:t>
            </a:r>
            <a:r>
              <a:rPr lang="it-IT" dirty="0" err="1"/>
              <a:t>classes</a:t>
            </a:r>
            <a:r>
              <a:rPr lang="it-IT" dirty="0"/>
              <a:t>?)</a:t>
            </a:r>
          </a:p>
          <a:p>
            <a:r>
              <a:rPr lang="en-US" dirty="0">
                <a:solidFill>
                  <a:srgbClr val="FF0000"/>
                </a:solidFill>
              </a:rPr>
              <a:t>Benefits only occur in large programs</a:t>
            </a:r>
          </a:p>
          <a:p>
            <a:pPr lvl="1"/>
            <a:r>
              <a:rPr lang="en-US" dirty="0"/>
              <a:t>Programs &lt; 1K lines, spaghetti code is still understandable and fast to write</a:t>
            </a:r>
          </a:p>
          <a:p>
            <a:pPr lvl="1"/>
            <a:r>
              <a:rPr lang="en-US" dirty="0"/>
              <a:t>Programs &gt; 10K lines, spaghetti code is almost inevitable</a:t>
            </a:r>
          </a:p>
          <a:p>
            <a:endParaRPr lang="en-IT" dirty="0"/>
          </a:p>
        </p:txBody>
      </p:sp>
      <p:sp>
        <p:nvSpPr>
          <p:cNvPr id="3" name="Segnaposto numero diapositiva 2"/>
          <p:cNvSpPr>
            <a:spLocks noGrp="1"/>
          </p:cNvSpPr>
          <p:nvPr>
            <p:ph type="sldNum" sz="quarter" idx="12"/>
          </p:nvPr>
        </p:nvSpPr>
        <p:spPr/>
        <p:txBody>
          <a:bodyPr/>
          <a:lstStyle/>
          <a:p>
            <a:fld id="{D2040F39-7941-49A4-B48D-F201B18B6351}" type="slidenum">
              <a:rPr lang="it-IT" smtClean="0"/>
              <a:pPr/>
              <a:t>27</a:t>
            </a:fld>
            <a:endParaRPr lang="it-IT"/>
          </a:p>
        </p:txBody>
      </p:sp>
    </p:spTree>
    <p:extLst>
      <p:ext uri="{BB962C8B-B14F-4D97-AF65-F5344CB8AC3E}">
        <p14:creationId xmlns:p14="http://schemas.microsoft.com/office/powerpoint/2010/main" val="1567186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4D4FA-F62E-2746-82F7-DD9BE11B0BB3}"/>
              </a:ext>
            </a:extLst>
          </p:cNvPr>
          <p:cNvSpPr>
            <a:spLocks noGrp="1"/>
          </p:cNvSpPr>
          <p:nvPr>
            <p:ph type="title"/>
          </p:nvPr>
        </p:nvSpPr>
        <p:spPr/>
        <p:txBody>
          <a:bodyPr/>
          <a:lstStyle/>
          <a:p>
            <a:r>
              <a:rPr lang="en-IT" dirty="0"/>
              <a:t>Is OOP the end?</a:t>
            </a:r>
          </a:p>
        </p:txBody>
      </p:sp>
      <p:sp>
        <p:nvSpPr>
          <p:cNvPr id="5" name="Slide Number Placeholder 4">
            <a:extLst>
              <a:ext uri="{FF2B5EF4-FFF2-40B4-BE49-F238E27FC236}">
                <a16:creationId xmlns:a16="http://schemas.microsoft.com/office/drawing/2014/main" id="{3A9C7F8D-3E7A-AB48-8463-F0FDC5BD61A0}"/>
              </a:ext>
            </a:extLst>
          </p:cNvPr>
          <p:cNvSpPr>
            <a:spLocks noGrp="1"/>
          </p:cNvSpPr>
          <p:nvPr>
            <p:ph type="sldNum" sz="quarter" idx="12"/>
          </p:nvPr>
        </p:nvSpPr>
        <p:spPr/>
        <p:txBody>
          <a:bodyPr/>
          <a:lstStyle/>
          <a:p>
            <a:fld id="{D2040F39-7941-49A4-B48D-F201B18B6351}" type="slidenum">
              <a:rPr lang="it-IT" smtClean="0"/>
              <a:pPr/>
              <a:t>28</a:t>
            </a:fld>
            <a:endParaRPr lang="it-IT" dirty="0"/>
          </a:p>
        </p:txBody>
      </p:sp>
      <p:pic>
        <p:nvPicPr>
          <p:cNvPr id="12" name="Picture 11">
            <a:extLst>
              <a:ext uri="{FF2B5EF4-FFF2-40B4-BE49-F238E27FC236}">
                <a16:creationId xmlns:a16="http://schemas.microsoft.com/office/drawing/2014/main" id="{ABE747DD-4D3F-FC4D-ADCF-6D5DB6ACD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6792"/>
            <a:ext cx="6401207" cy="4517877"/>
          </a:xfrm>
          <a:prstGeom prst="rect">
            <a:avLst/>
          </a:prstGeom>
        </p:spPr>
      </p:pic>
      <p:pic>
        <p:nvPicPr>
          <p:cNvPr id="14" name="Picture 13">
            <a:extLst>
              <a:ext uri="{FF2B5EF4-FFF2-40B4-BE49-F238E27FC236}">
                <a16:creationId xmlns:a16="http://schemas.microsoft.com/office/drawing/2014/main" id="{914D213B-1026-7C4D-A18D-7C3536CF5D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710" y="1668046"/>
            <a:ext cx="5891930" cy="3993202"/>
          </a:xfrm>
          <a:prstGeom prst="rect">
            <a:avLst/>
          </a:prstGeom>
        </p:spPr>
      </p:pic>
    </p:spTree>
    <p:extLst>
      <p:ext uri="{BB962C8B-B14F-4D97-AF65-F5344CB8AC3E}">
        <p14:creationId xmlns:p14="http://schemas.microsoft.com/office/powerpoint/2010/main" val="3652340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1206-7FDE-CE44-A7B7-27C24EFED829}"/>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90A5C2CE-89CB-6840-B25F-C998048FE444}"/>
              </a:ext>
            </a:extLst>
          </p:cNvPr>
          <p:cNvSpPr>
            <a:spLocks noGrp="1"/>
          </p:cNvSpPr>
          <p:nvPr>
            <p:ph idx="1"/>
          </p:nvPr>
        </p:nvSpPr>
        <p:spPr/>
        <p:txBody>
          <a:bodyPr>
            <a:normAutofit/>
          </a:bodyPr>
          <a:lstStyle/>
          <a:p>
            <a:pPr marL="0" indent="0">
              <a:buNone/>
            </a:pPr>
            <a:r>
              <a:rPr lang="en-GB" i="1" dirty="0"/>
              <a:t>Learning to write clean code is hard work. It requires more than just the knowledge of principles and patterns. You must sweat over it. You must practice it yourself, and watch yourself fail. You must watch others practice it and fail. You must see them stumble and retrace their steps. You must see them agonize over decisions and see the price they pay for making those decisions the wrong way.  -- </a:t>
            </a:r>
            <a:r>
              <a:rPr lang="en-GB" b="1" dirty="0"/>
              <a:t>Clean Code, Robert C. Martin</a:t>
            </a:r>
          </a:p>
          <a:p>
            <a:pPr marL="0" indent="0">
              <a:buNone/>
            </a:pPr>
            <a:endParaRPr lang="en-IT" i="1" dirty="0"/>
          </a:p>
        </p:txBody>
      </p:sp>
      <p:sp>
        <p:nvSpPr>
          <p:cNvPr id="4" name="Slide Number Placeholder 3">
            <a:extLst>
              <a:ext uri="{FF2B5EF4-FFF2-40B4-BE49-F238E27FC236}">
                <a16:creationId xmlns:a16="http://schemas.microsoft.com/office/drawing/2014/main" id="{B417FA4D-77E5-2445-998B-5A8232D865C0}"/>
              </a:ext>
            </a:extLst>
          </p:cNvPr>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270490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CEB3-D9A7-1348-9330-F40D5CC37AAA}"/>
              </a:ext>
            </a:extLst>
          </p:cNvPr>
          <p:cNvSpPr>
            <a:spLocks noGrp="1"/>
          </p:cNvSpPr>
          <p:nvPr>
            <p:ph type="title"/>
          </p:nvPr>
        </p:nvSpPr>
        <p:spPr/>
        <p:txBody>
          <a:bodyPr/>
          <a:lstStyle/>
          <a:p>
            <a:r>
              <a:rPr lang="en-IT" dirty="0"/>
              <a:t>The Present</a:t>
            </a:r>
          </a:p>
        </p:txBody>
      </p:sp>
      <p:pic>
        <p:nvPicPr>
          <p:cNvPr id="6" name="Content Placeholder 5">
            <a:extLst>
              <a:ext uri="{FF2B5EF4-FFF2-40B4-BE49-F238E27FC236}">
                <a16:creationId xmlns:a16="http://schemas.microsoft.com/office/drawing/2014/main" id="{AD8A8977-5764-8343-9CAD-C8C90C37A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055" y="1500868"/>
            <a:ext cx="7655890" cy="4736444"/>
          </a:xfrm>
        </p:spPr>
      </p:pic>
      <p:sp>
        <p:nvSpPr>
          <p:cNvPr id="4" name="Slide Number Placeholder 3">
            <a:extLst>
              <a:ext uri="{FF2B5EF4-FFF2-40B4-BE49-F238E27FC236}">
                <a16:creationId xmlns:a16="http://schemas.microsoft.com/office/drawing/2014/main" id="{A2441CDF-1100-7945-8192-F50DEFA2FBAB}"/>
              </a:ext>
            </a:extLst>
          </p:cNvPr>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1148712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Past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a:t>
            </a:fld>
            <a:endParaRPr lang="it-IT" dirty="0"/>
          </a:p>
        </p:txBody>
      </p:sp>
      <p:pic>
        <p:nvPicPr>
          <p:cNvPr id="8" name="Content Placeholder 7">
            <a:extLst>
              <a:ext uri="{FF2B5EF4-FFF2-40B4-BE49-F238E27FC236}">
                <a16:creationId xmlns:a16="http://schemas.microsoft.com/office/drawing/2014/main" id="{D8C05A25-4AE1-9447-B26E-40527A9C7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1624" y="1513499"/>
            <a:ext cx="6768752" cy="5231886"/>
          </a:xfrm>
        </p:spPr>
      </p:pic>
      <p:sp>
        <p:nvSpPr>
          <p:cNvPr id="5" name="TextBox 4">
            <a:extLst>
              <a:ext uri="{FF2B5EF4-FFF2-40B4-BE49-F238E27FC236}">
                <a16:creationId xmlns:a16="http://schemas.microsoft.com/office/drawing/2014/main" id="{77B79B1A-0F01-1340-B8E5-DD8EAD85C837}"/>
              </a:ext>
            </a:extLst>
          </p:cNvPr>
          <p:cNvSpPr txBox="1"/>
          <p:nvPr/>
        </p:nvSpPr>
        <p:spPr>
          <a:xfrm>
            <a:off x="7248128" y="1513499"/>
            <a:ext cx="6179344" cy="369332"/>
          </a:xfrm>
          <a:prstGeom prst="rect">
            <a:avLst/>
          </a:prstGeom>
          <a:noFill/>
        </p:spPr>
        <p:txBody>
          <a:bodyPr wrap="square">
            <a:spAutoFit/>
          </a:bodyPr>
          <a:lstStyle/>
          <a:p>
            <a:r>
              <a:rPr lang="en-IT" dirty="0"/>
              <a:t>https://www.youtube.com/watch?v=YqxeLodyyqA</a:t>
            </a:r>
          </a:p>
        </p:txBody>
      </p:sp>
    </p:spTree>
    <p:extLst>
      <p:ext uri="{BB962C8B-B14F-4D97-AF65-F5344CB8AC3E}">
        <p14:creationId xmlns:p14="http://schemas.microsoft.com/office/powerpoint/2010/main" val="3993841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CEB3-D9A7-1348-9330-F40D5CC37AAA}"/>
              </a:ext>
            </a:extLst>
          </p:cNvPr>
          <p:cNvSpPr>
            <a:spLocks noGrp="1"/>
          </p:cNvSpPr>
          <p:nvPr>
            <p:ph type="title"/>
          </p:nvPr>
        </p:nvSpPr>
        <p:spPr/>
        <p:txBody>
          <a:bodyPr/>
          <a:lstStyle/>
          <a:p>
            <a:r>
              <a:rPr lang="en-IT" dirty="0"/>
              <a:t>The Future?</a:t>
            </a:r>
          </a:p>
        </p:txBody>
      </p:sp>
      <p:sp>
        <p:nvSpPr>
          <p:cNvPr id="4" name="Slide Number Placeholder 3">
            <a:extLst>
              <a:ext uri="{FF2B5EF4-FFF2-40B4-BE49-F238E27FC236}">
                <a16:creationId xmlns:a16="http://schemas.microsoft.com/office/drawing/2014/main" id="{A2441CDF-1100-7945-8192-F50DEFA2FBAB}"/>
              </a:ext>
            </a:extLst>
          </p:cNvPr>
          <p:cNvSpPr>
            <a:spLocks noGrp="1"/>
          </p:cNvSpPr>
          <p:nvPr>
            <p:ph type="sldNum" sz="quarter" idx="12"/>
          </p:nvPr>
        </p:nvSpPr>
        <p:spPr/>
        <p:txBody>
          <a:bodyPr/>
          <a:lstStyle/>
          <a:p>
            <a:fld id="{D2040F39-7941-49A4-B48D-F201B18B6351}" type="slidenum">
              <a:rPr lang="it-IT" smtClean="0"/>
              <a:pPr/>
              <a:t>5</a:t>
            </a:fld>
            <a:endParaRPr lang="it-IT" dirty="0"/>
          </a:p>
        </p:txBody>
      </p:sp>
      <p:pic>
        <p:nvPicPr>
          <p:cNvPr id="8" name="Picture 7">
            <a:extLst>
              <a:ext uri="{FF2B5EF4-FFF2-40B4-BE49-F238E27FC236}">
                <a16:creationId xmlns:a16="http://schemas.microsoft.com/office/drawing/2014/main" id="{6E07F831-2624-5845-BFCF-EA39CA378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52" y="3789040"/>
            <a:ext cx="4677109" cy="2626241"/>
          </a:xfrm>
          <a:prstGeom prst="rect">
            <a:avLst/>
          </a:prstGeom>
        </p:spPr>
      </p:pic>
      <p:pic>
        <p:nvPicPr>
          <p:cNvPr id="10" name="Picture 9">
            <a:extLst>
              <a:ext uri="{FF2B5EF4-FFF2-40B4-BE49-F238E27FC236}">
                <a16:creationId xmlns:a16="http://schemas.microsoft.com/office/drawing/2014/main" id="{D0B973F4-99D6-F44D-9B70-995E6FA72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56792"/>
            <a:ext cx="10668000" cy="2730500"/>
          </a:xfrm>
          <a:prstGeom prst="rect">
            <a:avLst/>
          </a:prstGeom>
        </p:spPr>
      </p:pic>
    </p:spTree>
    <p:extLst>
      <p:ext uri="{BB962C8B-B14F-4D97-AF65-F5344CB8AC3E}">
        <p14:creationId xmlns:p14="http://schemas.microsoft.com/office/powerpoint/2010/main" val="366569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9062-6C80-2242-8C8E-D12BE739DC9C}"/>
              </a:ext>
            </a:extLst>
          </p:cNvPr>
          <p:cNvSpPr>
            <a:spLocks noGrp="1"/>
          </p:cNvSpPr>
          <p:nvPr>
            <p:ph type="title"/>
          </p:nvPr>
        </p:nvSpPr>
        <p:spPr/>
        <p:txBody>
          <a:bodyPr/>
          <a:lstStyle/>
          <a:p>
            <a:r>
              <a:rPr lang="it-IT" dirty="0" err="1"/>
              <a:t>Why</a:t>
            </a:r>
            <a:r>
              <a:rPr lang="it-IT" dirty="0"/>
              <a:t> OOP?</a:t>
            </a:r>
          </a:p>
        </p:txBody>
      </p:sp>
      <p:pic>
        <p:nvPicPr>
          <p:cNvPr id="6" name="Content Placeholder 5">
            <a:extLst>
              <a:ext uri="{FF2B5EF4-FFF2-40B4-BE49-F238E27FC236}">
                <a16:creationId xmlns:a16="http://schemas.microsoft.com/office/drawing/2014/main" id="{C81B8DCE-749B-DB43-A178-9769775F9083}"/>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609600" y="2011455"/>
            <a:ext cx="5990456" cy="3993637"/>
          </a:xfrm>
        </p:spPr>
      </p:pic>
      <p:sp>
        <p:nvSpPr>
          <p:cNvPr id="4" name="Slide Number Placeholder 3">
            <a:extLst>
              <a:ext uri="{FF2B5EF4-FFF2-40B4-BE49-F238E27FC236}">
                <a16:creationId xmlns:a16="http://schemas.microsoft.com/office/drawing/2014/main" id="{7B9C021D-862E-0941-903A-182A07F39385}"/>
              </a:ext>
            </a:extLst>
          </p:cNvPr>
          <p:cNvSpPr>
            <a:spLocks noGrp="1"/>
          </p:cNvSpPr>
          <p:nvPr>
            <p:ph type="sldNum" sz="quarter" idx="12"/>
          </p:nvPr>
        </p:nvSpPr>
        <p:spPr/>
        <p:txBody>
          <a:bodyPr/>
          <a:lstStyle/>
          <a:p>
            <a:fld id="{D2040F39-7941-49A4-B48D-F201B18B6351}" type="slidenum">
              <a:rPr lang="it-IT" smtClean="0"/>
              <a:pPr/>
              <a:t>6</a:t>
            </a:fld>
            <a:endParaRPr lang="it-IT" dirty="0"/>
          </a:p>
        </p:txBody>
      </p:sp>
      <p:pic>
        <p:nvPicPr>
          <p:cNvPr id="5" name="Content Placeholder 11">
            <a:extLst>
              <a:ext uri="{FF2B5EF4-FFF2-40B4-BE49-F238E27FC236}">
                <a16:creationId xmlns:a16="http://schemas.microsoft.com/office/drawing/2014/main" id="{E3CF5435-4761-F748-A1AB-D8B4E9B5FC2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960095" y="2132856"/>
            <a:ext cx="5088565" cy="3816424"/>
          </a:xfrm>
          <a:prstGeom prst="rect">
            <a:avLst/>
          </a:prstGeom>
        </p:spPr>
      </p:pic>
    </p:spTree>
    <p:extLst>
      <p:ext uri="{BB962C8B-B14F-4D97-AF65-F5344CB8AC3E}">
        <p14:creationId xmlns:p14="http://schemas.microsoft.com/office/powerpoint/2010/main" val="3288995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16C9-24D5-144B-A6C2-16E98E5F74FD}"/>
              </a:ext>
            </a:extLst>
          </p:cNvPr>
          <p:cNvSpPr>
            <a:spLocks noGrp="1"/>
          </p:cNvSpPr>
          <p:nvPr>
            <p:ph type="title"/>
          </p:nvPr>
        </p:nvSpPr>
        <p:spPr/>
        <p:txBody>
          <a:bodyPr/>
          <a:lstStyle/>
          <a:p>
            <a:r>
              <a:rPr lang="it-IT" dirty="0" err="1"/>
              <a:t>Why</a:t>
            </a:r>
            <a:r>
              <a:rPr lang="it-IT" dirty="0"/>
              <a:t> OOP?</a:t>
            </a:r>
          </a:p>
        </p:txBody>
      </p:sp>
      <p:pic>
        <p:nvPicPr>
          <p:cNvPr id="11" name="Content Placeholder 10">
            <a:extLst>
              <a:ext uri="{FF2B5EF4-FFF2-40B4-BE49-F238E27FC236}">
                <a16:creationId xmlns:a16="http://schemas.microsoft.com/office/drawing/2014/main" id="{1BCF4C5D-8E41-7748-B381-7CEBE4FFA5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5520" y="1484784"/>
            <a:ext cx="8864592" cy="4432296"/>
          </a:xfrm>
        </p:spPr>
      </p:pic>
      <p:sp>
        <p:nvSpPr>
          <p:cNvPr id="4" name="Slide Number Placeholder 3">
            <a:extLst>
              <a:ext uri="{FF2B5EF4-FFF2-40B4-BE49-F238E27FC236}">
                <a16:creationId xmlns:a16="http://schemas.microsoft.com/office/drawing/2014/main" id="{BA32A831-261F-0C47-8E98-E6B51322D70E}"/>
              </a:ext>
            </a:extLst>
          </p:cNvPr>
          <p:cNvSpPr>
            <a:spLocks noGrp="1"/>
          </p:cNvSpPr>
          <p:nvPr>
            <p:ph type="sldNum" sz="quarter" idx="12"/>
          </p:nvPr>
        </p:nvSpPr>
        <p:spPr/>
        <p:txBody>
          <a:bodyPr/>
          <a:lstStyle/>
          <a:p>
            <a:fld id="{D2040F39-7941-49A4-B48D-F201B18B6351}" type="slidenum">
              <a:rPr lang="it-IT" smtClean="0"/>
              <a:pPr/>
              <a:t>7</a:t>
            </a:fld>
            <a:endParaRPr lang="it-IT" dirty="0"/>
          </a:p>
        </p:txBody>
      </p:sp>
      <p:sp>
        <p:nvSpPr>
          <p:cNvPr id="7" name="Rectangle 6">
            <a:extLst>
              <a:ext uri="{FF2B5EF4-FFF2-40B4-BE49-F238E27FC236}">
                <a16:creationId xmlns:a16="http://schemas.microsoft.com/office/drawing/2014/main" id="{8628D8BA-14C2-E541-ACFB-3AE41D0CC987}"/>
              </a:ext>
            </a:extLst>
          </p:cNvPr>
          <p:cNvSpPr/>
          <p:nvPr/>
        </p:nvSpPr>
        <p:spPr>
          <a:xfrm>
            <a:off x="3277344" y="5955224"/>
            <a:ext cx="7211144" cy="369332"/>
          </a:xfrm>
          <a:prstGeom prst="rect">
            <a:avLst/>
          </a:prstGeom>
        </p:spPr>
        <p:txBody>
          <a:bodyPr wrap="square">
            <a:spAutoFit/>
          </a:bodyPr>
          <a:lstStyle/>
          <a:p>
            <a:r>
              <a:rPr lang="it-IT" dirty="0"/>
              <a:t>http://</a:t>
            </a:r>
            <a:r>
              <a:rPr lang="it-IT" dirty="0" err="1"/>
              <a:t>www.informationisbeautiful.net</a:t>
            </a:r>
            <a:r>
              <a:rPr lang="it-IT" dirty="0"/>
              <a:t>/</a:t>
            </a:r>
            <a:r>
              <a:rPr lang="it-IT" dirty="0" err="1"/>
              <a:t>visualizations</a:t>
            </a:r>
            <a:r>
              <a:rPr lang="it-IT" dirty="0"/>
              <a:t>/</a:t>
            </a:r>
            <a:r>
              <a:rPr lang="it-IT" dirty="0" err="1"/>
              <a:t>million</a:t>
            </a:r>
            <a:r>
              <a:rPr lang="it-IT" dirty="0"/>
              <a:t>-</a:t>
            </a:r>
            <a:r>
              <a:rPr lang="it-IT" dirty="0" err="1"/>
              <a:t>lines</a:t>
            </a:r>
            <a:r>
              <a:rPr lang="it-IT" dirty="0"/>
              <a:t>-of-code/</a:t>
            </a:r>
          </a:p>
        </p:txBody>
      </p:sp>
    </p:spTree>
    <p:extLst>
      <p:ext uri="{BB962C8B-B14F-4D97-AF65-F5344CB8AC3E}">
        <p14:creationId xmlns:p14="http://schemas.microsoft.com/office/powerpoint/2010/main" val="2325035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4564-4CE2-9D4B-A1AC-21CA1534B47B}"/>
              </a:ext>
            </a:extLst>
          </p:cNvPr>
          <p:cNvSpPr>
            <a:spLocks noGrp="1"/>
          </p:cNvSpPr>
          <p:nvPr>
            <p:ph type="title"/>
          </p:nvPr>
        </p:nvSpPr>
        <p:spPr/>
        <p:txBody>
          <a:bodyPr/>
          <a:lstStyle/>
          <a:p>
            <a:r>
              <a:rPr lang="it-IT" dirty="0" err="1"/>
              <a:t>Why</a:t>
            </a:r>
            <a:r>
              <a:rPr lang="it-IT" dirty="0"/>
              <a:t> OOP?</a:t>
            </a:r>
          </a:p>
        </p:txBody>
      </p:sp>
      <p:sp>
        <p:nvSpPr>
          <p:cNvPr id="4" name="Slide Number Placeholder 3">
            <a:extLst>
              <a:ext uri="{FF2B5EF4-FFF2-40B4-BE49-F238E27FC236}">
                <a16:creationId xmlns:a16="http://schemas.microsoft.com/office/drawing/2014/main" id="{64FFC247-1192-7E41-BBE2-74019248686C}"/>
              </a:ext>
            </a:extLst>
          </p:cNvPr>
          <p:cNvSpPr>
            <a:spLocks noGrp="1"/>
          </p:cNvSpPr>
          <p:nvPr>
            <p:ph type="sldNum" sz="quarter" idx="12"/>
          </p:nvPr>
        </p:nvSpPr>
        <p:spPr/>
        <p:txBody>
          <a:bodyPr/>
          <a:lstStyle/>
          <a:p>
            <a:fld id="{D2040F39-7941-49A4-B48D-F201B18B6351}" type="slidenum">
              <a:rPr lang="it-IT" smtClean="0"/>
              <a:pPr/>
              <a:t>8</a:t>
            </a:fld>
            <a:endParaRPr lang="it-IT" dirty="0"/>
          </a:p>
        </p:txBody>
      </p:sp>
      <p:pic>
        <p:nvPicPr>
          <p:cNvPr id="12" name="Content Placeholder 11">
            <a:extLst>
              <a:ext uri="{FF2B5EF4-FFF2-40B4-BE49-F238E27FC236}">
                <a16:creationId xmlns:a16="http://schemas.microsoft.com/office/drawing/2014/main" id="{E5CBB8DB-1A29-CE4B-B747-E261063F74B8}"/>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063552" y="1583965"/>
            <a:ext cx="3013597" cy="4548826"/>
          </a:xfrm>
        </p:spPr>
      </p:pic>
      <p:pic>
        <p:nvPicPr>
          <p:cNvPr id="16" name="Picture 15">
            <a:extLst>
              <a:ext uri="{FF2B5EF4-FFF2-40B4-BE49-F238E27FC236}">
                <a16:creationId xmlns:a16="http://schemas.microsoft.com/office/drawing/2014/main" id="{EC7D45DE-AADC-4748-BDFA-A7EE36C388D5}"/>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159896" y="1585200"/>
            <a:ext cx="4860032" cy="4548827"/>
          </a:xfrm>
          <a:prstGeom prst="rect">
            <a:avLst/>
          </a:prstGeom>
        </p:spPr>
      </p:pic>
    </p:spTree>
    <p:extLst>
      <p:ext uri="{BB962C8B-B14F-4D97-AF65-F5344CB8AC3E}">
        <p14:creationId xmlns:p14="http://schemas.microsoft.com/office/powerpoint/2010/main" val="2836749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Why</a:t>
            </a:r>
            <a:r>
              <a:rPr lang="it-IT" dirty="0"/>
              <a:t> OOP?</a:t>
            </a:r>
          </a:p>
        </p:txBody>
      </p:sp>
      <p:sp>
        <p:nvSpPr>
          <p:cNvPr id="3" name="Segnaposto contenuto 2"/>
          <p:cNvSpPr>
            <a:spLocks noGrp="1"/>
          </p:cNvSpPr>
          <p:nvPr>
            <p:ph sz="half" idx="1"/>
          </p:nvPr>
        </p:nvSpPr>
        <p:spPr/>
        <p:txBody>
          <a:bodyPr>
            <a:normAutofit fontScale="92500" lnSpcReduction="10000"/>
          </a:bodyPr>
          <a:lstStyle/>
          <a:p>
            <a:r>
              <a:rPr lang="en-GB" sz="2400" dirty="0"/>
              <a:t>Procedural programming languages (e.g., Pascal, C) are </a:t>
            </a:r>
            <a:r>
              <a:rPr lang="en-GB" sz="2400" dirty="0">
                <a:solidFill>
                  <a:schemeClr val="accent6">
                    <a:lumMod val="75000"/>
                  </a:schemeClr>
                </a:solidFill>
              </a:rPr>
              <a:t>not suitable for building large software infrastructures</a:t>
            </a:r>
          </a:p>
          <a:p>
            <a:r>
              <a:rPr lang="en-GB" sz="2400" dirty="0"/>
              <a:t>OOP addresses this issue and </a:t>
            </a:r>
            <a:r>
              <a:rPr lang="en-GB" sz="2400" dirty="0">
                <a:solidFill>
                  <a:schemeClr val="accent6">
                    <a:lumMod val="75000"/>
                  </a:schemeClr>
                </a:solidFill>
              </a:rPr>
              <a:t>reduces development and maintenance </a:t>
            </a:r>
            <a:r>
              <a:rPr lang="en-GB" sz="2400" dirty="0"/>
              <a:t>costs for large and complex software projects</a:t>
            </a:r>
          </a:p>
          <a:p>
            <a:r>
              <a:rPr lang="en-GB" sz="2400" dirty="0"/>
              <a:t>OOP aims at software being secure, re-usable, flexible, documentable, extensible</a:t>
            </a:r>
          </a:p>
          <a:p>
            <a:pPr lvl="1"/>
            <a:r>
              <a:rPr lang="en-GB" sz="2000" dirty="0"/>
              <a:t>Instead of focusing on algorithms, optimization and efficiency, </a:t>
            </a:r>
            <a:r>
              <a:rPr lang="en-GB" sz="2000" dirty="0">
                <a:solidFill>
                  <a:schemeClr val="accent6">
                    <a:lumMod val="75000"/>
                  </a:schemeClr>
                </a:solidFill>
              </a:rPr>
              <a:t>OOP focus on  programming techniques</a:t>
            </a:r>
          </a:p>
          <a:p>
            <a:pPr lvl="1"/>
            <a:r>
              <a:rPr lang="en-GB" sz="2000" dirty="0"/>
              <a:t>OOP considers software as a set of well-defined entities containing both data and functions</a:t>
            </a:r>
          </a:p>
          <a:p>
            <a:endParaRPr lang="en-GB" sz="2400" dirty="0"/>
          </a:p>
        </p:txBody>
      </p:sp>
      <p:sp>
        <p:nvSpPr>
          <p:cNvPr id="4" name="Segnaposto numero diapositiva 3"/>
          <p:cNvSpPr>
            <a:spLocks noGrp="1"/>
          </p:cNvSpPr>
          <p:nvPr>
            <p:ph type="sldNum" sz="quarter" idx="12"/>
          </p:nvPr>
        </p:nvSpPr>
        <p:spPr/>
        <p:txBody>
          <a:bodyPr/>
          <a:lstStyle/>
          <a:p>
            <a:fld id="{D2040F39-7941-49A4-B48D-F201B18B6351}" type="slidenum">
              <a:rPr lang="it-IT" smtClean="0"/>
              <a:pPr/>
              <a:t>9</a:t>
            </a:fld>
            <a:endParaRPr lang="it-IT"/>
          </a:p>
        </p:txBody>
      </p:sp>
      <p:pic>
        <p:nvPicPr>
          <p:cNvPr id="5" name="Content Placeholder 5">
            <a:extLst>
              <a:ext uri="{FF2B5EF4-FFF2-40B4-BE49-F238E27FC236}">
                <a16:creationId xmlns:a16="http://schemas.microsoft.com/office/drawing/2014/main" id="{75234E7C-4F67-2B4F-B373-BCD9E978228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032104" y="1772816"/>
            <a:ext cx="4707265" cy="3960440"/>
          </a:xfrm>
          <a:prstGeom prst="rect">
            <a:avLst/>
          </a:prstGeom>
        </p:spPr>
      </p:pic>
    </p:spTree>
    <p:extLst>
      <p:ext uri="{BB962C8B-B14F-4D97-AF65-F5344CB8AC3E}">
        <p14:creationId xmlns:p14="http://schemas.microsoft.com/office/powerpoint/2010/main" val="3189928012"/>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280</TotalTime>
  <Words>2246</Words>
  <Application>Microsoft Macintosh PowerPoint</Application>
  <PresentationFormat>Widescreen</PresentationFormat>
  <Paragraphs>327</Paragraphs>
  <Slides>29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Consolas</vt:lpstr>
      <vt:lpstr>Symbol</vt:lpstr>
      <vt:lpstr>Nicola</vt:lpstr>
      <vt:lpstr>Java From Functions to Objects</vt:lpstr>
      <vt:lpstr>Why OOP?</vt:lpstr>
      <vt:lpstr>The Present</vt:lpstr>
      <vt:lpstr>The Past</vt:lpstr>
      <vt:lpstr>The Future?</vt:lpstr>
      <vt:lpstr>Why OOP?</vt:lpstr>
      <vt:lpstr>Why OOP?</vt:lpstr>
      <vt:lpstr>Why OOP?</vt:lpstr>
      <vt:lpstr>Why OOP?</vt:lpstr>
      <vt:lpstr>Why OOP? (Software crisis)</vt:lpstr>
      <vt:lpstr>Errors / 1K SLOC</vt:lpstr>
      <vt:lpstr>Fuctions vs Objects</vt:lpstr>
      <vt:lpstr>Procedural approach</vt:lpstr>
      <vt:lpstr>Issues</vt:lpstr>
      <vt:lpstr>Solution!</vt:lpstr>
      <vt:lpstr>Object-Oriented approach</vt:lpstr>
      <vt:lpstr>OOP Engineering Approach</vt:lpstr>
      <vt:lpstr>OOP Engineering Approach</vt:lpstr>
      <vt:lpstr>OOP Key Features Encapsulation, Inheritance, Polymorphism</vt:lpstr>
      <vt:lpstr>Encapsulation</vt:lpstr>
      <vt:lpstr>Was it possible before?</vt:lpstr>
      <vt:lpstr>Inheritance</vt:lpstr>
      <vt:lpstr>Was it possible before?</vt:lpstr>
      <vt:lpstr>Polymorphism</vt:lpstr>
      <vt:lpstr>Was it possible before?</vt:lpstr>
      <vt:lpstr>So What?</vt:lpstr>
      <vt:lpstr>Wrapping up</vt:lpstr>
      <vt:lpstr>Is OOP the end?</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Functions to Objects</dc:title>
  <dc:creator>Microsoft Office User</dc:creator>
  <cp:lastModifiedBy>Microsoft Office User</cp:lastModifiedBy>
  <cp:revision>18</cp:revision>
  <dcterms:created xsi:type="dcterms:W3CDTF">2021-09-29T20:05:38Z</dcterms:created>
  <dcterms:modified xsi:type="dcterms:W3CDTF">2022-03-02T12:59:02Z</dcterms:modified>
</cp:coreProperties>
</file>