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6"/>
  </p:notesMasterIdLst>
  <p:handoutMasterIdLst>
    <p:handoutMasterId r:id="rId67"/>
  </p:handoutMasterIdLst>
  <p:sldIdLst>
    <p:sldId id="256" r:id="rId2"/>
    <p:sldId id="257" r:id="rId3"/>
    <p:sldId id="431" r:id="rId4"/>
    <p:sldId id="258" r:id="rId5"/>
    <p:sldId id="261" r:id="rId6"/>
    <p:sldId id="430" r:id="rId7"/>
    <p:sldId id="267" r:id="rId8"/>
    <p:sldId id="265" r:id="rId9"/>
    <p:sldId id="260" r:id="rId10"/>
    <p:sldId id="272" r:id="rId11"/>
    <p:sldId id="282" r:id="rId12"/>
    <p:sldId id="410" r:id="rId13"/>
    <p:sldId id="278" r:id="rId14"/>
    <p:sldId id="292" r:id="rId15"/>
    <p:sldId id="274" r:id="rId16"/>
    <p:sldId id="411" r:id="rId17"/>
    <p:sldId id="277" r:id="rId18"/>
    <p:sldId id="391" r:id="rId19"/>
    <p:sldId id="392" r:id="rId20"/>
    <p:sldId id="273" r:id="rId21"/>
    <p:sldId id="264" r:id="rId22"/>
    <p:sldId id="374" r:id="rId23"/>
    <p:sldId id="275" r:id="rId24"/>
    <p:sldId id="415" r:id="rId25"/>
    <p:sldId id="393" r:id="rId26"/>
    <p:sldId id="416" r:id="rId27"/>
    <p:sldId id="419" r:id="rId28"/>
    <p:sldId id="418" r:id="rId29"/>
    <p:sldId id="420" r:id="rId30"/>
    <p:sldId id="409" r:id="rId31"/>
    <p:sldId id="414" r:id="rId32"/>
    <p:sldId id="413" r:id="rId33"/>
    <p:sldId id="412" r:id="rId34"/>
    <p:sldId id="375" r:id="rId35"/>
    <p:sldId id="382" r:id="rId36"/>
    <p:sldId id="394" r:id="rId37"/>
    <p:sldId id="395" r:id="rId38"/>
    <p:sldId id="384" r:id="rId39"/>
    <p:sldId id="383" r:id="rId40"/>
    <p:sldId id="376" r:id="rId41"/>
    <p:sldId id="408" r:id="rId42"/>
    <p:sldId id="379"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405" r:id="rId56"/>
    <p:sldId id="407" r:id="rId57"/>
    <p:sldId id="406" r:id="rId58"/>
    <p:sldId id="422" r:id="rId59"/>
    <p:sldId id="424" r:id="rId60"/>
    <p:sldId id="426" r:id="rId61"/>
    <p:sldId id="427" r:id="rId62"/>
    <p:sldId id="423" r:id="rId63"/>
    <p:sldId id="425" r:id="rId64"/>
    <p:sldId id="421" r:id="rId6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31/01/22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31/01/22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14</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methods</a:t>
            </a:r>
            <a:r>
              <a:rPr lang="it-IT" dirty="0"/>
              <a:t>, </a:t>
            </a:r>
            <a:r>
              <a:rPr lang="it-IT" dirty="0" err="1"/>
              <a:t>conventions</a:t>
            </a:r>
            <a:r>
              <a:rPr lang="it-IT" dirty="0"/>
              <a:t> </a:t>
            </a:r>
          </a:p>
        </p:txBody>
      </p:sp>
    </p:spTree>
    <p:extLst>
      <p:ext uri="{BB962C8B-B14F-4D97-AF65-F5344CB8AC3E}">
        <p14:creationId xmlns:p14="http://schemas.microsoft.com/office/powerpoint/2010/main" val="343848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55000" lnSpcReduction="20000"/>
          </a:bodyPr>
          <a:lstStyle/>
          <a:p>
            <a:r>
              <a:rPr lang="en-GB" sz="4400" dirty="0">
                <a:solidFill>
                  <a:schemeClr val="accent6">
                    <a:lumMod val="75000"/>
                  </a:schemeClr>
                </a:solidFill>
              </a:rPr>
              <a:t>A method is a block of code which only runs when it is called.</a:t>
            </a:r>
          </a:p>
          <a:p>
            <a:r>
              <a:rPr lang="en-GB" sz="4400" dirty="0"/>
              <a:t>You can pass data, known as parameters, into a method and receive return values.</a:t>
            </a:r>
          </a:p>
          <a:p>
            <a:r>
              <a:rPr lang="en-GB" sz="4400" dirty="0"/>
              <a:t>Why use methods? To reuse code: define the code once, and use it many times.</a:t>
            </a:r>
          </a:p>
          <a:p>
            <a:pPr marL="0" indent="0">
              <a:buNone/>
            </a:pPr>
            <a:endParaRPr lang="en-GB" dirty="0"/>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long </a:t>
            </a:r>
            <a:r>
              <a:rPr lang="en-GB" dirty="0" err="1">
                <a:solidFill>
                  <a:schemeClr val="accent6">
                    <a:lumMod val="75000"/>
                  </a:schemeClr>
                </a:solidFill>
                <a:latin typeface="Consolas" panose="020B0609020204030204" pitchFamily="49" charset="0"/>
                <a:cs typeface="Consolas" panose="020B0609020204030204" pitchFamily="49" charset="0"/>
              </a:rPr>
              <a:t>myMethod</a:t>
            </a:r>
            <a:r>
              <a:rPr lang="en-GB" dirty="0">
                <a:solidFill>
                  <a:schemeClr val="accent6">
                    <a:lumMod val="75000"/>
                  </a:schemeClr>
                </a:solidFill>
                <a:latin typeface="Consolas" panose="020B0609020204030204" pitchFamily="49" charset="0"/>
                <a:cs typeface="Consolas" panose="020B0609020204030204" pitchFamily="49" charset="0"/>
              </a:rPr>
              <a:t>(int n)</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335988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18</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45242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Decision making statements</a:t>
            </a:r>
          </a:p>
          <a:p>
            <a:pPr lvl="1"/>
            <a:r>
              <a:rPr lang="en-GB" dirty="0"/>
              <a:t>if statements</a:t>
            </a:r>
          </a:p>
          <a:p>
            <a:pPr lvl="1"/>
            <a:r>
              <a:rPr lang="en-GB" dirty="0"/>
              <a:t>switch statement</a:t>
            </a:r>
          </a:p>
          <a:p>
            <a:r>
              <a:rPr lang="en-GB" dirty="0"/>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GUI { </a:t>
            </a:r>
          </a:p>
          <a:p>
            <a:pPr marL="0" indent="0" fontAlgn="base">
              <a:buNone/>
            </a:pPr>
            <a:r>
              <a:rPr lang="en-GB" dirty="0">
                <a:latin typeface="Consolas" panose="020B0609020204030204" pitchFamily="49" charset="0"/>
                <a:cs typeface="Consolas" panose="020B0609020204030204" pitchFamily="49" charset="0"/>
              </a:rPr>
              <a:t>  void </a:t>
            </a:r>
            <a:r>
              <a:rPr lang="en-GB" dirty="0" err="1">
                <a:latin typeface="Consolas" panose="020B0609020204030204" pitchFamily="49" charset="0"/>
                <a:cs typeface="Consolas" panose="020B0609020204030204" pitchFamily="49" charset="0"/>
              </a:rPr>
              <a:t>aMethod</a:t>
            </a: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GUI().</a:t>
            </a:r>
            <a:r>
              <a:rPr lang="en-GB" dirty="0" err="1">
                <a:solidFill>
                  <a:schemeClr val="accent6">
                    <a:lumMod val="75000"/>
                  </a:schemeClr>
                </a:solidFill>
                <a:latin typeface="Consolas" panose="020B0609020204030204" pitchFamily="49" charset="0"/>
                <a:cs typeface="Consolas" panose="020B0609020204030204" pitchFamily="49" charset="0"/>
              </a:rPr>
              <a:t>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GUI </a:t>
            </a:r>
            <a:r>
              <a:rPr lang="en-GB" dirty="0" err="1">
                <a:solidFill>
                  <a:schemeClr val="accent6">
                    <a:lumMod val="75000"/>
                  </a:schemeClr>
                </a:solidFill>
                <a:latin typeface="Consolas" panose="020B0609020204030204" pitchFamily="49" charset="0"/>
                <a:cs typeface="Consolas" panose="020B0609020204030204" pitchFamily="49" charset="0"/>
              </a:rPr>
              <a:t>aGUIReference</a:t>
            </a:r>
            <a:r>
              <a:rPr lang="en-GB" dirty="0">
                <a:solidFill>
                  <a:schemeClr val="accent6">
                    <a:lumMod val="75000"/>
                  </a:schemeClr>
                </a:solidFill>
                <a:latin typeface="Consolas" panose="020B0609020204030204" pitchFamily="49" charset="0"/>
                <a:cs typeface="Consolas" panose="020B0609020204030204" pitchFamily="49" charset="0"/>
              </a:rPr>
              <a:t> = new GUI(); </a:t>
            </a:r>
            <a:r>
              <a:rPr lang="en-GB" dirty="0" err="1">
                <a:solidFill>
                  <a:schemeClr val="accent6">
                    <a:lumMod val="75000"/>
                  </a:schemeClr>
                </a:solidFill>
                <a:latin typeface="Consolas" panose="020B0609020204030204" pitchFamily="49" charset="0"/>
                <a:cs typeface="Consolas" panose="020B0609020204030204" pitchFamily="49" charset="0"/>
              </a:rPr>
              <a:t>aGUIReference.aMethod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String: an immutable object representing a sequence of characters and related operations</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Definition:</a:t>
            </a:r>
          </a:p>
          <a:p>
            <a:pPr marL="0" indent="0">
              <a:buNone/>
            </a:pPr>
            <a:r>
              <a:rPr lang="en-US" sz="2400" dirty="0">
                <a:latin typeface="Consolas" panose="020B0609020204030204" pitchFamily="49" charset="0"/>
                <a:cs typeface="Consolas" panose="020B0609020204030204" pitchFamily="49" charset="0"/>
              </a:rPr>
              <a:t>String name = "text";</a:t>
            </a:r>
          </a:p>
          <a:p>
            <a:pPr marL="0" indent="0">
              <a:buNone/>
            </a:pPr>
            <a:r>
              <a:rPr lang="en-US" sz="2400" dirty="0">
                <a:latin typeface="Consolas" panose="020B0609020204030204" pitchFamily="49" charset="0"/>
                <a:cs typeface="Consolas" panose="020B0609020204030204" pitchFamily="49" charset="0"/>
              </a:rPr>
              <a:t>String name = expression;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Examples:</a:t>
            </a:r>
          </a:p>
          <a:p>
            <a:pPr marL="0" indent="0">
              <a:buNone/>
            </a:pPr>
            <a:r>
              <a:rPr lang="en-US" sz="2400" dirty="0">
                <a:latin typeface="Consolas" panose="020B0609020204030204" pitchFamily="49" charset="0"/>
                <a:cs typeface="Consolas" panose="020B0609020204030204" pitchFamily="49" charset="0"/>
              </a:rPr>
              <a:t>String name = "Marty Stepp";</a:t>
            </a:r>
          </a:p>
          <a:p>
            <a:pPr marL="0" indent="0">
              <a:buNone/>
            </a:pPr>
            <a:r>
              <a:rPr lang="en-US" sz="2400" dirty="0">
                <a:latin typeface="Consolas" panose="020B0609020204030204" pitchFamily="49" charset="0"/>
                <a:cs typeface="Consolas" panose="020B0609020204030204" pitchFamily="49" charset="0"/>
              </a:rPr>
              <a:t>int x = 3, y = 5;</a:t>
            </a:r>
          </a:p>
          <a:p>
            <a:pPr marL="0" indent="0">
              <a:buNone/>
            </a:pPr>
            <a:r>
              <a:rPr lang="en-US" sz="24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dirty="0"/>
              <a:t>The </a:t>
            </a:r>
            <a:r>
              <a:rPr lang="en-US" dirty="0">
                <a:solidFill>
                  <a:schemeClr val="accent6">
                    <a:lumMod val="75000"/>
                  </a:schemeClr>
                </a:solidFill>
              </a:rPr>
              <a:t>== operator </a:t>
            </a:r>
            <a:r>
              <a:rPr lang="en-US" dirty="0"/>
              <a:t>verifies if two references point to the same object</a:t>
            </a:r>
          </a:p>
          <a:p>
            <a:r>
              <a:rPr lang="en-US" dirty="0"/>
              <a:t>The </a:t>
            </a:r>
            <a:r>
              <a:rPr lang="en-US" dirty="0">
                <a:solidFill>
                  <a:schemeClr val="accent6">
                    <a:lumMod val="75000"/>
                  </a:schemeClr>
                </a:solidFill>
              </a:rPr>
              <a:t>equals() method</a:t>
            </a:r>
            <a:r>
              <a:rPr lang="en-US" dirty="0"/>
              <a:t>, instead, verifies if two objects (any object!) have the same internal state</a:t>
            </a:r>
          </a:p>
          <a:p>
            <a:endParaRPr lang="en-US" dirty="0">
              <a:solidFill>
                <a:srgbClr val="E46C0A"/>
              </a:solidFill>
            </a:endParaRPr>
          </a:p>
          <a:p>
            <a:pPr marL="0" indent="0">
              <a:buNone/>
            </a:pPr>
            <a:r>
              <a:rPr lang="en-US" sz="1600" dirty="0">
                <a:latin typeface="Courier"/>
                <a:cs typeface="Courier"/>
              </a:rPr>
              <a:t>String s1, 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refer to the same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(”s1 and s2 refer to objects having the same content!");</a:t>
            </a:r>
          </a:p>
          <a:p>
            <a:pPr marL="0" indent="0">
              <a:buNone/>
            </a:pPr>
            <a:r>
              <a:rPr lang="en-US" sz="1600" dirty="0">
                <a:latin typeface="Courier"/>
                <a:cs typeface="Courier"/>
              </a:rPr>
              <a:t>}</a:t>
            </a: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They are never actually modified.</a:t>
            </a:r>
          </a:p>
          <a:p>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Use </a:t>
            </a:r>
            <a:r>
              <a:rPr lang="en-US" sz="2400" dirty="0" err="1">
                <a:latin typeface="Calibri" panose="020F0502020204030204" pitchFamily="34" charset="0"/>
                <a:cs typeface="Calibri" panose="020F0502020204030204" pitchFamily="34" charset="0"/>
              </a:rPr>
              <a:t>StringBuilder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istead</a:t>
            </a:r>
            <a:r>
              <a:rPr lang="en-US" sz="24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 slow version</a:t>
            </a:r>
          </a:p>
          <a:p>
            <a:pPr marL="0" indent="0">
              <a:buNone/>
            </a:pPr>
            <a:r>
              <a:rPr lang="en-GB" sz="1200" dirty="0">
                <a:latin typeface="Consolas" panose="020B0609020204030204" pitchFamily="49" charset="0"/>
                <a:cs typeface="Consolas" panose="020B0609020204030204" pitchFamily="49" charset="0"/>
              </a:rPr>
              <a:t>    String s = "";</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s += 'a';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fast version using </a:t>
            </a:r>
            <a:r>
              <a:rPr lang="en-GB" sz="1200" dirty="0" err="1">
                <a:latin typeface="Consolas" panose="020B0609020204030204" pitchFamily="49" charset="0"/>
                <a:cs typeface="Consolas" panose="020B0609020204030204" pitchFamily="49" charset="0"/>
              </a:rPr>
              <a:t>StringBuilder</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t>
            </a:r>
            <a:r>
              <a:rPr lang="en-GB" sz="1200" dirty="0">
                <a:latin typeface="Consolas" panose="020B0609020204030204" pitchFamily="49" charset="0"/>
                <a:cs typeface="Consolas" panose="020B0609020204030204" pitchFamily="49" charset="0"/>
              </a:rPr>
              <a:t> = new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sb.append</a:t>
            </a:r>
            <a:r>
              <a:rPr lang="en-GB" sz="1200" dirty="0">
                <a:latin typeface="Consolas" panose="020B0609020204030204" pitchFamily="49" charset="0"/>
                <a:cs typeface="Consolas" panose="020B0609020204030204" pitchFamily="49" charset="0"/>
              </a:rPr>
              <a:t>('a');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sb.toString</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 actual objects!) </a:t>
            </a:r>
          </a:p>
          <a:p>
            <a:r>
              <a:rPr lang="en-US" dirty="0"/>
              <a:t>Array </a:t>
            </a:r>
            <a:r>
              <a:rPr lang="en-US" dirty="0">
                <a:solidFill>
                  <a:schemeClr val="accent6">
                    <a:lumMod val="75000"/>
                  </a:schemeClr>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the reference only, which has default value =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Java checks array bounds </a:t>
            </a:r>
            <a:r>
              <a:rPr lang="en-US" sz="2800" dirty="0">
                <a:solidFill>
                  <a:schemeClr val="accent6">
                    <a:lumMod val="75000"/>
                  </a:schemeClr>
                </a:solidFill>
              </a:rPr>
              <a:t>at runtime</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i="1"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a:t>
            </a:r>
          </a:p>
          <a:p>
            <a:pPr marL="0" indent="0">
              <a:buNone/>
            </a:pP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error</a:t>
            </a:r>
            <a:r>
              <a:rPr lang="it-IT" sz="2800" dirty="0">
                <a:latin typeface="Consolas" panose="020B0609020204030204" pitchFamily="49" charset="0"/>
                <a:cs typeface="Consolas" panose="020B0609020204030204" pitchFamily="49" charset="0"/>
              </a:rPr>
              <a:t>!</a:t>
            </a:r>
          </a:p>
          <a:p>
            <a:pPr marL="0" indent="0">
              <a:buNone/>
            </a:pP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v1 = new </a:t>
            </a: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[16];</a:t>
            </a:r>
            <a:br>
              <a:rPr lang="it-IT" sz="2800" dirty="0">
                <a:latin typeface="Consolas" panose="020B0609020204030204" pitchFamily="49" charset="0"/>
                <a:cs typeface="Consolas" panose="020B0609020204030204" pitchFamily="49" charset="0"/>
              </a:rPr>
            </a:b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v2 </a:t>
            </a:r>
            <a:r>
              <a:rPr lang="it-IT" sz="2800" dirty="0">
                <a:solidFill>
                  <a:schemeClr val="accent6">
                    <a:lumMod val="75000"/>
                  </a:schemeClr>
                </a:solidFill>
                <a:latin typeface="Consolas" panose="020B0609020204030204" pitchFamily="49" charset="0"/>
                <a:cs typeface="Consolas" panose="020B0609020204030204" pitchFamily="49" charset="0"/>
              </a:rPr>
              <a:t>= v1 + 2;</a:t>
            </a:r>
            <a:r>
              <a:rPr lang="en-US" sz="2800" dirty="0">
                <a:solidFill>
                  <a:schemeClr val="accent6">
                    <a:lumMod val="75000"/>
                  </a:schemeClr>
                </a:solidFill>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51584" y="2204865"/>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pic>
        <p:nvPicPr>
          <p:cNvPr id="5" name="Picture 4" descr="Screen Shot 2016-03-09 at 16.08.2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9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(bi-dimensional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pic>
        <p:nvPicPr>
          <p:cNvPr id="5" name="Picture 4" descr="Screen Shot 2016-03-09 at 16.08.1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51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solidFill>
                  <a:schemeClr val="accent6">
                    <a:lumMod val="75000"/>
                  </a:schemeClr>
                </a:solidFill>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oop.basics.ArraysUtils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javap</a:t>
            </a:r>
            <a:r>
              <a:rPr lang="en-GB" sz="1600" dirty="0">
                <a:latin typeface="Consolas" panose="020B0609020204030204" pitchFamily="49" charset="0"/>
                <a:cs typeface="Consolas" panose="020B0609020204030204" pitchFamily="49" charset="0"/>
              </a:rPr>
              <a:t> -cp . -verbose </a:t>
            </a:r>
            <a:r>
              <a:rPr lang="en-GB" sz="1600" dirty="0" err="1">
                <a:latin typeface="Consolas" panose="020B0609020204030204" pitchFamily="49" charset="0"/>
                <a:cs typeface="Consolas" panose="020B0609020204030204" pitchFamily="49" charset="0"/>
              </a:rPr>
              <a:t>oop.basics.ArraysUtils</a:t>
            </a:r>
            <a:r>
              <a:rPr lang="en-GB" sz="1600" dirty="0">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800" dirty="0">
                <a:solidFill>
                  <a:schemeClr val="accent6">
                    <a:lumMod val="75000"/>
                  </a:schemeClr>
                </a:solidFill>
                <a:latin typeface="Consolas" panose="020B0609020204030204" pitchFamily="49" charset="0"/>
                <a:cs typeface="Consolas" panose="020B0609020204030204" pitchFamily="49" charset="0"/>
              </a:rPr>
              <a:t>void print(String s) </a:t>
            </a:r>
            <a:r>
              <a:rPr lang="en-GB" sz="2800" dirty="0">
                <a:latin typeface="Consolas" panose="020B0609020204030204" pitchFamily="49" charset="0"/>
                <a:cs typeface="Consolas" panose="020B0609020204030204" pitchFamily="49" charset="0"/>
              </a:rPr>
              <a:t>		</a:t>
            </a:r>
          </a:p>
          <a:p>
            <a:pPr lvl="1"/>
            <a:r>
              <a:rPr lang="en-GB" sz="2400" dirty="0"/>
              <a:t>Prints a string</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println</a:t>
            </a:r>
            <a:r>
              <a:rPr lang="en-GB" sz="2800" dirty="0">
                <a:solidFill>
                  <a:schemeClr val="accent6">
                    <a:lumMod val="75000"/>
                  </a:schemeClr>
                </a:solidFill>
                <a:latin typeface="Consolas" panose="020B0609020204030204" pitchFamily="49" charset="0"/>
                <a:cs typeface="Consolas" panose="020B0609020204030204" pitchFamily="49" charset="0"/>
              </a:rPr>
              <a:t>(String s) </a:t>
            </a:r>
            <a:r>
              <a:rPr lang="en-GB" sz="2800" dirty="0">
                <a:latin typeface="Consolas" panose="020B0609020204030204" pitchFamily="49" charset="0"/>
                <a:cs typeface="Consolas" panose="020B0609020204030204" pitchFamily="49" charset="0"/>
              </a:rPr>
              <a:t>	</a:t>
            </a:r>
          </a:p>
          <a:p>
            <a:pPr lvl="1"/>
            <a:r>
              <a:rPr lang="en-GB" sz="2400" dirty="0"/>
              <a:t>Prints a String and then terminate the line</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printf</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	</a:t>
            </a:r>
          </a:p>
          <a:p>
            <a:pPr lvl="1"/>
            <a:r>
              <a:rPr lang="en-GB" sz="2400" dirty="0"/>
              <a:t>Write a formatted string using the specified format string and arguments</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String </a:t>
            </a:r>
            <a:r>
              <a:rPr lang="en-GB" sz="2800" dirty="0" err="1">
                <a:solidFill>
                  <a:schemeClr val="accent6">
                    <a:lumMod val="75000"/>
                  </a:schemeClr>
                </a:solidFill>
                <a:latin typeface="Consolas" panose="020B0609020204030204" pitchFamily="49" charset="0"/>
                <a:cs typeface="Consolas" panose="020B0609020204030204" pitchFamily="49" charset="0"/>
              </a:rPr>
              <a:t>String.format</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p>
          <a:p>
            <a:pPr lvl="1"/>
            <a:r>
              <a:rPr lang="en-GB" sz="2400" dirty="0"/>
              <a:t>Returns a formatted string using the specified format string and arguments</a:t>
            </a:r>
            <a:endParaRPr lang="en-IT" sz="2400" dirty="0">
              <a:latin typeface="Consolas" panose="020B0609020204030204" pitchFamily="49" charset="0"/>
              <a:cs typeface="Consolas" panose="020B0609020204030204" pitchFamily="49" charset="0"/>
            </a:endParaRPr>
          </a:p>
          <a:p>
            <a:endParaRPr lang="en-IT" sz="28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2841586591"/>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304</TotalTime>
  <Words>4674</Words>
  <Application>Microsoft Macintosh PowerPoint</Application>
  <PresentationFormat>Widescreen</PresentationFormat>
  <Paragraphs>666</Paragraphs>
  <Slides>64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Consolas</vt:lpstr>
      <vt:lpstr>Courier</vt:lpstr>
      <vt:lpstr>Courier New</vt:lpstr>
      <vt:lpstr>Wingdings</vt:lpstr>
      <vt:lpstr>Nicola</vt:lpstr>
      <vt:lpstr>Java Basics</vt:lpstr>
      <vt:lpstr>Timeline</vt:lpstr>
      <vt:lpstr>JDK Enhancement Proposal</vt:lpstr>
      <vt:lpstr>Features</vt:lpstr>
      <vt:lpstr>Building and running</vt:lpstr>
      <vt:lpstr>Building and running</vt:lpstr>
      <vt:lpstr>Compiled vs Interpreted</vt:lpstr>
      <vt:lpstr>Program, files and classes </vt:lpstr>
      <vt:lpstr>public static void main(String[] args)</vt:lpstr>
      <vt:lpstr>Variables, methods, conventions </vt:lpstr>
      <vt:lpstr>Primitive types </vt:lpstr>
      <vt:lpstr>Primitive types </vt:lpstr>
      <vt:lpstr>Constants</vt:lpstr>
      <vt:lpstr>Operators (integer and floating-point) </vt:lpstr>
      <vt:lpstr>Code blocks and Scope </vt:lpstr>
      <vt:lpstr>Methods</vt:lpstr>
      <vt:lpstr>Passing Parameters</vt:lpstr>
      <vt:lpstr>Passing Parameters </vt:lpstr>
      <vt:lpstr>Passing Parameters </vt:lpstr>
      <vt:lpstr>Comments</vt:lpstr>
      <vt:lpstr>Coding Conventions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Strings</vt:lpstr>
      <vt:lpstr>String</vt:lpstr>
      <vt:lpstr>String</vt:lpstr>
      <vt:lpstr>Strings in memory</vt:lpstr>
      <vt:lpstr>Strings in memory</vt:lpstr>
      <vt:lpstr>equals vs ==</vt:lpstr>
      <vt:lpstr>String methods</vt:lpstr>
      <vt:lpstr>The + operator</vt:lpstr>
      <vt:lpstr>StringBuilder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System.arraycopy()</vt:lpstr>
      <vt:lpstr>Example</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69</cp:revision>
  <cp:lastPrinted>2021-10-10T16:21:50Z</cp:lastPrinted>
  <dcterms:created xsi:type="dcterms:W3CDTF">2021-09-29T20:16:21Z</dcterms:created>
  <dcterms:modified xsi:type="dcterms:W3CDTF">2022-02-01T00:07:47Z</dcterms:modified>
</cp:coreProperties>
</file>