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8"/>
  </p:notesMasterIdLst>
  <p:handoutMasterIdLst>
    <p:handoutMasterId r:id="rId59"/>
  </p:handoutMasterIdLst>
  <p:sldIdLst>
    <p:sldId id="256" r:id="rId2"/>
    <p:sldId id="295" r:id="rId3"/>
    <p:sldId id="261" r:id="rId4"/>
    <p:sldId id="263" r:id="rId5"/>
    <p:sldId id="266" r:id="rId6"/>
    <p:sldId id="264" r:id="rId7"/>
    <p:sldId id="265" r:id="rId8"/>
    <p:sldId id="257" r:id="rId9"/>
    <p:sldId id="267" r:id="rId10"/>
    <p:sldId id="258" r:id="rId11"/>
    <p:sldId id="260" r:id="rId12"/>
    <p:sldId id="273" r:id="rId13"/>
    <p:sldId id="274" r:id="rId14"/>
    <p:sldId id="275" r:id="rId15"/>
    <p:sldId id="276" r:id="rId16"/>
    <p:sldId id="297" r:id="rId17"/>
    <p:sldId id="272" r:id="rId18"/>
    <p:sldId id="298" r:id="rId19"/>
    <p:sldId id="299" r:id="rId20"/>
    <p:sldId id="300" r:id="rId21"/>
    <p:sldId id="277" r:id="rId22"/>
    <p:sldId id="302" r:id="rId23"/>
    <p:sldId id="281" r:id="rId24"/>
    <p:sldId id="278" r:id="rId25"/>
    <p:sldId id="279" r:id="rId26"/>
    <p:sldId id="280" r:id="rId27"/>
    <p:sldId id="282" r:id="rId28"/>
    <p:sldId id="283" r:id="rId29"/>
    <p:sldId id="301" r:id="rId30"/>
    <p:sldId id="284" r:id="rId31"/>
    <p:sldId id="285" r:id="rId32"/>
    <p:sldId id="290" r:id="rId33"/>
    <p:sldId id="286" r:id="rId34"/>
    <p:sldId id="292" r:id="rId35"/>
    <p:sldId id="289" r:id="rId36"/>
    <p:sldId id="291" r:id="rId37"/>
    <p:sldId id="287" r:id="rId38"/>
    <p:sldId id="294" r:id="rId39"/>
    <p:sldId id="288" r:id="rId40"/>
    <p:sldId id="293" r:id="rId41"/>
    <p:sldId id="303" r:id="rId42"/>
    <p:sldId id="304" r:id="rId43"/>
    <p:sldId id="305" r:id="rId44"/>
    <p:sldId id="307" r:id="rId45"/>
    <p:sldId id="308" r:id="rId46"/>
    <p:sldId id="310" r:id="rId47"/>
    <p:sldId id="311" r:id="rId48"/>
    <p:sldId id="312" r:id="rId49"/>
    <p:sldId id="313" r:id="rId50"/>
    <p:sldId id="314" r:id="rId51"/>
    <p:sldId id="315" r:id="rId52"/>
    <p:sldId id="316" r:id="rId53"/>
    <p:sldId id="317" r:id="rId54"/>
    <p:sldId id="318" r:id="rId55"/>
    <p:sldId id="319" r:id="rId56"/>
    <p:sldId id="320" r:id="rId5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2"/>
    <p:restoredTop sz="96281"/>
  </p:normalViewPr>
  <p:slideViewPr>
    <p:cSldViewPr>
      <p:cViewPr varScale="1">
        <p:scale>
          <a:sx n="93" d="100"/>
          <a:sy n="93" d="100"/>
        </p:scale>
        <p:origin x="216" y="92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23/02/22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23/02/22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Swing Framework</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2492419" y="2183355"/>
            <a:ext cx="2641600" cy="2971800"/>
          </a:xfrm>
          <a:prstGeom prst="rect">
            <a:avLst/>
          </a:prstGeom>
        </p:spPr>
      </p:pic>
      <p:pic>
        <p:nvPicPr>
          <p:cNvPr id="14" name="Picture 13"/>
          <p:cNvPicPr>
            <a:picLocks noChangeAspect="1"/>
          </p:cNvPicPr>
          <p:nvPr/>
        </p:nvPicPr>
        <p:blipFill>
          <a:blip r:embed="rId3"/>
          <a:stretch>
            <a:fillRect/>
          </a:stretch>
        </p:blipFill>
        <p:spPr>
          <a:xfrm>
            <a:off x="5598250" y="2387600"/>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29389"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34081" y="1513224"/>
            <a:ext cx="7824546" cy="4507819"/>
          </a:xfrm>
          <a:prstGeom prst="rect">
            <a:avLst/>
          </a:prstGeom>
        </p:spPr>
      </p:pic>
      <p:sp>
        <p:nvSpPr>
          <p:cNvPr id="3" name="TextBox 2"/>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4519659"/>
            <a:ext cx="9144000" cy="947727"/>
          </a:xfrm>
          <a:prstGeom prst="rect">
            <a:avLst/>
          </a:prstGeom>
        </p:spPr>
      </p:pic>
      <p:sp>
        <p:nvSpPr>
          <p:cNvPr id="6" name="TextBox 5"/>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2362901"/>
            <a:ext cx="9144000" cy="2511112"/>
          </a:xfrm>
          <a:prstGeom prst="rect">
            <a:avLst/>
          </a:prstGeom>
        </p:spPr>
      </p:pic>
      <p:sp>
        <p:nvSpPr>
          <p:cNvPr id="4" name="TextBox 3"/>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64468" y="1595153"/>
            <a:ext cx="4628862" cy="4854661"/>
          </a:xfrm>
          <a:prstGeom prst="rect">
            <a:avLst/>
          </a:prstGeom>
        </p:spPr>
      </p:pic>
      <p:sp>
        <p:nvSpPr>
          <p:cNvPr id="5" name="TextBox 4"/>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5087888" y="2780928"/>
            <a:ext cx="5877015" cy="2260391"/>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Autofit/>
          </a:bodyPr>
          <a:lstStyle/>
          <a:p>
            <a:pPr marL="0" indent="0">
              <a:buNone/>
            </a:pPr>
            <a:r>
              <a:rPr lang="en-US" sz="1200" dirty="0">
                <a:solidFill>
                  <a:schemeClr val="accent6">
                    <a:lumMod val="75000"/>
                  </a:schemeClr>
                </a:solidFill>
                <a:latin typeface="Consolas" panose="020B0609020204030204" pitchFamily="49" charset="0"/>
                <a:cs typeface="Consolas" panose="020B0609020204030204" pitchFamily="49" charset="0"/>
              </a:rPr>
              <a:t>// Ok</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mr-IN" sz="1200" dirty="0">
                <a:latin typeface="Consolas" panose="020B0609020204030204" pitchFamily="49" charset="0"/>
                <a:cs typeface="Consolas"/>
              </a:rPr>
              <a:t>}</a:t>
            </a:r>
            <a:endParaRPr lang="en-US" sz="1200" dirty="0">
              <a:latin typeface="Consolas" panose="020B0609020204030204" pitchFamily="49" charset="0"/>
              <a:cs typeface="Consolas" panose="020B0609020204030204" pitchFamily="49" charset="0"/>
            </a:endParaRPr>
          </a:p>
          <a:p>
            <a:pPr marL="0" indent="0">
              <a:buNone/>
            </a:pPr>
            <a:r>
              <a:rPr lang="en-US" sz="1200" dirty="0">
                <a:solidFill>
                  <a:srgbClr val="008000"/>
                </a:solidFill>
                <a:latin typeface="Consolas" panose="020B0609020204030204" pitchFamily="49" charset="0"/>
                <a:cs typeface="Consolas" panose="020B0609020204030204" pitchFamily="49" charset="0"/>
              </a:rPr>
              <a:t>	</a:t>
            </a:r>
          </a:p>
          <a:p>
            <a:pPr marL="0" indent="0">
              <a:buNone/>
            </a:pPr>
            <a:r>
              <a:rPr lang="en-US" sz="1200" dirty="0">
                <a:solidFill>
                  <a:srgbClr val="00B050"/>
                </a:solidFill>
                <a:latin typeface="Consolas" panose="020B0609020204030204" pitchFamily="49" charset="0"/>
                <a:cs typeface="Consolas" panose="020B0609020204030204" pitchFamily="49" charset="0"/>
              </a:rPr>
              <a:t>// Better</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EventQueue.</a:t>
            </a:r>
            <a:r>
              <a:rPr lang="en-US" sz="1200" i="1" dirty="0" err="1">
                <a:latin typeface="Consolas" panose="020B0609020204030204" pitchFamily="49" charset="0"/>
                <a:cs typeface="Consolas" panose="020B0609020204030204" pitchFamily="49" charset="0"/>
              </a:rPr>
              <a:t>invokeLater</a:t>
            </a:r>
            <a:r>
              <a:rPr lang="en-US" sz="1200" i="1" dirty="0">
                <a:latin typeface="Consolas" panose="020B0609020204030204" pitchFamily="49" charset="0"/>
                <a:cs typeface="Consolas" panose="020B0609020204030204" pitchFamily="49" charset="0"/>
              </a:rPr>
              <a:t>(new Runnable() {</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void run()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mr-IN" sz="1200" dirty="0">
                <a:latin typeface="Consolas" panose="020B0609020204030204" pitchFamily="49" charset="0"/>
                <a:cs typeface="Consolas"/>
              </a:rPr>
              <a:t>	}</a:t>
            </a:r>
            <a:r>
              <a:rPr lang="it-IT" sz="1200" dirty="0">
                <a:latin typeface="Consolas" panose="020B0609020204030204" pitchFamily="49" charset="0"/>
                <a:cs typeface="Consolas" panose="020B0609020204030204" pitchFamily="49" charset="0"/>
              </a:rPr>
              <a:t>);</a:t>
            </a:r>
            <a:endParaRPr lang="mr-IN" sz="1200" dirty="0">
              <a:latin typeface="Consolas" panose="020B0609020204030204" pitchFamily="49" charset="0"/>
              <a:cs typeface="Consolas"/>
            </a:endParaRPr>
          </a:p>
          <a:p>
            <a:pPr marL="0" indent="0">
              <a:buNone/>
            </a:pPr>
            <a:r>
              <a:rPr lang="mr-IN" sz="1200" dirty="0">
                <a:latin typeface="Consolas" panose="020B0609020204030204" pitchFamily="49" charset="0"/>
                <a:cs typeface="Consolas"/>
              </a:rPr>
              <a:t>}</a:t>
            </a: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Sice</a:t>
            </a:r>
            <a:r>
              <a:rPr lang="it-IT" sz="1200" dirty="0">
                <a:solidFill>
                  <a:srgbClr val="00B050"/>
                </a:solidFill>
                <a:latin typeface="Consolas" panose="020B0609020204030204" pitchFamily="49" charset="0"/>
                <a:cs typeface="Consolas" panose="020B0609020204030204" pitchFamily="49" charset="0"/>
              </a:rPr>
              <a:t> Java 8, use </a:t>
            </a:r>
            <a:r>
              <a:rPr lang="it-IT" sz="1200" dirty="0" err="1">
                <a:solidFill>
                  <a:srgbClr val="00B050"/>
                </a:solidFill>
                <a:latin typeface="Consolas" panose="020B0609020204030204" pitchFamily="49" charset="0"/>
                <a:cs typeface="Consolas" panose="020B0609020204030204" pitchFamily="49" charset="0"/>
              </a:rPr>
              <a:t>method</a:t>
            </a: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references</a:t>
            </a:r>
            <a:endParaRPr lang="it-IT" sz="1200" dirty="0">
              <a:solidFill>
                <a:srgbClr val="00B050"/>
              </a:solidFill>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SwingUtilities.</a:t>
            </a:r>
            <a:r>
              <a:rPr lang="en-GB" sz="1200" i="1" dirty="0" err="1">
                <a:latin typeface="Consolas" panose="020B0609020204030204" pitchFamily="49" charset="0"/>
                <a:cs typeface="Consolas" panose="020B0609020204030204" pitchFamily="49" charset="0"/>
              </a:rPr>
              <a:t>invokeLater</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CelsiusConverterFull</a:t>
            </a:r>
            <a:r>
              <a:rPr lang="en-GB" sz="1200" dirty="0">
                <a:latin typeface="Consolas" panose="020B0609020204030204" pitchFamily="49" charset="0"/>
                <a:cs typeface="Consolas" panose="020B0609020204030204" pitchFamily="49" charset="0"/>
              </a:rPr>
              <a:t>::new);</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210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24090"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6478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7169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4653517"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7043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4267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3341322"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5287927"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4894524"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53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131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70649"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085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68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1828800" y="2177882"/>
            <a:ext cx="3962400" cy="2247900"/>
          </a:xfrm>
          <a:prstGeom prst="rect">
            <a:avLst/>
          </a:prstGeom>
        </p:spPr>
      </p:pic>
      <p:pic>
        <p:nvPicPr>
          <p:cNvPr id="5" name="Picture 4"/>
          <p:cNvPicPr>
            <a:picLocks noChangeAspect="1"/>
          </p:cNvPicPr>
          <p:nvPr/>
        </p:nvPicPr>
        <p:blipFill>
          <a:blip r:embed="rId3"/>
          <a:stretch>
            <a:fillRect/>
          </a:stretch>
        </p:blipFill>
        <p:spPr>
          <a:xfrm>
            <a:off x="5791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64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90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7" name="Picture 6">
            <a:extLst>
              <a:ext uri="{FF2B5EF4-FFF2-40B4-BE49-F238E27FC236}">
                <a16:creationId xmlns:a16="http://schemas.microsoft.com/office/drawing/2014/main" id="{EC008B12-353E-B242-B33E-E8139388184E}"/>
              </a:ext>
            </a:extLst>
          </p:cNvPr>
          <p:cNvPicPr>
            <a:picLocks noChangeAspect="1"/>
          </p:cNvPicPr>
          <p:nvPr/>
        </p:nvPicPr>
        <p:blipFill>
          <a:blip r:embed="rId2"/>
          <a:stretch>
            <a:fillRect/>
          </a:stretch>
        </p:blipFill>
        <p:spPr>
          <a:xfrm>
            <a:off x="3200401" y="4762500"/>
            <a:ext cx="3006811" cy="1854200"/>
          </a:xfrm>
          <a:prstGeom prst="rect">
            <a:avLst/>
          </a:prstGeom>
        </p:spPr>
      </p:pic>
      <p:pic>
        <p:nvPicPr>
          <p:cNvPr id="9" name="Picture 8">
            <a:extLst>
              <a:ext uri="{FF2B5EF4-FFF2-40B4-BE49-F238E27FC236}">
                <a16:creationId xmlns:a16="http://schemas.microsoft.com/office/drawing/2014/main" id="{C1F74AE8-6CEA-8949-A155-AE2068E5E682}"/>
              </a:ext>
            </a:extLst>
          </p:cNvPr>
          <p:cNvPicPr>
            <a:picLocks noChangeAspect="1"/>
          </p:cNvPicPr>
          <p:nvPr/>
        </p:nvPicPr>
        <p:blipFill>
          <a:blip r:embed="rId3"/>
          <a:stretch>
            <a:fillRect/>
          </a:stretch>
        </p:blipFill>
        <p:spPr>
          <a:xfrm>
            <a:off x="6207212" y="4914901"/>
            <a:ext cx="4186713" cy="179143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28253"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rcRect t="-21258" b="-21258"/>
          <a:stretch>
            <a:fillRect/>
          </a:stretch>
        </p:blipFill>
        <p:spPr>
          <a:xfrm>
            <a:off x="2092660" y="1556792"/>
            <a:ext cx="8006680" cy="4525963"/>
          </a:xfrm>
        </p:spPr>
      </p:pic>
    </p:spTree>
    <p:extLst>
      <p:ext uri="{BB962C8B-B14F-4D97-AF65-F5344CB8AC3E}">
        <p14:creationId xmlns:p14="http://schemas.microsoft.com/office/powerpoint/2010/main" val="345584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hgap</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vgap</a:t>
            </a:r>
            <a:r>
              <a:rPr lang="en-US" sz="2200" dirty="0">
                <a:latin typeface="Consolas"/>
                <a:cs typeface="Consolas"/>
              </a:rPr>
              <a:t>); </a:t>
            </a:r>
          </a:p>
          <a:p>
            <a:pPr lvl="2"/>
            <a:r>
              <a:rPr lang="en-US" dirty="0" err="1"/>
              <a:t>hgap</a:t>
            </a:r>
            <a:r>
              <a:rPr lang="en-US" dirty="0"/>
              <a:t>, </a:t>
            </a:r>
            <a:r>
              <a:rPr lang="en-US" dirty="0" err="1"/>
              <a:t>vgap</a:t>
            </a:r>
            <a:r>
              <a:rPr lang="en-US" dirty="0"/>
              <a:t>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16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1980"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5" name="Content Placeholder 4">
            <a:extLst>
              <a:ext uri="{FF2B5EF4-FFF2-40B4-BE49-F238E27FC236}">
                <a16:creationId xmlns:a16="http://schemas.microsoft.com/office/drawing/2014/main" id="{20CBE03E-DAC6-A14F-A7E3-EC9DC4BB69A0}"/>
              </a:ext>
            </a:extLst>
          </p:cNvPr>
          <p:cNvSpPr>
            <a:spLocks noGrp="1"/>
          </p:cNvSpPr>
          <p:nvPr>
            <p:ph idx="1"/>
          </p:nvPr>
        </p:nvSpPr>
        <p:spPr/>
        <p:txBody>
          <a:bodyPr>
            <a:normAutofit/>
          </a:bodyPr>
          <a:lstStyle/>
          <a:p>
            <a:r>
              <a:rPr lang="en-GB" dirty="0" err="1"/>
              <a:t>CardLayout</a:t>
            </a:r>
            <a:r>
              <a:rPr lang="en-GB" dirty="0"/>
              <a:t> allows to have different panels in one frame, but only one showed at time. Panels are called cards.</a:t>
            </a:r>
          </a:p>
          <a:p>
            <a:pPr marL="0" indent="0">
              <a:buNone/>
            </a:pPr>
            <a:endParaRPr lang="en-GB" dirty="0"/>
          </a:p>
          <a:p>
            <a:pPr marL="0" indent="0">
              <a:buNone/>
            </a:pP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 p =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(new </a:t>
            </a:r>
            <a:r>
              <a:rPr lang="en-GB" sz="2400" dirty="0" err="1">
                <a:latin typeface="Consolas" panose="020B0609020204030204" pitchFamily="49" charset="0"/>
                <a:cs typeface="Consolas" panose="020B0609020204030204" pitchFamily="49" charset="0"/>
              </a:rPr>
              <a:t>CardLayout</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(“Panel1”,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(“Panel2”,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endParaRPr lang="en-GB" dirty="0"/>
          </a:p>
          <a:p>
            <a:endParaRPr lang="en-IT"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66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cstate="print">
            <a:extLst>
              <a:ext uri="{28A0092B-C50C-407E-A947-70E740481C1C}">
                <a14:useLocalDpi xmlns:a14="http://schemas.microsoft.com/office/drawing/2010/main"/>
              </a:ext>
            </a:extLst>
          </a:blip>
          <a:srcRect l="-15647" r="-15647"/>
          <a:stretch>
            <a:fillRect/>
          </a:stretch>
        </p:blipFill>
        <p:spPr>
          <a:xfrm>
            <a:off x="1588604" y="1556792"/>
            <a:ext cx="9014792" cy="4525963"/>
          </a:xfrm>
        </p:spPr>
      </p:pic>
    </p:spTree>
    <p:extLst>
      <p:ext uri="{BB962C8B-B14F-4D97-AF65-F5344CB8AC3E}">
        <p14:creationId xmlns:p14="http://schemas.microsoft.com/office/powerpoint/2010/main" val="88100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1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Content Placeholder 3" descr="Screen Shot 2014-11-11 at 14.49.10.png"/>
          <p:cNvPicPr>
            <a:picLocks noGrp="1" noChangeAspect="1"/>
          </p:cNvPicPr>
          <p:nvPr>
            <p:ph idx="1"/>
          </p:nvPr>
        </p:nvPicPr>
        <p:blipFill>
          <a:blip r:embed="rId2" cstate="print">
            <a:extLst>
              <a:ext uri="{28A0092B-C50C-407E-A947-70E740481C1C}">
                <a14:useLocalDpi xmlns:a14="http://schemas.microsoft.com/office/drawing/2010/main"/>
              </a:ext>
            </a:extLst>
          </a:blip>
          <a:srcRect t="-2482" b="-2482"/>
          <a:stretch>
            <a:fillRect/>
          </a:stretch>
        </p:blipFill>
        <p:spPr>
          <a:xfrm>
            <a:off x="5069927" y="3212976"/>
            <a:ext cx="6970181" cy="3645024"/>
          </a:xfrm>
        </p:spPr>
      </p:pic>
      <p:pic>
        <p:nvPicPr>
          <p:cNvPr id="5" name="Picture 4" descr="Screen Shot 2014-11-11 at 14.47.20.png">
            <a:extLst>
              <a:ext uri="{FF2B5EF4-FFF2-40B4-BE49-F238E27FC236}">
                <a16:creationId xmlns:a16="http://schemas.microsoft.com/office/drawing/2014/main" id="{0CF6DEAA-7F7B-8D49-B906-9F49BC9B9D4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7660" y="1700808"/>
            <a:ext cx="5324284" cy="2952328"/>
          </a:xfrm>
          <a:prstGeom prst="rect">
            <a:avLst/>
          </a:prstGeom>
        </p:spPr>
      </p:pic>
    </p:spTree>
    <p:extLst>
      <p:ext uri="{BB962C8B-B14F-4D97-AF65-F5344CB8AC3E}">
        <p14:creationId xmlns:p14="http://schemas.microsoft.com/office/powerpoint/2010/main" val="3396028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284761"/>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807968" y="2348880"/>
            <a:ext cx="4968552" cy="3199563"/>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public </a:t>
            </a:r>
            <a:r>
              <a:rPr lang="it-IT" sz="1400" b="1" dirty="0" err="1">
                <a:solidFill>
                  <a:schemeClr val="accent6">
                    <a:lumMod val="75000"/>
                  </a:schemeClr>
                </a:solidFill>
                <a:latin typeface="Consolas" panose="020B0609020204030204" pitchFamily="49" charset="0"/>
                <a:cs typeface="Consolas" panose="020B0609020204030204" pitchFamily="49" charset="0"/>
              </a:rPr>
              <a:t>void</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ActionEvent</a:t>
            </a:r>
            <a:r>
              <a:rPr lang="it-IT" sz="14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if</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e.getSource</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CFButton</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tempFahr</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14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tempFahr</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if</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e.getSource</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FCButton</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tempCelsius</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14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tempCelsius</a:t>
            </a:r>
            <a:r>
              <a:rPr lang="it-IT" sz="14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1400" b="1" dirty="0">
              <a:latin typeface="Consolas" panose="020B0609020204030204" pitchFamily="49" charset="0"/>
              <a:cs typeface="Consolas" panose="020B0609020204030204" pitchFamily="49" charset="0"/>
            </a:endParaRPr>
          </a:p>
          <a:p>
            <a:pPr marL="0" indent="0">
              <a:buNone/>
            </a:pPr>
            <a:r>
              <a:rPr lang="it-IT" sz="1400" b="1" dirty="0">
                <a:latin typeface="Consolas" panose="020B0609020204030204" pitchFamily="49" charset="0"/>
                <a:cs typeface="Consolas" panose="020B0609020204030204" pitchFamily="49" charset="0"/>
              </a:rPr>
              <a:t>public</a:t>
            </a:r>
            <a:r>
              <a:rPr lang="it-IT" sz="1400" dirty="0">
                <a:latin typeface="Consolas" panose="020B0609020204030204" pitchFamily="49" charset="0"/>
                <a:cs typeface="Consolas" panose="020B0609020204030204" pitchFamily="49" charset="0"/>
              </a:rPr>
              <a:t> </a:t>
            </a:r>
            <a:r>
              <a:rPr lang="it-IT" sz="1400" b="1"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b="1"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args</a:t>
            </a:r>
            <a:r>
              <a:rPr lang="it-IT" sz="1400" dirty="0">
                <a:latin typeface="Consolas" panose="020B0609020204030204" pitchFamily="49" charset="0"/>
                <a:cs typeface="Consolas" panose="020B0609020204030204" pitchFamily="49" charset="0"/>
              </a:rPr>
              <a:t>) {</a:t>
            </a:r>
          </a:p>
          <a:p>
            <a:pPr marL="0" indent="0">
              <a:buNone/>
            </a:pPr>
            <a:r>
              <a:rPr lang="it-IT" sz="1400" b="1" dirty="0">
                <a:latin typeface="Consolas" panose="020B0609020204030204" pitchFamily="49" charset="0"/>
                <a:cs typeface="Consolas" panose="020B0609020204030204" pitchFamily="49" charset="0"/>
              </a:rPr>
              <a:t>	new</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CelsiusConverterFull</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b="1" dirty="0">
              <a:latin typeface="Consolas" panose="020B0609020204030204" pitchFamily="49" charset="0"/>
              <a:cs typeface="Consolas" panose="020B0609020204030204" pitchFamily="49" charset="0"/>
            </a:endParaRPr>
          </a:p>
          <a:p>
            <a:pPr marL="0" indent="0">
              <a:buNone/>
            </a:pPr>
            <a:endParaRPr lang="it-IT" sz="1400" b="1" dirty="0">
              <a:latin typeface="Consolas" panose="020B0609020204030204" pitchFamily="49" charset="0"/>
              <a:cs typeface="Consolas" panose="020B0609020204030204" pitchFamily="49" charset="0"/>
            </a:endParaRPr>
          </a:p>
          <a:p>
            <a:pPr marL="0" indent="0">
              <a:buNone/>
            </a:pPr>
            <a:endParaRPr lang="it-IT" sz="14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6744072" y="3542474"/>
            <a:ext cx="5076056" cy="3268791"/>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92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(l);</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a:bodyPr>
          <a:lstStyle/>
          <a:p>
            <a:r>
              <a:rPr lang="en-US" sz="2400" dirty="0"/>
              <a:t>Frequently, multiple components register to the same listener. For example, a group of buttons within the same </a:t>
            </a:r>
            <a:r>
              <a:rPr lang="en-US" sz="2400" dirty="0" err="1"/>
              <a:t>JFrame</a:t>
            </a:r>
            <a:r>
              <a:rPr lang="en-US" sz="2400" dirty="0"/>
              <a:t>. It is needed a mechanism for recognizing the actual source of each event.</a:t>
            </a:r>
          </a:p>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73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53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nvGraphicFramePr>
        <p:xfrm>
          <a:off x="5591003" y="3445044"/>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p:txBody>
          <a:bodyPr>
            <a:normAutofit/>
          </a:bodyPr>
          <a:lstStyle/>
          <a:p>
            <a:r>
              <a:rPr lang="en-US" sz="2400" dirty="0" err="1">
                <a:latin typeface="Calibri"/>
                <a:cs typeface="Calibri"/>
              </a:rPr>
              <a:t>UIManager</a:t>
            </a:r>
            <a:r>
              <a:rPr lang="en-US" sz="2400" dirty="0">
                <a:latin typeface="Calibri"/>
                <a:cs typeface="Calibri"/>
              </a:rPr>
              <a:t> class manages the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pic>
        <p:nvPicPr>
          <p:cNvPr id="4" name="Picture 3" descr="Screen Shot 2017-04-18 at 18.14.49.png">
            <a:extLst>
              <a:ext uri="{FF2B5EF4-FFF2-40B4-BE49-F238E27FC236}">
                <a16:creationId xmlns:a16="http://schemas.microsoft.com/office/drawing/2014/main" id="{C1789F99-6D82-AC42-AD22-0C3980FD77D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001187" y="1556792"/>
            <a:ext cx="2317810" cy="1710618"/>
          </a:xfrm>
          <a:prstGeom prst="rect">
            <a:avLst/>
          </a:prstGeom>
        </p:spPr>
      </p:pic>
      <p:pic>
        <p:nvPicPr>
          <p:cNvPr id="5" name="Picture 4" descr="Screen Shot 2017-04-18 at 18.14.51.png">
            <a:extLst>
              <a:ext uri="{FF2B5EF4-FFF2-40B4-BE49-F238E27FC236}">
                <a16:creationId xmlns:a16="http://schemas.microsoft.com/office/drawing/2014/main" id="{762A0510-E5BB-1640-87BF-689D5EFA8F0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76320" y="3356992"/>
            <a:ext cx="2342677" cy="1632117"/>
          </a:xfrm>
          <a:prstGeom prst="rect">
            <a:avLst/>
          </a:prstGeom>
        </p:spPr>
      </p:pic>
      <p:pic>
        <p:nvPicPr>
          <p:cNvPr id="6" name="Picture 5" descr="Screen Shot 2017-04-18 at 18.14.37.png">
            <a:extLst>
              <a:ext uri="{FF2B5EF4-FFF2-40B4-BE49-F238E27FC236}">
                <a16:creationId xmlns:a16="http://schemas.microsoft.com/office/drawing/2014/main" id="{31FFBB7E-5B90-ED4B-802C-5A4E8E16CB4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28831" y="5061044"/>
            <a:ext cx="2390165" cy="1536308"/>
          </a:xfrm>
          <a:prstGeom prst="rect">
            <a:avLst/>
          </a:prstGeom>
        </p:spPr>
      </p:pic>
    </p:spTree>
    <p:extLst>
      <p:ext uri="{BB962C8B-B14F-4D97-AF65-F5344CB8AC3E}">
        <p14:creationId xmlns:p14="http://schemas.microsoft.com/office/powerpoint/2010/main" val="310401454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18</TotalTime>
  <Words>2574</Words>
  <Application>Microsoft Macintosh PowerPoint</Application>
  <PresentationFormat>Widescreen</PresentationFormat>
  <Paragraphs>366</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Nicola</vt:lpstr>
      <vt:lpstr>Java Swing Framework</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Top-level container: JFrame</vt:lpstr>
      <vt:lpstr>Top-level container: JDialog</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Microsoft Office User</dc:creator>
  <cp:lastModifiedBy>Microsoft Office User</cp:lastModifiedBy>
  <cp:revision>4</cp:revision>
  <dcterms:created xsi:type="dcterms:W3CDTF">2021-09-30T08:39:55Z</dcterms:created>
  <dcterms:modified xsi:type="dcterms:W3CDTF">2022-02-23T14:01:22Z</dcterms:modified>
</cp:coreProperties>
</file>