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8"/>
  </p:notesMasterIdLst>
  <p:handoutMasterIdLst>
    <p:handoutMasterId r:id="rId49"/>
  </p:handoutMasterIdLst>
  <p:sldIdLst>
    <p:sldId id="256" r:id="rId2"/>
    <p:sldId id="295" r:id="rId3"/>
    <p:sldId id="331" r:id="rId4"/>
    <p:sldId id="334" r:id="rId5"/>
    <p:sldId id="259" r:id="rId6"/>
    <p:sldId id="287" r:id="rId7"/>
    <p:sldId id="307" r:id="rId8"/>
    <p:sldId id="308" r:id="rId9"/>
    <p:sldId id="335" r:id="rId10"/>
    <p:sldId id="297" r:id="rId11"/>
    <p:sldId id="288" r:id="rId12"/>
    <p:sldId id="310" r:id="rId13"/>
    <p:sldId id="289" r:id="rId14"/>
    <p:sldId id="309" r:id="rId15"/>
    <p:sldId id="316" r:id="rId16"/>
    <p:sldId id="290" r:id="rId17"/>
    <p:sldId id="317" r:id="rId18"/>
    <p:sldId id="326" r:id="rId19"/>
    <p:sldId id="333" r:id="rId20"/>
    <p:sldId id="291" r:id="rId21"/>
    <p:sldId id="328" r:id="rId22"/>
    <p:sldId id="292" r:id="rId23"/>
    <p:sldId id="321" r:id="rId24"/>
    <p:sldId id="262" r:id="rId25"/>
    <p:sldId id="323" r:id="rId26"/>
    <p:sldId id="300" r:id="rId27"/>
    <p:sldId id="319" r:id="rId28"/>
    <p:sldId id="278" r:id="rId29"/>
    <p:sldId id="279" r:id="rId30"/>
    <p:sldId id="296" r:id="rId31"/>
    <p:sldId id="280" r:id="rId32"/>
    <p:sldId id="281" r:id="rId33"/>
    <p:sldId id="324" r:id="rId34"/>
    <p:sldId id="329" r:id="rId35"/>
    <p:sldId id="272" r:id="rId36"/>
    <p:sldId id="330" r:id="rId37"/>
    <p:sldId id="302" r:id="rId38"/>
    <p:sldId id="304" r:id="rId39"/>
    <p:sldId id="293" r:id="rId40"/>
    <p:sldId id="306" r:id="rId41"/>
    <p:sldId id="311" r:id="rId42"/>
    <p:sldId id="312" r:id="rId43"/>
    <p:sldId id="313" r:id="rId44"/>
    <p:sldId id="314" r:id="rId45"/>
    <p:sldId id="315" r:id="rId46"/>
    <p:sldId id="264" r:id="rId4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96"/>
    <p:restoredTop sz="96281"/>
  </p:normalViewPr>
  <p:slideViewPr>
    <p:cSldViewPr>
      <p:cViewPr varScale="1">
        <p:scale>
          <a:sx n="118" d="100"/>
          <a:sy n="118" d="100"/>
        </p:scale>
        <p:origin x="248" y="3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23/02/22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23/02/22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37</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41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reference/android/database/sqlite/SQLiteDatabase"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xerial/sqlite-jdb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Java Data Access (JDBC)</a:t>
            </a:r>
            <a:endParaRPr lang="en-US" sz="3600" dirty="0"/>
          </a:p>
        </p:txBody>
      </p:sp>
      <p:sp>
        <p:nvSpPr>
          <p:cNvPr id="5" name="Sottotitolo 2"/>
          <p:cNvSpPr>
            <a:spLocks noGrp="1"/>
          </p:cNvSpPr>
          <p:nvPr>
            <p:ph type="subTitle" idx="1"/>
          </p:nvPr>
        </p:nvSpPr>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1. Load vendor specific driver</a:t>
            </a:r>
          </a:p>
        </p:txBody>
      </p:sp>
      <p:sp>
        <p:nvSpPr>
          <p:cNvPr id="5" name="Slide Number Placeholder 5"/>
          <p:cNvSpPr>
            <a:spLocks noGrp="1"/>
          </p:cNvSpPr>
          <p:nvPr>
            <p:ph type="sldNum" sz="quarter" idx="12"/>
          </p:nvPr>
        </p:nvSpPr>
        <p:spPr/>
        <p:txBody>
          <a:bodyPr/>
          <a:lstStyle/>
          <a:p>
            <a:fld id="{96A1889A-6288-F942-BB21-FEAA21406FE8}" type="slidenum">
              <a:rPr lang="en-US"/>
              <a:pPr/>
              <a:t>10</a:t>
            </a:fld>
            <a:endParaRPr lang="en-US"/>
          </a:p>
        </p:txBody>
      </p:sp>
      <p:sp>
        <p:nvSpPr>
          <p:cNvPr id="2" name="Content Placeholder 1"/>
          <p:cNvSpPr>
            <a:spLocks noGrp="1"/>
          </p:cNvSpPr>
          <p:nvPr>
            <p:ph idx="1"/>
          </p:nvPr>
        </p:nvSpPr>
        <p:spPr/>
        <p:txBody>
          <a:bodyPr>
            <a:normAutofit fontScale="85000" lnSpcReduction="20000"/>
          </a:bodyPr>
          <a:lstStyle/>
          <a:p>
            <a:pPr marL="0" indent="0">
              <a:buNone/>
            </a:pPr>
            <a:endParaRPr lang="en-US" sz="1600" dirty="0">
              <a:latin typeface="Consolas"/>
              <a:cs typeface="Consolas"/>
            </a:endParaRPr>
          </a:p>
          <a:p>
            <a:pPr marL="0" indent="0">
              <a:lnSpc>
                <a:spcPct val="90000"/>
              </a:lnSpc>
              <a:buNone/>
            </a:pPr>
            <a:r>
              <a:rPr lang="en-US" sz="2800" b="1" dirty="0">
                <a:latin typeface="Consolas"/>
                <a:cs typeface="Consolas"/>
              </a:rPr>
              <a:t>import </a:t>
            </a:r>
            <a:r>
              <a:rPr lang="en-US" sz="2800" b="1" dirty="0" err="1">
                <a:latin typeface="Consolas"/>
                <a:cs typeface="Consolas"/>
              </a:rPr>
              <a:t>java.sql</a:t>
            </a:r>
            <a:r>
              <a:rPr lang="en-US" sz="2800" b="1" dirty="0">
                <a:latin typeface="Consolas"/>
                <a:cs typeface="Consolas"/>
              </a:rPr>
              <a:t>.*;</a:t>
            </a:r>
          </a:p>
          <a:p>
            <a:pPr marL="0" indent="0">
              <a:lnSpc>
                <a:spcPct val="90000"/>
              </a:lnSpc>
              <a:buNone/>
            </a:pPr>
            <a:endParaRPr lang="en-US" sz="2800" b="1" dirty="0">
              <a:latin typeface="Consolas"/>
              <a:cs typeface="Consolas"/>
            </a:endParaRPr>
          </a:p>
          <a:p>
            <a:pPr marL="0" indent="0">
              <a:lnSpc>
                <a:spcPct val="90000"/>
              </a:lnSpc>
              <a:buNone/>
            </a:pPr>
            <a:r>
              <a:rPr lang="en-US" sz="2800" dirty="0">
                <a:latin typeface="Consolas"/>
                <a:cs typeface="Consolas"/>
              </a:rPr>
              <a:t>/* this is for MySQL*/</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com.mysql.jdbc.Driver</a:t>
            </a:r>
            <a:r>
              <a:rPr lang="en-US" sz="2800" dirty="0">
                <a:latin typeface="Consolas"/>
                <a:cs typeface="Consolas"/>
              </a:rPr>
              <a:t>”);</a:t>
            </a:r>
          </a:p>
          <a:p>
            <a:pPr marL="0" indent="0">
              <a:lnSpc>
                <a:spcPct val="90000"/>
              </a:lnSpc>
              <a:buNone/>
            </a:pPr>
            <a:endParaRPr lang="it-IT" sz="2800" dirty="0">
              <a:latin typeface="Consolas"/>
              <a:cs typeface="Consolas"/>
            </a:endParaRPr>
          </a:p>
          <a:p>
            <a:pPr marL="0" indent="0">
              <a:lnSpc>
                <a:spcPct val="90000"/>
              </a:lnSpc>
              <a:buNone/>
            </a:pPr>
            <a:r>
              <a:rPr lang="it-IT" sz="2800" dirty="0">
                <a:latin typeface="Consolas"/>
                <a:cs typeface="Consolas"/>
              </a:rPr>
              <a:t>/* </a:t>
            </a:r>
            <a:r>
              <a:rPr lang="it-IT" sz="2800" dirty="0" err="1">
                <a:latin typeface="Consolas"/>
                <a:cs typeface="Consolas"/>
              </a:rPr>
              <a:t>this</a:t>
            </a:r>
            <a:r>
              <a:rPr lang="it-IT" sz="2800" dirty="0">
                <a:latin typeface="Consolas"/>
                <a:cs typeface="Consolas"/>
              </a:rPr>
              <a:t> </a:t>
            </a:r>
            <a:r>
              <a:rPr lang="it-IT" sz="2800" dirty="0" err="1">
                <a:latin typeface="Consolas"/>
                <a:cs typeface="Consolas"/>
              </a:rPr>
              <a:t>is</a:t>
            </a:r>
            <a:r>
              <a:rPr lang="it-IT" sz="2800" dirty="0">
                <a:latin typeface="Consolas"/>
                <a:cs typeface="Consolas"/>
              </a:rPr>
              <a:t> for </a:t>
            </a:r>
            <a:r>
              <a:rPr lang="it-IT" sz="2800" dirty="0" err="1">
                <a:latin typeface="Consolas"/>
                <a:cs typeface="Consolas"/>
              </a:rPr>
              <a:t>SQLite</a:t>
            </a:r>
            <a:r>
              <a:rPr lang="it-IT" sz="2800" dirty="0">
                <a:latin typeface="Consolas"/>
                <a:cs typeface="Consolas"/>
              </a:rPr>
              <a:t> */</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org.sqlite.jdbc</a:t>
            </a:r>
            <a:r>
              <a:rPr lang="en-US" sz="2800" dirty="0">
                <a:latin typeface="Consolas"/>
                <a:cs typeface="Consolas"/>
              </a:rPr>
              <a:t>”);</a:t>
            </a:r>
          </a:p>
          <a:p>
            <a:pPr marL="0" indent="0">
              <a:lnSpc>
                <a:spcPct val="90000"/>
              </a:lnSpc>
              <a:buNone/>
            </a:pPr>
            <a:endParaRPr lang="en-US" sz="2800" dirty="0">
              <a:latin typeface="Arial Unicode MS"/>
              <a:cs typeface="Arial Unicode MS"/>
            </a:endParaRPr>
          </a:p>
          <a:p>
            <a:pPr marL="114300" indent="0">
              <a:lnSpc>
                <a:spcPct val="90000"/>
              </a:lnSpc>
              <a:buNone/>
            </a:pPr>
            <a:endParaRPr lang="en-US" sz="2800" dirty="0">
              <a:solidFill>
                <a:schemeClr val="accent6"/>
              </a:solidFill>
              <a:latin typeface="Arial Unicode MS" charset="0"/>
            </a:endParaRPr>
          </a:p>
          <a:p>
            <a:pPr marL="114300" indent="0">
              <a:lnSpc>
                <a:spcPct val="90000"/>
              </a:lnSpc>
              <a:buNone/>
            </a:pPr>
            <a:r>
              <a:rPr lang="en-US" sz="2800" dirty="0">
                <a:latin typeface="Arial Unicode MS" charset="0"/>
              </a:rPr>
              <a:t>JDBC is an abstract API mostly composed of interfaces and abstract classes. Concrete implementations are mostly provided within drivers.</a:t>
            </a:r>
          </a:p>
          <a:p>
            <a:pPr marL="114300" indent="0">
              <a:lnSpc>
                <a:spcPct val="90000"/>
              </a:lnSpc>
              <a:buNone/>
            </a:pPr>
            <a:r>
              <a:rPr lang="en-US" sz="2800" i="1" dirty="0" err="1">
                <a:solidFill>
                  <a:schemeClr val="accent6">
                    <a:lumMod val="75000"/>
                  </a:schemeClr>
                </a:solidFill>
                <a:latin typeface="Arial Unicode MS" charset="0"/>
              </a:rPr>
              <a:t>Class.forname</a:t>
            </a:r>
            <a:r>
              <a:rPr lang="en-US" sz="2800" i="1" dirty="0">
                <a:solidFill>
                  <a:schemeClr val="accent6">
                    <a:lumMod val="75000"/>
                  </a:schemeClr>
                </a:solidFill>
                <a:latin typeface="Arial Unicode MS" charset="0"/>
              </a:rPr>
              <a:t>()</a:t>
            </a:r>
            <a:r>
              <a:rPr lang="en-US" sz="2800" dirty="0">
                <a:solidFill>
                  <a:schemeClr val="accent6">
                    <a:lumMod val="75000"/>
                  </a:schemeClr>
                </a:solidFill>
                <a:latin typeface="Arial Unicode MS" charset="0"/>
              </a:rPr>
              <a:t> dynamically loads the driver’s classes. </a:t>
            </a:r>
            <a:endParaRPr lang="en-US" sz="2800" dirty="0">
              <a:latin typeface="Arial Unicode MS" charset="0"/>
            </a:endParaRPr>
          </a:p>
          <a:p>
            <a:pPr marL="114300" indent="0">
              <a:lnSpc>
                <a:spcPct val="90000"/>
              </a:lnSpc>
              <a:buNone/>
            </a:pPr>
            <a:r>
              <a:rPr lang="en-US" sz="2100" dirty="0">
                <a:latin typeface="Arial Unicode MS" charset="0"/>
              </a:rPr>
              <a:t>*</a:t>
            </a:r>
            <a:r>
              <a:rPr lang="en-US" sz="2100" dirty="0">
                <a:solidFill>
                  <a:schemeClr val="accent6">
                    <a:lumMod val="75000"/>
                  </a:schemeClr>
                </a:solidFill>
                <a:latin typeface="Arial Unicode MS"/>
                <a:cs typeface="Arial Unicode MS"/>
              </a:rPr>
              <a:t>throws </a:t>
            </a:r>
            <a:r>
              <a:rPr lang="en-US" sz="2100" i="1" dirty="0" err="1">
                <a:solidFill>
                  <a:schemeClr val="accent6">
                    <a:lumMod val="75000"/>
                  </a:schemeClr>
                </a:solidFill>
                <a:latin typeface="Arial Unicode MS"/>
                <a:cs typeface="Arial Unicode MS"/>
              </a:rPr>
              <a:t>ClassNotFoundException</a:t>
            </a:r>
            <a:r>
              <a:rPr lang="en-US" sz="2100" i="1" dirty="0">
                <a:solidFill>
                  <a:schemeClr val="accent6">
                    <a:lumMod val="75000"/>
                  </a:schemeClr>
                </a:solidFill>
                <a:latin typeface="Arial Unicode MS"/>
                <a:cs typeface="Arial Unicode MS"/>
              </a:rPr>
              <a:t>!</a:t>
            </a:r>
          </a:p>
          <a:p>
            <a:pPr marL="0" indent="0">
              <a:buNone/>
            </a:pPr>
            <a:endParaRPr lang="en-US" sz="2400" dirty="0"/>
          </a:p>
        </p:txBody>
      </p:sp>
    </p:spTree>
    <p:extLst>
      <p:ext uri="{BB962C8B-B14F-4D97-AF65-F5344CB8AC3E}">
        <p14:creationId xmlns:p14="http://schemas.microsoft.com/office/powerpoint/2010/main" val="364471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pPr>
              <a:lnSpc>
                <a:spcPct val="90000"/>
              </a:lnSpc>
            </a:pPr>
            <a:r>
              <a:rPr lang="en-US" dirty="0"/>
              <a:t>2. Establish a Connection (with URL)</a:t>
            </a:r>
          </a:p>
        </p:txBody>
      </p:sp>
      <p:sp>
        <p:nvSpPr>
          <p:cNvPr id="70659" name="Rectangle 3"/>
          <p:cNvSpPr>
            <a:spLocks noGrp="1" noChangeArrowheads="1"/>
          </p:cNvSpPr>
          <p:nvPr>
            <p:ph idx="1"/>
          </p:nvPr>
        </p:nvSpPr>
        <p:spPr/>
        <p:txBody>
          <a:bodyPr>
            <a:normAutofit/>
          </a:bodyPr>
          <a:lstStyle/>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String user, </a:t>
            </a:r>
          </a:p>
          <a:p>
            <a:pPr marL="0" indent="0">
              <a:buNone/>
            </a:pPr>
            <a:r>
              <a:rPr lang="en-US" sz="2400" dirty="0">
                <a:latin typeface="Consolas"/>
                <a:cs typeface="Consolas"/>
              </a:rPr>
              <a:t>                              String password);</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Properties prop);</a:t>
            </a:r>
          </a:p>
          <a:p>
            <a:pPr>
              <a:lnSpc>
                <a:spcPct val="90000"/>
              </a:lnSpc>
              <a:buFont typeface="Wingdings" charset="0"/>
              <a:buNone/>
            </a:pPr>
            <a:endParaRPr lang="en-US" sz="2400" dirty="0"/>
          </a:p>
          <a:p>
            <a:pPr lvl="1">
              <a:lnSpc>
                <a:spcPct val="90000"/>
              </a:lnSpc>
            </a:pPr>
            <a:endParaRPr lang="en-US" sz="2400" dirty="0"/>
          </a:p>
        </p:txBody>
      </p:sp>
      <p:sp>
        <p:nvSpPr>
          <p:cNvPr id="5" name="Slide Number Placeholder 5"/>
          <p:cNvSpPr>
            <a:spLocks noGrp="1"/>
          </p:cNvSpPr>
          <p:nvPr>
            <p:ph type="sldNum" sz="quarter" idx="12"/>
          </p:nvPr>
        </p:nvSpPr>
        <p:spPr/>
        <p:txBody>
          <a:bodyPr/>
          <a:lstStyle/>
          <a:p>
            <a:fld id="{96A1889A-6288-F942-BB21-FEAA21406FE8}"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r>
              <a:rPr lang="en-US" dirty="0"/>
              <a:t>2. Establish a Connection (with URL)</a:t>
            </a:r>
          </a:p>
        </p:txBody>
      </p:sp>
      <p:sp>
        <p:nvSpPr>
          <p:cNvPr id="5" name="Slide Number Placeholder 5"/>
          <p:cNvSpPr>
            <a:spLocks noGrp="1"/>
          </p:cNvSpPr>
          <p:nvPr>
            <p:ph type="sldNum" sz="quarter" idx="12"/>
          </p:nvPr>
        </p:nvSpPr>
        <p:spPr/>
        <p:txBody>
          <a:bodyPr/>
          <a:lstStyle/>
          <a:p>
            <a:fld id="{96A1889A-6288-F942-BB21-FEAA21406FE8}" type="slidenum">
              <a:rPr lang="en-US"/>
              <a:pPr/>
              <a:t>12</a:t>
            </a:fld>
            <a:endParaRPr lang="en-US"/>
          </a:p>
        </p:txBody>
      </p:sp>
      <p:sp>
        <p:nvSpPr>
          <p:cNvPr id="2" name="Content Placeholder 1"/>
          <p:cNvSpPr>
            <a:spLocks noGrp="1"/>
          </p:cNvSpPr>
          <p:nvPr>
            <p:ph idx="1"/>
          </p:nvPr>
        </p:nvSpPr>
        <p:spPr/>
        <p:txBody>
          <a:bodyPr>
            <a:normAutofit fontScale="92500" lnSpcReduction="10000"/>
          </a:bodyPr>
          <a:lstStyle/>
          <a:p>
            <a:pPr marL="0" indent="0">
              <a:buNone/>
            </a:pPr>
            <a:r>
              <a:rPr lang="en-US" sz="2000" dirty="0">
                <a:latin typeface="Consolas"/>
                <a:cs typeface="Consolas"/>
              </a:rPr>
              <a:t>/* this is for MySQL*/</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jdbc:mysql</a:t>
            </a:r>
            <a:r>
              <a:rPr lang="en-US" sz="2200" dirty="0">
                <a:latin typeface="Consolas"/>
                <a:cs typeface="Consolas"/>
              </a:rPr>
              <a:t>://</a:t>
            </a:r>
            <a:r>
              <a:rPr lang="en-US" sz="2200" dirty="0" err="1">
                <a:latin typeface="Consolas"/>
                <a:cs typeface="Consolas"/>
              </a:rPr>
              <a:t>localhost</a:t>
            </a:r>
            <a:r>
              <a:rPr lang="en-US" sz="2200" dirty="0">
                <a:latin typeface="Consolas"/>
                <a:cs typeface="Consolas"/>
              </a:rPr>
              <a:t>/</a:t>
            </a:r>
            <a:r>
              <a:rPr lang="en-US" sz="2200" b="1" dirty="0" err="1">
                <a:latin typeface="Consolas"/>
                <a:cs typeface="Consolas"/>
              </a:rPr>
              <a:t>dbname</a:t>
            </a:r>
            <a:r>
              <a:rPr lang="en-US" sz="2200" dirty="0" err="1">
                <a:latin typeface="Consolas"/>
                <a:cs typeface="Consolas"/>
              </a:rPr>
              <a:t>?user</a:t>
            </a:r>
            <a:r>
              <a:rPr lang="en-US" sz="2200" dirty="0">
                <a:latin typeface="Consolas"/>
                <a:cs typeface="Consolas"/>
              </a:rPr>
              <a:t>=</a:t>
            </a:r>
            <a:r>
              <a:rPr lang="en-US" sz="2200" b="1" dirty="0" err="1">
                <a:latin typeface="Consolas"/>
                <a:cs typeface="Consolas"/>
              </a:rPr>
              <a:t>user</a:t>
            </a:r>
            <a:r>
              <a:rPr lang="en-US" sz="2200" dirty="0" err="1">
                <a:latin typeface="Consolas"/>
                <a:cs typeface="Consolas"/>
              </a:rPr>
              <a:t>&amp;password</a:t>
            </a:r>
            <a:r>
              <a:rPr lang="en-US" sz="2200" dirty="0">
                <a:latin typeface="Consolas"/>
                <a:cs typeface="Consolas"/>
              </a:rPr>
              <a:t>=</a:t>
            </a:r>
            <a:r>
              <a:rPr lang="en-US" sz="2200" b="1" dirty="0">
                <a:latin typeface="Consolas"/>
                <a:cs typeface="Consolas"/>
              </a:rPr>
              <a:t>pass</a:t>
            </a:r>
            <a:r>
              <a:rPr lang="en-US" sz="2200" dirty="0">
                <a:latin typeface="Consolas"/>
                <a:cs typeface="Consolas"/>
              </a:rPr>
              <a:t>”); </a:t>
            </a:r>
          </a:p>
          <a:p>
            <a:pPr marL="0" indent="0">
              <a:buNone/>
            </a:pPr>
            <a:endParaRPr lang="en-US" sz="2200" dirty="0">
              <a:latin typeface="Consolas"/>
              <a:cs typeface="Consolas"/>
            </a:endParaRPr>
          </a:p>
          <a:p>
            <a:pPr marL="0" indent="0">
              <a:buNone/>
            </a:pPr>
            <a:r>
              <a:rPr lang="en-US" sz="2000" dirty="0">
                <a:latin typeface="Consolas"/>
                <a:cs typeface="Consolas"/>
              </a:rPr>
              <a:t>/* this is for SQLite */</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jdbc:sqlite:filename.db</a:t>
            </a:r>
            <a:r>
              <a:rPr lang="en-US" sz="2200" dirty="0">
                <a:latin typeface="Consolas"/>
                <a:cs typeface="Consolas"/>
              </a:rPr>
              <a:t>”);</a:t>
            </a:r>
          </a:p>
          <a:p>
            <a:pPr marL="0" indent="0">
              <a:buNone/>
            </a:pPr>
            <a:endParaRPr lang="en-US" dirty="0"/>
          </a:p>
          <a:p>
            <a:pPr marL="0" indent="0">
              <a:buNone/>
            </a:pPr>
            <a:r>
              <a:rPr lang="en-US" dirty="0"/>
              <a:t>Establishes a connection to a database mediated by </a:t>
            </a:r>
            <a:br>
              <a:rPr lang="en-US" dirty="0"/>
            </a:br>
            <a:r>
              <a:rPr lang="en-US" dirty="0"/>
              <a:t>the </a:t>
            </a:r>
            <a:r>
              <a:rPr lang="en-US" dirty="0">
                <a:solidFill>
                  <a:schemeClr val="accent6">
                    <a:lumMod val="75000"/>
                  </a:schemeClr>
                </a:solidFill>
              </a:rPr>
              <a:t>Connection</a:t>
            </a:r>
            <a:r>
              <a:rPr lang="en-US" dirty="0"/>
              <a:t> </a:t>
            </a:r>
            <a:r>
              <a:rPr lang="en-US" dirty="0">
                <a:solidFill>
                  <a:srgbClr val="E46C0A"/>
                </a:solidFill>
              </a:rPr>
              <a:t>interface</a:t>
            </a:r>
            <a:r>
              <a:rPr lang="en-US" dirty="0"/>
              <a:t>. The driver implements the </a:t>
            </a:r>
            <a:r>
              <a:rPr lang="en-US" dirty="0">
                <a:solidFill>
                  <a:srgbClr val="E46C0A"/>
                </a:solidFill>
              </a:rPr>
              <a:t>Connection interface </a:t>
            </a:r>
            <a:r>
              <a:rPr lang="en-US" dirty="0"/>
              <a:t>defined within JDBC</a:t>
            </a:r>
          </a:p>
          <a:p>
            <a:pPr marL="0" indent="0">
              <a:buNone/>
            </a:pPr>
            <a:endParaRPr lang="en-US" dirty="0"/>
          </a:p>
        </p:txBody>
      </p:sp>
    </p:spTree>
    <p:extLst>
      <p:ext uri="{BB962C8B-B14F-4D97-AF65-F5344CB8AC3E}">
        <p14:creationId xmlns:p14="http://schemas.microsoft.com/office/powerpoint/2010/main" val="305210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71683" name="Rectangle 3"/>
          <p:cNvSpPr>
            <a:spLocks noGrp="1" noChangeArrowheads="1"/>
          </p:cNvSpPr>
          <p:nvPr>
            <p:ph idx="1"/>
          </p:nvPr>
        </p:nvSpPr>
        <p:spPr/>
        <p:txBody>
          <a:bodyPr>
            <a:normAutofit/>
          </a:bodyPr>
          <a:lstStyle/>
          <a:p>
            <a:pPr marL="0" indent="0">
              <a:buNone/>
            </a:pPr>
            <a:r>
              <a:rPr lang="en-US" sz="2400" dirty="0">
                <a:latin typeface="Consolas"/>
                <a:cs typeface="Consolas"/>
              </a:rPr>
              <a:t>Statement statement = </a:t>
            </a:r>
            <a:r>
              <a:rPr lang="en-US" sz="2400" dirty="0" err="1">
                <a:latin typeface="Consolas"/>
                <a:cs typeface="Consolas"/>
              </a:rPr>
              <a:t>c.createStatement</a:t>
            </a:r>
            <a:r>
              <a:rPr lang="en-US" sz="2400" dirty="0">
                <a:latin typeface="Consolas"/>
                <a:cs typeface="Consolas"/>
              </a:rPr>
              <a:t>() ; </a:t>
            </a:r>
          </a:p>
          <a:p>
            <a:pPr marL="457200" lvl="1" indent="0">
              <a:buNone/>
            </a:pPr>
            <a:endParaRPr lang="en-US" sz="2000" dirty="0"/>
          </a:p>
          <a:p>
            <a:pPr marL="0" indent="0">
              <a:buNone/>
            </a:pPr>
            <a:r>
              <a:rPr lang="en-US" sz="2800" dirty="0"/>
              <a:t>The JDBC </a:t>
            </a:r>
            <a:r>
              <a:rPr lang="en-US" sz="2800" dirty="0">
                <a:solidFill>
                  <a:schemeClr val="accent6">
                    <a:lumMod val="75000"/>
                  </a:schemeClr>
                </a:solidFill>
              </a:rPr>
              <a:t>Statement, </a:t>
            </a:r>
            <a:r>
              <a:rPr lang="en-US" sz="2800" dirty="0" err="1"/>
              <a:t>CallableStatement</a:t>
            </a:r>
            <a:r>
              <a:rPr lang="en-US" sz="2800" dirty="0"/>
              <a:t>, and </a:t>
            </a:r>
            <a:r>
              <a:rPr lang="en-US" sz="2800" dirty="0" err="1"/>
              <a:t>PreparedStatement</a:t>
            </a:r>
            <a:r>
              <a:rPr lang="en-US" sz="2800" dirty="0"/>
              <a:t> interfaces define the methods and properties enabling developers to</a:t>
            </a:r>
            <a:r>
              <a:rPr lang="en-US" sz="2800" dirty="0">
                <a:solidFill>
                  <a:schemeClr val="accent6">
                    <a:lumMod val="75000"/>
                  </a:schemeClr>
                </a:solidFill>
              </a:rPr>
              <a:t> send SQL or PL/SQL commands and receive data</a:t>
            </a:r>
            <a:r>
              <a:rPr lang="en-US" sz="2800" dirty="0"/>
              <a:t> from your database.</a:t>
            </a:r>
          </a:p>
          <a:p>
            <a:pPr marL="0" indent="0">
              <a:buNone/>
            </a:pPr>
            <a:r>
              <a:rPr lang="en-US" sz="2800" dirty="0"/>
              <a:t>They also define methods helping </a:t>
            </a:r>
            <a:r>
              <a:rPr lang="en-US" sz="2800" dirty="0">
                <a:solidFill>
                  <a:srgbClr val="E46C0A"/>
                </a:solidFill>
              </a:rPr>
              <a:t>bridge data type differences between Java and SQL data types</a:t>
            </a:r>
            <a:r>
              <a:rPr lang="en-US" sz="2800" dirty="0"/>
              <a:t> used in a database.</a:t>
            </a:r>
          </a:p>
        </p:txBody>
      </p:sp>
      <p:sp>
        <p:nvSpPr>
          <p:cNvPr id="5" name="Slide Number Placeholder 5"/>
          <p:cNvSpPr>
            <a:spLocks noGrp="1"/>
          </p:cNvSpPr>
          <p:nvPr>
            <p:ph type="sldNum" sz="quarter" idx="12"/>
          </p:nvPr>
        </p:nvSpPr>
        <p:spPr/>
        <p:txBody>
          <a:bodyPr/>
          <a:lstStyle/>
          <a:p>
            <a:fld id="{37269C18-1232-404A-8701-4A53C9CEBED2}"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5" name="Slide Number Placeholder 5"/>
          <p:cNvSpPr>
            <a:spLocks noGrp="1"/>
          </p:cNvSpPr>
          <p:nvPr>
            <p:ph type="sldNum" sz="quarter" idx="12"/>
          </p:nvPr>
        </p:nvSpPr>
        <p:spPr/>
        <p:txBody>
          <a:bodyPr/>
          <a:lstStyle/>
          <a:p>
            <a:fld id="{37269C18-1232-404A-8701-4A53C9CEBED2}" type="slidenum">
              <a:rPr lang="en-US"/>
              <a:pPr/>
              <a:t>14</a:t>
            </a:fld>
            <a:endParaRPr lang="en-US"/>
          </a:p>
        </p:txBody>
      </p:sp>
      <p:pic>
        <p:nvPicPr>
          <p:cNvPr id="4" name="Content Placeholder 3" descr="Screen Shot 2017-12-22 at 15.57.20 (2).png"/>
          <p:cNvPicPr>
            <a:picLocks noGrp="1" noChangeAspect="1"/>
          </p:cNvPicPr>
          <p:nvPr>
            <p:ph idx="1"/>
          </p:nvPr>
        </p:nvPicPr>
        <p:blipFill>
          <a:blip r:embed="rId2" cstate="print">
            <a:extLst>
              <a:ext uri="{28A0092B-C50C-407E-A947-70E740481C1C}">
                <a14:useLocalDpi xmlns:a14="http://schemas.microsoft.com/office/drawing/2010/main"/>
              </a:ext>
            </a:extLst>
          </a:blip>
          <a:srcRect t="-5638" b="-5638"/>
          <a:stretch>
            <a:fillRect/>
          </a:stretch>
        </p:blipFill>
        <p:spPr>
          <a:xfrm>
            <a:off x="2132112" y="1656176"/>
            <a:ext cx="7927776" cy="4525963"/>
          </a:xfrm>
        </p:spPr>
      </p:pic>
    </p:spTree>
    <p:extLst>
      <p:ext uri="{BB962C8B-B14F-4D97-AF65-F5344CB8AC3E}">
        <p14:creationId xmlns:p14="http://schemas.microsoft.com/office/powerpoint/2010/main" val="186877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5" name="Slide Number Placeholder 5"/>
          <p:cNvSpPr>
            <a:spLocks noGrp="1"/>
          </p:cNvSpPr>
          <p:nvPr>
            <p:ph type="sldNum" sz="quarter" idx="12"/>
          </p:nvPr>
        </p:nvSpPr>
        <p:spPr/>
        <p:txBody>
          <a:bodyPr/>
          <a:lstStyle/>
          <a:p>
            <a:fld id="{9D157C24-24F5-FD46-8622-AD520763FDEC}" type="slidenum">
              <a:rPr lang="en-US"/>
              <a:pPr/>
              <a:t>15</a:t>
            </a:fld>
            <a:endParaRPr lang="en-US"/>
          </a:p>
        </p:txBody>
      </p:sp>
      <p:sp>
        <p:nvSpPr>
          <p:cNvPr id="2" name="Content Placeholder 1"/>
          <p:cNvSpPr>
            <a:spLocks noGrp="1"/>
          </p:cNvSpPr>
          <p:nvPr>
            <p:ph idx="1"/>
          </p:nvPr>
        </p:nvSpPr>
        <p:spPr/>
        <p:txBody>
          <a:bodyPr>
            <a:normAutofit fontScale="92500" lnSpcReduction="20000"/>
          </a:bodyPr>
          <a:lstStyle/>
          <a:p>
            <a:pPr marL="0" indent="0">
              <a:buNone/>
            </a:pPr>
            <a:r>
              <a:rPr lang="en-US" dirty="0"/>
              <a:t>Once you've created a Statement object, you can then use it to execute an SQL statement with one of its methods.</a:t>
            </a:r>
          </a:p>
          <a:p>
            <a:pPr marL="0" indent="0">
              <a:buNone/>
            </a:pPr>
            <a:endParaRPr lang="en-US" dirty="0"/>
          </a:p>
          <a:p>
            <a:r>
              <a:rPr lang="en-US" dirty="0" err="1">
                <a:solidFill>
                  <a:srgbClr val="E46C0A"/>
                </a:solidFill>
              </a:rPr>
              <a:t>int</a:t>
            </a:r>
            <a:r>
              <a:rPr lang="en-US" dirty="0">
                <a:solidFill>
                  <a:srgbClr val="E46C0A"/>
                </a:solidFill>
              </a:rPr>
              <a:t> </a:t>
            </a:r>
            <a:r>
              <a:rPr lang="en-US" dirty="0" err="1">
                <a:solidFill>
                  <a:srgbClr val="E46C0A"/>
                </a:solidFill>
              </a:rPr>
              <a:t>executeUpdate</a:t>
            </a:r>
            <a:r>
              <a:rPr lang="en-US" dirty="0">
                <a:solidFill>
                  <a:srgbClr val="E46C0A"/>
                </a:solidFill>
              </a:rPr>
              <a:t> (String SQL)</a:t>
            </a:r>
            <a:r>
              <a:rPr lang="en-US" dirty="0"/>
              <a:t>: Used for </a:t>
            </a:r>
            <a:r>
              <a:rPr lang="en-US" dirty="0">
                <a:solidFill>
                  <a:schemeClr val="accent6">
                    <a:lumMod val="75000"/>
                  </a:schemeClr>
                </a:solidFill>
              </a:rPr>
              <a:t>writing</a:t>
            </a:r>
            <a:r>
              <a:rPr lang="en-US" dirty="0"/>
              <a:t> the database. Use this method to execute SQL statements such as </a:t>
            </a:r>
            <a:r>
              <a:rPr lang="en-US" dirty="0">
                <a:solidFill>
                  <a:srgbClr val="E46C0A"/>
                </a:solidFill>
              </a:rPr>
              <a:t>INSERT, UPDATE, DELETE, CREATE TABLE, DROP TABLE, etc</a:t>
            </a:r>
            <a:r>
              <a:rPr lang="en-US" dirty="0"/>
              <a:t>. Returns the </a:t>
            </a:r>
            <a:r>
              <a:rPr lang="en-US" dirty="0">
                <a:solidFill>
                  <a:schemeClr val="accent6">
                    <a:lumMod val="75000"/>
                  </a:schemeClr>
                </a:solidFill>
              </a:rPr>
              <a:t>number of rows</a:t>
            </a:r>
            <a:r>
              <a:rPr lang="en-US" dirty="0"/>
              <a:t> affected by the execution of the SQL statement. </a:t>
            </a:r>
          </a:p>
          <a:p>
            <a:endParaRPr lang="en-US" dirty="0"/>
          </a:p>
          <a:p>
            <a:r>
              <a:rPr lang="en-US" dirty="0" err="1">
                <a:solidFill>
                  <a:srgbClr val="E46C0A"/>
                </a:solidFill>
              </a:rPr>
              <a:t>ResultSet</a:t>
            </a:r>
            <a:r>
              <a:rPr lang="en-US" dirty="0">
                <a:solidFill>
                  <a:srgbClr val="E46C0A"/>
                </a:solidFill>
              </a:rPr>
              <a:t> </a:t>
            </a:r>
            <a:r>
              <a:rPr lang="en-US" dirty="0" err="1">
                <a:solidFill>
                  <a:srgbClr val="E46C0A"/>
                </a:solidFill>
              </a:rPr>
              <a:t>executeQuery</a:t>
            </a:r>
            <a:r>
              <a:rPr lang="en-US" dirty="0">
                <a:solidFill>
                  <a:srgbClr val="E46C0A"/>
                </a:solidFill>
              </a:rPr>
              <a:t> (String SQL)</a:t>
            </a:r>
            <a:r>
              <a:rPr lang="en-US" dirty="0"/>
              <a:t>: Used for </a:t>
            </a:r>
            <a:r>
              <a:rPr lang="en-US" dirty="0">
                <a:solidFill>
                  <a:schemeClr val="accent6">
                    <a:lumMod val="75000"/>
                  </a:schemeClr>
                </a:solidFill>
              </a:rPr>
              <a:t>reading</a:t>
            </a:r>
            <a:r>
              <a:rPr lang="en-US" dirty="0"/>
              <a:t> the database. Use this method to execute SQL statements such as </a:t>
            </a:r>
            <a:r>
              <a:rPr lang="en-US" dirty="0">
                <a:solidFill>
                  <a:srgbClr val="E46C0A"/>
                </a:solidFill>
              </a:rPr>
              <a:t>SELECT</a:t>
            </a:r>
            <a:r>
              <a:rPr lang="en-US" dirty="0"/>
              <a:t>. Returns a </a:t>
            </a:r>
            <a:r>
              <a:rPr lang="en-US" dirty="0" err="1">
                <a:solidFill>
                  <a:srgbClr val="E46C0A"/>
                </a:solidFill>
              </a:rPr>
              <a:t>ResultSet</a:t>
            </a:r>
            <a:r>
              <a:rPr lang="en-US" dirty="0"/>
              <a:t> object. </a:t>
            </a:r>
          </a:p>
        </p:txBody>
      </p:sp>
    </p:spTree>
    <p:extLst>
      <p:ext uri="{BB962C8B-B14F-4D97-AF65-F5344CB8AC3E}">
        <p14:creationId xmlns:p14="http://schemas.microsoft.com/office/powerpoint/2010/main" val="4099430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("CREATE TABLE person (" +</a:t>
            </a:r>
          </a:p>
          <a:p>
            <a:pPr marL="0" indent="0">
              <a:lnSpc>
                <a:spcPct val="90000"/>
              </a:lnSpc>
              <a:buNone/>
            </a:pPr>
            <a:r>
              <a:rPr lang="en-US" sz="2000" dirty="0">
                <a:latin typeface="Consolas"/>
                <a:cs typeface="Consolas"/>
              </a:rPr>
              <a:t>				"_id INTEGER PRIMARY KEY AUTOINCREMENT, " +</a:t>
            </a:r>
          </a:p>
          <a:p>
            <a:pPr marL="0" indent="0">
              <a:lnSpc>
                <a:spcPct val="90000"/>
              </a:lnSpc>
              <a:buNone/>
            </a:pPr>
            <a:r>
              <a:rPr lang="en-US" sz="2000" dirty="0">
                <a:latin typeface="Consolas"/>
                <a:cs typeface="Consolas"/>
              </a:rPr>
              <a:t>				"</a:t>
            </a:r>
            <a:r>
              <a:rPr lang="en-US" sz="2000" dirty="0" err="1">
                <a:latin typeface="Consolas"/>
                <a:cs typeface="Consolas"/>
              </a:rPr>
              <a:t>cf</a:t>
            </a:r>
            <a:r>
              <a:rPr lang="en-US" sz="2000" dirty="0">
                <a:latin typeface="Consolas"/>
                <a:cs typeface="Consolas"/>
              </a:rPr>
              <a:t> VARCHAR(30) UNIQUE, " +</a:t>
            </a:r>
          </a:p>
          <a:p>
            <a:pPr marL="0" indent="0">
              <a:lnSpc>
                <a:spcPct val="90000"/>
              </a:lnSpc>
              <a:buNone/>
            </a:pPr>
            <a:r>
              <a:rPr lang="en-US" sz="2000" dirty="0">
                <a:latin typeface="Consolas"/>
                <a:cs typeface="Consolas"/>
              </a:rPr>
              <a:t>				"name VARCHAR(30), " +</a:t>
            </a:r>
          </a:p>
          <a:p>
            <a:pPr marL="0" indent="0">
              <a:lnSpc>
                <a:spcPct val="90000"/>
              </a:lnSpc>
              <a:buNone/>
            </a:pPr>
            <a:r>
              <a:rPr lang="en-US" sz="2000" dirty="0">
                <a:latin typeface="Consolas"/>
                <a:cs typeface="Consolas"/>
              </a:rPr>
              <a:t>				"surname VARCHAR(30))");</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("INSERT INTO person (</a:t>
            </a:r>
            <a:r>
              <a:rPr lang="en-US" sz="2000" dirty="0" err="1">
                <a:latin typeface="Consolas"/>
                <a:cs typeface="Consolas"/>
              </a:rPr>
              <a:t>cf</a:t>
            </a:r>
            <a:r>
              <a:rPr lang="en-US" sz="2000" dirty="0">
                <a:latin typeface="Consolas"/>
                <a:cs typeface="Consolas"/>
              </a:rPr>
              <a:t>, name, surname) VALUES ('CHKPLH', 'Chuck', 'Palahniuk')");</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executeQuery</a:t>
            </a:r>
            <a:r>
              <a:rPr lang="en-US" sz="2000" dirty="0">
                <a:latin typeface="Consolas"/>
                <a:cs typeface="Consolas"/>
              </a:rPr>
              <a:t>("SELECT * FROM person");</a:t>
            </a:r>
          </a:p>
          <a:p>
            <a:pPr marL="0" indent="0">
              <a:lnSpc>
                <a:spcPct val="90000"/>
              </a:lnSpc>
              <a:buNone/>
            </a:pPr>
            <a:endParaRPr lang="en-US" sz="2000" dirty="0">
              <a:latin typeface="Consolas"/>
              <a:cs typeface="Consolas"/>
            </a:endParaRPr>
          </a:p>
          <a:p>
            <a:pPr marL="0" indent="0">
              <a:lnSpc>
                <a:spcPct val="90000"/>
              </a:lnSpc>
              <a:buNone/>
            </a:pPr>
            <a:r>
              <a:rPr lang="en-US" sz="2000" dirty="0">
                <a:latin typeface="Calibri"/>
                <a:cs typeface="Calibri"/>
              </a:rPr>
              <a:t>The String passed to the </a:t>
            </a:r>
            <a:r>
              <a:rPr lang="en-US" sz="2000" dirty="0" err="1">
                <a:latin typeface="Calibri"/>
                <a:cs typeface="Calibri"/>
              </a:rPr>
              <a:t>statement.execute</a:t>
            </a:r>
            <a:r>
              <a:rPr lang="en-US" sz="2000" dirty="0">
                <a:latin typeface="Calibri"/>
                <a:cs typeface="Calibri"/>
              </a:rPr>
              <a:t>* methods depends on the specific </a:t>
            </a:r>
            <a:r>
              <a:rPr lang="en-US" sz="2000" dirty="0">
                <a:solidFill>
                  <a:srgbClr val="E46C0A"/>
                </a:solidFill>
                <a:latin typeface="Calibri"/>
                <a:cs typeface="Calibri"/>
              </a:rPr>
              <a:t>SQL dialect </a:t>
            </a:r>
            <a:r>
              <a:rPr lang="en-US" sz="2000" dirty="0">
                <a:latin typeface="Calibri"/>
                <a:cs typeface="Calibri"/>
              </a:rPr>
              <a:t>used by the database.</a:t>
            </a:r>
            <a:r>
              <a:rPr lang="en-US" sz="2000" dirty="0">
                <a:solidFill>
                  <a:srgbClr val="E46C0A"/>
                </a:solidFill>
                <a:latin typeface="Calibri"/>
                <a:cs typeface="Calibri"/>
              </a:rPr>
              <a:t> It is SQL, not Java!</a:t>
            </a:r>
          </a:p>
          <a:p>
            <a:pPr marL="0" indent="0">
              <a:lnSpc>
                <a:spcPct val="90000"/>
              </a:lnSpc>
              <a:buNone/>
            </a:pPr>
            <a:endParaRPr lang="en-US" sz="2000" dirty="0">
              <a:latin typeface="Consolas"/>
              <a:cs typeface="Consolas"/>
            </a:endParaRPr>
          </a:p>
          <a:p>
            <a:pPr marL="0" indent="0">
              <a:lnSpc>
                <a:spcPct val="90000"/>
              </a:lnSpc>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17</a:t>
            </a:fld>
            <a:endParaRPr lang="en-US"/>
          </a:p>
        </p:txBody>
      </p:sp>
      <p:sp>
        <p:nvSpPr>
          <p:cNvPr id="2" name="Content Placeholder 1"/>
          <p:cNvSpPr>
            <a:spLocks noGrp="1"/>
          </p:cNvSpPr>
          <p:nvPr>
            <p:ph idx="1"/>
          </p:nvPr>
        </p:nvSpPr>
        <p:spPr/>
        <p:txBody>
          <a:bodyPr>
            <a:normAutofit/>
          </a:bodyPr>
          <a:lstStyle/>
          <a:p>
            <a:r>
              <a:rPr lang="en-US" sz="2800" dirty="0"/>
              <a:t>The </a:t>
            </a:r>
            <a:r>
              <a:rPr lang="en-US" sz="2800" dirty="0" err="1">
                <a:solidFill>
                  <a:srgbClr val="E46C0A"/>
                </a:solidFill>
              </a:rPr>
              <a:t>java.sql.ResultSet</a:t>
            </a:r>
            <a:r>
              <a:rPr lang="en-US" sz="2800" dirty="0"/>
              <a:t> interface represents the </a:t>
            </a:r>
            <a:r>
              <a:rPr lang="en-US" sz="2800" dirty="0">
                <a:solidFill>
                  <a:srgbClr val="E46C0A"/>
                </a:solidFill>
              </a:rPr>
              <a:t>result set of a database query</a:t>
            </a:r>
            <a:r>
              <a:rPr lang="en-US" sz="2800" dirty="0"/>
              <a:t>. Objects implementing the </a:t>
            </a:r>
            <a:r>
              <a:rPr lang="en-US" sz="2800" dirty="0" err="1"/>
              <a:t>ResultSet</a:t>
            </a:r>
            <a:r>
              <a:rPr lang="en-US" sz="2800" dirty="0"/>
              <a:t> interface maintain a </a:t>
            </a:r>
            <a:r>
              <a:rPr lang="en-US" sz="2800" dirty="0">
                <a:solidFill>
                  <a:srgbClr val="E46C0A"/>
                </a:solidFill>
              </a:rPr>
              <a:t>cursor pointing to the current row</a:t>
            </a:r>
            <a:r>
              <a:rPr lang="en-US" sz="2800" dirty="0"/>
              <a:t> in the result set.</a:t>
            </a:r>
          </a:p>
          <a:p>
            <a:pPr lvl="1"/>
            <a:r>
              <a:rPr lang="en-US" sz="2400" dirty="0">
                <a:solidFill>
                  <a:srgbClr val="E46C0A"/>
                </a:solidFill>
              </a:rPr>
              <a:t>Navigational methods</a:t>
            </a:r>
            <a:r>
              <a:rPr lang="en-US" sz="2400" dirty="0"/>
              <a:t>: Used to move the cursor around the </a:t>
            </a:r>
            <a:r>
              <a:rPr lang="en-US" sz="2400" dirty="0" err="1"/>
              <a:t>ResultSet</a:t>
            </a:r>
            <a:endParaRPr lang="en-US" sz="2400" dirty="0"/>
          </a:p>
          <a:p>
            <a:pPr lvl="1"/>
            <a:r>
              <a:rPr lang="en-US" sz="2400" dirty="0">
                <a:solidFill>
                  <a:srgbClr val="E46C0A"/>
                </a:solidFill>
              </a:rPr>
              <a:t>Get methods</a:t>
            </a:r>
            <a:r>
              <a:rPr lang="en-US" sz="2400" dirty="0"/>
              <a:t>: Used to view the data in the columns of the current row being pointed by the cursor.</a:t>
            </a:r>
          </a:p>
          <a:p>
            <a:pPr lvl="1"/>
            <a:r>
              <a:rPr lang="en-US" sz="2400" dirty="0">
                <a:solidFill>
                  <a:srgbClr val="E46C0A"/>
                </a:solidFill>
              </a:rPr>
              <a:t>Update methods</a:t>
            </a:r>
            <a:r>
              <a:rPr lang="en-US" sz="2400" dirty="0"/>
              <a:t>: Used to update the data in the columns of the current row. Updates are transparently written within the underlying database (if supported)</a:t>
            </a:r>
          </a:p>
        </p:txBody>
      </p:sp>
    </p:spTree>
    <p:extLst>
      <p:ext uri="{BB962C8B-B14F-4D97-AF65-F5344CB8AC3E}">
        <p14:creationId xmlns:p14="http://schemas.microsoft.com/office/powerpoint/2010/main" val="357182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Navigational methods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18</a:t>
            </a:fld>
            <a:endParaRPr lang="en-US"/>
          </a:p>
        </p:txBody>
      </p:sp>
      <p:pic>
        <p:nvPicPr>
          <p:cNvPr id="7" name="Picture 6" descr="Screen Shot 2017-12-23 at 13.54.45 (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14600" y="1600200"/>
            <a:ext cx="7162800" cy="2797364"/>
          </a:xfrm>
          <a:prstGeom prst="rect">
            <a:avLst/>
          </a:prstGeom>
        </p:spPr>
      </p:pic>
      <p:pic>
        <p:nvPicPr>
          <p:cNvPr id="8" name="Picture 7" descr="Screen Shot 2017-12-23 at 13.55.02 (2).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14600" y="4419601"/>
            <a:ext cx="7239001" cy="1567163"/>
          </a:xfrm>
          <a:prstGeom prst="rect">
            <a:avLst/>
          </a:prstGeom>
        </p:spPr>
      </p:pic>
    </p:spTree>
    <p:extLst>
      <p:ext uri="{BB962C8B-B14F-4D97-AF65-F5344CB8AC3E}">
        <p14:creationId xmlns:p14="http://schemas.microsoft.com/office/powerpoint/2010/main" val="244071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lnSpcReduction="10000"/>
          </a:bodyPr>
          <a:lstStyle/>
          <a:p>
            <a:r>
              <a:rPr lang="en-US" sz="2800" dirty="0" err="1"/>
              <a:t>resultSet.get</a:t>
            </a:r>
            <a:r>
              <a:rPr lang="en-US" sz="2800" dirty="0" err="1">
                <a:solidFill>
                  <a:schemeClr val="accent6">
                    <a:lumMod val="75000"/>
                  </a:schemeClr>
                </a:solidFill>
              </a:rPr>
              <a:t>XXX</a:t>
            </a:r>
            <a:r>
              <a:rPr lang="en-US" sz="2800" dirty="0"/>
              <a:t>(), where </a:t>
            </a:r>
            <a:r>
              <a:rPr lang="en-US" sz="2800" dirty="0">
                <a:solidFill>
                  <a:srgbClr val="E46C0A"/>
                </a:solidFill>
              </a:rPr>
              <a:t>XXX</a:t>
            </a:r>
            <a:r>
              <a:rPr lang="en-US" sz="2800" dirty="0"/>
              <a:t> is a </a:t>
            </a:r>
            <a:r>
              <a:rPr lang="en-US" sz="2800" dirty="0">
                <a:solidFill>
                  <a:srgbClr val="E46C0A"/>
                </a:solidFill>
              </a:rPr>
              <a:t>primitive data type. </a:t>
            </a:r>
            <a:r>
              <a:rPr lang="en-US" sz="2800" dirty="0"/>
              <a:t>Columns can be selected via either </a:t>
            </a:r>
            <a:r>
              <a:rPr lang="en-US" sz="2800" dirty="0">
                <a:solidFill>
                  <a:schemeClr val="accent6">
                    <a:lumMod val="75000"/>
                  </a:schemeClr>
                </a:solidFill>
              </a:rPr>
              <a:t>name</a:t>
            </a:r>
            <a:r>
              <a:rPr lang="en-US" sz="2800" dirty="0"/>
              <a:t> or </a:t>
            </a:r>
            <a:r>
              <a:rPr lang="en-US" sz="2800" dirty="0">
                <a:solidFill>
                  <a:schemeClr val="accent6">
                    <a:lumMod val="75000"/>
                  </a:schemeClr>
                </a:solidFill>
              </a:rPr>
              <a:t>id</a:t>
            </a:r>
            <a:r>
              <a:rPr lang="en-US" sz="2800" dirty="0"/>
              <a:t>.</a:t>
            </a:r>
          </a:p>
          <a:p>
            <a:pPr lvl="1"/>
            <a:r>
              <a:rPr lang="en-US" sz="2400" dirty="0" err="1"/>
              <a:t>rs.getString</a:t>
            </a:r>
            <a:r>
              <a:rPr lang="en-US" sz="2400" dirty="0"/>
              <a:t>(“</a:t>
            </a:r>
            <a:r>
              <a:rPr lang="en-US" sz="2400" dirty="0" err="1"/>
              <a:t>columnName</a:t>
            </a:r>
            <a:r>
              <a:rPr lang="en-US" sz="2400" dirty="0"/>
              <a:t>”)</a:t>
            </a:r>
          </a:p>
          <a:p>
            <a:pPr lvl="1"/>
            <a:r>
              <a:rPr lang="en-US" sz="2400" dirty="0" err="1"/>
              <a:t>rs.getLong</a:t>
            </a:r>
            <a:r>
              <a:rPr lang="en-US" sz="2400" dirty="0"/>
              <a:t>(“</a:t>
            </a:r>
            <a:r>
              <a:rPr lang="en-US" sz="2400" dirty="0" err="1"/>
              <a:t>columnName</a:t>
            </a:r>
            <a:r>
              <a:rPr lang="en-US" sz="2400" dirty="0"/>
              <a:t>”)</a:t>
            </a:r>
          </a:p>
          <a:p>
            <a:pPr lvl="1"/>
            <a:r>
              <a:rPr lang="en-US" sz="2400" dirty="0" err="1"/>
              <a:t>rs.getInt</a:t>
            </a:r>
            <a:r>
              <a:rPr lang="en-US" sz="2400" dirty="0"/>
              <a:t>(“</a:t>
            </a:r>
            <a:r>
              <a:rPr lang="en-US" sz="2400" dirty="0" err="1"/>
              <a:t>columnName</a:t>
            </a:r>
            <a:r>
              <a:rPr lang="en-US" sz="2400" dirty="0"/>
              <a:t>”)</a:t>
            </a:r>
          </a:p>
          <a:p>
            <a:pPr lvl="1"/>
            <a:r>
              <a:rPr lang="en-US" sz="2400" dirty="0" err="1"/>
              <a:t>rs.getDouble</a:t>
            </a:r>
            <a:r>
              <a:rPr lang="en-US" sz="2400" dirty="0"/>
              <a:t>(“</a:t>
            </a:r>
            <a:r>
              <a:rPr lang="en-US" sz="2400" dirty="0" err="1"/>
              <a:t>columnName</a:t>
            </a:r>
            <a:r>
              <a:rPr lang="en-US" sz="2400" dirty="0"/>
              <a:t>”)</a:t>
            </a:r>
          </a:p>
          <a:p>
            <a:pPr marL="457200" lvl="1" indent="0">
              <a:buNone/>
            </a:pPr>
            <a:endParaRPr lang="en-US" sz="2400" dirty="0"/>
          </a:p>
          <a:p>
            <a:pPr lvl="1"/>
            <a:r>
              <a:rPr lang="en-US" sz="2400" dirty="0" err="1"/>
              <a:t>rs.getString</a:t>
            </a:r>
            <a:r>
              <a:rPr lang="en-US" sz="2400" dirty="0"/>
              <a:t>(1)</a:t>
            </a:r>
          </a:p>
          <a:p>
            <a:pPr lvl="1"/>
            <a:r>
              <a:rPr lang="en-US" sz="2400" dirty="0" err="1"/>
              <a:t>rs.getLong</a:t>
            </a:r>
            <a:r>
              <a:rPr lang="en-US" sz="2400" dirty="0"/>
              <a:t>(2)</a:t>
            </a:r>
          </a:p>
          <a:p>
            <a:pPr lvl="1"/>
            <a:r>
              <a:rPr lang="en-US" sz="2400" dirty="0" err="1"/>
              <a:t>rs.getInt</a:t>
            </a:r>
            <a:r>
              <a:rPr lang="en-US" sz="2400" dirty="0"/>
              <a:t>(3)</a:t>
            </a:r>
          </a:p>
          <a:p>
            <a:pPr lvl="1"/>
            <a:r>
              <a:rPr lang="en-US" sz="2400" dirty="0" err="1"/>
              <a:t>rs.getDouble</a:t>
            </a:r>
            <a:r>
              <a:rPr lang="en-US" sz="2400" dirty="0"/>
              <a:t>(4)</a:t>
            </a:r>
          </a:p>
          <a:p>
            <a:endParaRPr lang="en-US" sz="28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19</a:t>
            </a:fld>
            <a:endParaRPr lang="en-US"/>
          </a:p>
        </p:txBody>
      </p:sp>
    </p:spTree>
    <p:extLst>
      <p:ext uri="{BB962C8B-B14F-4D97-AF65-F5344CB8AC3E}">
        <p14:creationId xmlns:p14="http://schemas.microsoft.com/office/powerpoint/2010/main" val="67883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5" name="Picture 4">
            <a:extLst>
              <a:ext uri="{FF2B5EF4-FFF2-40B4-BE49-F238E27FC236}">
                <a16:creationId xmlns:a16="http://schemas.microsoft.com/office/drawing/2014/main" id="{25B133C4-8E63-6147-AA92-7920C398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67" y="1556792"/>
            <a:ext cx="7065065" cy="5165724"/>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Get methods</a:t>
            </a:r>
          </a:p>
        </p:txBody>
      </p:sp>
      <p:sp>
        <p:nvSpPr>
          <p:cNvPr id="73731" name="Rectangle 3"/>
          <p:cNvSpPr>
            <a:spLocks noGrp="1" noChangeArrowheads="1"/>
          </p:cNvSpPr>
          <p:nvPr>
            <p:ph sz="half" idx="1"/>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(“_id”);</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a:t>
            </a:r>
            <a:r>
              <a:rPr lang="en-US" sz="2000" dirty="0" err="1">
                <a:latin typeface="Consolas"/>
                <a:cs typeface="Consolas"/>
              </a:rPr>
              <a:t>cf</a:t>
            </a:r>
            <a:r>
              <a:rPr lang="en-US" sz="2000" dirty="0">
                <a:latin typeface="Consolas"/>
                <a:cs typeface="Consolas"/>
              </a:rPr>
              <a:t>”);</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(“name”);</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(“surname”);</a:t>
            </a:r>
          </a:p>
          <a:p>
            <a:pPr>
              <a:buFont typeface="Wingdings" charset="0"/>
              <a:buNone/>
            </a:pPr>
            <a:r>
              <a:rPr lang="en-US" sz="2000" dirty="0">
                <a:latin typeface="Consolas"/>
                <a:cs typeface="Consolas"/>
              </a:rPr>
              <a:t>}</a:t>
            </a:r>
          </a:p>
          <a:p>
            <a:pPr>
              <a:buFont typeface="Wingdings" charset="0"/>
              <a:buNone/>
            </a:pPr>
            <a:endParaRPr lang="en-US" sz="1600" dirty="0">
              <a:latin typeface="Consolas"/>
              <a:cs typeface="Consolas"/>
            </a:endParaRPr>
          </a:p>
        </p:txBody>
      </p:sp>
      <p:sp>
        <p:nvSpPr>
          <p:cNvPr id="2" name="Content Placeholder 1">
            <a:extLst>
              <a:ext uri="{FF2B5EF4-FFF2-40B4-BE49-F238E27FC236}">
                <a16:creationId xmlns:a16="http://schemas.microsoft.com/office/drawing/2014/main" id="{1A17A880-DBC3-024D-8ABE-A5A7F339E3AA}"/>
              </a:ext>
            </a:extLst>
          </p:cNvPr>
          <p:cNvSpPr>
            <a:spLocks noGrp="1"/>
          </p:cNvSpPr>
          <p:nvPr>
            <p:ph sz="half" idx="2"/>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(1);</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(2);</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(3);</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(4);</a:t>
            </a:r>
          </a:p>
          <a:p>
            <a:pPr>
              <a:buFont typeface="Wingdings" charset="0"/>
              <a:buNone/>
            </a:pPr>
            <a:r>
              <a:rPr lang="en-US" sz="2000" dirty="0">
                <a:latin typeface="Consolas"/>
                <a:cs typeface="Consolas"/>
              </a:rPr>
              <a:t>}</a:t>
            </a:r>
          </a:p>
          <a:p>
            <a:pPr>
              <a:buFont typeface="Wingdings" charset="0"/>
              <a:buNone/>
            </a:pPr>
            <a:endParaRPr lang="en-US" sz="2000" dirty="0">
              <a:latin typeface="Consolas"/>
              <a:cs typeface="Consolas"/>
            </a:endParaRPr>
          </a:p>
          <a:p>
            <a:pPr marL="0" indent="0">
              <a:buNone/>
            </a:pPr>
            <a:endParaRPr lang="en-GB" sz="2000" dirty="0"/>
          </a:p>
        </p:txBody>
      </p:sp>
      <p:sp>
        <p:nvSpPr>
          <p:cNvPr id="5" name="Slide Number Placeholder 5"/>
          <p:cNvSpPr>
            <a:spLocks noGrp="1"/>
          </p:cNvSpPr>
          <p:nvPr>
            <p:ph type="sldNum" sz="quarter" idx="12"/>
          </p:nvPr>
        </p:nvSpPr>
        <p:spPr/>
        <p:txBody>
          <a:bodyPr/>
          <a:lstStyle/>
          <a:p>
            <a:fld id="{BEA599AD-1364-ED49-B121-8E8AD5D3D49C}"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idIndex</a:t>
            </a:r>
            <a:r>
              <a:rPr lang="en-US" sz="1800" dirty="0">
                <a:latin typeface="Consolas"/>
                <a:cs typeface="Consolas"/>
              </a:rPr>
              <a:t> = </a:t>
            </a:r>
            <a:r>
              <a:rPr lang="en-US" sz="1800" dirty="0" err="1">
                <a:latin typeface="Consolas"/>
                <a:cs typeface="Consolas"/>
              </a:rPr>
              <a:t>rs.</a:t>
            </a:r>
            <a:r>
              <a:rPr lang="en-US" sz="1800" dirty="0" err="1">
                <a:solidFill>
                  <a:schemeClr val="accent6">
                    <a:lumMod val="75000"/>
                  </a:schemeClr>
                </a:solidFill>
                <a:latin typeface="Consolas"/>
                <a:cs typeface="Consolas"/>
              </a:rPr>
              <a:t>findColumn</a:t>
            </a:r>
            <a:r>
              <a:rPr lang="en-US" sz="1800" dirty="0">
                <a:latin typeface="Consolas"/>
                <a:cs typeface="Consolas"/>
              </a:rPr>
              <a:t>(“_id”);</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cfIndex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a:t>
            </a:r>
            <a:r>
              <a:rPr lang="en-US" sz="1800" dirty="0" err="1">
                <a:latin typeface="Consolas"/>
                <a:cs typeface="Consolas"/>
              </a:rPr>
              <a:t>cf</a:t>
            </a:r>
            <a:r>
              <a:rPr lang="en-US" sz="1800" dirty="0">
                <a:latin typeface="Consolas"/>
                <a:cs typeface="Consolas"/>
              </a:rPr>
              <a:t>”);</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(“name”);</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surnameIndex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(“surname”);</a:t>
            </a:r>
          </a:p>
          <a:p>
            <a:pPr marL="0" indent="0">
              <a:buNone/>
            </a:pPr>
            <a:endParaRPr lang="en-US" sz="1800" dirty="0">
              <a:latin typeface="Consolas"/>
              <a:cs typeface="Consolas"/>
            </a:endParaRPr>
          </a:p>
          <a:p>
            <a:pPr marL="0" indent="0">
              <a:buNone/>
            </a:pPr>
            <a:r>
              <a:rPr lang="en-US" sz="1800" dirty="0">
                <a:latin typeface="Consolas"/>
                <a:cs typeface="Consolas"/>
              </a:rPr>
              <a:t>while(</a:t>
            </a:r>
            <a:r>
              <a:rPr lang="en-US" sz="1800" dirty="0" err="1">
                <a:latin typeface="Consolas"/>
                <a:cs typeface="Consolas"/>
              </a:rPr>
              <a:t>rs.next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id = </a:t>
            </a:r>
            <a:r>
              <a:rPr lang="en-US" sz="1800" dirty="0" err="1">
                <a:latin typeface="Consolas"/>
                <a:cs typeface="Consolas"/>
              </a:rPr>
              <a:t>rs.getInt</a:t>
            </a:r>
            <a:r>
              <a:rPr lang="en-US" sz="1800" dirty="0">
                <a:latin typeface="Consolas"/>
                <a:cs typeface="Consolas"/>
              </a:rPr>
              <a:t>(</a:t>
            </a:r>
            <a:r>
              <a:rPr lang="en-US" sz="1800" dirty="0" err="1">
                <a:latin typeface="Consolas"/>
                <a:cs typeface="Consolas"/>
              </a:rPr>
              <a:t>idIndex</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cf</a:t>
            </a:r>
            <a:r>
              <a:rPr lang="en-US" sz="1800" dirty="0">
                <a:latin typeface="Consolas"/>
                <a:cs typeface="Consolas"/>
              </a:rPr>
              <a:t>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cfIndex</a:t>
            </a:r>
            <a:r>
              <a:rPr lang="en-US" sz="1800" dirty="0">
                <a:latin typeface="Consolas"/>
                <a:cs typeface="Consolas"/>
              </a:rPr>
              <a:t>);</a:t>
            </a:r>
          </a:p>
          <a:p>
            <a:pPr marL="0" indent="0">
              <a:buNone/>
            </a:pPr>
            <a:r>
              <a:rPr lang="en-US" sz="1800" dirty="0">
                <a:latin typeface="Consolas"/>
                <a:cs typeface="Consolas"/>
              </a:rPr>
              <a:t>    String 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nameIndex</a:t>
            </a:r>
            <a:r>
              <a:rPr lang="en-US" sz="1800" dirty="0">
                <a:latin typeface="Consolas"/>
                <a:cs typeface="Consolas"/>
              </a:rPr>
              <a:t>);</a:t>
            </a:r>
          </a:p>
          <a:p>
            <a:pPr marL="0" indent="0">
              <a:buNone/>
            </a:pPr>
            <a:r>
              <a:rPr lang="en-US" sz="1800" dirty="0">
                <a:latin typeface="Consolas"/>
                <a:cs typeface="Consolas"/>
              </a:rPr>
              <a:t>    String surname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surnameIndex</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i="1" dirty="0">
                <a:latin typeface="Calibri"/>
                <a:cs typeface="Calibri"/>
              </a:rPr>
              <a:t>* If you need to access by column id but know only the column names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21</a:t>
            </a:fld>
            <a:endParaRPr lang="en-US"/>
          </a:p>
        </p:txBody>
      </p:sp>
    </p:spTree>
    <p:extLst>
      <p:ext uri="{BB962C8B-B14F-4D97-AF65-F5344CB8AC3E}">
        <p14:creationId xmlns:p14="http://schemas.microsoft.com/office/powerpoint/2010/main" val="165845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6. Close Connection</a:t>
            </a:r>
          </a:p>
        </p:txBody>
      </p:sp>
      <p:sp>
        <p:nvSpPr>
          <p:cNvPr id="3" name="Content Placeholder 2">
            <a:extLst>
              <a:ext uri="{FF2B5EF4-FFF2-40B4-BE49-F238E27FC236}">
                <a16:creationId xmlns:a16="http://schemas.microsoft.com/office/drawing/2014/main" id="{43FB3ED2-575F-FA43-8366-1608DCA46A00}"/>
              </a:ext>
            </a:extLst>
          </p:cNvPr>
          <p:cNvSpPr>
            <a:spLocks noGrp="1"/>
          </p:cNvSpPr>
          <p:nvPr>
            <p:ph sz="half" idx="1"/>
          </p:nvPr>
        </p:nvSpPr>
        <p:spPr/>
        <p:txBody>
          <a:bodyPr>
            <a:noAutofit/>
          </a:bodyPr>
          <a:lstStyle/>
          <a:p>
            <a:r>
              <a:rPr lang="en-US" sz="2400" dirty="0">
                <a:solidFill>
                  <a:srgbClr val="000000"/>
                </a:solidFill>
              </a:rPr>
              <a:t>Programs should recover from errors and </a:t>
            </a:r>
            <a:r>
              <a:rPr lang="en-US" sz="2400" dirty="0">
                <a:solidFill>
                  <a:schemeClr val="accent6">
                    <a:lumMod val="75000"/>
                  </a:schemeClr>
                </a:solidFill>
              </a:rPr>
              <a:t>always</a:t>
            </a:r>
            <a:r>
              <a:rPr lang="en-US" sz="2400" dirty="0">
                <a:solidFill>
                  <a:srgbClr val="000000"/>
                </a:solidFill>
              </a:rPr>
              <a:t> leave the database in a consistent state. </a:t>
            </a:r>
            <a:r>
              <a:rPr lang="en-US" sz="2400" dirty="0">
                <a:solidFill>
                  <a:schemeClr val="accent6">
                    <a:lumMod val="75000"/>
                  </a:schemeClr>
                </a:solidFill>
              </a:rPr>
              <a:t>Runtime errors must be minimized in industrial applications!</a:t>
            </a:r>
          </a:p>
          <a:p>
            <a:r>
              <a:rPr lang="en-US" sz="2400" dirty="0"/>
              <a:t>If a statement throws an exception, it must be caught within a catch statement.</a:t>
            </a:r>
          </a:p>
          <a:p>
            <a:r>
              <a:rPr lang="en-US" sz="2400" dirty="0"/>
              <a:t>The </a:t>
            </a:r>
            <a:r>
              <a:rPr lang="en-US" sz="2400" dirty="0">
                <a:solidFill>
                  <a:srgbClr val="E46C0A"/>
                </a:solidFill>
              </a:rPr>
              <a:t>finally {…} </a:t>
            </a:r>
            <a:r>
              <a:rPr lang="en-US" sz="2400" dirty="0"/>
              <a:t>clause can be used to leave the database in a consistent state.</a:t>
            </a:r>
          </a:p>
          <a:p>
            <a:endParaRPr lang="en-IT" sz="2400" dirty="0"/>
          </a:p>
        </p:txBody>
      </p:sp>
      <p:sp>
        <p:nvSpPr>
          <p:cNvPr id="2" name="Content Placeholder 1">
            <a:extLst>
              <a:ext uri="{FF2B5EF4-FFF2-40B4-BE49-F238E27FC236}">
                <a16:creationId xmlns:a16="http://schemas.microsoft.com/office/drawing/2014/main" id="{0DAB80F8-1508-604A-BA6B-27E0612F5E72}"/>
              </a:ext>
            </a:extLst>
          </p:cNvPr>
          <p:cNvSpPr>
            <a:spLocks noGrp="1"/>
          </p:cNvSpPr>
          <p:nvPr>
            <p:ph sz="half" idx="2"/>
          </p:nvPr>
        </p:nvSpPr>
        <p:spPr/>
        <p:txBody>
          <a:bodyPr>
            <a:normAutofit fontScale="77500" lnSpcReduction="20000"/>
          </a:bodyPr>
          <a:lstStyle/>
          <a:p>
            <a:pPr marL="0" indent="0">
              <a:buNone/>
            </a:pPr>
            <a:r>
              <a:rPr lang="en-US" dirty="0">
                <a:latin typeface="Consolas"/>
                <a:cs typeface="Consolas"/>
              </a:rPr>
              <a:t>connection = null;</a:t>
            </a:r>
          </a:p>
          <a:p>
            <a:pPr marL="0" indent="0">
              <a:buNone/>
            </a:pPr>
            <a:r>
              <a:rPr lang="en-US" dirty="0">
                <a:latin typeface="Consolas"/>
                <a:cs typeface="Consolas"/>
              </a:rPr>
              <a:t>statement = null;</a:t>
            </a:r>
          </a:p>
          <a:p>
            <a:pPr marL="0" indent="0">
              <a:buNone/>
            </a:pPr>
            <a:endParaRPr lang="en-US" dirty="0">
              <a:solidFill>
                <a:schemeClr val="accent6">
                  <a:lumMod val="75000"/>
                </a:schemeClr>
              </a:solidFill>
              <a:latin typeface="Consolas"/>
              <a:cs typeface="Consolas"/>
            </a:endParaRPr>
          </a:p>
          <a:p>
            <a:pPr marL="0" indent="0">
              <a:buNone/>
            </a:pPr>
            <a:r>
              <a:rPr lang="en-US" dirty="0">
                <a:solidFill>
                  <a:schemeClr val="accent6">
                    <a:lumMod val="75000"/>
                  </a:schemeClr>
                </a:solidFill>
                <a:latin typeface="Consolas"/>
                <a:cs typeface="Consolas"/>
              </a:rPr>
              <a:t>try</a:t>
            </a:r>
            <a:r>
              <a:rPr lang="en-US" dirty="0">
                <a:solidFill>
                  <a:schemeClr val="accent6">
                    <a:lumMod val="50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it-IT" dirty="0">
                <a:latin typeface="Consolas"/>
                <a:cs typeface="Consolas"/>
              </a:rPr>
              <a:t>. . .</a:t>
            </a:r>
            <a:endParaRPr lang="en-US" dirty="0">
              <a:latin typeface="Consolas"/>
              <a:cs typeface="Consolas"/>
            </a:endParaRPr>
          </a:p>
          <a:p>
            <a:pPr marL="0" indent="0">
              <a:buNone/>
            </a:pPr>
            <a:r>
              <a:rPr lang="en-US" dirty="0">
                <a:latin typeface="Consolas"/>
                <a:cs typeface="Consolas"/>
              </a:rPr>
              <a:t>} </a:t>
            </a:r>
            <a:r>
              <a:rPr lang="en-US" dirty="0">
                <a:solidFill>
                  <a:schemeClr val="accent6">
                    <a:lumMod val="75000"/>
                  </a:schemeClr>
                </a:solidFill>
                <a:latin typeface="Consolas"/>
                <a:cs typeface="Consolas"/>
              </a:rPr>
              <a:t>catch</a:t>
            </a:r>
            <a:r>
              <a:rPr lang="en-US" dirty="0">
                <a:latin typeface="Consolas"/>
                <a:cs typeface="Consolas"/>
              </a:rPr>
              <a:t>(</a:t>
            </a:r>
            <a:r>
              <a:rPr lang="en-US" dirty="0" err="1">
                <a:latin typeface="Consolas"/>
                <a:cs typeface="Consolas"/>
              </a:rPr>
              <a:t>SQLException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if (connection != null) {</a:t>
            </a:r>
          </a:p>
          <a:p>
            <a:pPr marL="0" indent="0">
              <a:buNone/>
            </a:pPr>
            <a:r>
              <a:rPr lang="en-US" dirty="0">
                <a:latin typeface="Consolas"/>
                <a:cs typeface="Consolas"/>
              </a:rPr>
              <a:t>		</a:t>
            </a:r>
            <a:r>
              <a:rPr lang="en-US" dirty="0" err="1">
                <a:solidFill>
                  <a:srgbClr val="E46C0A"/>
                </a:solidFill>
                <a:latin typeface="Consolas"/>
                <a:cs typeface="Consolas"/>
              </a:rPr>
              <a:t>statement.close</a:t>
            </a:r>
            <a:r>
              <a:rPr lang="en-US" dirty="0">
                <a:latin typeface="Consolas"/>
                <a:cs typeface="Consolas"/>
              </a:rPr>
              <a:t>();</a:t>
            </a:r>
          </a:p>
          <a:p>
            <a:pPr marL="0" indent="0">
              <a:buNone/>
            </a:pPr>
            <a:r>
              <a:rPr lang="en-US" dirty="0">
                <a:latin typeface="Consolas"/>
                <a:cs typeface="Consolas"/>
              </a:rPr>
              <a:t>		</a:t>
            </a:r>
            <a:r>
              <a:rPr lang="en-US" dirty="0" err="1">
                <a:solidFill>
                  <a:srgbClr val="E46C0A"/>
                </a:solidFill>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endParaRPr lang="en-IT" dirty="0"/>
          </a:p>
        </p:txBody>
      </p:sp>
      <p:sp>
        <p:nvSpPr>
          <p:cNvPr id="5" name="Slide Number Placeholder 5"/>
          <p:cNvSpPr>
            <a:spLocks noGrp="1"/>
          </p:cNvSpPr>
          <p:nvPr>
            <p:ph type="sldNum" sz="quarter" idx="12"/>
          </p:nvPr>
        </p:nvSpPr>
        <p:spPr/>
        <p:txBody>
          <a:bodyPr/>
          <a:lstStyle/>
          <a:p>
            <a:fld id="{DC24D4FF-1D9E-B94E-8765-6A8EB3884F01}"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85000" lnSpcReduction="10000"/>
          </a:bodyPr>
          <a:lstStyle/>
          <a:p>
            <a:r>
              <a:rPr lang="en-US" dirty="0">
                <a:solidFill>
                  <a:schemeClr val="accent6">
                    <a:lumMod val="75000"/>
                  </a:schemeClr>
                </a:solidFill>
              </a:rPr>
              <a:t>There are significant variations between the SQL types supported by different database products</a:t>
            </a:r>
            <a:r>
              <a:rPr lang="en-US" dirty="0"/>
              <a:t>. For example, most of the major databases support an SQL data type for large binary values, but Oracle calls this type LONG RAW, Sybase calls it IMAGE and Informix calls it BYTE.</a:t>
            </a:r>
          </a:p>
          <a:p>
            <a:r>
              <a:rPr lang="en-US" dirty="0"/>
              <a:t>JDBC programmers mostly program with existing database tables, and they need not concern themselves with the exact SQL type names that were used.</a:t>
            </a:r>
          </a:p>
          <a:p>
            <a:r>
              <a:rPr lang="en-US" dirty="0">
                <a:solidFill>
                  <a:srgbClr val="E46C0A"/>
                </a:solidFill>
              </a:rPr>
              <a:t>The one major place where programmers may need to use SQL type names is in the SQL CREATE TABLE statement when they are creating a new database table. </a:t>
            </a:r>
            <a:r>
              <a:rPr lang="en-US" dirty="0"/>
              <a:t>In this case programmers must take care to use SQL type names that are supported by their target database. </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23</a:t>
            </a:fld>
            <a:endParaRPr lang="en-US"/>
          </a:p>
        </p:txBody>
      </p:sp>
    </p:spTree>
    <p:extLst>
      <p:ext uri="{BB962C8B-B14F-4D97-AF65-F5344CB8AC3E}">
        <p14:creationId xmlns:p14="http://schemas.microsoft.com/office/powerpoint/2010/main" val="194700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Mapping JDBC to Java types</a:t>
            </a:r>
          </a:p>
        </p:txBody>
      </p:sp>
      <p:pic>
        <p:nvPicPr>
          <p:cNvPr id="9" name="Content Placeholder 8" descr="1.png"/>
          <p:cNvPicPr>
            <a:picLocks noGrp="1" noChangeAspect="1"/>
          </p:cNvPicPr>
          <p:nvPr>
            <p:ph sz="half" idx="1"/>
          </p:nvPr>
        </p:nvPicPr>
        <p:blipFill>
          <a:blip r:embed="rId2" cstate="print">
            <a:extLst>
              <a:ext uri="{28A0092B-C50C-407E-A947-70E740481C1C}">
                <a14:useLocalDpi xmlns:a14="http://schemas.microsoft.com/office/drawing/2010/main"/>
              </a:ext>
            </a:extLst>
          </a:blip>
          <a:srcRect t="-18253" b="-18253"/>
          <a:stretch>
            <a:fillRect/>
          </a:stretch>
        </p:blipFill>
        <p:spPr>
          <a:xfrm>
            <a:off x="2279576" y="960438"/>
            <a:ext cx="3657600" cy="4525963"/>
          </a:xfrm>
        </p:spPr>
      </p:pic>
      <p:pic>
        <p:nvPicPr>
          <p:cNvPr id="10" name="Content Placeholder 9" descr="2.png"/>
          <p:cNvPicPr>
            <a:picLocks noGrp="1" noChangeAspect="1"/>
          </p:cNvPicPr>
          <p:nvPr>
            <p:ph sz="half" idx="2"/>
          </p:nvPr>
        </p:nvPicPr>
        <p:blipFill>
          <a:blip r:embed="rId3" cstate="print">
            <a:extLst>
              <a:ext uri="{28A0092B-C50C-407E-A947-70E740481C1C}">
                <a14:useLocalDpi xmlns:a14="http://schemas.microsoft.com/office/drawing/2010/main"/>
              </a:ext>
            </a:extLst>
          </a:blip>
          <a:srcRect l="-18628" r="-18628"/>
          <a:stretch>
            <a:fillRect/>
          </a:stretch>
        </p:blipFill>
        <p:spPr>
          <a:xfrm>
            <a:off x="5707348" y="1627188"/>
            <a:ext cx="4434904" cy="4525963"/>
          </a:xfrm>
        </p:spPr>
      </p:pic>
      <p:sp>
        <p:nvSpPr>
          <p:cNvPr id="6" name="Slide Number Placeholder 5"/>
          <p:cNvSpPr>
            <a:spLocks noGrp="1"/>
          </p:cNvSpPr>
          <p:nvPr>
            <p:ph type="sldNum" sz="quarter" idx="12"/>
          </p:nvPr>
        </p:nvSpPr>
        <p:spPr/>
        <p:txBody>
          <a:bodyPr/>
          <a:lstStyle/>
          <a:p>
            <a:fld id="{233E836D-B11A-6049-904D-7EBAC427E980}"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86538AA7-50AF-FD4D-B317-B3F9892DB41B}" type="slidenum">
              <a:rPr lang="en-US" smtClean="0"/>
              <a:pPr/>
              <a:t>25</a:t>
            </a:fld>
            <a:endParaRPr lang="en-US"/>
          </a:p>
        </p:txBody>
      </p:sp>
    </p:spTree>
    <p:extLst>
      <p:ext uri="{BB962C8B-B14F-4D97-AF65-F5344CB8AC3E}">
        <p14:creationId xmlns:p14="http://schemas.microsoft.com/office/powerpoint/2010/main" val="1824741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ResultSet</a:t>
            </a:r>
            <a:endParaRPr lang="en-US" dirty="0"/>
          </a:p>
        </p:txBody>
      </p:sp>
      <p:sp>
        <p:nvSpPr>
          <p:cNvPr id="3" name="Content Placeholder 2"/>
          <p:cNvSpPr>
            <a:spLocks noGrp="1"/>
          </p:cNvSpPr>
          <p:nvPr>
            <p:ph idx="1"/>
          </p:nvPr>
        </p:nvSpPr>
        <p:spPr/>
        <p:txBody>
          <a:bodyPr>
            <a:normAutofit/>
          </a:bodyPr>
          <a:lstStyle/>
          <a:p>
            <a:r>
              <a:rPr lang="en-US" sz="2800" dirty="0" err="1"/>
              <a:t>ResultSet</a:t>
            </a:r>
            <a:r>
              <a:rPr lang="en-US" sz="2800" dirty="0"/>
              <a:t> are iterator-like objects</a:t>
            </a:r>
          </a:p>
          <a:p>
            <a:r>
              <a:rPr lang="en-US" sz="2800" dirty="0"/>
              <a:t>It is </a:t>
            </a:r>
            <a:r>
              <a:rPr lang="en-US" sz="2800" dirty="0">
                <a:solidFill>
                  <a:srgbClr val="E46C0A"/>
                </a:solidFill>
              </a:rPr>
              <a:t>not possible to move back and forth </a:t>
            </a:r>
            <a:r>
              <a:rPr lang="en-US" sz="2800" dirty="0"/>
              <a:t>within a default (</a:t>
            </a:r>
            <a:r>
              <a:rPr lang="en-US" sz="2800" dirty="0">
                <a:latin typeface="Consolas"/>
                <a:cs typeface="Consolas"/>
              </a:rPr>
              <a:t>TYPE_FORWARD_ONLY</a:t>
            </a:r>
            <a:r>
              <a:rPr lang="en-US" sz="2800" dirty="0"/>
              <a:t>) </a:t>
            </a:r>
            <a:r>
              <a:rPr lang="en-US" sz="2800" dirty="0" err="1"/>
              <a:t>ResultSet</a:t>
            </a:r>
            <a:r>
              <a:rPr lang="en-US" sz="2800" dirty="0"/>
              <a:t> </a:t>
            </a:r>
          </a:p>
          <a:p>
            <a:pPr lvl="1"/>
            <a:r>
              <a:rPr lang="en-US" sz="2400" dirty="0"/>
              <a:t>Only </a:t>
            </a:r>
            <a:r>
              <a:rPr lang="en-US" sz="2400" dirty="0">
                <a:solidFill>
                  <a:srgbClr val="E46C0A"/>
                </a:solidFill>
              </a:rPr>
              <a:t>next()</a:t>
            </a:r>
            <a:r>
              <a:rPr lang="en-US" sz="2400" dirty="0"/>
              <a:t> can be called</a:t>
            </a:r>
          </a:p>
          <a:p>
            <a:r>
              <a:rPr lang="en-US" sz="2800" dirty="0"/>
              <a:t>It is </a:t>
            </a:r>
            <a:r>
              <a:rPr lang="en-US" sz="2800" dirty="0">
                <a:solidFill>
                  <a:srgbClr val="E46C0A"/>
                </a:solidFill>
              </a:rPr>
              <a:t>not possible to modify the data </a:t>
            </a:r>
            <a:r>
              <a:rPr lang="en-US" sz="2800" dirty="0"/>
              <a:t>and, transparently, the database</a:t>
            </a:r>
          </a:p>
          <a:p>
            <a:pPr lvl="1"/>
            <a:r>
              <a:rPr lang="en-US" sz="2400" dirty="0"/>
              <a:t>Data have to be manipulated in memory and stored back with another operation (</a:t>
            </a:r>
            <a:r>
              <a:rPr lang="en-US" sz="2400" dirty="0" err="1">
                <a:solidFill>
                  <a:schemeClr val="accent6">
                    <a:lumMod val="75000"/>
                  </a:schemeClr>
                </a:solidFill>
              </a:rPr>
              <a:t>statement.executeUpdate</a:t>
            </a:r>
            <a:r>
              <a:rPr lang="en-US" sz="2400" dirty="0">
                <a:solidFill>
                  <a:schemeClr val="accent6">
                    <a:lumMod val="75000"/>
                  </a:schemeClr>
                </a:solidFill>
              </a:rPr>
              <a:t>()</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26</a:t>
            </a:fld>
            <a:endParaRPr lang="en-US"/>
          </a:p>
        </p:txBody>
      </p:sp>
    </p:spTree>
    <p:extLst>
      <p:ext uri="{BB962C8B-B14F-4D97-AF65-F5344CB8AC3E}">
        <p14:creationId xmlns:p14="http://schemas.microsoft.com/office/powerpoint/2010/main" val="3327350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Advanced </a:t>
            </a:r>
            <a:r>
              <a:rPr lang="en-US" dirty="0" err="1"/>
              <a:t>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27</a:t>
            </a:fld>
            <a:endParaRPr lang="en-US"/>
          </a:p>
        </p:txBody>
      </p:sp>
      <p:pic>
        <p:nvPicPr>
          <p:cNvPr id="4" name="Content Placeholder 3" descr="Screen Shot 2017-12-23 at 10.42.20 (2).png"/>
          <p:cNvPicPr>
            <a:picLocks noGrp="1" noChangeAspect="1"/>
          </p:cNvPicPr>
          <p:nvPr>
            <p:ph idx="1"/>
          </p:nvPr>
        </p:nvPicPr>
        <p:blipFill>
          <a:blip r:embed="rId2" cstate="print">
            <a:extLst>
              <a:ext uri="{28A0092B-C50C-407E-A947-70E740481C1C}">
                <a14:useLocalDpi xmlns:a14="http://schemas.microsoft.com/office/drawing/2010/main"/>
              </a:ext>
            </a:extLst>
          </a:blip>
          <a:srcRect l="-3307" r="-3307"/>
          <a:stretch>
            <a:fillRect/>
          </a:stretch>
        </p:blipFill>
        <p:spPr>
          <a:xfrm>
            <a:off x="1353716" y="1646238"/>
            <a:ext cx="8798768" cy="4525963"/>
          </a:xfrm>
        </p:spPr>
      </p:pic>
    </p:spTree>
    <p:extLst>
      <p:ext uri="{BB962C8B-B14F-4D97-AF65-F5344CB8AC3E}">
        <p14:creationId xmlns:p14="http://schemas.microsoft.com/office/powerpoint/2010/main" val="3650873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JDBC – </a:t>
            </a:r>
            <a:r>
              <a:rPr lang="en-US"/>
              <a:t>Scrollable ResultSet</a:t>
            </a:r>
            <a:endParaRPr lang="en-US" dirty="0"/>
          </a:p>
        </p:txBody>
      </p:sp>
      <p:sp>
        <p:nvSpPr>
          <p:cNvPr id="46083" name="Rectangle 3"/>
          <p:cNvSpPr>
            <a:spLocks noGrp="1" noChangeArrowheads="1"/>
          </p:cNvSpPr>
          <p:nvPr>
            <p:ph idx="1"/>
          </p:nvPr>
        </p:nvSpPr>
        <p:spPr/>
        <p:txBody>
          <a:bodyPr>
            <a:normAutofit/>
          </a:bodyPr>
          <a:lstStyle/>
          <a:p>
            <a:pPr>
              <a:lnSpc>
                <a:spcPct val="90000"/>
              </a:lnSpc>
              <a:buFont typeface="Wingdings" charset="0"/>
              <a:buNone/>
            </a:pPr>
            <a:r>
              <a:rPr lang="en-US" sz="1600" b="1" dirty="0">
                <a:latin typeface="Consolas"/>
                <a:cs typeface="Consolas"/>
              </a:rPr>
              <a:t>Statement</a:t>
            </a:r>
            <a:r>
              <a:rPr lang="en-US" sz="1600" dirty="0">
                <a:latin typeface="Consolas"/>
                <a:cs typeface="Consolas"/>
              </a:rPr>
              <a:t> s = </a:t>
            </a:r>
            <a:r>
              <a:rPr lang="en-US" sz="1600" dirty="0" err="1">
                <a:latin typeface="Consolas"/>
                <a:cs typeface="Consolas"/>
              </a:rPr>
              <a:t>c.</a:t>
            </a:r>
            <a:r>
              <a:rPr lang="en-US" sz="1600" b="1" dirty="0" err="1">
                <a:latin typeface="Consolas"/>
                <a:cs typeface="Consolas"/>
              </a:rPr>
              <a:t>createStatement</a:t>
            </a:r>
            <a:r>
              <a:rPr lang="en-US" sz="1600" dirty="0">
                <a:latin typeface="Consolas"/>
                <a:cs typeface="Consolas"/>
              </a:rPr>
              <a:t>(</a:t>
            </a:r>
          </a:p>
          <a:p>
            <a:pPr>
              <a:lnSpc>
                <a:spcPct val="90000"/>
              </a:lnSpc>
              <a:buFont typeface="Wingdings" charset="0"/>
              <a:buNone/>
            </a:pPr>
            <a:r>
              <a:rPr lang="en-US" sz="1600" dirty="0">
                <a:latin typeface="Consolas"/>
                <a:cs typeface="Consolas"/>
              </a:rPr>
              <a:t>	ResultSet.</a:t>
            </a:r>
            <a:r>
              <a:rPr lang="en-US" sz="1600" dirty="0">
                <a:solidFill>
                  <a:srgbClr val="E46C0A"/>
                </a:solidFill>
                <a:latin typeface="Consolas"/>
                <a:cs typeface="Consolas"/>
              </a:rPr>
              <a:t>TYPE_SCROLL_INSENSITIVE</a:t>
            </a:r>
            <a:r>
              <a:rPr lang="en-US" sz="1600" dirty="0">
                <a:latin typeface="Consolas"/>
                <a:cs typeface="Consolas"/>
              </a:rPr>
              <a:t>|ResultSet.</a:t>
            </a:r>
            <a:r>
              <a:rPr lang="en-US" sz="1600" dirty="0">
                <a:solidFill>
                  <a:srgbClr val="E46C0A"/>
                </a:solidFill>
                <a:latin typeface="Consolas"/>
                <a:cs typeface="Consolas"/>
              </a:rPr>
              <a:t>TYPE_SCROLL_SENSITIVE</a:t>
            </a:r>
            <a:r>
              <a:rPr lang="en-US" sz="1600" dirty="0">
                <a:latin typeface="Consolas"/>
                <a:cs typeface="Consolas"/>
              </a:rPr>
              <a:t>,</a:t>
            </a:r>
          </a:p>
          <a:p>
            <a:pPr>
              <a:lnSpc>
                <a:spcPct val="90000"/>
              </a:lnSpc>
              <a:buFont typeface="Wingdings" charset="0"/>
              <a:buNone/>
            </a:pPr>
            <a:r>
              <a:rPr lang="en-US" sz="1600" dirty="0">
                <a:latin typeface="Consolas"/>
                <a:cs typeface="Consolas"/>
              </a:rPr>
              <a:t>	</a:t>
            </a:r>
            <a:r>
              <a:rPr lang="en-US" sz="1600" dirty="0" err="1">
                <a:latin typeface="Consolas"/>
                <a:cs typeface="Consolas"/>
              </a:rPr>
              <a:t>ResultSet.CONCUR_READ_ONLY</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b="1" dirty="0" err="1">
                <a:latin typeface="Consolas"/>
                <a:cs typeface="Consolas"/>
              </a:rPr>
              <a:t>ResultSet</a:t>
            </a:r>
            <a:r>
              <a:rPr lang="en-US" sz="1600" dirty="0">
                <a:latin typeface="Consolas"/>
                <a:cs typeface="Consolas"/>
              </a:rPr>
              <a:t> </a:t>
            </a:r>
            <a:r>
              <a:rPr lang="en-US" sz="1600" dirty="0" err="1">
                <a:latin typeface="Consolas"/>
                <a:cs typeface="Consolas"/>
              </a:rPr>
              <a:t>rs</a:t>
            </a:r>
            <a:r>
              <a:rPr lang="en-US" sz="1600" dirty="0">
                <a:latin typeface="Consolas"/>
                <a:cs typeface="Consolas"/>
              </a:rPr>
              <a:t> = </a:t>
            </a:r>
            <a:r>
              <a:rPr lang="en-US" sz="1600" dirty="0" err="1">
                <a:latin typeface="Consolas"/>
                <a:cs typeface="Consolas"/>
              </a:rPr>
              <a:t>s.</a:t>
            </a:r>
            <a:r>
              <a:rPr lang="en-US" sz="1600" b="1" dirty="0" err="1">
                <a:latin typeface="Consolas"/>
                <a:cs typeface="Consolas"/>
              </a:rPr>
              <a:t>executeQuery</a:t>
            </a:r>
            <a:r>
              <a:rPr lang="en-US" sz="1600" dirty="0">
                <a:latin typeface="Consolas"/>
                <a:cs typeface="Consolas"/>
              </a:rPr>
              <a:t>(</a:t>
            </a:r>
            <a:r>
              <a:rPr lang="it-IT" sz="1600" dirty="0">
                <a:latin typeface="Consolas"/>
                <a:cs typeface="Consolas"/>
              </a:rPr>
              <a:t>“</a:t>
            </a:r>
            <a:r>
              <a:rPr lang="en-US" sz="1600" dirty="0">
                <a:latin typeface="Consolas"/>
                <a:cs typeface="Consolas"/>
              </a:rPr>
              <a:t>SELECT </a:t>
            </a:r>
            <a:r>
              <a:rPr lang="it-IT" sz="1600" dirty="0">
                <a:latin typeface="Consolas"/>
                <a:cs typeface="Consolas"/>
              </a:rPr>
              <a:t>* FROM </a:t>
            </a:r>
            <a:r>
              <a:rPr lang="it-IT" sz="1600" dirty="0" err="1">
                <a:latin typeface="Consolas"/>
                <a:cs typeface="Consolas"/>
              </a:rPr>
              <a:t>person</a:t>
            </a:r>
            <a:r>
              <a:rPr lang="en-US" altLang="ja-JP" sz="1600" dirty="0">
                <a:latin typeface="Consolas"/>
                <a:cs typeface="Consolas"/>
              </a:rPr>
              <a:t>”</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previous</a:t>
            </a:r>
            <a:r>
              <a:rPr lang="en-US" sz="1600" dirty="0">
                <a:latin typeface="Consolas"/>
                <a:cs typeface="Consolas"/>
              </a:rPr>
              <a:t>();  	   </a:t>
            </a:r>
            <a:r>
              <a:rPr lang="en-US" sz="1600" dirty="0">
                <a:solidFill>
                  <a:srgbClr val="E46C0A"/>
                </a:solidFill>
                <a:latin typeface="Consolas"/>
                <a:cs typeface="Consolas"/>
              </a:rPr>
              <a:t>// go 1 record back</a:t>
            </a:r>
            <a:endParaRPr lang="en-US" sz="1600" dirty="0">
              <a:solidFill>
                <a:schemeClr val="tx2"/>
              </a:solidFill>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(-5);   </a:t>
            </a:r>
            <a:r>
              <a:rPr lang="en-US" sz="1600" dirty="0">
                <a:solidFill>
                  <a:srgbClr val="E46C0A"/>
                </a:solidFill>
                <a:latin typeface="Consolas"/>
                <a:cs typeface="Consolas"/>
              </a:rPr>
              <a:t>// go 5 records back</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(7); 	   </a:t>
            </a:r>
            <a:r>
              <a:rPr lang="en-US" sz="1600" dirty="0">
                <a:solidFill>
                  <a:srgbClr val="E46C0A"/>
                </a:solidFill>
                <a:latin typeface="Consolas"/>
                <a:cs typeface="Consolas"/>
              </a:rPr>
              <a:t>// go 7 records forward</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absolute</a:t>
            </a:r>
            <a:r>
              <a:rPr lang="en-US" sz="1600" dirty="0">
                <a:latin typeface="Consolas"/>
                <a:cs typeface="Consolas"/>
              </a:rPr>
              <a:t>(100);  </a:t>
            </a:r>
            <a:r>
              <a:rPr lang="en-US" sz="1600" dirty="0">
                <a:solidFill>
                  <a:srgbClr val="E46C0A"/>
                </a:solidFill>
                <a:latin typeface="Consolas"/>
                <a:cs typeface="Consolas"/>
              </a:rPr>
              <a:t>// go to 100th record</a:t>
            </a:r>
          </a:p>
        </p:txBody>
      </p:sp>
      <p:sp>
        <p:nvSpPr>
          <p:cNvPr id="5" name="Slide Number Placeholder 5"/>
          <p:cNvSpPr>
            <a:spLocks noGrp="1"/>
          </p:cNvSpPr>
          <p:nvPr>
            <p:ph type="sldNum" sz="quarter" idx="12"/>
          </p:nvPr>
        </p:nvSpPr>
        <p:spPr/>
        <p:txBody>
          <a:bodyPr/>
          <a:lstStyle/>
          <a:p>
            <a:fld id="{2FDF6430-B4E4-924F-A61D-47398852F3DB}"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81200" y="122238"/>
            <a:ext cx="8153400" cy="1295400"/>
          </a:xfrm>
        </p:spPr>
        <p:txBody>
          <a:bodyPr/>
          <a:lstStyle/>
          <a:p>
            <a:r>
              <a:rPr lang="en-US" dirty="0"/>
              <a:t>JDBC – </a:t>
            </a:r>
            <a:r>
              <a:rPr lang="en-US"/>
              <a:t>Updateable ResultSet</a:t>
            </a:r>
            <a:endParaRPr lang="en-US" dirty="0"/>
          </a:p>
        </p:txBody>
      </p:sp>
      <p:sp>
        <p:nvSpPr>
          <p:cNvPr id="47107" name="Rectangle 3"/>
          <p:cNvSpPr>
            <a:spLocks noGrp="1" noChangeArrowheads="1"/>
          </p:cNvSpPr>
          <p:nvPr>
            <p:ph idx="1"/>
          </p:nvPr>
        </p:nvSpPr>
        <p:spPr/>
        <p:txBody>
          <a:bodyPr>
            <a:normAutofit/>
          </a:bodyPr>
          <a:lstStyle/>
          <a:p>
            <a:pPr>
              <a:lnSpc>
                <a:spcPct val="80000"/>
              </a:lnSpc>
              <a:buFont typeface="Wingdings" charset="0"/>
              <a:buNone/>
            </a:pPr>
            <a:r>
              <a:rPr lang="en-US" sz="2000" dirty="0">
                <a:latin typeface="Consolas"/>
                <a:cs typeface="Consolas"/>
              </a:rPr>
              <a:t>Statement s = </a:t>
            </a:r>
            <a:r>
              <a:rPr lang="en-US" sz="2000" dirty="0" err="1">
                <a:latin typeface="Consolas"/>
                <a:cs typeface="Consolas"/>
              </a:rPr>
              <a:t>c.createStatement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latin typeface="Consolas"/>
                <a:cs typeface="Consolas"/>
              </a:rPr>
              <a:t>ResultSet.TYPE_FORWARD_ONLY</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ResultSet.CONCUR_UPDATABLE</a:t>
            </a:r>
            <a:r>
              <a:rPr lang="en-US" sz="2000" dirty="0">
                <a:latin typeface="Consolas"/>
                <a:cs typeface="Consolas"/>
              </a:rPr>
              <a:t>);</a:t>
            </a:r>
          </a:p>
          <a:p>
            <a:pPr>
              <a:lnSpc>
                <a:spcPct val="80000"/>
              </a:lnSpc>
              <a:buFont typeface="Wingdings" charset="0"/>
              <a:buNone/>
            </a:pPr>
            <a:endParaRPr lang="en-US" sz="2000" dirty="0">
              <a:latin typeface="Consolas"/>
              <a:cs typeface="Consolas"/>
            </a:endParaRPr>
          </a:p>
          <a:p>
            <a:pPr>
              <a:lnSpc>
                <a:spcPct val="90000"/>
              </a:lnSpc>
              <a:buFont typeface="Wingdings" charset="0"/>
              <a:buNone/>
            </a:pPr>
            <a:r>
              <a:rPr lang="en-US" sz="2000" b="1"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a:t>
            </a:r>
            <a:r>
              <a:rPr lang="en-US" sz="2000" b="1" dirty="0" err="1">
                <a:latin typeface="Consolas"/>
                <a:cs typeface="Consolas"/>
              </a:rPr>
              <a:t>executeQuery</a:t>
            </a:r>
            <a:r>
              <a:rPr lang="en-US" sz="2000" dirty="0">
                <a:latin typeface="Consolas"/>
                <a:cs typeface="Consolas"/>
              </a:rPr>
              <a:t>(</a:t>
            </a:r>
            <a:r>
              <a:rPr lang="it-IT" sz="2000" dirty="0">
                <a:latin typeface="Consolas"/>
                <a:cs typeface="Consolas"/>
              </a:rPr>
              <a:t>“</a:t>
            </a:r>
            <a:r>
              <a:rPr lang="en-US" sz="2000" dirty="0">
                <a:latin typeface="Consolas"/>
                <a:cs typeface="Consolas"/>
              </a:rPr>
              <a:t>SELECT </a:t>
            </a:r>
            <a:r>
              <a:rPr lang="it-IT" sz="2000" dirty="0">
                <a:latin typeface="Consolas"/>
                <a:cs typeface="Consolas"/>
              </a:rPr>
              <a:t>* FROM </a:t>
            </a:r>
            <a:r>
              <a:rPr lang="it-IT" sz="2000" dirty="0" err="1">
                <a:latin typeface="Consolas"/>
                <a:cs typeface="Consolas"/>
              </a:rPr>
              <a:t>students</a:t>
            </a:r>
            <a:r>
              <a:rPr lang="it-IT" sz="2000" dirty="0">
                <a:latin typeface="Consolas"/>
                <a:cs typeface="Consolas"/>
              </a:rPr>
              <a:t> WHERE </a:t>
            </a:r>
            <a:r>
              <a:rPr lang="it-IT" sz="2000" dirty="0" err="1">
                <a:latin typeface="Consolas"/>
                <a:cs typeface="Consolas"/>
              </a:rPr>
              <a:t>type</a:t>
            </a:r>
            <a:r>
              <a:rPr lang="it-IT" sz="2000" dirty="0">
                <a:latin typeface="Consolas"/>
                <a:cs typeface="Consolas"/>
              </a:rPr>
              <a:t>=‘</a:t>
            </a:r>
            <a:r>
              <a:rPr lang="it-IT" sz="2000" dirty="0" err="1">
                <a:latin typeface="Consolas"/>
                <a:cs typeface="Consolas"/>
              </a:rPr>
              <a:t>listening</a:t>
            </a:r>
            <a:r>
              <a:rPr lang="it-IT" sz="2000" dirty="0">
                <a:latin typeface="Consolas"/>
                <a:cs typeface="Consolas"/>
              </a:rPr>
              <a:t>’</a:t>
            </a:r>
            <a:r>
              <a:rPr lang="en-US" altLang="ja-JP" sz="2000" dirty="0">
                <a:latin typeface="Consolas"/>
                <a:cs typeface="Consolas"/>
              </a:rPr>
              <a:t>”</a:t>
            </a:r>
            <a:r>
              <a:rPr lang="en-US" sz="2000" dirty="0">
                <a:latin typeface="Consolas"/>
                <a:cs typeface="Consolas"/>
              </a:rPr>
              <a:t>);</a:t>
            </a:r>
          </a:p>
          <a:p>
            <a:pPr>
              <a:lnSpc>
                <a:spcPct val="90000"/>
              </a:lnSpc>
              <a:buFont typeface="Wingdings" charset="0"/>
              <a:buNone/>
            </a:pPr>
            <a:endParaRPr lang="en-US" sz="2000" dirty="0">
              <a:latin typeface="Consolas"/>
              <a:cs typeface="Consolas"/>
            </a:endParaRPr>
          </a:p>
          <a:p>
            <a:pPr>
              <a:lnSpc>
                <a:spcPct val="80000"/>
              </a:lnSpc>
              <a:buFont typeface="Wingdings" charset="0"/>
              <a:buNone/>
            </a:pPr>
            <a:r>
              <a:rPr lang="en-US" sz="2000" dirty="0">
                <a:latin typeface="Consolas"/>
                <a:cs typeface="Consolas"/>
              </a:rPr>
              <a:t>while (</a:t>
            </a:r>
            <a:r>
              <a:rPr lang="en-US" sz="2000" dirty="0" err="1">
                <a:latin typeface="Consolas"/>
                <a:cs typeface="Consolas"/>
              </a:rPr>
              <a:t>rs.next</a:t>
            </a:r>
            <a:r>
              <a:rPr lang="en-US" sz="2000" dirty="0">
                <a:latin typeface="Consolas"/>
                <a:cs typeface="Consolas"/>
              </a:rPr>
              <a:t>()) {</a:t>
            </a:r>
          </a:p>
          <a:p>
            <a:pPr>
              <a:lnSpc>
                <a:spcPct val="80000"/>
              </a:lnSpc>
              <a:buFont typeface="Wingdings" charset="0"/>
              <a:buNone/>
            </a:pPr>
            <a:r>
              <a:rPr lang="en-US" sz="2000" dirty="0">
                <a:latin typeface="Consolas"/>
                <a:cs typeface="Consolas"/>
              </a:rPr>
              <a:t>	</a:t>
            </a:r>
            <a:r>
              <a:rPr lang="en-US" sz="2000" dirty="0" err="1">
                <a:latin typeface="Consolas"/>
                <a:cs typeface="Consolas"/>
              </a:rPr>
              <a:t>int</a:t>
            </a:r>
            <a:r>
              <a:rPr lang="en-US" sz="2000" dirty="0">
                <a:latin typeface="Consolas"/>
                <a:cs typeface="Consolas"/>
              </a:rPr>
              <a:t> grade = </a:t>
            </a:r>
            <a:r>
              <a:rPr lang="en-US" sz="2000" dirty="0" err="1">
                <a:latin typeface="Consolas"/>
                <a:cs typeface="Consolas"/>
              </a:rPr>
              <a:t>rs.getInt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 grade + 1);</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rs.updateRow</a:t>
            </a:r>
            <a:r>
              <a:rPr lang="en-US" sz="2000" dirty="0">
                <a:latin typeface="Consolas"/>
                <a:cs typeface="Consolas"/>
              </a:rPr>
              <a:t>();</a:t>
            </a:r>
          </a:p>
          <a:p>
            <a:pPr>
              <a:lnSpc>
                <a:spcPct val="80000"/>
              </a:lnSpc>
              <a:buFont typeface="Wingdings" charset="0"/>
              <a:buNone/>
            </a:pPr>
            <a:r>
              <a:rPr lang="en-US" sz="2000" dirty="0">
                <a:latin typeface="Consolas"/>
                <a:cs typeface="Consolas"/>
              </a:rPr>
              <a:t>}</a:t>
            </a:r>
          </a:p>
          <a:p>
            <a:pPr>
              <a:lnSpc>
                <a:spcPct val="80000"/>
              </a:lnSpc>
              <a:buFont typeface="Wingdings" charset="0"/>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36C7C17A-E81C-2C4A-AF96-106FB6D9130F}"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Networked DBMS</a:t>
            </a:r>
          </a:p>
        </p:txBody>
      </p:sp>
      <p:sp>
        <p:nvSpPr>
          <p:cNvPr id="3" name="Content Placeholder 2"/>
          <p:cNvSpPr>
            <a:spLocks noGrp="1"/>
          </p:cNvSpPr>
          <p:nvPr>
            <p:ph sz="half" idx="1"/>
          </p:nvPr>
        </p:nvSpPr>
        <p:spPr/>
        <p:txBody>
          <a:bodyPr>
            <a:normAutofit fontScale="92500"/>
          </a:bodyPr>
          <a:lstStyle/>
          <a:p>
            <a:r>
              <a:rPr lang="en-US" sz="2800" dirty="0">
                <a:solidFill>
                  <a:schemeClr val="accent6">
                    <a:lumMod val="75000"/>
                  </a:schemeClr>
                </a:solidFill>
              </a:rPr>
              <a:t>The most of DBMS make use of the TCP protocol for communicating with applications. </a:t>
            </a:r>
            <a:r>
              <a:rPr lang="en-US" sz="2800" dirty="0"/>
              <a:t>They accept incoming connections on a </a:t>
            </a:r>
            <a:r>
              <a:rPr lang="en-US" sz="2800" dirty="0">
                <a:solidFill>
                  <a:srgbClr val="E46C0A"/>
                </a:solidFill>
              </a:rPr>
              <a:t>specific TCP port</a:t>
            </a:r>
            <a:r>
              <a:rPr lang="en-US" sz="2800" dirty="0"/>
              <a:t>. This allows both </a:t>
            </a:r>
            <a:r>
              <a:rPr lang="en-US" sz="2800" dirty="0">
                <a:solidFill>
                  <a:srgbClr val="E46C0A"/>
                </a:solidFill>
              </a:rPr>
              <a:t>local</a:t>
            </a:r>
            <a:r>
              <a:rPr lang="en-US" sz="2800" dirty="0"/>
              <a:t> and </a:t>
            </a:r>
            <a:r>
              <a:rPr lang="en-US" sz="2800" dirty="0">
                <a:solidFill>
                  <a:srgbClr val="E46C0A"/>
                </a:solidFill>
              </a:rPr>
              <a:t>remote</a:t>
            </a:r>
            <a:r>
              <a:rPr lang="en-US" sz="2800" dirty="0"/>
              <a:t> </a:t>
            </a:r>
            <a:r>
              <a:rPr lang="en-US" sz="2800" dirty="0">
                <a:solidFill>
                  <a:srgbClr val="E46C0A"/>
                </a:solidFill>
              </a:rPr>
              <a:t>connections</a:t>
            </a:r>
            <a:r>
              <a:rPr lang="en-US" sz="2800" dirty="0"/>
              <a:t>.</a:t>
            </a:r>
          </a:p>
          <a:p>
            <a:pPr lvl="1"/>
            <a:r>
              <a:rPr lang="en-US" sz="2400" dirty="0"/>
              <a:t>MS SQL Server (TCP:1433)</a:t>
            </a:r>
          </a:p>
          <a:p>
            <a:pPr lvl="1"/>
            <a:r>
              <a:rPr lang="en-US" sz="2400" dirty="0" err="1"/>
              <a:t>PostGreSQL</a:t>
            </a:r>
            <a:r>
              <a:rPr lang="en-US" sz="2400" dirty="0"/>
              <a:t> (TCP:5432)</a:t>
            </a:r>
          </a:p>
          <a:p>
            <a:pPr lvl="1"/>
            <a:r>
              <a:rPr lang="en-US" sz="2400" dirty="0"/>
              <a:t>MySQL (TCP:3306)</a:t>
            </a:r>
          </a:p>
          <a:p>
            <a:pPr lvl="1"/>
            <a:r>
              <a:rPr lang="en-US" sz="2400" dirty="0"/>
              <a:t>Oracle (TCP:1521)</a:t>
            </a:r>
          </a:p>
          <a:p>
            <a:pPr lvl="1"/>
            <a:r>
              <a:rPr lang="en-US" sz="2400" dirty="0"/>
              <a:t>SQLite (</a:t>
            </a:r>
            <a:r>
              <a:rPr lang="en-US" sz="2400" i="1" dirty="0"/>
              <a:t>local DB</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a:t>
            </a:fld>
            <a:endParaRPr lang="en-US"/>
          </a:p>
        </p:txBody>
      </p:sp>
      <p:pic>
        <p:nvPicPr>
          <p:cNvPr id="5" name="Content Placeholder 5" descr="Screen Shot 2017-12-22 at 16.23.21 (2).png"/>
          <p:cNvPicPr>
            <a:picLocks noChangeAspect="1"/>
          </p:cNvPicPr>
          <p:nvPr/>
        </p:nvPicPr>
        <p:blipFill rotWithShape="1">
          <a:blip r:embed="rId2" cstate="print">
            <a:extLst>
              <a:ext uri="{28A0092B-C50C-407E-A947-70E740481C1C}">
                <a14:useLocalDpi xmlns:a14="http://schemas.microsoft.com/office/drawing/2010/main"/>
              </a:ext>
            </a:extLst>
          </a:blip>
          <a:srcRect l="-5641" r="-2672"/>
          <a:stretch/>
        </p:blipFill>
        <p:spPr>
          <a:xfrm>
            <a:off x="6600056" y="2204864"/>
            <a:ext cx="4320480" cy="3559871"/>
          </a:xfrm>
          <a:prstGeom prst="rect">
            <a:avLst/>
          </a:prstGeom>
        </p:spPr>
      </p:pic>
    </p:spTree>
    <p:extLst>
      <p:ext uri="{BB962C8B-B14F-4D97-AF65-F5344CB8AC3E}">
        <p14:creationId xmlns:p14="http://schemas.microsoft.com/office/powerpoint/2010/main" val="2877174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cs typeface="Calibri"/>
              </a:rPr>
              <a:t>Connection </a:t>
            </a:r>
            <a:r>
              <a:rPr lang="en-US" dirty="0" err="1">
                <a:cs typeface="Calibri"/>
              </a:rPr>
              <a:t>MetaData</a:t>
            </a:r>
            <a:endParaRPr lang="en-US" dirty="0">
              <a:latin typeface="Calibri"/>
              <a:cs typeface="Calibri"/>
            </a:endParaRPr>
          </a:p>
        </p:txBody>
      </p:sp>
      <p:sp>
        <p:nvSpPr>
          <p:cNvPr id="78851" name="Rectangle 3"/>
          <p:cNvSpPr>
            <a:spLocks noGrp="1" noChangeArrowheads="1"/>
          </p:cNvSpPr>
          <p:nvPr>
            <p:ph idx="1"/>
          </p:nvPr>
        </p:nvSpPr>
        <p:spPr/>
        <p:txBody>
          <a:bodyPr>
            <a:normAutofit/>
          </a:bodyPr>
          <a:lstStyle/>
          <a:p>
            <a:pPr>
              <a:lnSpc>
                <a:spcPct val="80000"/>
              </a:lnSpc>
            </a:pPr>
            <a:r>
              <a:rPr lang="en-US" sz="2800" dirty="0"/>
              <a:t>A </a:t>
            </a:r>
            <a:r>
              <a:rPr lang="en-US" sz="2800" dirty="0">
                <a:solidFill>
                  <a:srgbClr val="E46C0A"/>
                </a:solidFill>
              </a:rPr>
              <a:t>Connection </a:t>
            </a:r>
            <a:r>
              <a:rPr lang="en-US" sz="2800" dirty="0">
                <a:solidFill>
                  <a:srgbClr val="000000"/>
                </a:solidFill>
              </a:rPr>
              <a:t>object</a:t>
            </a:r>
            <a:r>
              <a:rPr lang="en-US" sz="2800" dirty="0">
                <a:solidFill>
                  <a:srgbClr val="E46C0A"/>
                </a:solidFill>
              </a:rPr>
              <a:t> </a:t>
            </a:r>
            <a:r>
              <a:rPr lang="en-US" sz="2800" dirty="0"/>
              <a:t>provides a </a:t>
            </a:r>
            <a:r>
              <a:rPr lang="en-US" sz="2800" dirty="0" err="1">
                <a:solidFill>
                  <a:srgbClr val="E46C0A"/>
                </a:solidFill>
              </a:rPr>
              <a:t>DatabaseMetaData</a:t>
            </a:r>
            <a:r>
              <a:rPr lang="en-US" sz="2800" dirty="0">
                <a:solidFill>
                  <a:srgbClr val="E46C0A"/>
                </a:solidFill>
              </a:rPr>
              <a:t> </a:t>
            </a:r>
            <a:r>
              <a:rPr lang="en-US" sz="2800" dirty="0"/>
              <a:t>object which is able to provide </a:t>
            </a:r>
            <a:r>
              <a:rPr lang="en-US" sz="2800" dirty="0">
                <a:solidFill>
                  <a:srgbClr val="E46C0A"/>
                </a:solidFill>
              </a:rPr>
              <a:t>schema </a:t>
            </a:r>
            <a:r>
              <a:rPr lang="en-US" sz="2800" dirty="0"/>
              <a:t>information describing:</a:t>
            </a:r>
          </a:p>
          <a:p>
            <a:pPr lvl="1">
              <a:lnSpc>
                <a:spcPct val="80000"/>
              </a:lnSpc>
            </a:pPr>
            <a:r>
              <a:rPr lang="en-US" sz="2400" dirty="0"/>
              <a:t>tables</a:t>
            </a:r>
          </a:p>
          <a:p>
            <a:pPr lvl="1">
              <a:lnSpc>
                <a:spcPct val="80000"/>
              </a:lnSpc>
            </a:pPr>
            <a:r>
              <a:rPr lang="en-US" sz="2400" dirty="0"/>
              <a:t>supported SQL grammar</a:t>
            </a:r>
          </a:p>
          <a:p>
            <a:pPr lvl="1">
              <a:lnSpc>
                <a:spcPct val="80000"/>
              </a:lnSpc>
            </a:pPr>
            <a:r>
              <a:rPr lang="en-US" sz="2400" i="1" dirty="0"/>
              <a:t>supported capabilities of the connection </a:t>
            </a:r>
          </a:p>
          <a:p>
            <a:pPr lvl="1">
              <a:lnSpc>
                <a:spcPct val="80000"/>
              </a:lnSpc>
            </a:pPr>
            <a:r>
              <a:rPr lang="en-US" sz="2400" dirty="0"/>
              <a:t>stored procedures</a:t>
            </a:r>
          </a:p>
          <a:p>
            <a:pPr marL="0" indent="0">
              <a:lnSpc>
                <a:spcPct val="80000"/>
              </a:lnSpc>
              <a:buNone/>
            </a:pPr>
            <a:endParaRPr lang="en-US" sz="2400"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r>
              <a:rPr lang="en-US" sz="2000" i="1" dirty="0"/>
              <a:t>* What is a stored procedure? A group of SQL statements forming a logical unit aimed at performing a specific task </a:t>
            </a:r>
          </a:p>
        </p:txBody>
      </p:sp>
      <p:sp>
        <p:nvSpPr>
          <p:cNvPr id="5" name="Slide Number Placeholder 5"/>
          <p:cNvSpPr>
            <a:spLocks noGrp="1"/>
          </p:cNvSpPr>
          <p:nvPr>
            <p:ph type="sldNum" sz="quarter" idx="12"/>
          </p:nvPr>
        </p:nvSpPr>
        <p:spPr/>
        <p:txBody>
          <a:bodyPr/>
          <a:lstStyle/>
          <a:p>
            <a:fld id="{1EB36ED8-EBC3-3044-BC9D-FF05048CE1C9}"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latin typeface="Calibri"/>
                <a:cs typeface="Calibri"/>
              </a:rPr>
              <a:t>Connection </a:t>
            </a:r>
            <a:r>
              <a:rPr lang="en-US" dirty="0" err="1">
                <a:latin typeface="Calibri"/>
                <a:cs typeface="Calibri"/>
              </a:rPr>
              <a:t>MetaData</a:t>
            </a:r>
            <a:endParaRPr lang="en-US" dirty="0">
              <a:latin typeface="Calibri"/>
              <a:cs typeface="Calibri"/>
            </a:endParaRPr>
          </a:p>
        </p:txBody>
      </p:sp>
      <p:sp>
        <p:nvSpPr>
          <p:cNvPr id="48131" name="Rectangle 3"/>
          <p:cNvSpPr>
            <a:spLocks noGrp="1" noChangeArrowheads="1"/>
          </p:cNvSpPr>
          <p:nvPr>
            <p:ph idx="1"/>
          </p:nvPr>
        </p:nvSpPr>
        <p:spPr/>
        <p:txBody>
          <a:bodyPr>
            <a:noAutofit/>
          </a:bodyPr>
          <a:lstStyle/>
          <a:p>
            <a:pPr marL="0" indent="0">
              <a:buNone/>
            </a:pPr>
            <a:r>
              <a:rPr lang="en-US" sz="1400" dirty="0">
                <a:latin typeface="Consolas"/>
                <a:cs typeface="Consolas"/>
              </a:rPr>
              <a:t>// Establish Connection</a:t>
            </a:r>
          </a:p>
          <a:p>
            <a:pPr marL="0" indent="0">
              <a:buNone/>
            </a:pPr>
            <a:r>
              <a:rPr lang="en-US" sz="1400" dirty="0" err="1">
                <a:latin typeface="Consolas"/>
                <a:cs typeface="Consolas"/>
              </a:rPr>
              <a:t>Class.</a:t>
            </a:r>
            <a:r>
              <a:rPr lang="en-US" sz="1400" i="1" dirty="0" err="1">
                <a:latin typeface="Consolas"/>
                <a:cs typeface="Consolas"/>
              </a:rPr>
              <a:t>forName</a:t>
            </a:r>
            <a:r>
              <a:rPr lang="en-US" sz="1400" i="1" dirty="0">
                <a:latin typeface="Consolas"/>
                <a:cs typeface="Consolas"/>
              </a:rPr>
              <a:t>("</a:t>
            </a:r>
            <a:r>
              <a:rPr lang="en-US" sz="1400" i="1" dirty="0" err="1">
                <a:latin typeface="Consolas"/>
                <a:cs typeface="Consolas"/>
              </a:rPr>
              <a:t>org.sqlite.JDBC</a:t>
            </a:r>
            <a:r>
              <a:rPr lang="en-US" sz="1400" i="1" dirty="0">
                <a:latin typeface="Consolas"/>
                <a:cs typeface="Consolas"/>
              </a:rPr>
              <a:t>");</a:t>
            </a:r>
          </a:p>
          <a:p>
            <a:pPr marL="0" indent="0">
              <a:buNone/>
            </a:pPr>
            <a:r>
              <a:rPr lang="en-US" sz="1400" dirty="0">
                <a:latin typeface="Consolas"/>
                <a:cs typeface="Consolas"/>
              </a:rPr>
              <a:t>Connection connection = </a:t>
            </a:r>
            <a:r>
              <a:rPr lang="en-US" sz="1400" dirty="0" err="1">
                <a:latin typeface="Consolas"/>
                <a:cs typeface="Consolas"/>
              </a:rPr>
              <a:t>DriverManager.</a:t>
            </a:r>
            <a:r>
              <a:rPr lang="en-US" sz="1400" i="1" dirty="0" err="1">
                <a:latin typeface="Consolas"/>
                <a:cs typeface="Consolas"/>
              </a:rPr>
              <a:t>getConnection</a:t>
            </a:r>
            <a:r>
              <a:rPr lang="en-US" sz="1400" i="1" dirty="0">
                <a:latin typeface="Consolas"/>
                <a:cs typeface="Consolas"/>
              </a:rPr>
              <a:t>("</a:t>
            </a:r>
            <a:r>
              <a:rPr lang="en-US" sz="1400" i="1" dirty="0" err="1">
                <a:latin typeface="Consolas"/>
                <a:cs typeface="Consolas"/>
              </a:rPr>
              <a:t>jdbc:sqlite:sample.db</a:t>
            </a:r>
            <a:r>
              <a:rPr lang="en-US" sz="1400" i="1"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Get </a:t>
            </a:r>
            <a:r>
              <a:rPr lang="en-US" sz="1400" u="sng" dirty="0">
                <a:latin typeface="Consolas"/>
                <a:cs typeface="Consolas"/>
              </a:rPr>
              <a:t>metadata</a:t>
            </a:r>
            <a:endParaRPr lang="en-US" sz="1400" dirty="0">
              <a:latin typeface="Consolas"/>
              <a:cs typeface="Consolas"/>
            </a:endParaRPr>
          </a:p>
          <a:p>
            <a:pPr marL="0" indent="0">
              <a:buNone/>
            </a:pPr>
            <a:r>
              <a:rPr lang="en-US" sz="1400" dirty="0" err="1">
                <a:latin typeface="Consolas"/>
                <a:cs typeface="Consolas"/>
              </a:rPr>
              <a:t>DatabaseMetaData</a:t>
            </a:r>
            <a:r>
              <a:rPr lang="en-US" sz="1400" dirty="0">
                <a:latin typeface="Consolas"/>
                <a:cs typeface="Consolas"/>
              </a:rPr>
              <a:t> md = </a:t>
            </a:r>
            <a:r>
              <a:rPr lang="en-US" sz="1400" dirty="0" err="1">
                <a:latin typeface="Consolas"/>
                <a:cs typeface="Consolas"/>
              </a:rPr>
              <a:t>connection.getMetaData</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Verify </a:t>
            </a:r>
            <a:r>
              <a:rPr lang="en-US" sz="1400" dirty="0" err="1">
                <a:latin typeface="Consolas"/>
                <a:cs typeface="Consolas"/>
              </a:rPr>
              <a:t>ResultSet</a:t>
            </a:r>
            <a:r>
              <a:rPr lang="en-US" sz="1400" dirty="0">
                <a:latin typeface="Consolas"/>
                <a:cs typeface="Consolas"/>
              </a:rPr>
              <a:t> supported types</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 </a:t>
            </a:r>
            <a:r>
              <a:rPr lang="en-US" sz="1400" b="1" i="1" dirty="0" err="1">
                <a:latin typeface="Consolas"/>
                <a:cs typeface="Consolas"/>
              </a:rPr>
              <a:t>ResultSet</a:t>
            </a:r>
            <a:r>
              <a:rPr lang="en-US" sz="1400" b="1" i="1" dirty="0">
                <a:latin typeface="Consolas"/>
                <a:cs typeface="Consolas"/>
              </a:rPr>
              <a:t> Type --");</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TYPE_FORWARD_ONLY: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TYPE_FORWARD_ONLY</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TYPE_SCROLL_INSENSITIVE: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TYPE_SCROLL_INSENSITIVE</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TYPE_SCROLL_SENSITIVE</a:t>
            </a:r>
            <a:r>
              <a:rPr lang="en-US" sz="1400" b="1" i="1" dirty="0">
                <a:latin typeface="Consolas"/>
                <a:cs typeface="Consolas"/>
              </a:rPr>
              <a:t>));</a:t>
            </a:r>
            <a:endParaRPr lang="en-US" sz="1400" dirty="0">
              <a:latin typeface="Consolas"/>
              <a:cs typeface="Consolas"/>
            </a:endParaRPr>
          </a:p>
        </p:txBody>
      </p:sp>
      <p:sp>
        <p:nvSpPr>
          <p:cNvPr id="5" name="Slide Number Placeholder 5"/>
          <p:cNvSpPr>
            <a:spLocks noGrp="1"/>
          </p:cNvSpPr>
          <p:nvPr>
            <p:ph type="sldNum" sz="quarter" idx="12"/>
          </p:nvPr>
        </p:nvSpPr>
        <p:spPr/>
        <p:txBody>
          <a:bodyPr/>
          <a:lstStyle/>
          <a:p>
            <a:fld id="{EAA4A00C-7031-734C-BE74-43AD22F6B793}"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err="1">
                <a:solidFill>
                  <a:srgbClr val="000000"/>
                </a:solidFill>
                <a:latin typeface="Calibri"/>
                <a:cs typeface="Calibri"/>
              </a:rPr>
              <a:t>ResultSet</a:t>
            </a:r>
            <a:r>
              <a:rPr lang="en-US" dirty="0">
                <a:solidFill>
                  <a:srgbClr val="000000"/>
                </a:solidFill>
                <a:latin typeface="Calibri"/>
                <a:cs typeface="Calibri"/>
              </a:rPr>
              <a:t> </a:t>
            </a:r>
            <a:r>
              <a:rPr lang="en-US" dirty="0" err="1">
                <a:solidFill>
                  <a:srgbClr val="000000"/>
                </a:solidFill>
                <a:latin typeface="Calibri"/>
                <a:cs typeface="Calibri"/>
              </a:rPr>
              <a:t>MetaData</a:t>
            </a:r>
            <a:r>
              <a:rPr lang="en-US" dirty="0">
                <a:solidFill>
                  <a:srgbClr val="000000"/>
                </a:solidFill>
                <a:latin typeface="Calibri"/>
                <a:cs typeface="Calibri"/>
              </a:rPr>
              <a:t> </a:t>
            </a:r>
            <a:endParaRPr lang="en-US" dirty="0">
              <a:latin typeface="Calibri"/>
              <a:cs typeface="Calibri"/>
            </a:endParaRPr>
          </a:p>
        </p:txBody>
      </p:sp>
      <p:sp>
        <p:nvSpPr>
          <p:cNvPr id="5" name="Slide Number Placeholder 5"/>
          <p:cNvSpPr>
            <a:spLocks noGrp="1"/>
          </p:cNvSpPr>
          <p:nvPr>
            <p:ph type="sldNum" sz="quarter" idx="12"/>
          </p:nvPr>
        </p:nvSpPr>
        <p:spPr/>
        <p:txBody>
          <a:bodyPr/>
          <a:lstStyle/>
          <a:p>
            <a:fld id="{AA5D3D74-34D2-0A44-9CD9-0D558E1C743E}" type="slidenum">
              <a:rPr lang="en-US"/>
              <a:pPr/>
              <a:t>32</a:t>
            </a:fld>
            <a:endParaRPr lang="en-US"/>
          </a:p>
        </p:txBody>
      </p:sp>
      <p:sp>
        <p:nvSpPr>
          <p:cNvPr id="2" name="Content Placeholder 1"/>
          <p:cNvSpPr>
            <a:spLocks noGrp="1"/>
          </p:cNvSpPr>
          <p:nvPr>
            <p:ph idx="1"/>
          </p:nvPr>
        </p:nvSpPr>
        <p:spPr/>
        <p:txBody>
          <a:bodyPr>
            <a:normAutofit/>
          </a:bodyPr>
          <a:lstStyle/>
          <a:p>
            <a:pPr>
              <a:lnSpc>
                <a:spcPct val="80000"/>
              </a:lnSpc>
            </a:pPr>
            <a:r>
              <a:rPr lang="en-US" dirty="0"/>
              <a:t>A </a:t>
            </a:r>
            <a:r>
              <a:rPr lang="en-US" dirty="0" err="1">
                <a:solidFill>
                  <a:srgbClr val="E46C0A"/>
                </a:solidFill>
              </a:rPr>
              <a:t>ResultSet</a:t>
            </a:r>
            <a:r>
              <a:rPr lang="en-US" dirty="0">
                <a:solidFill>
                  <a:srgbClr val="E46C0A"/>
                </a:solidFill>
              </a:rPr>
              <a:t> </a:t>
            </a:r>
            <a:r>
              <a:rPr lang="en-US" dirty="0"/>
              <a:t>object provides a </a:t>
            </a:r>
            <a:r>
              <a:rPr lang="en-US" dirty="0" err="1">
                <a:solidFill>
                  <a:schemeClr val="accent6">
                    <a:lumMod val="75000"/>
                  </a:schemeClr>
                </a:solidFill>
              </a:rPr>
              <a:t>ResultSetMetaData</a:t>
            </a:r>
            <a:r>
              <a:rPr lang="en-US" dirty="0">
                <a:solidFill>
                  <a:schemeClr val="accent6">
                    <a:lumMod val="75000"/>
                  </a:schemeClr>
                </a:solidFill>
              </a:rPr>
              <a:t> </a:t>
            </a:r>
            <a:r>
              <a:rPr lang="en-US" dirty="0"/>
              <a:t>object providing </a:t>
            </a:r>
            <a:r>
              <a:rPr lang="en-US" dirty="0">
                <a:solidFill>
                  <a:schemeClr val="accent6">
                    <a:lumMod val="75000"/>
                  </a:schemeClr>
                </a:solidFill>
              </a:rPr>
              <a:t>schema information</a:t>
            </a:r>
          </a:p>
          <a:p>
            <a:pPr lvl="1">
              <a:lnSpc>
                <a:spcPct val="80000"/>
              </a:lnSpc>
            </a:pPr>
            <a:r>
              <a:rPr lang="en-US" dirty="0"/>
              <a:t>Useful for writing code running on different tables. For example, converting in JSON or XML the output of different queries.</a:t>
            </a:r>
          </a:p>
          <a:p>
            <a:pPr>
              <a:lnSpc>
                <a:spcPct val="90000"/>
              </a:lnSpc>
              <a:buFont typeface="Wingdings" charset="0"/>
              <a:buNone/>
            </a:pPr>
            <a:endParaRPr lang="en-US" sz="2000" dirty="0">
              <a:solidFill>
                <a:srgbClr val="000000"/>
              </a:solidFill>
              <a:latin typeface="Consolas"/>
              <a:cs typeface="Consolas"/>
            </a:endParaRPr>
          </a:p>
          <a:p>
            <a:pPr>
              <a:lnSpc>
                <a:spcPct val="90000"/>
              </a:lnSpc>
              <a:buFont typeface="Wingdings" charset="0"/>
              <a:buNone/>
            </a:pPr>
            <a:r>
              <a:rPr lang="en-US" sz="1900" dirty="0">
                <a:solidFill>
                  <a:srgbClr val="000000"/>
                </a:solidFill>
                <a:latin typeface="Consolas"/>
                <a:cs typeface="Consolas"/>
              </a:rPr>
              <a:t>public static void </a:t>
            </a:r>
            <a:r>
              <a:rPr lang="en-US" sz="1900" dirty="0" err="1">
                <a:solidFill>
                  <a:srgbClr val="000000"/>
                </a:solidFill>
                <a:latin typeface="Consolas"/>
                <a:cs typeface="Consolas"/>
              </a:rPr>
              <a:t>printRS</a:t>
            </a:r>
            <a:r>
              <a:rPr lang="en-US" sz="1900" dirty="0">
                <a:solidFill>
                  <a:srgbClr val="000000"/>
                </a:solidFill>
                <a:latin typeface="Consolas"/>
                <a:cs typeface="Consolas"/>
              </a:rPr>
              <a:t>(</a:t>
            </a:r>
            <a:r>
              <a:rPr lang="en-US" sz="1900" dirty="0" err="1">
                <a:solidFill>
                  <a:srgbClr val="000000"/>
                </a:solidFill>
                <a:latin typeface="Consolas"/>
                <a:cs typeface="Consolas"/>
              </a:rPr>
              <a:t>ResultSet</a:t>
            </a:r>
            <a:r>
              <a:rPr lang="en-US" sz="1900" dirty="0">
                <a:solidFill>
                  <a:srgbClr val="000000"/>
                </a:solidFill>
                <a:latin typeface="Consolas"/>
                <a:cs typeface="Consolas"/>
              </a:rPr>
              <a:t> </a:t>
            </a:r>
            <a:r>
              <a:rPr lang="en-US" sz="1900" dirty="0" err="1">
                <a:solidFill>
                  <a:srgbClr val="000000"/>
                </a:solidFill>
                <a:latin typeface="Consolas"/>
                <a:cs typeface="Consolas"/>
              </a:rPr>
              <a:t>rs</a:t>
            </a:r>
            <a:r>
              <a:rPr lang="en-US" sz="1900" dirty="0">
                <a:solidFill>
                  <a:srgbClr val="000000"/>
                </a:solidFill>
                <a:latin typeface="Consolas"/>
                <a:cs typeface="Consolas"/>
              </a:rPr>
              <a:t>) throws </a:t>
            </a:r>
            <a:r>
              <a:rPr lang="en-US" sz="1900" dirty="0" err="1">
                <a:solidFill>
                  <a:srgbClr val="000000"/>
                </a:solidFill>
                <a:latin typeface="Consolas"/>
                <a:cs typeface="Consolas"/>
              </a:rPr>
              <a:t>SQLException</a:t>
            </a:r>
            <a:r>
              <a:rPr lang="en-US" sz="1900" dirty="0">
                <a:solidFill>
                  <a:srgbClr val="000000"/>
                </a:solidFill>
                <a:latin typeface="Consolas"/>
                <a:cs typeface="Consolas"/>
              </a:rPr>
              <a:t> {</a:t>
            </a:r>
          </a:p>
          <a:p>
            <a:pPr>
              <a:lnSpc>
                <a:spcPct val="90000"/>
              </a:lnSpc>
              <a:buFont typeface="Wingdings" charset="0"/>
              <a:buNone/>
            </a:pPr>
            <a:r>
              <a:rPr lang="en-US" sz="1900" b="1" dirty="0">
                <a:solidFill>
                  <a:srgbClr val="000000"/>
                </a:solidFill>
                <a:latin typeface="Consolas"/>
                <a:cs typeface="Consolas"/>
              </a:rPr>
              <a:t>	</a:t>
            </a:r>
            <a:r>
              <a:rPr lang="en-US" sz="1900" b="1" dirty="0" err="1">
                <a:solidFill>
                  <a:srgbClr val="000000"/>
                </a:solidFill>
                <a:latin typeface="Consolas"/>
                <a:cs typeface="Consolas"/>
              </a:rPr>
              <a:t>ResultSetMetaData</a:t>
            </a:r>
            <a:r>
              <a:rPr lang="en-US" sz="1900" b="1" dirty="0">
                <a:solidFill>
                  <a:srgbClr val="000000"/>
                </a:solidFill>
                <a:latin typeface="Consolas"/>
                <a:cs typeface="Consolas"/>
              </a:rPr>
              <a:t> </a:t>
            </a:r>
            <a:r>
              <a:rPr lang="en-US" sz="1900" dirty="0">
                <a:solidFill>
                  <a:srgbClr val="000000"/>
                </a:solidFill>
                <a:latin typeface="Consolas"/>
                <a:cs typeface="Consolas"/>
              </a:rPr>
              <a:t>md = </a:t>
            </a:r>
            <a:r>
              <a:rPr lang="en-US" sz="1900" dirty="0" err="1">
                <a:solidFill>
                  <a:srgbClr val="000000"/>
                </a:solidFill>
                <a:latin typeface="Consolas"/>
                <a:cs typeface="Consolas"/>
              </a:rPr>
              <a:t>rs.</a:t>
            </a:r>
            <a:r>
              <a:rPr lang="en-US" sz="1900" b="1" dirty="0" err="1">
                <a:solidFill>
                  <a:srgbClr val="000000"/>
                </a:solidFill>
                <a:latin typeface="Consolas"/>
                <a:cs typeface="Consolas"/>
              </a:rPr>
              <a:t>getMetaData</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	// get number of columns</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nCols</a:t>
            </a:r>
            <a:r>
              <a:rPr lang="en-US" sz="1900" dirty="0">
                <a:solidFill>
                  <a:srgbClr val="000000"/>
                </a:solidFill>
                <a:latin typeface="Consolas"/>
                <a:cs typeface="Consolas"/>
              </a:rPr>
              <a:t> = </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getColumnCount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 print column names</a:t>
            </a:r>
          </a:p>
          <a:p>
            <a:pPr>
              <a:lnSpc>
                <a:spcPct val="90000"/>
              </a:lnSpc>
              <a:buFont typeface="Wingdings" charset="0"/>
              <a:buNone/>
            </a:pPr>
            <a:r>
              <a:rPr lang="en-US" sz="1900" dirty="0">
                <a:solidFill>
                  <a:srgbClr val="000000"/>
                </a:solidFill>
                <a:latin typeface="Consolas"/>
                <a:cs typeface="Consolas"/>
              </a:rPr>
              <a:t>	for(</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=1; </a:t>
            </a:r>
            <a:r>
              <a:rPr lang="en-US" sz="1900" dirty="0" err="1">
                <a:solidFill>
                  <a:srgbClr val="000000"/>
                </a:solidFill>
                <a:latin typeface="Consolas"/>
                <a:cs typeface="Consolas"/>
              </a:rPr>
              <a:t>i</a:t>
            </a:r>
            <a:r>
              <a:rPr lang="en-US" sz="1900" dirty="0">
                <a:solidFill>
                  <a:srgbClr val="000000"/>
                </a:solidFill>
                <a:latin typeface="Consolas"/>
                <a:cs typeface="Consolas"/>
              </a:rPr>
              <a:t> &lt; </a:t>
            </a:r>
            <a:r>
              <a:rPr lang="en-US" sz="1900" dirty="0" err="1">
                <a:solidFill>
                  <a:srgbClr val="000000"/>
                </a:solidFill>
                <a:latin typeface="Consolas"/>
                <a:cs typeface="Consolas"/>
              </a:rPr>
              <a:t>nCols</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System.out.print</a:t>
            </a:r>
            <a:r>
              <a:rPr lang="en-US" sz="1900" dirty="0">
                <a:solidFill>
                  <a:srgbClr val="000000"/>
                </a:solidFill>
                <a:latin typeface="Consolas"/>
                <a:cs typeface="Consolas"/>
              </a:rPr>
              <a:t>(</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getColumnName</a:t>
            </a:r>
            <a:r>
              <a:rPr lang="en-US" sz="1900" b="1" dirty="0">
                <a:solidFill>
                  <a:srgbClr val="000000"/>
                </a:solidFill>
                <a:latin typeface="Consolas"/>
                <a:cs typeface="Consolas"/>
              </a:rPr>
              <a:t>(</a:t>
            </a:r>
            <a:r>
              <a:rPr lang="en-US" sz="1900" b="1" dirty="0" err="1">
                <a:solidFill>
                  <a:srgbClr val="000000"/>
                </a:solidFill>
                <a:latin typeface="Consolas"/>
                <a:cs typeface="Consolas"/>
              </a:rPr>
              <a:t>i</a:t>
            </a:r>
            <a:r>
              <a:rPr lang="en-US" sz="1900" b="1" dirty="0">
                <a:solidFill>
                  <a:srgbClr val="000000"/>
                </a:solidFill>
                <a:latin typeface="Consolas"/>
                <a:cs typeface="Consolas"/>
              </a:rPr>
              <a: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5650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Definition</a:t>
            </a:r>
          </a:p>
        </p:txBody>
      </p:sp>
      <p:sp>
        <p:nvSpPr>
          <p:cNvPr id="9" name="Content Placeholder 8"/>
          <p:cNvSpPr>
            <a:spLocks noGrp="1"/>
          </p:cNvSpPr>
          <p:nvPr>
            <p:ph idx="1"/>
          </p:nvPr>
        </p:nvSpPr>
        <p:spPr/>
        <p:txBody>
          <a:bodyPr>
            <a:normAutofit fontScale="92500" lnSpcReduction="20000"/>
          </a:bodyPr>
          <a:lstStyle/>
          <a:p>
            <a:r>
              <a:rPr lang="en-US" dirty="0">
                <a:solidFill>
                  <a:srgbClr val="E46C0A"/>
                </a:solidFill>
              </a:rPr>
              <a:t>A transaction is a set of actions to be carried out as a single, atomic action. Either all of the actions are carried out, or none of them are.</a:t>
            </a:r>
          </a:p>
          <a:p>
            <a:endParaRPr lang="en-US" dirty="0"/>
          </a:p>
          <a:p>
            <a:r>
              <a:rPr lang="en-US" dirty="0"/>
              <a:t>The classic example of when transactions are necessary is the example of bank accounts. You need to transfer $100 from one account to the other. You do so by subtracting $100 from the first account, and adding $100 to the second account. If this process fails after you have subtracted the $100 from the first bank account, the $100 are never added to the second bank account. The money is lost in cyber space.</a:t>
            </a:r>
          </a:p>
        </p:txBody>
      </p:sp>
      <p:sp>
        <p:nvSpPr>
          <p:cNvPr id="4" name="Slide Number Placeholder 3"/>
          <p:cNvSpPr>
            <a:spLocks noGrp="1"/>
          </p:cNvSpPr>
          <p:nvPr>
            <p:ph type="sldNum" sz="quarter" idx="12"/>
          </p:nvPr>
        </p:nvSpPr>
        <p:spPr/>
        <p:txBody>
          <a:bodyPr/>
          <a:lstStyle/>
          <a:p>
            <a:fld id="{5A5D66FD-6E6D-3445-8854-E8A413706A8F}" type="slidenum">
              <a:rPr lang="en-US" smtClean="0"/>
              <a:pPr/>
              <a:t>34</a:t>
            </a:fld>
            <a:endParaRPr lang="en-US"/>
          </a:p>
        </p:txBody>
      </p:sp>
    </p:spTree>
    <p:extLst>
      <p:ext uri="{BB962C8B-B14F-4D97-AF65-F5344CB8AC3E}">
        <p14:creationId xmlns:p14="http://schemas.microsoft.com/office/powerpoint/2010/main" val="4041132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JDBC Transactions</a:t>
            </a:r>
          </a:p>
        </p:txBody>
      </p:sp>
      <p:sp>
        <p:nvSpPr>
          <p:cNvPr id="31747" name="Rectangle 3"/>
          <p:cNvSpPr>
            <a:spLocks noGrp="1" noChangeArrowheads="1"/>
          </p:cNvSpPr>
          <p:nvPr>
            <p:ph idx="1"/>
          </p:nvPr>
        </p:nvSpPr>
        <p:spPr/>
        <p:txBody>
          <a:bodyPr/>
          <a:lstStyle/>
          <a:p>
            <a:pPr>
              <a:lnSpc>
                <a:spcPct val="90000"/>
              </a:lnSpc>
            </a:pPr>
            <a:r>
              <a:rPr lang="en-US" sz="2100" dirty="0"/>
              <a:t>JDBC allows SQL statements to be grouped together into a single transaction</a:t>
            </a:r>
          </a:p>
          <a:p>
            <a:pPr>
              <a:lnSpc>
                <a:spcPct val="90000"/>
              </a:lnSpc>
            </a:pPr>
            <a:r>
              <a:rPr lang="en-US" sz="2100" dirty="0"/>
              <a:t>Transaction control is performed by the </a:t>
            </a:r>
            <a:r>
              <a:rPr lang="en-US" sz="2100" dirty="0">
                <a:solidFill>
                  <a:schemeClr val="accent6">
                    <a:lumMod val="75000"/>
                  </a:schemeClr>
                </a:solidFill>
              </a:rPr>
              <a:t>Connection</a:t>
            </a:r>
            <a:r>
              <a:rPr lang="en-US" sz="2100" dirty="0">
                <a:solidFill>
                  <a:srgbClr val="F79646"/>
                </a:solidFill>
              </a:rPr>
              <a:t> </a:t>
            </a:r>
            <a:r>
              <a:rPr lang="en-US" sz="2100" dirty="0"/>
              <a:t>object, </a:t>
            </a:r>
            <a:r>
              <a:rPr lang="en-US" sz="2100" dirty="0">
                <a:solidFill>
                  <a:schemeClr val="accent6">
                    <a:lumMod val="75000"/>
                  </a:schemeClr>
                </a:solidFill>
              </a:rPr>
              <a:t>default mode is auto-commit, i.e., each </a:t>
            </a:r>
            <a:r>
              <a:rPr lang="en-US" sz="2100" dirty="0" err="1">
                <a:solidFill>
                  <a:schemeClr val="accent6">
                    <a:lumMod val="75000"/>
                  </a:schemeClr>
                </a:solidFill>
              </a:rPr>
              <a:t>sql</a:t>
            </a:r>
            <a:r>
              <a:rPr lang="en-US" sz="2100" dirty="0">
                <a:solidFill>
                  <a:schemeClr val="accent6">
                    <a:lumMod val="75000"/>
                  </a:schemeClr>
                </a:solidFill>
              </a:rPr>
              <a:t> statement is treated as a transaction</a:t>
            </a:r>
          </a:p>
          <a:p>
            <a:pPr>
              <a:lnSpc>
                <a:spcPct val="90000"/>
              </a:lnSpc>
            </a:pPr>
            <a:r>
              <a:rPr lang="en-US" sz="2100" dirty="0"/>
              <a:t>We can turn off the auto-commit mode with </a:t>
            </a:r>
            <a:r>
              <a:rPr lang="en-US" sz="2100" dirty="0" err="1">
                <a:solidFill>
                  <a:srgbClr val="E46C0A"/>
                </a:solidFill>
              </a:rPr>
              <a:t>connection.setAutoCommit</a:t>
            </a:r>
            <a:r>
              <a:rPr lang="en-US" sz="2100" dirty="0">
                <a:solidFill>
                  <a:srgbClr val="E46C0A"/>
                </a:solidFill>
              </a:rPr>
              <a:t>(false);</a:t>
            </a:r>
          </a:p>
          <a:p>
            <a:pPr>
              <a:lnSpc>
                <a:spcPct val="90000"/>
              </a:lnSpc>
            </a:pPr>
            <a:r>
              <a:rPr lang="en-US" sz="2100" dirty="0"/>
              <a:t>And turn it back on with </a:t>
            </a:r>
            <a:r>
              <a:rPr lang="en-US" sz="2100" dirty="0" err="1">
                <a:solidFill>
                  <a:srgbClr val="E46C0A"/>
                </a:solidFill>
              </a:rPr>
              <a:t>connection.setAutoCommit</a:t>
            </a:r>
            <a:r>
              <a:rPr lang="en-US" sz="2100" dirty="0">
                <a:solidFill>
                  <a:srgbClr val="E46C0A"/>
                </a:solidFill>
              </a:rPr>
              <a:t>(true);</a:t>
            </a:r>
          </a:p>
          <a:p>
            <a:pPr>
              <a:lnSpc>
                <a:spcPct val="90000"/>
              </a:lnSpc>
            </a:pPr>
            <a:r>
              <a:rPr lang="en-US" sz="2100" dirty="0">
                <a:solidFill>
                  <a:srgbClr val="E46C0A"/>
                </a:solidFill>
              </a:rPr>
              <a:t>Once auto-commit is off, no SQL statement will be committed until an explicit is invoked </a:t>
            </a:r>
            <a:r>
              <a:rPr lang="en-US" sz="2100" dirty="0" err="1">
                <a:solidFill>
                  <a:srgbClr val="E46C0A"/>
                </a:solidFill>
              </a:rPr>
              <a:t>connection.commit</a:t>
            </a:r>
            <a:r>
              <a:rPr lang="en-US" sz="2100" dirty="0">
                <a:solidFill>
                  <a:srgbClr val="E46C0A"/>
                </a:solidFill>
              </a:rPr>
              <a:t>(). </a:t>
            </a:r>
            <a:r>
              <a:rPr lang="en-US" sz="2100" dirty="0"/>
              <a:t>At this point all changes done by the SQL statements will be made permanent in the database.</a:t>
            </a:r>
            <a:r>
              <a:rPr lang="en-US" sz="2600" dirty="0"/>
              <a:t> </a:t>
            </a:r>
          </a:p>
        </p:txBody>
      </p:sp>
      <p:sp>
        <p:nvSpPr>
          <p:cNvPr id="5" name="Slide Number Placeholder 5"/>
          <p:cNvSpPr>
            <a:spLocks noGrp="1"/>
          </p:cNvSpPr>
          <p:nvPr>
            <p:ph type="sldNum" sz="quarter" idx="12"/>
          </p:nvPr>
        </p:nvSpPr>
        <p:spPr/>
        <p:txBody>
          <a:bodyPr/>
          <a:lstStyle/>
          <a:p>
            <a:fld id="{335ECCC7-7969-E241-9A05-10AF2C05AB3C}"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Transactions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Connection connection = ...</a:t>
            </a:r>
          </a:p>
          <a:p>
            <a:pPr marL="0" indent="0">
              <a:buNone/>
            </a:pPr>
            <a:r>
              <a:rPr lang="en-US" dirty="0">
                <a:latin typeface="Consolas"/>
                <a:cs typeface="Consolas"/>
              </a:rPr>
              <a:t>try{</a:t>
            </a:r>
          </a:p>
          <a:p>
            <a:pPr marL="0" indent="0">
              <a:buNone/>
            </a:pPr>
            <a:r>
              <a:rPr lang="en-US" dirty="0">
                <a:latin typeface="Consolas"/>
                <a:cs typeface="Consolas"/>
              </a:rPr>
              <a:t>    </a:t>
            </a:r>
            <a:r>
              <a:rPr lang="en-US" dirty="0" err="1">
                <a:solidFill>
                  <a:srgbClr val="E46C0A"/>
                </a:solidFill>
                <a:latin typeface="Consolas"/>
                <a:cs typeface="Consolas"/>
              </a:rPr>
              <a:t>connection.setAutoCommit</a:t>
            </a:r>
            <a:r>
              <a:rPr lang="en-US" dirty="0">
                <a:solidFill>
                  <a:srgbClr val="E46C0A"/>
                </a:solidFill>
                <a:latin typeface="Consolas"/>
                <a:cs typeface="Consolas"/>
              </a:rPr>
              <a:t>(false);</a:t>
            </a:r>
          </a:p>
          <a:p>
            <a:pPr marL="0" indent="0">
              <a:buNone/>
            </a:pPr>
            <a:endParaRPr lang="en-US" dirty="0">
              <a:latin typeface="Consolas"/>
              <a:cs typeface="Consolas"/>
            </a:endParaRPr>
          </a:p>
          <a:p>
            <a:pPr marL="0" indent="0">
              <a:buNone/>
            </a:pPr>
            <a:r>
              <a:rPr lang="en-US" dirty="0">
                <a:latin typeface="Consolas"/>
                <a:cs typeface="Consolas"/>
              </a:rPr>
              <a:t>    // create and execute statements etc.</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solidFill>
                  <a:srgbClr val="E46C0A"/>
                </a:solidFill>
                <a:latin typeface="Consolas"/>
                <a:cs typeface="Consolas"/>
              </a:rPr>
              <a:t>connection.commit</a:t>
            </a:r>
            <a:r>
              <a:rPr lang="en-US" dirty="0">
                <a:solidFill>
                  <a:srgbClr val="E46C0A"/>
                </a:solidFill>
                <a:latin typeface="Consolas"/>
                <a:cs typeface="Consolas"/>
              </a:rPr>
              <a:t>();</a:t>
            </a:r>
          </a:p>
          <a:p>
            <a:pPr marL="0" indent="0">
              <a:buNone/>
            </a:pPr>
            <a:r>
              <a:rPr lang="en-US" dirty="0">
                <a:latin typeface="Consolas"/>
                <a:cs typeface="Consolas"/>
              </a:rPr>
              <a:t>} catch(Exception e) {</a:t>
            </a:r>
          </a:p>
          <a:p>
            <a:pPr marL="0" indent="0">
              <a:buNone/>
            </a:pPr>
            <a:r>
              <a:rPr lang="en-US" dirty="0">
                <a:latin typeface="Consolas"/>
                <a:cs typeface="Consolas"/>
              </a:rPr>
              <a:t>    </a:t>
            </a:r>
            <a:r>
              <a:rPr lang="en-US" dirty="0" err="1">
                <a:latin typeface="Consolas"/>
                <a:cs typeface="Consolas"/>
              </a:rPr>
              <a:t>connection.rollback</a:t>
            </a:r>
            <a:r>
              <a:rPr lang="en-US" dirty="0">
                <a:latin typeface="Consolas"/>
                <a:cs typeface="Consolas"/>
              </a:rPr>
              <a:t>();</a:t>
            </a:r>
          </a:p>
          <a:p>
            <a:pPr marL="0" indent="0">
              <a:buNone/>
            </a:pPr>
            <a:r>
              <a:rPr lang="en-US" dirty="0">
                <a:latin typeface="Consolas"/>
                <a:cs typeface="Consolas"/>
              </a:rPr>
              <a:t>} finally {</a:t>
            </a:r>
          </a:p>
          <a:p>
            <a:pPr marL="0" indent="0">
              <a:buNone/>
            </a:pPr>
            <a:r>
              <a:rPr lang="en-US" dirty="0">
                <a:latin typeface="Consolas"/>
                <a:cs typeface="Consolas"/>
              </a:rPr>
              <a:t>    if(connection != null) {</a:t>
            </a:r>
          </a:p>
          <a:p>
            <a:pPr marL="0" indent="0">
              <a:buNone/>
            </a:pPr>
            <a:r>
              <a:rPr lang="en-US" dirty="0">
                <a:latin typeface="Consolas"/>
                <a:cs typeface="Consolas"/>
              </a:rPr>
              <a:t>        </a:t>
            </a:r>
            <a:r>
              <a:rPr lang="en-US" dirty="0" err="1">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36</a:t>
            </a:fld>
            <a:endParaRPr lang="en-US"/>
          </a:p>
        </p:txBody>
      </p:sp>
    </p:spTree>
    <p:extLst>
      <p:ext uri="{BB962C8B-B14F-4D97-AF65-F5344CB8AC3E}">
        <p14:creationId xmlns:p14="http://schemas.microsoft.com/office/powerpoint/2010/main" val="2962758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a:bodyPr>
          <a:lstStyle/>
          <a:p>
            <a:r>
              <a:rPr lang="en-US" dirty="0"/>
              <a:t>Appendix I: JDBC-ODBC</a:t>
            </a:r>
          </a:p>
        </p:txBody>
      </p:sp>
    </p:spTree>
    <p:extLst>
      <p:ext uri="{BB962C8B-B14F-4D97-AF65-F5344CB8AC3E}">
        <p14:creationId xmlns:p14="http://schemas.microsoft.com/office/powerpoint/2010/main" val="619331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General Architecture</a:t>
            </a:r>
          </a:p>
        </p:txBody>
      </p:sp>
      <p:sp>
        <p:nvSpPr>
          <p:cNvPr id="4" name="Content Placeholder 3"/>
          <p:cNvSpPr>
            <a:spLocks noGrp="1"/>
          </p:cNvSpPr>
          <p:nvPr>
            <p:ph idx="1"/>
          </p:nvPr>
        </p:nvSpPr>
        <p:spPr/>
        <p:txBody>
          <a:bodyPr>
            <a:normAutofit/>
          </a:bodyPr>
          <a:lstStyle/>
          <a:p>
            <a:r>
              <a:rPr lang="en-US" dirty="0"/>
              <a:t>What happens if I need to use a </a:t>
            </a:r>
            <a:r>
              <a:rPr lang="en-US" i="1" dirty="0"/>
              <a:t>rare</a:t>
            </a:r>
            <a:r>
              <a:rPr lang="en-US" dirty="0"/>
              <a:t> DBMS which is not supported by JDBC? (e.g., no driver released) ? Use </a:t>
            </a:r>
            <a:r>
              <a:rPr lang="en-US" dirty="0">
                <a:solidFill>
                  <a:srgbClr val="E46C0A"/>
                </a:solidFill>
              </a:rPr>
              <a:t>ODBC</a:t>
            </a:r>
            <a:r>
              <a:rPr lang="en-US" dirty="0"/>
              <a:t>!</a:t>
            </a:r>
          </a:p>
          <a:p>
            <a:r>
              <a:rPr lang="en-US" dirty="0"/>
              <a:t>Open Database Connectivity </a:t>
            </a:r>
            <a:r>
              <a:rPr lang="en-US" dirty="0">
                <a:solidFill>
                  <a:srgbClr val="E46C0A"/>
                </a:solidFill>
              </a:rPr>
              <a:t>(ODBC) </a:t>
            </a:r>
            <a:r>
              <a:rPr lang="en-US" dirty="0"/>
              <a:t>is a standard application programming interface </a:t>
            </a:r>
            <a:r>
              <a:rPr lang="en-US" dirty="0">
                <a:solidFill>
                  <a:srgbClr val="E46C0A"/>
                </a:solidFill>
              </a:rPr>
              <a:t>(API) </a:t>
            </a:r>
            <a:r>
              <a:rPr lang="en-US" dirty="0"/>
              <a:t>for accessing database management systems </a:t>
            </a:r>
            <a:r>
              <a:rPr lang="en-US" dirty="0">
                <a:solidFill>
                  <a:srgbClr val="E46C0A"/>
                </a:solidFill>
              </a:rPr>
              <a:t>(DBMS)</a:t>
            </a:r>
            <a:r>
              <a:rPr lang="en-US" dirty="0"/>
              <a:t>. </a:t>
            </a:r>
          </a:p>
          <a:p>
            <a:r>
              <a:rPr lang="en-US" dirty="0"/>
              <a:t>Released in 1992, it allows applications to be independent from database-specific details. Same goal as JDBC, released in 1997. </a:t>
            </a:r>
          </a:p>
          <a:p>
            <a:endParaRPr lang="en-US" dirty="0"/>
          </a:p>
          <a:p>
            <a:endParaRPr lang="en-US" dirty="0"/>
          </a:p>
        </p:txBody>
      </p:sp>
      <p:sp>
        <p:nvSpPr>
          <p:cNvPr id="6" name="Slide Number Placeholder 5"/>
          <p:cNvSpPr>
            <a:spLocks noGrp="1"/>
          </p:cNvSpPr>
          <p:nvPr>
            <p:ph type="sldNum" sz="quarter" idx="12"/>
          </p:nvPr>
        </p:nvSpPr>
        <p:spPr/>
        <p:txBody>
          <a:bodyPr/>
          <a:lstStyle/>
          <a:p>
            <a:fld id="{B3A78229-3126-9B4A-8B00-1ED9660AC9D7}" type="slidenum">
              <a:rPr lang="en-US"/>
              <a:pPr/>
              <a:t>38</a:t>
            </a:fld>
            <a:endParaRPr lang="en-US"/>
          </a:p>
        </p:txBody>
      </p:sp>
    </p:spTree>
    <p:extLst>
      <p:ext uri="{BB962C8B-B14F-4D97-AF65-F5344CB8AC3E}">
        <p14:creationId xmlns:p14="http://schemas.microsoft.com/office/powerpoint/2010/main" val="4071752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7" name="Slide Number Placeholder 5"/>
          <p:cNvSpPr>
            <a:spLocks noGrp="1"/>
          </p:cNvSpPr>
          <p:nvPr>
            <p:ph type="sldNum" sz="quarter" idx="12"/>
          </p:nvPr>
        </p:nvSpPr>
        <p:spPr/>
        <p:txBody>
          <a:bodyPr/>
          <a:lstStyle/>
          <a:p>
            <a:fld id="{BE92A46C-3EBE-064F-973A-A423F6292E23}" type="slidenum">
              <a:rPr lang="en-US"/>
              <a:pPr/>
              <a:t>39</a:t>
            </a:fld>
            <a:endParaRPr lang="en-US"/>
          </a:p>
        </p:txBody>
      </p:sp>
      <p:pic>
        <p:nvPicPr>
          <p:cNvPr id="2" name="Picture 1" descr="type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209475" y="1744917"/>
            <a:ext cx="5804208" cy="42020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DB</a:t>
            </a:r>
          </a:p>
        </p:txBody>
      </p:sp>
      <p:sp>
        <p:nvSpPr>
          <p:cNvPr id="3" name="Content Placeholder 2"/>
          <p:cNvSpPr>
            <a:spLocks noGrp="1"/>
          </p:cNvSpPr>
          <p:nvPr>
            <p:ph sz="half" idx="1"/>
          </p:nvPr>
        </p:nvSpPr>
        <p:spPr/>
        <p:txBody>
          <a:bodyPr>
            <a:normAutofit/>
          </a:bodyPr>
          <a:lstStyle/>
          <a:p>
            <a:r>
              <a:rPr lang="en-US" sz="2400" dirty="0"/>
              <a:t>There is also a family of libraries </a:t>
            </a:r>
            <a:r>
              <a:rPr lang="en-US" sz="2400" dirty="0">
                <a:solidFill>
                  <a:schemeClr val="accent6">
                    <a:lumMod val="75000"/>
                  </a:schemeClr>
                </a:solidFill>
              </a:rPr>
              <a:t>capable of simulating a DBMS connection while providing access to a local file using the SQL metaphor</a:t>
            </a:r>
            <a:r>
              <a:rPr lang="en-US" sz="2400" dirty="0"/>
              <a:t>. </a:t>
            </a:r>
          </a:p>
          <a:p>
            <a:r>
              <a:rPr lang="en-US" sz="2400" dirty="0"/>
              <a:t>The most prominent example of this category is </a:t>
            </a:r>
            <a:r>
              <a:rPr lang="en-US" sz="2400" dirty="0">
                <a:solidFill>
                  <a:schemeClr val="accent6">
                    <a:lumMod val="75000"/>
                  </a:schemeClr>
                </a:solidFill>
              </a:rPr>
              <a:t>SQLite</a:t>
            </a:r>
            <a:r>
              <a:rPr lang="en-US" sz="2400" dirty="0"/>
              <a:t>.</a:t>
            </a:r>
          </a:p>
          <a:p>
            <a:pPr lvl="1"/>
            <a:r>
              <a:rPr lang="en-US" sz="2000" dirty="0"/>
              <a:t>Widely used on the Android platform</a:t>
            </a:r>
          </a:p>
          <a:p>
            <a:pPr lvl="1"/>
            <a:r>
              <a:rPr lang="it-IT" sz="1600" dirty="0">
                <a:hlinkClick r:id="rId2"/>
              </a:rPr>
              <a:t>https://developer.android.com/reference/android/database/sqlite/SQLiteDatabase</a:t>
            </a:r>
            <a:endParaRPr lang="en-US" sz="1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4</a:t>
            </a:fld>
            <a:endParaRPr lang="en-US"/>
          </a:p>
        </p:txBody>
      </p:sp>
      <p:pic>
        <p:nvPicPr>
          <p:cNvPr id="5" name="Content Placeholder 5" descr="Screen Shot 2017-12-22 at 16.23.21 (2).png"/>
          <p:cNvPicPr>
            <a:picLocks noChangeAspect="1"/>
          </p:cNvPicPr>
          <p:nvPr/>
        </p:nvPicPr>
        <p:blipFill rotWithShape="1">
          <a:blip r:embed="rId3" cstate="print">
            <a:extLst>
              <a:ext uri="{28A0092B-C50C-407E-A947-70E740481C1C}">
                <a14:useLocalDpi xmlns:a14="http://schemas.microsoft.com/office/drawing/2010/main"/>
              </a:ext>
            </a:extLst>
          </a:blip>
          <a:srcRect l="-6322" r="-5346"/>
          <a:stretch/>
        </p:blipFill>
        <p:spPr>
          <a:xfrm>
            <a:off x="6744072" y="1731323"/>
            <a:ext cx="4248472" cy="3395353"/>
          </a:xfrm>
          <a:prstGeom prst="rect">
            <a:avLst/>
          </a:prstGeom>
        </p:spPr>
      </p:pic>
    </p:spTree>
    <p:extLst>
      <p:ext uri="{BB962C8B-B14F-4D97-AF65-F5344CB8AC3E}">
        <p14:creationId xmlns:p14="http://schemas.microsoft.com/office/powerpoint/2010/main" val="1264646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3" name="Content Placeholder 2"/>
          <p:cNvSpPr>
            <a:spLocks noGrp="1"/>
          </p:cNvSpPr>
          <p:nvPr>
            <p:ph idx="1"/>
          </p:nvPr>
        </p:nvSpPr>
        <p:spPr/>
        <p:txBody>
          <a:bodyPr>
            <a:normAutofit/>
          </a:bodyPr>
          <a:lstStyle/>
          <a:p>
            <a:pPr marL="0" indent="0" algn="just">
              <a:buNone/>
            </a:pPr>
            <a:r>
              <a:rPr lang="en-US" sz="2800" dirty="0">
                <a:solidFill>
                  <a:srgbClr val="E46C0A"/>
                </a:solidFill>
              </a:rPr>
              <a:t>A JDBC-ODBC bridge consists of a JDBC driver which employs an ODBC driver to connect to a target database. </a:t>
            </a:r>
            <a:r>
              <a:rPr lang="en-US" sz="2800" dirty="0"/>
              <a:t>This driver translates JDBC method calls into ODBC function calls. Programmers usually use such a bridge when a given database lacks a JDBC driver, but is accessible through an ODBC driver. </a:t>
            </a:r>
          </a:p>
          <a:p>
            <a:pPr marL="0" indent="0" algn="just">
              <a:buNone/>
            </a:pPr>
            <a:r>
              <a:rPr lang="en-US" sz="2800" i="1" dirty="0"/>
              <a:t>Vendors deliver JDBC-ODBC bridges which far outperform the JVM built-in (Removed from JVM since Java8).</a:t>
            </a:r>
          </a:p>
        </p:txBody>
      </p:sp>
      <p:sp>
        <p:nvSpPr>
          <p:cNvPr id="7" name="Slide Number Placeholder 5"/>
          <p:cNvSpPr>
            <a:spLocks noGrp="1"/>
          </p:cNvSpPr>
          <p:nvPr>
            <p:ph type="sldNum" sz="quarter" idx="12"/>
          </p:nvPr>
        </p:nvSpPr>
        <p:spPr/>
        <p:txBody>
          <a:bodyPr/>
          <a:lstStyle/>
          <a:p>
            <a:fld id="{BE92A46C-3EBE-064F-973A-A423F6292E23}" type="slidenum">
              <a:rPr lang="en-US"/>
              <a:pPr/>
              <a:t>40</a:t>
            </a:fld>
            <a:endParaRPr lang="en-US"/>
          </a:p>
        </p:txBody>
      </p:sp>
    </p:spTree>
    <p:extLst>
      <p:ext uri="{BB962C8B-B14F-4D97-AF65-F5344CB8AC3E}">
        <p14:creationId xmlns:p14="http://schemas.microsoft.com/office/powerpoint/2010/main" val="4148705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APPENdiX</a:t>
            </a:r>
            <a:r>
              <a:rPr lang="en-US" dirty="0"/>
              <a:t> II: Driver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38625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JDBC Driver</a:t>
            </a:r>
          </a:p>
        </p:txBody>
      </p:sp>
      <p:pic>
        <p:nvPicPr>
          <p:cNvPr id="5" name="Content Placeholder 4" descr="Screen Shot 2017-12-22 at 16.24.31 (2).png"/>
          <p:cNvPicPr>
            <a:picLocks noGrp="1" noChangeAspect="1"/>
          </p:cNvPicPr>
          <p:nvPr>
            <p:ph idx="1"/>
          </p:nvPr>
        </p:nvPicPr>
        <p:blipFill>
          <a:blip r:embed="rId2" cstate="print">
            <a:extLst>
              <a:ext uri="{28A0092B-C50C-407E-A947-70E740481C1C}">
                <a14:useLocalDpi xmlns:a14="http://schemas.microsoft.com/office/drawing/2010/main"/>
              </a:ext>
            </a:extLst>
          </a:blip>
          <a:srcRect l="-24698" r="-24698"/>
          <a:stretch>
            <a:fillRect/>
          </a:stretch>
        </p:blipFill>
        <p:spPr>
          <a:xfrm>
            <a:off x="1768624" y="1627188"/>
            <a:ext cx="8654752" cy="4525963"/>
          </a:xfrm>
        </p:spPr>
      </p:pic>
      <p:sp>
        <p:nvSpPr>
          <p:cNvPr id="4" name="Slide Number Placeholder 3"/>
          <p:cNvSpPr>
            <a:spLocks noGrp="1"/>
          </p:cNvSpPr>
          <p:nvPr>
            <p:ph type="sldNum" sz="quarter" idx="12"/>
          </p:nvPr>
        </p:nvSpPr>
        <p:spPr/>
        <p:txBody>
          <a:bodyPr/>
          <a:lstStyle/>
          <a:p>
            <a:fld id="{4C5F9F1B-9DEF-0147-BEFB-CE1B18546A63}" type="slidenum">
              <a:rPr lang="en-US" smtClean="0"/>
              <a:pPr/>
              <a:t>42</a:t>
            </a:fld>
            <a:endParaRPr lang="en-US"/>
          </a:p>
        </p:txBody>
      </p:sp>
    </p:spTree>
    <p:extLst>
      <p:ext uri="{BB962C8B-B14F-4D97-AF65-F5344CB8AC3E}">
        <p14:creationId xmlns:p14="http://schemas.microsoft.com/office/powerpoint/2010/main" val="1316600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43</a:t>
            </a:fld>
            <a:endParaRPr lang="en-US"/>
          </a:p>
        </p:txBody>
      </p:sp>
      <p:pic>
        <p:nvPicPr>
          <p:cNvPr id="7" name="Content Placeholder 6" descr="Screen Shot 2017-12-22 at 16.24.52 (2).png"/>
          <p:cNvPicPr>
            <a:picLocks noGrp="1" noChangeAspect="1"/>
          </p:cNvPicPr>
          <p:nvPr>
            <p:ph idx="1"/>
          </p:nvPr>
        </p:nvPicPr>
        <p:blipFill>
          <a:blip r:embed="rId2" cstate="print">
            <a:extLst>
              <a:ext uri="{28A0092B-C50C-407E-A947-70E740481C1C}">
                <a14:useLocalDpi xmlns:a14="http://schemas.microsoft.com/office/drawing/2010/main"/>
              </a:ext>
            </a:extLst>
          </a:blip>
          <a:srcRect l="-26052" r="-26052"/>
          <a:stretch>
            <a:fillRect/>
          </a:stretch>
        </p:blipFill>
        <p:spPr>
          <a:xfrm>
            <a:off x="1660612" y="1627188"/>
            <a:ext cx="8870776" cy="4525963"/>
          </a:xfrm>
        </p:spPr>
      </p:pic>
    </p:spTree>
    <p:extLst>
      <p:ext uri="{BB962C8B-B14F-4D97-AF65-F5344CB8AC3E}">
        <p14:creationId xmlns:p14="http://schemas.microsoft.com/office/powerpoint/2010/main" val="788463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44</a:t>
            </a:fld>
            <a:endParaRPr lang="en-US"/>
          </a:p>
        </p:txBody>
      </p:sp>
      <p:pic>
        <p:nvPicPr>
          <p:cNvPr id="6" name="Content Placeholder 5" descr="Screen Shot 2017-12-22 at 16.23.19 (2).png"/>
          <p:cNvPicPr>
            <a:picLocks noGrp="1" noChangeAspect="1"/>
          </p:cNvPicPr>
          <p:nvPr>
            <p:ph idx="1"/>
          </p:nvPr>
        </p:nvPicPr>
        <p:blipFill>
          <a:blip r:embed="rId2" cstate="print">
            <a:extLst>
              <a:ext uri="{28A0092B-C50C-407E-A947-70E740481C1C}">
                <a14:useLocalDpi xmlns:a14="http://schemas.microsoft.com/office/drawing/2010/main"/>
              </a:ext>
            </a:extLst>
          </a:blip>
          <a:srcRect l="-15769" r="-15769"/>
          <a:stretch>
            <a:fillRect/>
          </a:stretch>
        </p:blipFill>
        <p:spPr>
          <a:xfrm>
            <a:off x="1516596" y="1627188"/>
            <a:ext cx="9158808" cy="4525963"/>
          </a:xfrm>
        </p:spPr>
      </p:pic>
    </p:spTree>
    <p:extLst>
      <p:ext uri="{BB962C8B-B14F-4D97-AF65-F5344CB8AC3E}">
        <p14:creationId xmlns:p14="http://schemas.microsoft.com/office/powerpoint/2010/main" val="2432575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4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45</a:t>
            </a:fld>
            <a:endParaRPr lang="en-US"/>
          </a:p>
        </p:txBody>
      </p:sp>
      <p:pic>
        <p:nvPicPr>
          <p:cNvPr id="6" name="Content Placeholder 5" descr="Screen Shot 2017-12-22 at 16.23.21 (2).png"/>
          <p:cNvPicPr>
            <a:picLocks noGrp="1" noChangeAspect="1"/>
          </p:cNvPicPr>
          <p:nvPr>
            <p:ph idx="1"/>
          </p:nvPr>
        </p:nvPicPr>
        <p:blipFill>
          <a:blip r:embed="rId2" cstate="print">
            <a:extLst>
              <a:ext uri="{28A0092B-C50C-407E-A947-70E740481C1C}">
                <a14:useLocalDpi xmlns:a14="http://schemas.microsoft.com/office/drawing/2010/main"/>
              </a:ext>
            </a:extLst>
          </a:blip>
          <a:srcRect l="-31137" r="-31137"/>
          <a:stretch>
            <a:fillRect/>
          </a:stretch>
        </p:blipFill>
        <p:spPr>
          <a:xfrm>
            <a:off x="1847528" y="1627188"/>
            <a:ext cx="8654752" cy="4525963"/>
          </a:xfrm>
        </p:spPr>
      </p:pic>
    </p:spTree>
    <p:extLst>
      <p:ext uri="{BB962C8B-B14F-4D97-AF65-F5344CB8AC3E}">
        <p14:creationId xmlns:p14="http://schemas.microsoft.com/office/powerpoint/2010/main" val="3338878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a:ea typeface="標楷體" charset="0"/>
                <a:cs typeface="標楷體" charset="0"/>
              </a:rPr>
              <a:t>References</a:t>
            </a:r>
          </a:p>
        </p:txBody>
      </p:sp>
      <p:sp>
        <p:nvSpPr>
          <p:cNvPr id="21507" name="Rectangle 3"/>
          <p:cNvSpPr>
            <a:spLocks noGrp="1" noChangeArrowheads="1"/>
          </p:cNvSpPr>
          <p:nvPr>
            <p:ph idx="1"/>
          </p:nvPr>
        </p:nvSpPr>
        <p:spPr/>
        <p:txBody>
          <a:bodyPr/>
          <a:lstStyle/>
          <a:p>
            <a:pPr>
              <a:lnSpc>
                <a:spcPct val="90000"/>
              </a:lnSpc>
            </a:pPr>
            <a:r>
              <a:rPr lang="en-US" altLang="zh-TW" sz="2100">
                <a:ea typeface="標楷體" charset="0"/>
                <a:cs typeface="標楷體" charset="0"/>
              </a:rPr>
              <a:t>JDBC Data Access API – JDBC Technology Homepage</a:t>
            </a:r>
          </a:p>
          <a:p>
            <a:pPr lvl="1">
              <a:lnSpc>
                <a:spcPct val="90000"/>
              </a:lnSpc>
            </a:pPr>
            <a:r>
              <a:rPr lang="en-US" altLang="zh-TW" sz="1900">
                <a:ea typeface="標楷體" charset="0"/>
                <a:cs typeface="標楷體" charset="0"/>
                <a:hlinkClick r:id="rId2"/>
              </a:rPr>
              <a:t>http://java.sun.com/products/jdbc/index.html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Database Access – The Java Tutorial</a:t>
            </a:r>
          </a:p>
          <a:p>
            <a:pPr lvl="1">
              <a:lnSpc>
                <a:spcPct val="90000"/>
              </a:lnSpc>
            </a:pPr>
            <a:r>
              <a:rPr lang="en-US" altLang="zh-TW" sz="1900">
                <a:ea typeface="標楷體" charset="0"/>
                <a:cs typeface="標楷體" charset="0"/>
                <a:hlinkClick r:id="rId3"/>
              </a:rPr>
              <a:t>http://java.sun.com/docs/books/tutorial/jdbc/index.html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Documentation</a:t>
            </a:r>
          </a:p>
          <a:p>
            <a:pPr lvl="1">
              <a:lnSpc>
                <a:spcPct val="90000"/>
              </a:lnSpc>
            </a:pPr>
            <a:r>
              <a:rPr lang="en-US" altLang="zh-TW" sz="1900">
                <a:ea typeface="標楷體" charset="0"/>
                <a:cs typeface="標楷體" charset="0"/>
                <a:hlinkClick r:id="rId4"/>
              </a:rPr>
              <a:t>http://java.sun.com/j2se/1.4.2/docs/guide/jdbc/index.html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java.sql package</a:t>
            </a:r>
          </a:p>
          <a:p>
            <a:pPr lvl="1">
              <a:lnSpc>
                <a:spcPct val="90000"/>
              </a:lnSpc>
            </a:pPr>
            <a:r>
              <a:rPr lang="en-US" altLang="zh-TW" sz="1700">
                <a:ea typeface="標楷體" charset="0"/>
                <a:cs typeface="標楷體" charset="0"/>
                <a:hlinkClick r:id="rId5"/>
              </a:rPr>
              <a:t>http://java.sun.com/j2se/1.4.2/docs/api/java/sql/package-summary.html</a:t>
            </a:r>
            <a:endParaRPr lang="en-US" altLang="zh-TW" sz="1700">
              <a:ea typeface="標楷體" charset="0"/>
              <a:cs typeface="標楷體" charset="0"/>
            </a:endParaRPr>
          </a:p>
          <a:p>
            <a:pPr>
              <a:lnSpc>
                <a:spcPct val="90000"/>
              </a:lnSpc>
            </a:pPr>
            <a:r>
              <a:rPr lang="en-US" altLang="zh-TW" sz="2100">
                <a:ea typeface="標楷體" charset="0"/>
                <a:cs typeface="標楷體" charset="0"/>
              </a:rPr>
              <a:t>JDBC Technology Guide: Getting Started</a:t>
            </a:r>
          </a:p>
          <a:p>
            <a:pPr lvl="1">
              <a:lnSpc>
                <a:spcPct val="90000"/>
              </a:lnSpc>
            </a:pPr>
            <a:r>
              <a:rPr lang="en-US" altLang="zh-TW" sz="1300">
                <a:ea typeface="標楷體" charset="0"/>
                <a:cs typeface="標楷體" charset="0"/>
                <a:hlinkClick r:id="rId6"/>
              </a:rPr>
              <a:t>http://java.sun.com/j2se/1.4.2/docs/guide/jdbc/getstart/GettingStartedTOC.fm.html</a:t>
            </a:r>
            <a:endParaRPr lang="en-US" altLang="zh-TW" sz="1300">
              <a:ea typeface="標楷體" charset="0"/>
              <a:cs typeface="標楷體" charset="0"/>
            </a:endParaRPr>
          </a:p>
          <a:p>
            <a:pPr>
              <a:lnSpc>
                <a:spcPct val="90000"/>
              </a:lnSpc>
            </a:pPr>
            <a:r>
              <a:rPr lang="en-US" altLang="zh-TW" sz="2100">
                <a:ea typeface="標楷體" charset="0"/>
                <a:cs typeface="標楷體" charset="0"/>
              </a:rPr>
              <a:t>JDBC API Tutorial and Reference (book)</a:t>
            </a:r>
          </a:p>
          <a:p>
            <a:pPr lvl="1">
              <a:lnSpc>
                <a:spcPct val="90000"/>
              </a:lnSpc>
            </a:pPr>
            <a:r>
              <a:rPr lang="en-US" altLang="zh-TW" sz="1900">
                <a:ea typeface="標楷體" charset="0"/>
                <a:cs typeface="標楷體" charset="0"/>
                <a:hlinkClick r:id="rId7"/>
              </a:rPr>
              <a:t>http://java.sun.com/docs/books/jdbc/</a:t>
            </a:r>
            <a:endParaRPr lang="en-US" altLang="zh-TW" sz="1900">
              <a:ea typeface="標楷體" charset="0"/>
              <a:cs typeface="標楷體" charset="0"/>
            </a:endParaRPr>
          </a:p>
        </p:txBody>
      </p:sp>
      <p:sp>
        <p:nvSpPr>
          <p:cNvPr id="5" name="Slide Number Placeholder 5"/>
          <p:cNvSpPr>
            <a:spLocks noGrp="1"/>
          </p:cNvSpPr>
          <p:nvPr>
            <p:ph type="sldNum" sz="quarter" idx="12"/>
          </p:nvPr>
        </p:nvSpPr>
        <p:spPr/>
        <p:txBody>
          <a:bodyPr/>
          <a:lstStyle/>
          <a:p>
            <a:fld id="{891167B8-C76A-124F-A990-0C58BA3CE8A9}" type="slidenum">
              <a:rPr lang="en-US"/>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標楷體" charset="0"/>
                <a:cs typeface="標楷體" charset="0"/>
              </a:rPr>
              <a:t>What is JDBC?</a:t>
            </a:r>
          </a:p>
        </p:txBody>
      </p:sp>
      <p:sp>
        <p:nvSpPr>
          <p:cNvPr id="13315" name="Rectangle 3"/>
          <p:cNvSpPr>
            <a:spLocks noGrp="1" noChangeArrowheads="1"/>
          </p:cNvSpPr>
          <p:nvPr>
            <p:ph sz="half" idx="1"/>
          </p:nvPr>
        </p:nvSpPr>
        <p:spPr/>
        <p:txBody>
          <a:bodyPr>
            <a:normAutofit lnSpcReduction="10000"/>
          </a:bodyPr>
          <a:lstStyle/>
          <a:p>
            <a:r>
              <a:rPr lang="en-US" altLang="zh-TW" sz="2400" i="1" dirty="0">
                <a:ea typeface="標楷體" charset="0"/>
                <a:cs typeface="標楷體" charset="0"/>
              </a:rPr>
              <a:t>“An </a:t>
            </a:r>
            <a:r>
              <a:rPr lang="en-US" altLang="zh-TW" sz="2400" i="1" dirty="0">
                <a:solidFill>
                  <a:srgbClr val="E46C0A"/>
                </a:solidFill>
                <a:ea typeface="標楷體" charset="0"/>
                <a:cs typeface="標楷體" charset="0"/>
              </a:rPr>
              <a:t>API</a:t>
            </a:r>
            <a:r>
              <a:rPr lang="en-US" altLang="zh-TW" sz="2400" i="1" dirty="0">
                <a:ea typeface="標楷體" charset="0"/>
                <a:cs typeface="標楷體" charset="0"/>
              </a:rPr>
              <a:t> that lets you access virtually </a:t>
            </a:r>
            <a:r>
              <a:rPr lang="en-US" altLang="zh-TW" sz="2400" i="1" dirty="0">
                <a:solidFill>
                  <a:schemeClr val="accent6">
                    <a:lumMod val="75000"/>
                  </a:schemeClr>
                </a:solidFill>
                <a:ea typeface="標楷體" charset="0"/>
                <a:cs typeface="標楷體" charset="0"/>
              </a:rPr>
              <a:t>any tabular data source </a:t>
            </a:r>
            <a:r>
              <a:rPr lang="en-US" altLang="zh-TW" sz="2400" i="1" dirty="0">
                <a:ea typeface="標楷體" charset="0"/>
                <a:cs typeface="標楷體" charset="0"/>
              </a:rPr>
              <a:t>from the Java programming language”</a:t>
            </a:r>
          </a:p>
          <a:p>
            <a:pPr lvl="1"/>
            <a:r>
              <a:rPr lang="en-US" altLang="zh-TW" sz="2400" dirty="0">
                <a:ea typeface="標楷體" charset="0"/>
                <a:cs typeface="標楷體" charset="0"/>
              </a:rPr>
              <a:t>What’s an API? </a:t>
            </a:r>
            <a:r>
              <a:rPr lang="en-US" altLang="zh-TW" sz="2400" i="1" dirty="0">
                <a:ea typeface="標楷體" charset="0"/>
                <a:cs typeface="標楷體" charset="0"/>
              </a:rPr>
              <a:t>Application Programming Interface</a:t>
            </a:r>
          </a:p>
          <a:p>
            <a:pPr lvl="1"/>
            <a:r>
              <a:rPr lang="en-US" altLang="zh-TW" sz="2400" dirty="0">
                <a:ea typeface="標楷體" charset="0"/>
                <a:cs typeface="標楷體" charset="0"/>
              </a:rPr>
              <a:t>What’s a tabular data source? </a:t>
            </a:r>
            <a:r>
              <a:rPr lang="en-US" altLang="zh-TW" sz="2400" dirty="0">
                <a:solidFill>
                  <a:srgbClr val="E46C0A"/>
                </a:solidFill>
                <a:ea typeface="標楷體" charset="0"/>
                <a:cs typeface="標楷體" charset="0"/>
              </a:rPr>
              <a:t>Relational</a:t>
            </a:r>
            <a:r>
              <a:rPr lang="en-US" altLang="zh-TW" sz="2400" dirty="0">
                <a:solidFill>
                  <a:srgbClr val="0000FF"/>
                </a:solidFill>
                <a:ea typeface="標楷體" charset="0"/>
                <a:cs typeface="標楷體" charset="0"/>
              </a:rPr>
              <a:t> </a:t>
            </a:r>
            <a:r>
              <a:rPr lang="en-US" altLang="zh-TW" sz="2400" dirty="0">
                <a:solidFill>
                  <a:srgbClr val="E46C0A"/>
                </a:solidFill>
                <a:ea typeface="標楷體" charset="0"/>
                <a:cs typeface="標楷體" charset="0"/>
              </a:rPr>
              <a:t>databases,</a:t>
            </a:r>
            <a:r>
              <a:rPr lang="en-US" altLang="zh-TW" sz="2400" dirty="0">
                <a:ea typeface="標楷體" charset="0"/>
                <a:cs typeface="標楷體" charset="0"/>
              </a:rPr>
              <a:t> </a:t>
            </a:r>
            <a:r>
              <a:rPr lang="en-US" altLang="zh-TW" sz="2400" dirty="0">
                <a:solidFill>
                  <a:srgbClr val="E46C0A"/>
                </a:solidFill>
                <a:ea typeface="標楷體" charset="0"/>
                <a:cs typeface="標楷體" charset="0"/>
              </a:rPr>
              <a:t>spreadsheets, CSV files</a:t>
            </a:r>
            <a:endParaRPr lang="en-US" altLang="zh-TW" sz="2400" dirty="0">
              <a:ea typeface="標楷體" charset="0"/>
              <a:cs typeface="標楷體" charset="0"/>
            </a:endParaRPr>
          </a:p>
          <a:p>
            <a:r>
              <a:rPr lang="en-US" altLang="zh-TW" sz="2400" dirty="0">
                <a:ea typeface="標楷體" charset="0"/>
                <a:cs typeface="標楷體" charset="0"/>
              </a:rPr>
              <a:t>We’ll focus on accessing relational databases. Nevertheless, the same principles can be applied to all data sources.</a:t>
            </a:r>
          </a:p>
        </p:txBody>
      </p:sp>
      <p:sp>
        <p:nvSpPr>
          <p:cNvPr id="5" name="Slide Number Placeholder 5"/>
          <p:cNvSpPr>
            <a:spLocks noGrp="1"/>
          </p:cNvSpPr>
          <p:nvPr>
            <p:ph type="sldNum" sz="quarter" idx="12"/>
          </p:nvPr>
        </p:nvSpPr>
        <p:spPr/>
        <p:txBody>
          <a:bodyPr/>
          <a:lstStyle/>
          <a:p>
            <a:fld id="{BFF61341-EF06-1342-9A48-428369D47930}" type="slidenum">
              <a:rPr lang="en-US"/>
              <a:pPr/>
              <a:t>5</a:t>
            </a:fld>
            <a:endParaRPr lang="en-US"/>
          </a:p>
        </p:txBody>
      </p:sp>
      <p:pic>
        <p:nvPicPr>
          <p:cNvPr id="6" name="Content Placeholder 5" descr="maxresdefault.jpg">
            <a:extLst>
              <a:ext uri="{FF2B5EF4-FFF2-40B4-BE49-F238E27FC236}">
                <a16:creationId xmlns:a16="http://schemas.microsoft.com/office/drawing/2014/main" id="{66A0DDF7-08A9-4843-B361-AAF4C6BFA8C3}"/>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a:ext>
            </a:extLst>
          </a:blip>
          <a:srcRect/>
          <a:stretch/>
        </p:blipFill>
        <p:spPr>
          <a:xfrm>
            <a:off x="5988119" y="2204864"/>
            <a:ext cx="6142613" cy="33123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t>Basic steps</a:t>
            </a:r>
          </a:p>
        </p:txBody>
      </p:sp>
      <p:sp>
        <p:nvSpPr>
          <p:cNvPr id="69635" name="Rectangle 3"/>
          <p:cNvSpPr>
            <a:spLocks noGrp="1" noChangeArrowheads="1"/>
          </p:cNvSpPr>
          <p:nvPr>
            <p:ph idx="1"/>
          </p:nvPr>
        </p:nvSpPr>
        <p:spPr/>
        <p:txBody>
          <a:bodyPr/>
          <a:lstStyle/>
          <a:p>
            <a:pPr marL="514350" indent="-514350">
              <a:buFont typeface="+mj-lt"/>
              <a:buAutoNum type="arabicPeriod"/>
            </a:pPr>
            <a:r>
              <a:rPr lang="en-US" dirty="0"/>
              <a:t>Load vendor specific </a:t>
            </a:r>
            <a:r>
              <a:rPr lang="en-US" dirty="0">
                <a:solidFill>
                  <a:srgbClr val="E46C0A"/>
                </a:solidFill>
              </a:rPr>
              <a:t>Driver</a:t>
            </a:r>
          </a:p>
          <a:p>
            <a:pPr marL="514350" indent="-514350">
              <a:buFont typeface="+mj-lt"/>
              <a:buAutoNum type="arabicPeriod"/>
            </a:pPr>
            <a:r>
              <a:rPr lang="en-US" dirty="0"/>
              <a:t>Establish a </a:t>
            </a:r>
            <a:r>
              <a:rPr lang="en-US" dirty="0">
                <a:solidFill>
                  <a:srgbClr val="E46C0A"/>
                </a:solidFill>
              </a:rPr>
              <a:t>Connection</a:t>
            </a:r>
          </a:p>
          <a:p>
            <a:pPr marL="514350" indent="-514350">
              <a:buFont typeface="+mj-lt"/>
              <a:buAutoNum type="arabicPeriod"/>
            </a:pPr>
            <a:r>
              <a:rPr lang="en-US" dirty="0"/>
              <a:t>Create a </a:t>
            </a:r>
            <a:r>
              <a:rPr lang="en-US" dirty="0">
                <a:solidFill>
                  <a:srgbClr val="E46C0A"/>
                </a:solidFill>
              </a:rPr>
              <a:t>Statement</a:t>
            </a:r>
          </a:p>
          <a:p>
            <a:pPr marL="514350" indent="-514350">
              <a:buFont typeface="+mj-lt"/>
              <a:buAutoNum type="arabicPeriod"/>
            </a:pPr>
            <a:r>
              <a:rPr lang="en-US" dirty="0"/>
              <a:t>Execute </a:t>
            </a:r>
            <a:r>
              <a:rPr lang="en-US" dirty="0">
                <a:solidFill>
                  <a:schemeClr val="accent6">
                    <a:lumMod val="75000"/>
                  </a:schemeClr>
                </a:solidFill>
              </a:rPr>
              <a:t>SQL Statements</a:t>
            </a:r>
          </a:p>
          <a:p>
            <a:pPr marL="514350" indent="-514350">
              <a:buFont typeface="+mj-lt"/>
              <a:buAutoNum type="arabicPeriod"/>
            </a:pPr>
            <a:r>
              <a:rPr lang="en-US" dirty="0"/>
              <a:t>Get </a:t>
            </a:r>
            <a:r>
              <a:rPr lang="en-US" dirty="0" err="1">
                <a:solidFill>
                  <a:srgbClr val="E46C0A"/>
                </a:solidFill>
              </a:rPr>
              <a:t>ResultSet</a:t>
            </a:r>
            <a:r>
              <a:rPr lang="en-US" dirty="0">
                <a:solidFill>
                  <a:srgbClr val="E46C0A"/>
                </a:solidFill>
              </a:rPr>
              <a:t> </a:t>
            </a:r>
          </a:p>
          <a:p>
            <a:pPr marL="514350" indent="-514350">
              <a:buFont typeface="+mj-lt"/>
              <a:buAutoNum type="arabicPeriod"/>
            </a:pPr>
            <a:r>
              <a:rPr lang="en-US" dirty="0"/>
              <a:t>Close the Connection</a:t>
            </a:r>
          </a:p>
          <a:p>
            <a:pPr>
              <a:buFont typeface="Wingdings" charset="0"/>
              <a:buNone/>
            </a:pPr>
            <a:endParaRPr lang="en-US" dirty="0"/>
          </a:p>
          <a:p>
            <a:endParaRPr lang="en-US" dirty="0"/>
          </a:p>
        </p:txBody>
      </p:sp>
      <p:sp>
        <p:nvSpPr>
          <p:cNvPr id="5" name="Slide Number Placeholder 5"/>
          <p:cNvSpPr>
            <a:spLocks noGrp="1"/>
          </p:cNvSpPr>
          <p:nvPr>
            <p:ph type="sldNum" sz="quarter" idx="12"/>
          </p:nvPr>
        </p:nvSpPr>
        <p:spPr/>
        <p:txBody>
          <a:bodyPr/>
          <a:lstStyle/>
          <a:p>
            <a:fld id="{DEF4F081-0C2F-E04A-84CF-BAFF5DDABCDA}"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p:cNvSpPr>
            <a:spLocks noGrp="1"/>
          </p:cNvSpPr>
          <p:nvPr>
            <p:ph idx="1"/>
          </p:nvPr>
        </p:nvSpPr>
        <p:spPr/>
        <p:txBody>
          <a:bodyPr>
            <a:normAutofit/>
          </a:bodyPr>
          <a:lstStyle/>
          <a:p>
            <a:r>
              <a:rPr lang="en-US" sz="2600" dirty="0"/>
              <a:t>JDBC drivers </a:t>
            </a:r>
            <a:r>
              <a:rPr lang="en-US" sz="2600" dirty="0">
                <a:solidFill>
                  <a:srgbClr val="E46C0A"/>
                </a:solidFill>
              </a:rPr>
              <a:t>provide the connection to the database</a:t>
            </a:r>
            <a:r>
              <a:rPr lang="en-US" sz="2600" dirty="0"/>
              <a:t> and </a:t>
            </a:r>
            <a:r>
              <a:rPr lang="en-US" sz="2600" dirty="0">
                <a:solidFill>
                  <a:srgbClr val="E46C0A"/>
                </a:solidFill>
              </a:rPr>
              <a:t>implement the protocol for transferring queries and results </a:t>
            </a:r>
            <a:r>
              <a:rPr lang="en-US" sz="2600" dirty="0"/>
              <a:t>between the client and the database.</a:t>
            </a:r>
          </a:p>
          <a:p>
            <a:r>
              <a:rPr lang="en-US" sz="2600" dirty="0"/>
              <a:t>There are 4 type of drivers. We refer to </a:t>
            </a:r>
            <a:r>
              <a:rPr lang="en-US" sz="2600" dirty="0">
                <a:solidFill>
                  <a:schemeClr val="accent6">
                    <a:lumMod val="75000"/>
                  </a:schemeClr>
                </a:solidFill>
              </a:rPr>
              <a:t>Type 4: Pure Java </a:t>
            </a:r>
            <a:r>
              <a:rPr lang="en-US" sz="2600" dirty="0"/>
              <a:t>(see Appendix II)</a:t>
            </a:r>
          </a:p>
          <a:p>
            <a:r>
              <a:rPr lang="en-US" sz="2600" dirty="0"/>
              <a:t>Each database needs a specific driver. </a:t>
            </a:r>
          </a:p>
          <a:p>
            <a:pPr lvl="1"/>
            <a:r>
              <a:rPr lang="en-US" sz="2000" dirty="0"/>
              <a:t>[</a:t>
            </a:r>
            <a:r>
              <a:rPr lang="en-US" sz="2000" dirty="0" err="1"/>
              <a:t>mySQL</a:t>
            </a:r>
            <a:r>
              <a:rPr lang="en-US" sz="2000" dirty="0"/>
              <a:t>] https://</a:t>
            </a:r>
            <a:r>
              <a:rPr lang="en-US" sz="2000" dirty="0" err="1"/>
              <a:t>dev.mysql.com</a:t>
            </a:r>
            <a:r>
              <a:rPr lang="en-US" sz="2000" dirty="0"/>
              <a:t>/downloads/connector/j/</a:t>
            </a:r>
          </a:p>
          <a:p>
            <a:pPr lvl="1"/>
            <a:r>
              <a:rPr lang="en-US" sz="2000" dirty="0"/>
              <a:t>[SQLite] </a:t>
            </a:r>
            <a:r>
              <a:rPr lang="en-US" sz="2000" dirty="0">
                <a:hlinkClick r:id="rId2"/>
              </a:rPr>
              <a:t>https://github.com/xerial/sqlite-jdbc</a:t>
            </a:r>
            <a:endParaRPr lang="en-US" sz="2000" dirty="0"/>
          </a:p>
          <a:p>
            <a:r>
              <a:rPr lang="en-US" sz="2600" dirty="0">
                <a:solidFill>
                  <a:schemeClr val="accent6">
                    <a:lumMod val="75000"/>
                  </a:schemeClr>
                </a:solidFill>
              </a:rPr>
              <a:t>Drivers are Java binary classes (.class files) usually packaged in a single .jar archive and have be included into the CLASSPATH</a:t>
            </a:r>
          </a:p>
        </p:txBody>
      </p:sp>
      <p:sp>
        <p:nvSpPr>
          <p:cNvPr id="4" name="Slide Number Placeholder 3"/>
          <p:cNvSpPr>
            <a:spLocks noGrp="1"/>
          </p:cNvSpPr>
          <p:nvPr>
            <p:ph type="sldNum" sz="quarter" idx="12"/>
          </p:nvPr>
        </p:nvSpPr>
        <p:spPr/>
        <p:txBody>
          <a:bodyPr/>
          <a:lstStyle/>
          <a:p>
            <a:fld id="{4C5F9F1B-9DEF-0147-BEFB-CE1B18546A63}" type="slidenum">
              <a:rPr lang="en-US" smtClean="0"/>
              <a:pPr/>
              <a:t>7</a:t>
            </a:fld>
            <a:endParaRPr lang="en-US"/>
          </a:p>
        </p:txBody>
      </p:sp>
    </p:spTree>
    <p:extLst>
      <p:ext uri="{BB962C8B-B14F-4D97-AF65-F5344CB8AC3E}">
        <p14:creationId xmlns:p14="http://schemas.microsoft.com/office/powerpoint/2010/main" val="96387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a:extLst>
              <a:ext uri="{FF2B5EF4-FFF2-40B4-BE49-F238E27FC236}">
                <a16:creationId xmlns:a16="http://schemas.microsoft.com/office/drawing/2014/main" id="{A81F15DB-81CC-F943-806D-B71D3418C10A}"/>
              </a:ext>
            </a:extLst>
          </p:cNvPr>
          <p:cNvSpPr>
            <a:spLocks noGrp="1"/>
          </p:cNvSpPr>
          <p:nvPr>
            <p:ph idx="1"/>
          </p:nvPr>
        </p:nvSpPr>
        <p:spPr/>
        <p:txBody>
          <a:bodyPr/>
          <a:lstStyle/>
          <a:p>
            <a:r>
              <a:rPr lang="en-IT" dirty="0"/>
              <a:t>For including vendor specific drivers (or any external library) into the project, two main ways are possible:</a:t>
            </a:r>
          </a:p>
          <a:p>
            <a:pPr lvl="1"/>
            <a:r>
              <a:rPr lang="en-IT" dirty="0"/>
              <a:t>Manually download a .jar file and add it to the CLASSPATH of the project (not a good idea!)</a:t>
            </a:r>
          </a:p>
          <a:p>
            <a:pPr lvl="1"/>
            <a:r>
              <a:rPr lang="en-IT" dirty="0">
                <a:solidFill>
                  <a:schemeClr val="accent6">
                    <a:lumMod val="75000"/>
                  </a:schemeClr>
                </a:solidFill>
              </a:rPr>
              <a:t>Configure a building tool (e.g., Maven, Gradle) to download it and make it available to the project </a:t>
            </a:r>
          </a:p>
          <a:p>
            <a:r>
              <a:rPr lang="en-IT" dirty="0"/>
              <a:t>Gradle is the most recent tool and has been chosen as the default for Android Projects (</a:t>
            </a:r>
            <a:r>
              <a:rPr lang="en-IT" dirty="0">
                <a:solidFill>
                  <a:schemeClr val="accent6">
                    <a:lumMod val="75000"/>
                  </a:schemeClr>
                </a:solidFill>
              </a:rPr>
              <a:t>build.gradle </a:t>
            </a:r>
            <a:r>
              <a:rPr lang="en-IT" dirty="0"/>
              <a:t>is the configuration file)</a:t>
            </a:r>
          </a:p>
        </p:txBody>
      </p:sp>
      <p:sp>
        <p:nvSpPr>
          <p:cNvPr id="4" name="Slide Number Placeholder 3"/>
          <p:cNvSpPr>
            <a:spLocks noGrp="1"/>
          </p:cNvSpPr>
          <p:nvPr>
            <p:ph type="sldNum" sz="quarter" idx="12"/>
          </p:nvPr>
        </p:nvSpPr>
        <p:spPr/>
        <p:txBody>
          <a:bodyPr/>
          <a:lstStyle/>
          <a:p>
            <a:fld id="{4C5F9F1B-9DEF-0147-BEFB-CE1B18546A63}" type="slidenum">
              <a:rPr lang="en-US" smtClean="0"/>
              <a:pPr/>
              <a:t>8</a:t>
            </a:fld>
            <a:endParaRPr lang="en-US"/>
          </a:p>
        </p:txBody>
      </p:sp>
    </p:spTree>
    <p:extLst>
      <p:ext uri="{BB962C8B-B14F-4D97-AF65-F5344CB8AC3E}">
        <p14:creationId xmlns:p14="http://schemas.microsoft.com/office/powerpoint/2010/main" val="42192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A3BA-5353-A749-B05B-5B8B585CB9B4}"/>
              </a:ext>
            </a:extLst>
          </p:cNvPr>
          <p:cNvSpPr>
            <a:spLocks noGrp="1"/>
          </p:cNvSpPr>
          <p:nvPr>
            <p:ph type="title"/>
          </p:nvPr>
        </p:nvSpPr>
        <p:spPr/>
        <p:txBody>
          <a:bodyPr/>
          <a:lstStyle/>
          <a:p>
            <a:r>
              <a:rPr lang="en-GB" dirty="0"/>
              <a:t>b</a:t>
            </a:r>
            <a:r>
              <a:rPr lang="en-IT" dirty="0"/>
              <a:t>uild.gradle</a:t>
            </a:r>
          </a:p>
        </p:txBody>
      </p:sp>
      <p:sp>
        <p:nvSpPr>
          <p:cNvPr id="3" name="Content Placeholder 2">
            <a:extLst>
              <a:ext uri="{FF2B5EF4-FFF2-40B4-BE49-F238E27FC236}">
                <a16:creationId xmlns:a16="http://schemas.microsoft.com/office/drawing/2014/main" id="{2E81D8F2-9335-9F4A-9EEF-C738FDA415FD}"/>
              </a:ext>
            </a:extLst>
          </p:cNvPr>
          <p:cNvSpPr>
            <a:spLocks noGrp="1"/>
          </p:cNvSpPr>
          <p:nvPr>
            <p:ph idx="1"/>
          </p:nvPr>
        </p:nvSpPr>
        <p:spPr/>
        <p:txBody>
          <a:bodyPr>
            <a:noAutofit/>
          </a:bodyPr>
          <a:lstStyle/>
          <a:p>
            <a:pPr marL="0" indent="0">
              <a:buNone/>
            </a:pPr>
            <a:r>
              <a:rPr lang="en-GB" sz="1200" dirty="0"/>
              <a:t>apply plugin: 'java-library'</a:t>
            </a:r>
            <a:br>
              <a:rPr lang="en-GB" sz="1200" dirty="0"/>
            </a:br>
            <a:r>
              <a:rPr lang="en-GB" sz="1200" dirty="0"/>
              <a:t>apply plugin: 'idea'</a:t>
            </a:r>
            <a:br>
              <a:rPr lang="en-GB" sz="1200" dirty="0"/>
            </a:br>
            <a:br>
              <a:rPr lang="en-GB" sz="1200" dirty="0"/>
            </a:br>
            <a:r>
              <a:rPr lang="en-GB" sz="1200" dirty="0"/>
              <a:t>group '</a:t>
            </a:r>
            <a:r>
              <a:rPr lang="en-GB" sz="1200" dirty="0" err="1"/>
              <a:t>org.nbicocchi</a:t>
            </a:r>
            <a:r>
              <a:rPr lang="en-GB" sz="1200" dirty="0"/>
              <a:t>'</a:t>
            </a:r>
            <a:br>
              <a:rPr lang="en-GB" sz="1200" dirty="0"/>
            </a:br>
            <a:r>
              <a:rPr lang="en-GB" sz="1200" dirty="0"/>
              <a:t>version '1.0-SNAPSHOT'</a:t>
            </a:r>
            <a:br>
              <a:rPr lang="en-GB" sz="1200" dirty="0"/>
            </a:br>
            <a:br>
              <a:rPr lang="en-GB" sz="1200" dirty="0"/>
            </a:br>
            <a:r>
              <a:rPr lang="en-GB" sz="1200" dirty="0"/>
              <a:t>repositories </a:t>
            </a:r>
            <a:r>
              <a:rPr lang="en-GB" sz="1200" b="1" dirty="0"/>
              <a:t>{</a:t>
            </a:r>
            <a:br>
              <a:rPr lang="en-GB" sz="1200" b="1" dirty="0"/>
            </a:br>
            <a:r>
              <a:rPr lang="en-GB" sz="1200" b="1" dirty="0"/>
              <a:t>    </a:t>
            </a:r>
            <a:r>
              <a:rPr lang="en-GB" sz="1200" dirty="0" err="1"/>
              <a:t>mavenCentral</a:t>
            </a:r>
            <a:r>
              <a:rPr lang="en-GB" sz="1200" dirty="0"/>
              <a:t>()</a:t>
            </a:r>
            <a:br>
              <a:rPr lang="en-GB" sz="1200" dirty="0"/>
            </a:br>
            <a:r>
              <a:rPr lang="en-GB" sz="1200" b="1" dirty="0"/>
              <a:t>}</a:t>
            </a:r>
            <a:br>
              <a:rPr lang="en-GB" sz="1200" b="1" dirty="0"/>
            </a:br>
            <a:br>
              <a:rPr lang="en-GB" sz="1200" b="1" dirty="0"/>
            </a:br>
            <a:r>
              <a:rPr lang="en-GB" sz="1200" dirty="0"/>
              <a:t>dependencies </a:t>
            </a:r>
            <a:r>
              <a:rPr lang="en-GB" sz="1200" b="1" dirty="0"/>
              <a:t>{</a:t>
            </a:r>
            <a:br>
              <a:rPr lang="en-GB" sz="1200" b="1" dirty="0"/>
            </a:br>
            <a:r>
              <a:rPr lang="en-GB" sz="1200" b="1" dirty="0"/>
              <a:t>    </a:t>
            </a:r>
            <a:r>
              <a:rPr lang="en-GB" sz="1200" dirty="0" err="1"/>
              <a:t>testImplementation</a:t>
            </a:r>
            <a:r>
              <a:rPr lang="en-GB" sz="1200" dirty="0"/>
              <a:t> 'junit:junit:4.13'</a:t>
            </a:r>
            <a:br>
              <a:rPr lang="en-GB" sz="1200" dirty="0"/>
            </a:br>
            <a:r>
              <a:rPr lang="en-GB" sz="1200" dirty="0"/>
              <a:t>    </a:t>
            </a:r>
            <a:r>
              <a:rPr lang="en-GB" sz="1200" dirty="0" err="1"/>
              <a:t>testImplementation</a:t>
            </a:r>
            <a:r>
              <a:rPr lang="en-GB" sz="1200" dirty="0"/>
              <a:t> 'com.openpojo:openpojo:0.8.13'</a:t>
            </a:r>
            <a:br>
              <a:rPr lang="en-GB" sz="1200" dirty="0"/>
            </a:br>
            <a:r>
              <a:rPr lang="en-GB" sz="1200" dirty="0"/>
              <a:t>    implementation 'org.jetbrains:annotations:19.0.0'</a:t>
            </a:r>
            <a:br>
              <a:rPr lang="en-GB" sz="1200" dirty="0"/>
            </a:br>
            <a:r>
              <a:rPr lang="en-GB" sz="1200" dirty="0"/>
              <a:t>    implementation 'joda-time:joda-time:2.10.6'</a:t>
            </a:r>
            <a:br>
              <a:rPr lang="en-GB" sz="1200" dirty="0"/>
            </a:br>
            <a:r>
              <a:rPr lang="en-GB" sz="1200" dirty="0">
                <a:solidFill>
                  <a:schemeClr val="accent6">
                    <a:lumMod val="75000"/>
                  </a:schemeClr>
                </a:solidFill>
              </a:rPr>
              <a:t>    implementation 'org.xerial:sqlite-jdbc:3.34.0'</a:t>
            </a:r>
            <a:br>
              <a:rPr lang="en-GB" sz="1200" dirty="0">
                <a:solidFill>
                  <a:schemeClr val="accent6">
                    <a:lumMod val="75000"/>
                  </a:schemeClr>
                </a:solidFill>
              </a:rPr>
            </a:br>
            <a:r>
              <a:rPr lang="en-GB" sz="1200" dirty="0">
                <a:solidFill>
                  <a:schemeClr val="accent6">
                    <a:lumMod val="75000"/>
                  </a:schemeClr>
                </a:solidFill>
              </a:rPr>
              <a:t>    implementation 'mysql:mysql-connector-java:8.0.22'</a:t>
            </a:r>
            <a:br>
              <a:rPr lang="en-GB" sz="1200" dirty="0">
                <a:solidFill>
                  <a:schemeClr val="accent6">
                    <a:lumMod val="75000"/>
                  </a:schemeClr>
                </a:solidFill>
              </a:rPr>
            </a:br>
            <a:r>
              <a:rPr lang="en-GB" sz="1200" dirty="0">
                <a:solidFill>
                  <a:schemeClr val="accent6">
                    <a:lumMod val="75000"/>
                  </a:schemeClr>
                </a:solidFill>
              </a:rPr>
              <a:t>    implementation 'com.microsoft.sqlserver:mssql-jdbc:9.2.1.jre15'</a:t>
            </a:r>
            <a:br>
              <a:rPr lang="en-GB" sz="1200" dirty="0"/>
            </a:br>
            <a:r>
              <a:rPr lang="en-GB" sz="1200" dirty="0"/>
              <a:t>    implementation 'com.sparkjava:spark-core:2.5.5'</a:t>
            </a:r>
            <a:br>
              <a:rPr lang="en-GB" sz="1200" dirty="0"/>
            </a:br>
            <a:r>
              <a:rPr lang="en-GB" sz="1200" dirty="0"/>
              <a:t>    implementation 'com.konghq:unirest-java:3.11.00'</a:t>
            </a:r>
            <a:br>
              <a:rPr lang="en-GB" sz="1200" dirty="0"/>
            </a:br>
            <a:r>
              <a:rPr lang="en-GB" sz="1200" dirty="0"/>
              <a:t>    implementation 'com.sparkjava:spark-core:2.5.5'</a:t>
            </a:r>
            <a:br>
              <a:rPr lang="en-GB" sz="1200" dirty="0"/>
            </a:br>
            <a:r>
              <a:rPr lang="en-GB" sz="1200" dirty="0"/>
              <a:t>    implementation 'com.fasterxml.jackson.core:jackson-core:2.11.3'</a:t>
            </a:r>
            <a:br>
              <a:rPr lang="en-GB" sz="1200" dirty="0"/>
            </a:br>
            <a:r>
              <a:rPr lang="en-GB" sz="1200" dirty="0"/>
              <a:t>    implementation 'com.fasterxml.jackson.core:jackson-databind:2.11.3'</a:t>
            </a:r>
            <a:br>
              <a:rPr lang="en-GB" sz="1200" dirty="0"/>
            </a:br>
            <a:r>
              <a:rPr lang="en-GB" sz="1200" dirty="0"/>
              <a:t>    implementation 'com.formdev:flatlaf:1.0'</a:t>
            </a:r>
            <a:br>
              <a:rPr lang="en-GB" sz="1200" dirty="0"/>
            </a:br>
            <a:r>
              <a:rPr lang="en-GB" sz="1200" b="1" dirty="0"/>
              <a:t>}</a:t>
            </a:r>
            <a:br>
              <a:rPr lang="en-GB" sz="1200" b="1" dirty="0"/>
            </a:br>
            <a:br>
              <a:rPr lang="en-GB" sz="1200" b="1" dirty="0"/>
            </a:br>
            <a:endParaRPr lang="en-IT" sz="1200" dirty="0"/>
          </a:p>
        </p:txBody>
      </p:sp>
      <p:sp>
        <p:nvSpPr>
          <p:cNvPr id="4" name="Slide Number Placeholder 3">
            <a:extLst>
              <a:ext uri="{FF2B5EF4-FFF2-40B4-BE49-F238E27FC236}">
                <a16:creationId xmlns:a16="http://schemas.microsoft.com/office/drawing/2014/main" id="{534DDC4B-A550-4F47-AD40-2E8D357BF4BE}"/>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69876038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28</TotalTime>
  <Words>2956</Words>
  <Application>Microsoft Macintosh PowerPoint</Application>
  <PresentationFormat>Widescreen</PresentationFormat>
  <Paragraphs>336</Paragraphs>
  <Slides>46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 Unicode MS</vt:lpstr>
      <vt:lpstr>Arial</vt:lpstr>
      <vt:lpstr>Calibri</vt:lpstr>
      <vt:lpstr>Consolas</vt:lpstr>
      <vt:lpstr>Wingdings</vt:lpstr>
      <vt:lpstr>Nicola</vt:lpstr>
      <vt:lpstr>Java Data Access (JDBC)</vt:lpstr>
      <vt:lpstr>Software Design</vt:lpstr>
      <vt:lpstr>Networked DBMS</vt:lpstr>
      <vt:lpstr>Local DB</vt:lpstr>
      <vt:lpstr>What is JDBC?</vt:lpstr>
      <vt:lpstr>Basic steps</vt:lpstr>
      <vt:lpstr>Vendor specific drivers</vt:lpstr>
      <vt:lpstr>Vendor specific drivers</vt:lpstr>
      <vt:lpstr>build.gradle</vt:lpstr>
      <vt:lpstr>1. Load vendor specific driver</vt:lpstr>
      <vt:lpstr>2. Establish a Connection (with URL)</vt:lpstr>
      <vt:lpstr>2. Establish a Connection (with URL)</vt:lpstr>
      <vt:lpstr>3. Create JDBC Statement(s)</vt:lpstr>
      <vt:lpstr>3. Create JDBC Statement(s)</vt:lpstr>
      <vt:lpstr>4. Execute SQL Statements</vt:lpstr>
      <vt:lpstr>4. Execute SQL Statements</vt:lpstr>
      <vt:lpstr>5. Get ResultSet</vt:lpstr>
      <vt:lpstr>Navigational methods</vt:lpstr>
      <vt:lpstr>Get methods</vt:lpstr>
      <vt:lpstr>Get methods</vt:lpstr>
      <vt:lpstr>Get methods</vt:lpstr>
      <vt:lpstr>6. Close Connection</vt:lpstr>
      <vt:lpstr>Types</vt:lpstr>
      <vt:lpstr>Mapping JDBC to Java types</vt:lpstr>
      <vt:lpstr>Advanced ResultSet</vt:lpstr>
      <vt:lpstr>Advanced ResultSet</vt:lpstr>
      <vt:lpstr>Advanced ResultSet</vt:lpstr>
      <vt:lpstr>JDBC – Scrollable ResultSet</vt:lpstr>
      <vt:lpstr>JDBC – Updateable ResultSet</vt:lpstr>
      <vt:lpstr>Connection MetaData</vt:lpstr>
      <vt:lpstr>Connection MetaData</vt:lpstr>
      <vt:lpstr>ResultSet MetaData </vt:lpstr>
      <vt:lpstr>Transactions</vt:lpstr>
      <vt:lpstr>Definition</vt:lpstr>
      <vt:lpstr>JDBC Transactions</vt:lpstr>
      <vt:lpstr>JDBC Transactions</vt:lpstr>
      <vt:lpstr>Appendix I: JDBC-ODBC</vt:lpstr>
      <vt:lpstr>General Architecture</vt:lpstr>
      <vt:lpstr>JDBC-ODBC</vt:lpstr>
      <vt:lpstr>JDBC-ODBC</vt:lpstr>
      <vt:lpstr>APPENdiX II: Driver types</vt:lpstr>
      <vt:lpstr>Type 1 JDBC Driver</vt:lpstr>
      <vt:lpstr>Type 2 JDBC Driver</vt:lpstr>
      <vt:lpstr>Type 3 JDBC Driver</vt:lpstr>
      <vt:lpstr>Type 4 JDBC Driver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Access (JDBC)</dc:title>
  <dc:creator>Microsoft Office User</dc:creator>
  <cp:lastModifiedBy>Microsoft Office User</cp:lastModifiedBy>
  <cp:revision>7</cp:revision>
  <dcterms:created xsi:type="dcterms:W3CDTF">2021-09-30T08:52:17Z</dcterms:created>
  <dcterms:modified xsi:type="dcterms:W3CDTF">2022-02-23T14:01:18Z</dcterms:modified>
</cp:coreProperties>
</file>