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handoutMasterIdLst>
    <p:handoutMasterId r:id="rId31"/>
  </p:handoutMasterIdLst>
  <p:sldIdLst>
    <p:sldId id="256" r:id="rId2"/>
    <p:sldId id="382" r:id="rId3"/>
    <p:sldId id="372" r:id="rId4"/>
    <p:sldId id="320" r:id="rId5"/>
    <p:sldId id="373" r:id="rId6"/>
    <p:sldId id="368" r:id="rId7"/>
    <p:sldId id="367" r:id="rId8"/>
    <p:sldId id="369" r:id="rId9"/>
    <p:sldId id="351" r:id="rId10"/>
    <p:sldId id="363" r:id="rId11"/>
    <p:sldId id="355" r:id="rId12"/>
    <p:sldId id="374" r:id="rId13"/>
    <p:sldId id="321" r:id="rId14"/>
    <p:sldId id="323" r:id="rId15"/>
    <p:sldId id="324" r:id="rId16"/>
    <p:sldId id="332" r:id="rId17"/>
    <p:sldId id="268" r:id="rId18"/>
    <p:sldId id="330" r:id="rId19"/>
    <p:sldId id="377" r:id="rId20"/>
    <p:sldId id="289" r:id="rId21"/>
    <p:sldId id="378" r:id="rId22"/>
    <p:sldId id="344" r:id="rId23"/>
    <p:sldId id="380" r:id="rId24"/>
    <p:sldId id="365" r:id="rId25"/>
    <p:sldId id="379" r:id="rId26"/>
    <p:sldId id="381" r:id="rId27"/>
    <p:sldId id="345" r:id="rId28"/>
    <p:sldId id="376"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13/02/22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13/02/22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7</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11</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35728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approach</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sz="half" idx="1"/>
          </p:nvPr>
        </p:nvSpPr>
        <p:spPr/>
        <p:txBody>
          <a:bodyPr>
            <a:normAutofit/>
          </a:bodyPr>
          <a:lstStyle/>
          <a:p>
            <a:r>
              <a:rPr lang="en-US" sz="1600" dirty="0">
                <a:solidFill>
                  <a:schemeClr val="accent6">
                    <a:lumMod val="75000"/>
                  </a:schemeClr>
                </a:solidFill>
              </a:rPr>
              <a:t>No clear relationship between</a:t>
            </a:r>
          </a:p>
          <a:p>
            <a:pPr lvl="1"/>
            <a:r>
              <a:rPr lang="en-US" sz="1600" dirty="0"/>
              <a:t>The actual array (int v[20])</a:t>
            </a:r>
          </a:p>
          <a:p>
            <a:pPr lvl="1"/>
            <a:r>
              <a:rPr lang="en-US" sz="1600" dirty="0"/>
              <a:t>Operations on the array (search(), sort(), </a:t>
            </a:r>
            <a:r>
              <a:rPr lang="en-US" sz="1600" dirty="0" err="1"/>
              <a:t>init</a:t>
            </a:r>
            <a:r>
              <a:rPr lang="en-US" sz="1600" dirty="0"/>
              <a:t>())</a:t>
            </a:r>
          </a:p>
          <a:p>
            <a:r>
              <a:rPr lang="en-US" sz="1600" dirty="0">
                <a:solidFill>
                  <a:schemeClr val="accent6">
                    <a:lumMod val="75000"/>
                  </a:schemeClr>
                </a:solidFill>
              </a:rPr>
              <a:t>Need of a dedicated variable for storing the array size</a:t>
            </a:r>
          </a:p>
          <a:p>
            <a:pPr lvl="1"/>
            <a:r>
              <a:rPr lang="en-US" sz="1600" dirty="0"/>
              <a:t> int v[100]; int n = </a:t>
            </a:r>
            <a:r>
              <a:rPr lang="en-US" sz="1600" dirty="0" err="1"/>
              <a:t>sizeof</a:t>
            </a:r>
            <a:r>
              <a:rPr lang="en-US" sz="1600" dirty="0"/>
              <a:t>(v) / </a:t>
            </a:r>
            <a:r>
              <a:rPr lang="en-US" sz="1600" dirty="0" err="1"/>
              <a:t>sizeof</a:t>
            </a:r>
            <a:r>
              <a:rPr lang="en-US" sz="1600" dirty="0"/>
              <a:t>(v[0]);</a:t>
            </a:r>
          </a:p>
          <a:p>
            <a:r>
              <a:rPr lang="en-US" sz="1600" dirty="0">
                <a:solidFill>
                  <a:schemeClr val="accent6">
                    <a:lumMod val="75000"/>
                  </a:schemeClr>
                </a:solidFill>
              </a:rPr>
              <a:t>Initialization not guaranteed</a:t>
            </a:r>
          </a:p>
        </p:txBody>
      </p:sp>
      <p:sp>
        <p:nvSpPr>
          <p:cNvPr id="5" name="Content Placeholder 4">
            <a:extLst>
              <a:ext uri="{FF2B5EF4-FFF2-40B4-BE49-F238E27FC236}">
                <a16:creationId xmlns:a16="http://schemas.microsoft.com/office/drawing/2014/main" id="{37B58A41-3EE3-A945-97DA-0C8B6B3AD562}"/>
              </a:ext>
            </a:extLst>
          </p:cNvPr>
          <p:cNvSpPr>
            <a:spLocks noGrp="1"/>
          </p:cNvSpPr>
          <p:nvPr>
            <p:ph sz="half" idx="2"/>
          </p:nvPr>
        </p:nvSpPr>
        <p:spPr/>
        <p:txBody>
          <a:bodyPr>
            <a:normAutofit/>
          </a:bodyPr>
          <a:lstStyle/>
          <a:p>
            <a:r>
              <a:rPr lang="en-US" sz="1800" dirty="0">
                <a:solidFill>
                  <a:schemeClr val="accent6">
                    <a:lumMod val="75000"/>
                  </a:schemeClr>
                </a:solidFill>
              </a:rPr>
              <a:t>Reuse of code limited</a:t>
            </a:r>
          </a:p>
          <a:p>
            <a:pPr lvl="1"/>
            <a:r>
              <a:rPr lang="en-US" sz="1600" dirty="0"/>
              <a:t>Data and operations are separate. This makes it complex to reuse existing code in other projects </a:t>
            </a:r>
          </a:p>
          <a:p>
            <a:r>
              <a:rPr lang="en-US" sz="1800" dirty="0">
                <a:solidFill>
                  <a:schemeClr val="accent6">
                    <a:lumMod val="75000"/>
                  </a:schemeClr>
                </a:solidFill>
              </a:rPr>
              <a:t>Data protection limited</a:t>
            </a:r>
          </a:p>
          <a:p>
            <a:pPr lvl="1"/>
            <a:r>
              <a:rPr lang="en-US" sz="1600" dirty="0"/>
              <a:t>Unprotected data accessible from vast portions of the source code. After a certain stage, debug becomes a nightmare!</a:t>
            </a:r>
          </a:p>
          <a:p>
            <a:r>
              <a:rPr lang="en-US" sz="1800" dirty="0">
                <a:solidFill>
                  <a:schemeClr val="accent6">
                    <a:lumMod val="75000"/>
                  </a:schemeClr>
                </a:solidFill>
              </a:rPr>
              <a:t>Decomposition limited</a:t>
            </a:r>
          </a:p>
          <a:p>
            <a:pPr lvl="1"/>
            <a:r>
              <a:rPr lang="en-US" sz="1600" dirty="0">
                <a:solidFill>
                  <a:srgbClr val="000000"/>
                </a:solidFill>
              </a:rPr>
              <a:t>Large scale projects require a large scale working force (many teams). Unprotected data, separate from operations, makes it hard to decompose</a:t>
            </a:r>
            <a:endParaRPr lang="en-US" sz="1800" dirty="0">
              <a:solidFill>
                <a:srgbClr val="E46C0A"/>
              </a:solidFill>
            </a:endParaRPr>
          </a:p>
          <a:p>
            <a:endParaRPr lang="en-IT"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7" name="Content Placeholder 6" descr="Screen Shot 2016-03-04 at 14.11.46.png">
            <a:extLst>
              <a:ext uri="{FF2B5EF4-FFF2-40B4-BE49-F238E27FC236}">
                <a16:creationId xmlns:a16="http://schemas.microsoft.com/office/drawing/2014/main" id="{6B227025-D441-394F-B944-3F120103B9E1}"/>
              </a:ext>
            </a:extLst>
          </p:cNvPr>
          <p:cNvPicPr>
            <a:picLocks noChangeAspect="1"/>
          </p:cNvPicPr>
          <p:nvPr/>
        </p:nvPicPr>
        <p:blipFill>
          <a:blip r:embed="rId2" cstate="print">
            <a:extLst>
              <a:ext uri="{28A0092B-C50C-407E-A947-70E740481C1C}">
                <a14:useLocalDpi xmlns:a14="http://schemas.microsoft.com/office/drawing/2010/main"/>
              </a:ext>
            </a:extLst>
          </a:blip>
          <a:srcRect t="-33747" b="-33747"/>
          <a:stretch>
            <a:fillRect/>
          </a:stretch>
        </p:blipFill>
        <p:spPr>
          <a:xfrm>
            <a:off x="911424" y="3429000"/>
            <a:ext cx="4552924" cy="2448273"/>
          </a:xfrm>
          <a:prstGeom prst="rect">
            <a:avLst/>
          </a:prstGeom>
        </p:spPr>
      </p:pic>
      <p:pic>
        <p:nvPicPr>
          <p:cNvPr id="8" name="Picture 7" descr="Screen Shot 2016-03-04 at 15.27.37.png">
            <a:extLst>
              <a:ext uri="{FF2B5EF4-FFF2-40B4-BE49-F238E27FC236}">
                <a16:creationId xmlns:a16="http://schemas.microsoft.com/office/drawing/2014/main" id="{AD708DE4-864B-F241-8A6B-47C0747C35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069863" y="4893970"/>
            <a:ext cx="3640274" cy="1498208"/>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new type (a </a:t>
            </a:r>
            <a:r>
              <a:rPr lang="en-US" i="1" dirty="0">
                <a:solidFill>
                  <a:schemeClr val="accent6">
                    <a:lumMod val="75000"/>
                  </a:schemeClr>
                </a:solidFill>
              </a:rPr>
              <a:t>class</a:t>
            </a:r>
            <a:r>
              <a:rPr lang="en-US" dirty="0">
                <a:solidFill>
                  <a:schemeClr val="accent6">
                    <a:lumMod val="75000"/>
                  </a:schemeClr>
                </a:solidFill>
              </a:rPr>
              <a:t> of special vectors)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48502" y="3068960"/>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OOP Engineering Approach</a:t>
            </a:r>
            <a:endParaRPr lang="it-IT" dirty="0"/>
          </a:p>
        </p:txBody>
      </p:sp>
      <p:sp>
        <p:nvSpPr>
          <p:cNvPr id="4" name="Segnaposto contenuto 3"/>
          <p:cNvSpPr>
            <a:spLocks noGrp="1"/>
          </p:cNvSpPr>
          <p:nvPr>
            <p:ph sz="half" idx="1"/>
          </p:nvPr>
        </p:nvSpPr>
        <p:spPr/>
        <p:txBody>
          <a:bodyPr>
            <a:normAutofit/>
          </a:bodyPr>
          <a:lstStyle/>
          <a:p>
            <a:r>
              <a:rPr lang="en-GB" sz="2000" dirty="0">
                <a:solidFill>
                  <a:schemeClr val="accent6">
                    <a:lumMod val="75000"/>
                  </a:schemeClr>
                </a:solidFill>
              </a:rPr>
              <a:t>Procedural Programming</a:t>
            </a:r>
          </a:p>
          <a:p>
            <a:r>
              <a:rPr lang="en-GB" sz="2000" dirty="0"/>
              <a:t>Data and functions are separate</a:t>
            </a:r>
          </a:p>
          <a:p>
            <a:r>
              <a:rPr lang="en-GB" sz="2000" dirty="0"/>
              <a:t>Functions process data</a:t>
            </a:r>
          </a:p>
          <a:p>
            <a:pPr lvl="1"/>
            <a:r>
              <a:rPr lang="en-GB" sz="2000" i="1" dirty="0"/>
              <a:t>operation(object, params)</a:t>
            </a:r>
            <a:endParaRPr lang="en-GB" sz="2000" dirty="0"/>
          </a:p>
          <a:p>
            <a:pPr marL="0" indent="0">
              <a:buNone/>
            </a:pPr>
            <a:endParaRPr lang="en-US" sz="2000" dirty="0">
              <a:latin typeface="Consolas"/>
              <a:cs typeface="Consolas"/>
            </a:endParaRPr>
          </a:p>
          <a:p>
            <a:pPr marL="0" indent="0">
              <a:buNone/>
            </a:pPr>
            <a:r>
              <a:rPr lang="en-US" sz="1600" dirty="0">
                <a:latin typeface="Consolas"/>
                <a:cs typeface="Consolas"/>
              </a:rPr>
              <a:t>int main() {</a:t>
            </a:r>
          </a:p>
          <a:p>
            <a:pPr marL="0" indent="0">
              <a:buNone/>
            </a:pPr>
            <a:r>
              <a:rPr lang="en-US" sz="1600" dirty="0">
                <a:latin typeface="Consolas"/>
                <a:cs typeface="Consolas"/>
              </a:rPr>
              <a:t>    int v[100];</a:t>
            </a:r>
          </a:p>
          <a:p>
            <a:pPr marL="0" indent="0">
              <a:buNone/>
            </a:pPr>
            <a:r>
              <a:rPr lang="en-US" sz="1600" dirty="0">
                <a:latin typeface="Consolas"/>
                <a:cs typeface="Consolas"/>
              </a:rPr>
              <a:t>    int n = </a:t>
            </a:r>
            <a:r>
              <a:rPr lang="en-US" sz="1600" dirty="0" err="1">
                <a:latin typeface="Consolas"/>
                <a:cs typeface="Consolas"/>
              </a:rPr>
              <a:t>sizeof</a:t>
            </a:r>
            <a:r>
              <a:rPr lang="en-US" sz="1600" dirty="0">
                <a:latin typeface="Consolas"/>
                <a:cs typeface="Consolas"/>
              </a:rPr>
              <a:t>(v) / </a:t>
            </a:r>
            <a:r>
              <a:rPr lang="en-US" sz="1600" dirty="0" err="1">
                <a:latin typeface="Consolas"/>
                <a:cs typeface="Consolas"/>
              </a:rPr>
              <a:t>sizeof</a:t>
            </a:r>
            <a:r>
              <a:rPr lang="en-US" sz="1600" dirty="0">
                <a:latin typeface="Consolas"/>
                <a:cs typeface="Consolas"/>
              </a:rPr>
              <a:t>(v[0]);</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init</a:t>
            </a:r>
            <a:r>
              <a:rPr lang="en-US" sz="1600" dirty="0">
                <a:latin typeface="Consolas"/>
                <a:cs typeface="Consolas"/>
              </a:rPr>
              <a:t>(v, n);</a:t>
            </a:r>
          </a:p>
          <a:p>
            <a:pPr marL="0" indent="0">
              <a:buNone/>
            </a:pPr>
            <a:r>
              <a:rPr lang="en-US" sz="1600" dirty="0">
                <a:latin typeface="Consolas"/>
                <a:cs typeface="Consolas"/>
              </a:rPr>
              <a:t>    sort(v, n);</a:t>
            </a:r>
          </a:p>
          <a:p>
            <a:pPr marL="0" indent="0">
              <a:buNone/>
            </a:pPr>
            <a:r>
              <a:rPr lang="en-US" sz="1600" dirty="0">
                <a:latin typeface="Consolas"/>
                <a:cs typeface="Consolas"/>
              </a:rPr>
              <a:t>    search(v, n, 10);</a:t>
            </a:r>
          </a:p>
          <a:p>
            <a:pPr marL="0" indent="0">
              <a:buNone/>
            </a:pPr>
            <a:r>
              <a:rPr lang="en-US" sz="1600" dirty="0">
                <a:latin typeface="Consolas"/>
                <a:cs typeface="Consolas"/>
              </a:rPr>
              <a:t>}</a:t>
            </a:r>
          </a:p>
          <a:p>
            <a:endParaRPr lang="en-GB" i="1" dirty="0"/>
          </a:p>
          <a:p>
            <a:endParaRPr lang="en-GB" dirty="0"/>
          </a:p>
          <a:p>
            <a:pPr marL="57150" indent="0">
              <a:buNone/>
            </a:pPr>
            <a:endParaRPr lang="en-GB" dirty="0"/>
          </a:p>
        </p:txBody>
      </p:sp>
      <p:sp>
        <p:nvSpPr>
          <p:cNvPr id="9" name="Content Placeholder 8">
            <a:extLst>
              <a:ext uri="{FF2B5EF4-FFF2-40B4-BE49-F238E27FC236}">
                <a16:creationId xmlns:a16="http://schemas.microsoft.com/office/drawing/2014/main" id="{9C3CCBD1-E45B-5B48-A856-520CC5741456}"/>
              </a:ext>
            </a:extLst>
          </p:cNvPr>
          <p:cNvSpPr>
            <a:spLocks noGrp="1"/>
          </p:cNvSpPr>
          <p:nvPr>
            <p:ph sz="half" idx="2"/>
          </p:nvPr>
        </p:nvSpPr>
        <p:spPr/>
        <p:txBody>
          <a:bodyPr>
            <a:normAutofit/>
          </a:bodyPr>
          <a:lstStyle/>
          <a:p>
            <a:r>
              <a:rPr lang="en-GB" sz="2000" dirty="0">
                <a:solidFill>
                  <a:schemeClr val="accent6">
                    <a:lumMod val="75000"/>
                  </a:schemeClr>
                </a:solidFill>
              </a:rPr>
              <a:t>OO Programming</a:t>
            </a:r>
          </a:p>
          <a:p>
            <a:r>
              <a:rPr lang="en-GB" sz="2000" dirty="0"/>
              <a:t>Data and functions are modularized together</a:t>
            </a:r>
          </a:p>
          <a:p>
            <a:r>
              <a:rPr lang="en-GB" sz="2000" dirty="0"/>
              <a:t>Objects deliver services using internal data</a:t>
            </a:r>
            <a:endParaRPr lang="en-GB" sz="2000" i="1" dirty="0"/>
          </a:p>
          <a:p>
            <a:pPr lvl="1"/>
            <a:r>
              <a:rPr lang="en-GB" sz="2000" i="1" dirty="0" err="1"/>
              <a:t>object.operation</a:t>
            </a:r>
            <a:r>
              <a:rPr lang="en-GB" sz="2000" i="1" dirty="0"/>
              <a:t>(params)</a:t>
            </a:r>
          </a:p>
          <a:p>
            <a:pPr lvl="1"/>
            <a:endParaRPr lang="en-GB" sz="2000" i="1" dirty="0"/>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Vector v = new Vector(20);</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v.sort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v.show</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v.search</a:t>
            </a:r>
            <a:r>
              <a:rPr lang="en-US" sz="1600" dirty="0">
                <a:latin typeface="Consolas"/>
                <a:cs typeface="Consolas"/>
              </a:rPr>
              <a:t>(10);</a:t>
            </a:r>
          </a:p>
          <a:p>
            <a:pPr marL="0" indent="0">
              <a:buNone/>
            </a:pPr>
            <a:r>
              <a:rPr lang="en-US" sz="1600" dirty="0">
                <a:latin typeface="Consolas"/>
                <a:cs typeface="Consolas"/>
              </a:rPr>
              <a:t> }</a:t>
            </a:r>
          </a:p>
          <a:p>
            <a:endParaRPr lang="en-GB" sz="2400" i="1" dirty="0"/>
          </a:p>
          <a:p>
            <a:pPr>
              <a:buFont typeface="Symbol" pitchFamily="18" charset="2"/>
              <a:buNone/>
            </a:pPr>
            <a:endParaRPr lang="en-GB" dirty="0"/>
          </a:p>
          <a:p>
            <a:endParaRPr lang="en-GB"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17</a:t>
            </a:fld>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52584" y="1592019"/>
            <a:ext cx="8086832" cy="5122253"/>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Why</a:t>
            </a:r>
            <a:r>
              <a:rPr lang="it-IT" dirty="0"/>
              <a:t> OOP?</a:t>
            </a:r>
          </a:p>
        </p:txBody>
      </p:sp>
    </p:spTree>
    <p:extLst>
      <p:ext uri="{BB962C8B-B14F-4D97-AF65-F5344CB8AC3E}">
        <p14:creationId xmlns:p14="http://schemas.microsoft.com/office/powerpoint/2010/main" val="46814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a:t>
            </a:r>
            <a:r>
              <a:rPr lang="en-GB" sz="2600" dirty="0"/>
              <a:t>the mechanism wrapping together code and data (data is encapsulated inside a shield of code).</a:t>
            </a:r>
          </a:p>
          <a:p>
            <a:r>
              <a:rPr lang="en-GB" sz="2600" dirty="0"/>
              <a:t>Another way to think about encapsulation is a protective shield that prevents the data from being accessed by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20</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850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10000"/>
          </a:bodyPr>
          <a:lstStyle/>
          <a:p>
            <a:r>
              <a:rPr lang="en-GB" dirty="0"/>
              <a:t>In Java, a class can inherit attributes and methods from another class.</a:t>
            </a:r>
          </a:p>
          <a:p>
            <a:r>
              <a:rPr lang="en-GB" dirty="0"/>
              <a:t>The class that inherits the properties is known as the sub-class or the child class. The class from which the properties are inherited is known as the superclass or the parent class.</a:t>
            </a:r>
          </a:p>
          <a:p>
            <a:r>
              <a:rPr lang="en-GB" dirty="0"/>
              <a:t>In Inheritance, the properties of the parent class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a:xfrm>
            <a:off x="6197600" y="1600201"/>
            <a:ext cx="5994400" cy="4525963"/>
          </a:xfrm>
        </p:spPr>
        <p:txBody>
          <a:bodyPr>
            <a:noAutofit/>
          </a:bodyPr>
          <a:lstStyle/>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namedPoint.h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&lt;</a:t>
            </a:r>
            <a:r>
              <a:rPr lang="en-GB" sz="1600" dirty="0" err="1">
                <a:latin typeface="Consolas" panose="020B0609020204030204" pitchFamily="49" charset="0"/>
                <a:cs typeface="Consolas" panose="020B0609020204030204" pitchFamily="49" charset="0"/>
              </a:rPr>
              <a:t>stdio.h</a:t>
            </a:r>
            <a:r>
              <a:rPr lang="en-GB" sz="1600" dirty="0">
                <a:latin typeface="Consolas" panose="020B0609020204030204" pitchFamily="49" charset="0"/>
                <a:cs typeface="Consolas" panose="020B0609020204030204" pitchFamily="49" charset="0"/>
              </a:rPr>
              <a:t>&gt;</a:t>
            </a:r>
          </a:p>
          <a:p>
            <a:pPr marL="0" indent="0">
              <a:buNone/>
            </a:pPr>
            <a:r>
              <a:rPr lang="en-GB" sz="1600" dirty="0">
                <a:latin typeface="Consolas" panose="020B0609020204030204" pitchFamily="49" charset="0"/>
                <a:cs typeface="Consolas" panose="020B0609020204030204" pitchFamily="49" charset="0"/>
              </a:rPr>
              <a:t>int main(int ac, char** </a:t>
            </a:r>
            <a:r>
              <a:rPr lang="en-GB" sz="1600" dirty="0" err="1">
                <a:latin typeface="Consolas" panose="020B0609020204030204" pitchFamily="49" charset="0"/>
                <a:cs typeface="Consolas" panose="020B0609020204030204" pitchFamily="49" charset="0"/>
              </a:rPr>
              <a:t>av</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origin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(0.0, 0.0, "origin");</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(1.0, 1.0,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printf</a:t>
            </a:r>
            <a:r>
              <a:rPr lang="en-GB" sz="1600" dirty="0">
                <a:latin typeface="Consolas" panose="020B0609020204030204" pitchFamily="49" charset="0"/>
                <a:cs typeface="Consolas" panose="020B0609020204030204" pitchFamily="49" charset="0"/>
              </a:rPr>
              <a:t>("distance=%f\n", distance(</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(struct Point*) </a:t>
            </a:r>
            <a:r>
              <a:rPr lang="en-GB" sz="1600" dirty="0" err="1">
                <a:solidFill>
                  <a:schemeClr val="accent6">
                    <a:lumMod val="75000"/>
                  </a:schemeClr>
                </a:solidFill>
                <a:latin typeface="Consolas" panose="020B0609020204030204" pitchFamily="49" charset="0"/>
                <a:cs typeface="Consolas" panose="020B0609020204030204" pitchFamily="49" charset="0"/>
              </a:rPr>
              <a:t>upperRight</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endParaRPr lang="en-IT" sz="16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solidFill>
                  <a:schemeClr val="accent6">
                    <a:lumMod val="75000"/>
                  </a:schemeClr>
                </a:solidFill>
              </a:rPr>
              <a:t>Polymorphism uses inherited methods to perform the same action in different ways.</a:t>
            </a:r>
          </a:p>
          <a:p>
            <a:r>
              <a:rPr lang="en-GB" i="1" dirty="0"/>
              <a:t>Tell-Don’t-Ask</a:t>
            </a:r>
            <a:r>
              <a:rPr lang="en-GB" dirty="0"/>
              <a:t>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linux</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fs.h</a:t>
            </a:r>
            <a:r>
              <a:rPr lang="en-GB" sz="1400" dirty="0">
                <a:latin typeface="Consolas" panose="020B0609020204030204" pitchFamily="49" charset="0"/>
                <a:cs typeface="Consolas" panose="020B0609020204030204" pitchFamily="49" charset="0"/>
              </a:rPr>
              <a: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file_operations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struct module *owner;</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llseek</a:t>
            </a:r>
            <a:r>
              <a:rPr lang="en-GB" sz="1400" dirty="0">
                <a:latin typeface="Consolas" panose="020B0609020204030204" pitchFamily="49" charset="0"/>
                <a:cs typeface="Consolas" panose="020B0609020204030204" pitchFamily="49" charset="0"/>
              </a:rPr>
              <a:t>) (struct file *,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int);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ssize_t</a:t>
            </a:r>
            <a:r>
              <a:rPr lang="en-GB" sz="1400" dirty="0">
                <a:latin typeface="Consolas" panose="020B0609020204030204" pitchFamily="49" charset="0"/>
                <a:cs typeface="Consolas" panose="020B0609020204030204" pitchFamily="49" charset="0"/>
              </a:rPr>
              <a:t> (*read) (struct file *, char __user *, </a:t>
            </a:r>
            <a:r>
              <a:rPr lang="en-GB" sz="1400" dirty="0" err="1">
                <a:latin typeface="Consolas" panose="020B0609020204030204" pitchFamily="49" charset="0"/>
                <a:cs typeface="Consolas" panose="020B0609020204030204" pitchFamily="49" charset="0"/>
              </a:rPr>
              <a:t>size_t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ssize_t</a:t>
            </a:r>
            <a:r>
              <a:rPr lang="en-GB" sz="1400" dirty="0">
                <a:latin typeface="Consolas" panose="020B0609020204030204" pitchFamily="49" charset="0"/>
                <a:cs typeface="Consolas" panose="020B0609020204030204" pitchFamily="49" charset="0"/>
              </a:rPr>
              <a:t> (*write) (struct file *, </a:t>
            </a:r>
            <a:r>
              <a:rPr lang="en-GB" sz="1400" dirty="0" err="1">
                <a:latin typeface="Consolas" panose="020B0609020204030204" pitchFamily="49" charset="0"/>
                <a:cs typeface="Consolas" panose="020B0609020204030204" pitchFamily="49" charset="0"/>
              </a:rPr>
              <a:t>const</a:t>
            </a:r>
            <a:r>
              <a:rPr lang="en-GB" sz="1400" dirty="0">
                <a:latin typeface="Consolas" panose="020B0609020204030204" pitchFamily="49" charset="0"/>
                <a:cs typeface="Consolas" panose="020B0609020204030204" pitchFamily="49" charset="0"/>
              </a:rPr>
              <a:t> char __user *, </a:t>
            </a:r>
            <a:r>
              <a:rPr lang="en-GB" sz="1400" dirty="0" err="1">
                <a:latin typeface="Consolas" panose="020B0609020204030204" pitchFamily="49" charset="0"/>
                <a:cs typeface="Consolas" panose="020B0609020204030204" pitchFamily="49" charset="0"/>
              </a:rPr>
              <a:t>size_t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long (*</a:t>
            </a:r>
            <a:r>
              <a:rPr lang="en-GB" sz="1400" dirty="0" err="1">
                <a:latin typeface="Consolas" panose="020B0609020204030204" pitchFamily="49" charset="0"/>
                <a:cs typeface="Consolas" panose="020B0609020204030204" pitchFamily="49" charset="0"/>
              </a:rPr>
              <a:t>unlocked_ioctl</a:t>
            </a:r>
            <a:r>
              <a:rPr lang="en-GB" sz="1400" dirty="0">
                <a:latin typeface="Consolas" panose="020B0609020204030204" pitchFamily="49" charset="0"/>
                <a:cs typeface="Consolas" panose="020B0609020204030204" pitchFamily="49" charset="0"/>
              </a:rPr>
              <a:t>) (struct file *, unsigned int, unsigned long);</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int (*open) (struct </a:t>
            </a:r>
            <a:r>
              <a:rPr lang="en-GB" sz="1400" dirty="0" err="1">
                <a:latin typeface="Consolas" panose="020B0609020204030204" pitchFamily="49" charset="0"/>
                <a:cs typeface="Consolas" panose="020B0609020204030204" pitchFamily="49" charset="0"/>
              </a:rPr>
              <a:t>inode</a:t>
            </a:r>
            <a:r>
              <a:rPr lang="en-GB" sz="1400" dirty="0">
                <a:latin typeface="Consolas" panose="020B0609020204030204" pitchFamily="49" charset="0"/>
                <a:cs typeface="Consolas" panose="020B0609020204030204" pitchFamily="49" charset="0"/>
              </a:rPr>
              <a:t> *, struct file *);</a:t>
            </a:r>
          </a:p>
          <a:p>
            <a:pPr marL="0" indent="0">
              <a:buNone/>
            </a:pPr>
            <a:r>
              <a:rPr lang="en-GB" sz="1400" dirty="0">
                <a:latin typeface="Consolas" panose="020B0609020204030204" pitchFamily="49" charset="0"/>
                <a:cs typeface="Consolas" panose="020B0609020204030204" pitchFamily="49" charset="0"/>
              </a:rPr>
              <a:t>    int (*flush) (struct file *, </a:t>
            </a:r>
            <a:r>
              <a:rPr lang="en-GB" sz="1400" dirty="0" err="1">
                <a:latin typeface="Consolas" panose="020B0609020204030204" pitchFamily="49" charset="0"/>
                <a:cs typeface="Consolas" panose="020B0609020204030204" pitchFamily="49" charset="0"/>
              </a:rPr>
              <a:t>fl_owner_t</a:t>
            </a:r>
            <a:r>
              <a:rPr lang="en-GB" sz="1400" dirty="0">
                <a:latin typeface="Consolas" panose="020B0609020204030204" pitchFamily="49" charset="0"/>
                <a:cs typeface="Consolas" panose="020B0609020204030204" pitchFamily="49" charset="0"/>
              </a:rPr>
              <a:t> id);</a:t>
            </a:r>
          </a:p>
          <a:p>
            <a:pPr marL="0" indent="0">
              <a:buNone/>
            </a:pPr>
            <a:r>
              <a:rPr lang="en-GB" sz="1400" dirty="0">
                <a:latin typeface="Consolas" panose="020B0609020204030204" pitchFamily="49" charset="0"/>
                <a:cs typeface="Consolas" panose="020B0609020204030204" pitchFamily="49" charset="0"/>
              </a:rPr>
              <a:t>    int (*release) (struct </a:t>
            </a:r>
            <a:r>
              <a:rPr lang="en-GB" sz="1400" dirty="0" err="1">
                <a:latin typeface="Consolas" panose="020B0609020204030204" pitchFamily="49" charset="0"/>
                <a:cs typeface="Consolas" panose="020B0609020204030204" pitchFamily="49" charset="0"/>
              </a:rPr>
              <a:t>inode</a:t>
            </a:r>
            <a:r>
              <a:rPr lang="en-GB" sz="1400" dirty="0">
                <a:latin typeface="Consolas" panose="020B0609020204030204" pitchFamily="49" charset="0"/>
                <a:cs typeface="Consolas" panose="020B0609020204030204" pitchFamily="49" charset="0"/>
              </a:rPr>
              <a:t> *, struct file *);</a:t>
            </a:r>
          </a:p>
          <a:p>
            <a:pPr marL="0" indent="0">
              <a:buNone/>
            </a:pPr>
            <a:r>
              <a:rPr lang="en-GB" sz="1400" dirty="0">
                <a:latin typeface="Consolas" panose="020B0609020204030204" pitchFamily="49" charset="0"/>
                <a:cs typeface="Consolas" panose="020B0609020204030204" pitchFamily="49" charset="0"/>
              </a:rPr>
              <a:t>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https://</a:t>
            </a:r>
            <a:r>
              <a:rPr lang="en-GB" sz="1400" dirty="0" err="1">
                <a:latin typeface="Consolas" panose="020B0609020204030204" pitchFamily="49" charset="0"/>
                <a:cs typeface="Consolas" panose="020B0609020204030204" pitchFamily="49" charset="0"/>
              </a:rPr>
              <a:t>linux</a:t>
            </a:r>
            <a:r>
              <a:rPr lang="en-GB" sz="1400" dirty="0">
                <a:latin typeface="Consolas" panose="020B0609020204030204" pitchFamily="49" charset="0"/>
                <a:cs typeface="Consolas" panose="020B0609020204030204" pitchFamily="49" charset="0"/>
              </a:rPr>
              <a:t>-kernel-</a:t>
            </a:r>
            <a:r>
              <a:rPr lang="en-GB" sz="1400" dirty="0" err="1">
                <a:latin typeface="Consolas" panose="020B0609020204030204" pitchFamily="49" charset="0"/>
                <a:cs typeface="Consolas" panose="020B0609020204030204" pitchFamily="49" charset="0"/>
              </a:rPr>
              <a:t>labs.github.io</a:t>
            </a:r>
            <a:r>
              <a:rPr lang="en-GB" sz="1400" dirty="0">
                <a:latin typeface="Consolas" panose="020B0609020204030204" pitchFamily="49" charset="0"/>
                <a:cs typeface="Consolas" panose="020B0609020204030204" pitchFamily="49" charset="0"/>
              </a:rPr>
              <a:t>/refs/heads/master/labs/</a:t>
            </a:r>
            <a:r>
              <a:rPr lang="en-GB" sz="1400" dirty="0" err="1">
                <a:latin typeface="Consolas" panose="020B0609020204030204" pitchFamily="49" charset="0"/>
                <a:cs typeface="Consolas" panose="020B0609020204030204" pitchFamily="49" charset="0"/>
              </a:rPr>
              <a:t>device_drivers.html</a:t>
            </a: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solidFill>
                  <a:schemeClr val="accent6">
                    <a:lumMod val="75000"/>
                  </a:schemeClr>
                </a:solidFill>
              </a:rPr>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Wrapping</a:t>
            </a:r>
            <a:r>
              <a:rPr lang="it-IT" dirty="0"/>
              <a:t> up</a:t>
            </a:r>
          </a:p>
        </p:txBody>
      </p:sp>
      <p:sp>
        <p:nvSpPr>
          <p:cNvPr id="4" name="Segnaposto contenuto 3"/>
          <p:cNvSpPr>
            <a:spLocks noGrp="1"/>
          </p:cNvSpPr>
          <p:nvPr>
            <p:ph sz="half" idx="1"/>
          </p:nvPr>
        </p:nvSpPr>
        <p:spPr/>
        <p:txBody>
          <a:bodyPr>
            <a:normAutofit fontScale="85000" lnSpcReduction="10000"/>
          </a:bodyPr>
          <a:lstStyle/>
          <a:p>
            <a:r>
              <a:rPr lang="it-IT" dirty="0">
                <a:solidFill>
                  <a:srgbClr val="00B050"/>
                </a:solidFill>
              </a:rPr>
              <a:t>Cooperative </a:t>
            </a:r>
            <a:r>
              <a:rPr lang="it-IT" dirty="0" err="1">
                <a:solidFill>
                  <a:srgbClr val="00B050"/>
                </a:solidFill>
              </a:rPr>
              <a:t>development</a:t>
            </a:r>
            <a:r>
              <a:rPr lang="it-IT" dirty="0">
                <a:solidFill>
                  <a:srgbClr val="00B050"/>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00B050"/>
                </a:solidFill>
              </a:rPr>
              <a:t>Incremental</a:t>
            </a:r>
            <a:r>
              <a:rPr lang="it-IT" dirty="0">
                <a:solidFill>
                  <a:srgbClr val="00B050"/>
                </a:solidFill>
              </a:rPr>
              <a:t> design and </a:t>
            </a:r>
            <a:r>
              <a:rPr lang="it-IT" dirty="0" err="1">
                <a:solidFill>
                  <a:srgbClr val="00B050"/>
                </a:solidFill>
              </a:rPr>
              <a:t>development</a:t>
            </a:r>
            <a:endParaRPr lang="it-IT" dirty="0">
              <a:solidFill>
                <a:srgbClr val="00B050"/>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00B050"/>
                </a:solidFill>
              </a:rPr>
              <a:t>Code management</a:t>
            </a:r>
          </a:p>
          <a:p>
            <a:pPr lvl="1"/>
            <a:r>
              <a:rPr lang="it-IT" dirty="0"/>
              <a:t>Bugs on </a:t>
            </a:r>
            <a:r>
              <a:rPr lang="it-IT" dirty="0" err="1"/>
              <a:t>object</a:t>
            </a:r>
            <a:r>
              <a:rPr lang="it-IT" dirty="0"/>
              <a:t> data are easy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5" name="Content Placeholder 4">
            <a:extLst>
              <a:ext uri="{FF2B5EF4-FFF2-40B4-BE49-F238E27FC236}">
                <a16:creationId xmlns:a16="http://schemas.microsoft.com/office/drawing/2014/main" id="{A6E73DAC-B42F-3D45-81F1-154D7610652D}"/>
              </a:ext>
            </a:extLst>
          </p:cNvPr>
          <p:cNvSpPr>
            <a:spLocks noGrp="1"/>
          </p:cNvSpPr>
          <p:nvPr>
            <p:ph sz="half" idx="2"/>
          </p:nvPr>
        </p:nvSpPr>
        <p:spPr/>
        <p:txBody>
          <a:bodyPr>
            <a:normAutofit fontScale="85000" lnSpcReduction="10000"/>
          </a:bodyPr>
          <a:lstStyle/>
          <a:p>
            <a:r>
              <a:rPr lang="it-IT" dirty="0" err="1">
                <a:solidFill>
                  <a:srgbClr val="FF0000"/>
                </a:solidFill>
              </a:rPr>
              <a:t>Needs</a:t>
            </a:r>
            <a:r>
              <a:rPr lang="it-IT" dirty="0">
                <a:solidFill>
                  <a:srgbClr val="FF0000"/>
                </a:solidFill>
              </a:rPr>
              <a:t> a Object </a:t>
            </a:r>
            <a:r>
              <a:rPr lang="it-IT" dirty="0" err="1">
                <a:solidFill>
                  <a:srgbClr val="FF0000"/>
                </a:solidFill>
              </a:rPr>
              <a:t>Oriented</a:t>
            </a:r>
            <a:r>
              <a:rPr lang="it-IT" dirty="0">
                <a:solidFill>
                  <a:srgbClr val="FF0000"/>
                </a:solidFill>
              </a:rPr>
              <a:t> way of </a:t>
            </a:r>
            <a:r>
              <a:rPr lang="it-IT" dirty="0" err="1">
                <a:solidFill>
                  <a:srgbClr val="FF0000"/>
                </a:solidFill>
              </a:rPr>
              <a:t>thinking</a:t>
            </a:r>
            <a:endParaRPr lang="it-IT" dirty="0">
              <a:solidFill>
                <a:srgbClr val="FF0000"/>
              </a:solidFill>
            </a:endParaRPr>
          </a:p>
          <a:p>
            <a:r>
              <a:rPr lang="it-IT" dirty="0" err="1">
                <a:solidFill>
                  <a:srgbClr val="FF0000"/>
                </a:solidFill>
              </a:rPr>
              <a:t>Complex</a:t>
            </a:r>
            <a:r>
              <a:rPr lang="it-IT" dirty="0">
                <a:solidFill>
                  <a:srgbClr val="FF0000"/>
                </a:solidFill>
              </a:rPr>
              <a:t> design </a:t>
            </a:r>
            <a:r>
              <a:rPr lang="it-IT" dirty="0"/>
              <a:t>(e.g., </a:t>
            </a:r>
            <a:r>
              <a:rPr lang="it-IT" dirty="0" err="1"/>
              <a:t>Which</a:t>
            </a:r>
            <a:r>
              <a:rPr lang="it-IT" dirty="0"/>
              <a:t> </a:t>
            </a:r>
            <a:r>
              <a:rPr lang="it-IT" dirty="0" err="1"/>
              <a:t>classes</a:t>
            </a:r>
            <a:r>
              <a:rPr lang="it-IT" dirty="0"/>
              <a:t>?, How </a:t>
            </a:r>
            <a:r>
              <a:rPr lang="it-IT" dirty="0" err="1"/>
              <a:t>many</a:t>
            </a:r>
            <a:r>
              <a:rPr lang="it-IT" dirty="0"/>
              <a:t> </a:t>
            </a:r>
            <a:r>
              <a:rPr lang="it-IT" dirty="0" err="1"/>
              <a:t>classes</a:t>
            </a:r>
            <a:r>
              <a:rPr lang="it-IT" dirty="0"/>
              <a:t>?)</a:t>
            </a:r>
          </a:p>
          <a:p>
            <a:r>
              <a:rPr lang="en-US" dirty="0">
                <a:solidFill>
                  <a:srgbClr val="FF0000"/>
                </a:solidFill>
              </a:rPr>
              <a:t>Benefits only occur in large programs</a:t>
            </a:r>
          </a:p>
          <a:p>
            <a:pPr lvl="1"/>
            <a:r>
              <a:rPr lang="en-US" dirty="0"/>
              <a:t>Programs &lt; 1K lines, spaghetti code is still understandable and fast to write</a:t>
            </a:r>
          </a:p>
          <a:p>
            <a:pPr lvl="1"/>
            <a:r>
              <a:rPr lang="en-US" dirty="0"/>
              <a:t>Programs &gt; 10K lines, spaghetti code is no more comprehensible and, thus, not maintainable</a:t>
            </a:r>
          </a:p>
          <a:p>
            <a:endParaRPr lang="en-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27</a:t>
            </a:fld>
            <a:endParaRPr lang="it-IT"/>
          </a:p>
        </p:txBody>
      </p:sp>
    </p:spTree>
    <p:extLst>
      <p:ext uri="{BB962C8B-B14F-4D97-AF65-F5344CB8AC3E}">
        <p14:creationId xmlns:p14="http://schemas.microsoft.com/office/powerpoint/2010/main" val="1567186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55" y="1500868"/>
            <a:ext cx="7655890" cy="4736444"/>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513499"/>
            <a:ext cx="6768752" cy="5231886"/>
          </a:xfrm>
        </p:spPr>
      </p:pic>
      <p:sp>
        <p:nvSpPr>
          <p:cNvPr id="5" name="TextBox 4">
            <a:extLst>
              <a:ext uri="{FF2B5EF4-FFF2-40B4-BE49-F238E27FC236}">
                <a16:creationId xmlns:a16="http://schemas.microsoft.com/office/drawing/2014/main" id="{77B79B1A-0F01-1340-B8E5-DD8EAD85C837}"/>
              </a:ext>
            </a:extLst>
          </p:cNvPr>
          <p:cNvSpPr txBox="1"/>
          <p:nvPr/>
        </p:nvSpPr>
        <p:spPr>
          <a:xfrm>
            <a:off x="7248128" y="1513499"/>
            <a:ext cx="6179344" cy="369332"/>
          </a:xfrm>
          <a:prstGeom prst="rect">
            <a:avLst/>
          </a:prstGeom>
          <a:noFill/>
        </p:spPr>
        <p:txBody>
          <a:bodyPr wrap="square">
            <a:spAutoFit/>
          </a:bodyPr>
          <a:lstStyle/>
          <a:p>
            <a:r>
              <a:rPr lang="en-IT" dirty="0"/>
              <a:t>https://www.youtube.com/watch?v=YqxeLodyyqA</a:t>
            </a:r>
          </a:p>
        </p:txBody>
      </p:sp>
    </p:spTree>
    <p:extLst>
      <p:ext uri="{BB962C8B-B14F-4D97-AF65-F5344CB8AC3E}">
        <p14:creationId xmlns:p14="http://schemas.microsoft.com/office/powerpoint/2010/main" val="399384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9</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239</TotalTime>
  <Words>2230</Words>
  <Application>Microsoft Macintosh PowerPoint</Application>
  <PresentationFormat>Widescreen</PresentationFormat>
  <Paragraphs>318</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Consolas</vt:lpstr>
      <vt:lpstr>Symbol</vt:lpstr>
      <vt:lpstr>Nicola</vt:lpstr>
      <vt:lpstr>Java From Functions to Objects</vt:lpstr>
      <vt:lpstr>Why OOP?</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approach</vt:lpstr>
      <vt:lpstr>Issues</vt:lpstr>
      <vt:lpstr>Solution!</vt:lpstr>
      <vt:lpstr>Object-Oriented approach</vt:lpstr>
      <vt:lpstr>OOP Engineering Approach</vt:lpstr>
      <vt:lpstr>OOP Engineering Approach</vt:lpstr>
      <vt:lpstr>OOP Key Features</vt:lpstr>
      <vt:lpstr>Encapsulation</vt:lpstr>
      <vt:lpstr>Was it possible before?</vt:lpstr>
      <vt:lpstr>Inheritance</vt:lpstr>
      <vt:lpstr>Was it possible before?</vt:lpstr>
      <vt:lpstr>Polymorphism</vt:lpstr>
      <vt:lpstr>Was it possible before?</vt:lpstr>
      <vt:lpstr>So What?</vt:lpstr>
      <vt:lpstr>Wrapping up</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16</cp:revision>
  <dcterms:created xsi:type="dcterms:W3CDTF">2021-09-29T20:05:38Z</dcterms:created>
  <dcterms:modified xsi:type="dcterms:W3CDTF">2022-02-13T02:33:44Z</dcterms:modified>
</cp:coreProperties>
</file>