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3"/>
  </p:notesMasterIdLst>
  <p:handoutMasterIdLst>
    <p:handoutMasterId r:id="rId64"/>
  </p:handoutMasterIdLst>
  <p:sldIdLst>
    <p:sldId id="256" r:id="rId2"/>
    <p:sldId id="432" r:id="rId3"/>
    <p:sldId id="257" r:id="rId4"/>
    <p:sldId id="431" r:id="rId5"/>
    <p:sldId id="258" r:id="rId6"/>
    <p:sldId id="261" r:id="rId7"/>
    <p:sldId id="430" r:id="rId8"/>
    <p:sldId id="267" r:id="rId9"/>
    <p:sldId id="265" r:id="rId10"/>
    <p:sldId id="260" r:id="rId11"/>
    <p:sldId id="434" r:id="rId12"/>
    <p:sldId id="411" r:id="rId13"/>
    <p:sldId id="410" r:id="rId14"/>
    <p:sldId id="282" r:id="rId15"/>
    <p:sldId id="278" r:id="rId16"/>
    <p:sldId id="292" r:id="rId17"/>
    <p:sldId id="274" r:id="rId18"/>
    <p:sldId id="264" r:id="rId19"/>
    <p:sldId id="277" r:id="rId20"/>
    <p:sldId id="391" r:id="rId21"/>
    <p:sldId id="392" r:id="rId22"/>
    <p:sldId id="442" r:id="rId23"/>
    <p:sldId id="273" r:id="rId24"/>
    <p:sldId id="374" r:id="rId25"/>
    <p:sldId id="275" r:id="rId26"/>
    <p:sldId id="415" r:id="rId27"/>
    <p:sldId id="393" r:id="rId28"/>
    <p:sldId id="443" r:id="rId29"/>
    <p:sldId id="416" r:id="rId30"/>
    <p:sldId id="419" r:id="rId31"/>
    <p:sldId id="418" r:id="rId32"/>
    <p:sldId id="420" r:id="rId33"/>
    <p:sldId id="409" r:id="rId34"/>
    <p:sldId id="414" r:id="rId35"/>
    <p:sldId id="413" r:id="rId36"/>
    <p:sldId id="440" r:id="rId37"/>
    <p:sldId id="379" r:id="rId38"/>
    <p:sldId id="362" r:id="rId39"/>
    <p:sldId id="365" r:id="rId40"/>
    <p:sldId id="366" r:id="rId41"/>
    <p:sldId id="370" r:id="rId42"/>
    <p:sldId id="368" r:id="rId43"/>
    <p:sldId id="372" r:id="rId44"/>
    <p:sldId id="405" r:id="rId45"/>
    <p:sldId id="407" r:id="rId46"/>
    <p:sldId id="406" r:id="rId47"/>
    <p:sldId id="412" r:id="rId48"/>
    <p:sldId id="375" r:id="rId49"/>
    <p:sldId id="394" r:id="rId50"/>
    <p:sldId id="395" r:id="rId51"/>
    <p:sldId id="384" r:id="rId52"/>
    <p:sldId id="383" r:id="rId53"/>
    <p:sldId id="376" r:id="rId54"/>
    <p:sldId id="408" r:id="rId55"/>
    <p:sldId id="422" r:id="rId56"/>
    <p:sldId id="424" r:id="rId57"/>
    <p:sldId id="426" r:id="rId58"/>
    <p:sldId id="427" r:id="rId59"/>
    <p:sldId id="423" r:id="rId60"/>
    <p:sldId id="425" r:id="rId61"/>
    <p:sldId id="421"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2"/>
    <p:restoredTop sz="96281"/>
  </p:normalViewPr>
  <p:slideViewPr>
    <p:cSldViewPr>
      <p:cViewPr varScale="1">
        <p:scale>
          <a:sx n="67" d="100"/>
          <a:sy n="67" d="100"/>
        </p:scale>
        <p:origin x="176" y="2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04/03/22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04/03/22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16</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conventions</a:t>
            </a:r>
            <a:r>
              <a:rPr lang="it-IT" dirty="0"/>
              <a:t>, </a:t>
            </a:r>
            <a:r>
              <a:rPr lang="it-IT" i="1" dirty="0" err="1"/>
              <a:t>main</a:t>
            </a:r>
            <a:r>
              <a:rPr lang="it-IT" dirty="0"/>
              <a:t> </a:t>
            </a:r>
            <a:r>
              <a:rPr lang="it-IT" dirty="0" err="1"/>
              <a:t>method</a:t>
            </a:r>
            <a:endParaRPr lang="it-IT" dirty="0"/>
          </a:p>
        </p:txBody>
      </p:sp>
    </p:spTree>
    <p:extLst>
      <p:ext uri="{BB962C8B-B14F-4D97-AF65-F5344CB8AC3E}">
        <p14:creationId xmlns:p14="http://schemas.microsoft.com/office/powerpoint/2010/main" val="66504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which run when they are called</a:t>
            </a:r>
          </a:p>
          <a:p>
            <a:r>
              <a:rPr lang="en-GB" sz="4400" dirty="0">
                <a:latin typeface="Calibri" panose="020F0502020204030204" pitchFamily="34" charset="0"/>
                <a:cs typeface="Calibri" panose="020F0502020204030204" pitchFamily="34" charset="0"/>
              </a:rPr>
              <a:t>Methods are basically functions contained within a class</a:t>
            </a:r>
          </a:p>
          <a:p>
            <a:r>
              <a:rPr lang="en-GB" sz="4400" dirty="0">
                <a:latin typeface="Calibri" panose="020F0502020204030204" pitchFamily="34" charset="0"/>
                <a:cs typeface="Calibri" panose="020F0502020204030204" pitchFamily="34" charset="0"/>
              </a:rPr>
              <a:t>Methods receive parameters and return values</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public static void main(String[] </a:t>
            </a:r>
            <a:r>
              <a:rPr lang="en-GB" sz="4400" i="1" dirty="0" err="1">
                <a:solidFill>
                  <a:schemeClr val="accent6">
                    <a:lumMod val="75000"/>
                  </a:schemeClr>
                </a:solidFill>
                <a:latin typeface="Calibri" panose="020F0502020204030204" pitchFamily="34" charset="0"/>
                <a:cs typeface="Calibri" panose="020F0502020204030204" pitchFamily="34" charset="0"/>
              </a:rPr>
              <a:t>args</a:t>
            </a:r>
            <a:r>
              <a:rPr lang="en-GB" sz="4400" i="1" dirty="0">
                <a:solidFill>
                  <a:schemeClr val="accent6">
                    <a:lumMod val="75000"/>
                  </a:schemeClr>
                </a:solidFill>
                <a:latin typeface="Calibri" panose="020F0502020204030204" pitchFamily="34" charset="0"/>
                <a:cs typeface="Calibri" panose="020F0502020204030204" pitchFamily="34" charset="0"/>
              </a:rPr>
              <a:t>)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Passing Parameters</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data, known as parameters, into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a:p>
            <a:r>
              <a:rPr lang="en-US" sz="2000" dirty="0">
                <a:solidFill>
                  <a:srgbClr val="E46C0A"/>
                </a:solidFill>
              </a:rPr>
              <a:t>Only the object reference is copied </a:t>
            </a:r>
            <a:r>
              <a:rPr lang="en-US" sz="2000" dirty="0"/>
              <a:t>not the value of the object </a:t>
            </a:r>
          </a:p>
          <a:p>
            <a:endParaRPr lang="en-US" sz="2000" dirty="0"/>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Point p1 = new Point(0, 0); </a:t>
            </a:r>
          </a:p>
          <a:p>
            <a:pPr marL="0" indent="0">
              <a:buNone/>
            </a:pPr>
            <a:r>
              <a:rPr lang="it-IT" dirty="0">
                <a:latin typeface="Consolas" panose="020B0609020204030204" pitchFamily="49" charset="0"/>
                <a:cs typeface="Consolas" panose="020B0609020204030204" pitchFamily="49" charset="0"/>
              </a:rPr>
              <a:t>    Point p2 = new Point(10, 10);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swap(p1, p2);</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  // 0, 0</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  // 10, 10</a:t>
            </a:r>
          </a:p>
          <a:p>
            <a:pPr marL="0" indent="0">
              <a:buNone/>
            </a:pPr>
            <a:r>
              <a:rPr lang="it-IT" dirty="0">
                <a:latin typeface="Consolas" panose="020B0609020204030204" pitchFamily="49" charset="0"/>
                <a:cs typeface="Consolas" panose="020B0609020204030204" pitchFamily="49" charset="0"/>
              </a:rPr>
              <a:t>  }</a:t>
            </a:r>
          </a:p>
          <a:p>
            <a:pPr marL="0" indent="0">
              <a:buNone/>
            </a:pP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void</a:t>
            </a:r>
            <a:r>
              <a:rPr lang="it-IT" dirty="0">
                <a:solidFill>
                  <a:schemeClr val="accent6">
                    <a:lumMod val="75000"/>
                  </a:schemeClr>
                </a:solidFill>
                <a:latin typeface="Consolas" panose="020B0609020204030204" pitchFamily="49" charset="0"/>
                <a:cs typeface="Consolas" panose="020B0609020204030204" pitchFamily="49" charset="0"/>
              </a:rPr>
              <a:t> swap(Point p1, Point p2) </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 . .</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100" dirty="0">
                <a:latin typeface="Consolas" panose="020B0609020204030204" pitchFamily="49" charset="0"/>
                <a:cs typeface="Consolas" panose="020B0609020204030204" pitchFamily="49" charset="0"/>
              </a:rPr>
              <a:t>public </a:t>
            </a:r>
            <a:r>
              <a:rPr lang="it-IT" sz="1100" dirty="0" err="1">
                <a:latin typeface="Consolas" panose="020B0609020204030204" pitchFamily="49" charset="0"/>
                <a:cs typeface="Consolas" panose="020B0609020204030204" pitchFamily="49" charset="0"/>
              </a:rPr>
              <a:t>class</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Parameters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Point p1 = new Point(0, 0); </a:t>
            </a:r>
          </a:p>
          <a:p>
            <a:pPr marL="0" indent="0">
              <a:buNone/>
            </a:pPr>
            <a:r>
              <a:rPr lang="it-IT" sz="1100" dirty="0">
                <a:latin typeface="Consolas" panose="020B0609020204030204" pitchFamily="49" charset="0"/>
                <a:cs typeface="Consolas" panose="020B0609020204030204" pitchFamily="49" charset="0"/>
              </a:rPr>
              <a:t>    Point p2 = new Point(10, 10);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move</a:t>
            </a:r>
            <a:r>
              <a:rPr lang="it-IT" sz="1100" dirty="0">
                <a:latin typeface="Consolas" panose="020B0609020204030204" pitchFamily="49" charset="0"/>
                <a:cs typeface="Consolas" panose="020B0609020204030204" pitchFamily="49" charset="0"/>
              </a:rPr>
              <a:t>(p1, p2);</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  // 10, 10</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  // 0, 0</a:t>
            </a:r>
          </a:p>
          <a:p>
            <a:pPr marL="0" indent="0">
              <a:buNone/>
            </a:pPr>
            <a:r>
              <a:rPr lang="it-IT" sz="1100" dirty="0">
                <a:latin typeface="Consolas" panose="020B0609020204030204" pitchFamily="49" charset="0"/>
                <a:cs typeface="Consolas" panose="020B0609020204030204" pitchFamily="49" charset="0"/>
              </a:rPr>
              <a:t>  }</a:t>
            </a:r>
          </a:p>
          <a:p>
            <a:pPr marL="0" indent="0">
              <a:buNone/>
            </a:pPr>
            <a:br>
              <a:rPr lang="it-IT" sz="1100" dirty="0">
                <a:latin typeface="Consolas" panose="020B0609020204030204" pitchFamily="49" charset="0"/>
                <a:cs typeface="Consolas" panose="020B0609020204030204" pitchFamily="49" charset="0"/>
              </a:rPr>
            </a:br>
            <a:endParaRPr lang="it-IT"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public static void swap(Point p1, Point p2) {</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p1.x = p2.x;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p1.y = p2.y;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a:t>
            </a: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solidFill>
                  <a:schemeClr val="accent6">
                    <a:lumMod val="75000"/>
                  </a:schemeClr>
                </a:solidFill>
              </a:rPr>
              <a:t>Decision making statements</a:t>
            </a:r>
          </a:p>
          <a:p>
            <a:pPr lvl="1"/>
            <a:r>
              <a:rPr lang="en-GB" dirty="0"/>
              <a:t>if statements</a:t>
            </a:r>
          </a:p>
          <a:p>
            <a:pPr lvl="1"/>
            <a:r>
              <a:rPr lang="en-GB" dirty="0"/>
              <a:t>switch statement</a:t>
            </a:r>
          </a:p>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Point { </a:t>
            </a:r>
          </a:p>
          <a:p>
            <a:pPr marL="0" indent="0" fontAlgn="base">
              <a:buNone/>
            </a:pPr>
            <a:r>
              <a:rPr lang="en-GB" dirty="0">
                <a:latin typeface="Consolas" panose="020B0609020204030204" pitchFamily="49" charset="0"/>
                <a:cs typeface="Consolas" panose="020B0609020204030204" pitchFamily="49" charset="0"/>
              </a:rPr>
              <a:t>  void move()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Point().move();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Point p = new Point(); </a:t>
            </a:r>
          </a:p>
          <a:p>
            <a:pPr marL="0" indent="0">
              <a:buNone/>
            </a:pPr>
            <a:r>
              <a:rPr lang="en-GB" dirty="0" err="1">
                <a:solidFill>
                  <a:schemeClr val="accent6">
                    <a:lumMod val="75000"/>
                  </a:schemeClr>
                </a:solidFill>
                <a:latin typeface="Consolas" panose="020B0609020204030204" pitchFamily="49" charset="0"/>
                <a:cs typeface="Consolas" panose="020B0609020204030204" pitchFamily="49" charset="0"/>
              </a:rPr>
              <a:t>p.move</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Objects resides in heap memory</a:t>
            </a:r>
          </a:p>
          <a:p>
            <a:r>
              <a:rPr lang="en-GB" sz="2400" dirty="0">
                <a:solidFill>
                  <a:schemeClr val="accent6">
                    <a:lumMod val="75000"/>
                  </a:schemeClr>
                </a:solidFill>
              </a:rPr>
              <a:t>Their life do not depend on the life of the method they have been created in</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281024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85000" lnSpcReduction="20000"/>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change afterwards) </a:t>
            </a:r>
          </a:p>
          <a:p>
            <a:r>
              <a:rPr lang="en-US" dirty="0"/>
              <a:t>An array reference can be declared with one of these equivalent syntaxes </a:t>
            </a:r>
          </a:p>
          <a:p>
            <a:pPr lvl="1"/>
            <a:r>
              <a:rPr lang="en-US" dirty="0"/>
              <a:t>int[] v or int v[]</a:t>
            </a:r>
          </a:p>
          <a:p>
            <a:pPr lvl="1"/>
            <a:r>
              <a:rPr lang="en-US" dirty="0"/>
              <a:t>Point[] v or Point v[]</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r>
              <a:rPr lang="en-US" dirty="0">
                <a:latin typeface="Consolas" panose="020B0609020204030204" pitchFamily="49" charset="0"/>
                <a:cs typeface="Consolas" panose="020B0609020204030204" pitchFamily="49" charset="0"/>
              </a:rPr>
              <a:t>int[] v =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method size() 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error</a:t>
            </a:r>
            <a:r>
              <a:rPr lang="it-IT" sz="2400" dirty="0">
                <a:latin typeface="Consolas" panose="020B0609020204030204" pitchFamily="49" charset="0"/>
                <a:cs typeface="Consolas" panose="020B0609020204030204" pitchFamily="49" charset="0"/>
              </a:rPr>
              <a:t>!</a:t>
            </a: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2000" dirty="0">
                <a:latin typeface="Consolas" panose="020B0609020204030204" pitchFamily="49" charset="0"/>
                <a:cs typeface="Consolas" panose="020B0609020204030204" pitchFamily="49" charset="0"/>
              </a:rPr>
              <a:t>String[][] table = {{"a", "b", "c"}, {"d", "e", "f"}};</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switching rows only requires switching references</a:t>
            </a:r>
          </a:p>
          <a:p>
            <a:pPr marL="0" indent="0">
              <a:buNone/>
            </a:pPr>
            <a:r>
              <a:rPr lang="en-GB" sz="2000" dirty="0">
                <a:latin typeface="Consolas" panose="020B0609020204030204" pitchFamily="49" charset="0"/>
                <a:cs typeface="Consolas" panose="020B0609020204030204" pitchFamily="49" charset="0"/>
              </a:rPr>
              <a:t>String[]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 = table[0];</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table[0] = table[1];</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table[1] =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endParaRPr lang="en-IT" sz="20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5591944" y="4911623"/>
            <a:ext cx="6427547" cy="1928227"/>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asList</a:t>
            </a:r>
            <a:r>
              <a:rPr lang="it-IT" dirty="0"/>
              <a:t>()</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13286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400" dirty="0">
                <a:solidFill>
                  <a:schemeClr val="accent6">
                    <a:lumMod val="75000"/>
                  </a:schemeClr>
                </a:solidFill>
                <a:latin typeface="Consolas" panose="020B0609020204030204" pitchFamily="49" charset="0"/>
                <a:cs typeface="Consolas" panose="020B0609020204030204" pitchFamily="49" charset="0"/>
              </a:rPr>
              <a:t>void print(String s) </a:t>
            </a:r>
            <a:r>
              <a:rPr lang="en-GB" sz="2400" dirty="0">
                <a:latin typeface="Consolas" panose="020B0609020204030204" pitchFamily="49" charset="0"/>
                <a:cs typeface="Consolas" panose="020B0609020204030204" pitchFamily="49" charset="0"/>
              </a:rPr>
              <a:t>		</a:t>
            </a:r>
          </a:p>
          <a:p>
            <a:pPr lvl="1"/>
            <a:r>
              <a:rPr lang="en-GB" sz="2000" dirty="0"/>
              <a:t>Prints a string</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println</a:t>
            </a: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a:t>
            </a:r>
          </a:p>
          <a:p>
            <a:pPr lvl="1"/>
            <a:r>
              <a:rPr lang="en-GB" sz="2000" dirty="0"/>
              <a:t>Prints a String and then terminate the line</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printf</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r>
              <a:rPr lang="en-GB" sz="2400" dirty="0">
                <a:latin typeface="Consolas" panose="020B0609020204030204" pitchFamily="49" charset="0"/>
                <a:cs typeface="Consolas" panose="020B0609020204030204" pitchFamily="49" charset="0"/>
              </a:rPr>
              <a:t>	</a:t>
            </a:r>
          </a:p>
          <a:p>
            <a:pPr lvl="1"/>
            <a:r>
              <a:rPr lang="en-GB" sz="2000" dirty="0"/>
              <a:t>Write a formatted string using the specified format string and arguments</a:t>
            </a:r>
            <a:endParaRPr lang="en-GB" sz="2000" dirty="0">
              <a:latin typeface="Consolas" panose="020B0609020204030204" pitchFamily="49" charset="0"/>
              <a:cs typeface="Consolas" panose="020B0609020204030204" pitchFamily="49" charset="0"/>
            </a:endParaRPr>
          </a:p>
          <a:p>
            <a:endParaRPr lang="en-GB" sz="2400" dirty="0">
              <a:solidFill>
                <a:schemeClr val="accent6">
                  <a:lumMod val="75000"/>
                </a:schemeClr>
              </a:solidFill>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String </a:t>
            </a:r>
            <a:r>
              <a:rPr lang="en-GB" sz="2400" dirty="0" err="1">
                <a:solidFill>
                  <a:schemeClr val="accent6">
                    <a:lumMod val="75000"/>
                  </a:schemeClr>
                </a:solidFill>
                <a:latin typeface="Consolas" panose="020B0609020204030204" pitchFamily="49" charset="0"/>
                <a:cs typeface="Consolas" panose="020B0609020204030204" pitchFamily="49" charset="0"/>
              </a:rPr>
              <a:t>String.format</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p>
          <a:p>
            <a:pPr lvl="1"/>
            <a:r>
              <a:rPr lang="en-GB" sz="2000" dirty="0"/>
              <a:t>Returns a formatted string using the specified format string and arguments</a:t>
            </a:r>
            <a:endParaRPr lang="en-IT" sz="2000" dirty="0">
              <a:latin typeface="Consolas" panose="020B0609020204030204" pitchFamily="49" charset="0"/>
              <a:cs typeface="Consolas" panose="020B0609020204030204" pitchFamily="49" charset="0"/>
            </a:endParaRPr>
          </a:p>
          <a:p>
            <a:endParaRPr lang="en-IT" sz="24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solidFill>
                  <a:schemeClr val="accent6">
                    <a:lumMod val="75000"/>
                  </a:schemeClr>
                </a:solidFill>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oop.basics.ArraysUtils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javap</a:t>
            </a:r>
            <a:r>
              <a:rPr lang="en-GB" sz="1600" dirty="0">
                <a:latin typeface="Consolas" panose="020B0609020204030204" pitchFamily="49" charset="0"/>
                <a:cs typeface="Consolas" panose="020B0609020204030204" pitchFamily="49" charset="0"/>
              </a:rPr>
              <a:t> -cp . -verbose </a:t>
            </a:r>
            <a:r>
              <a:rPr lang="en-GB" sz="1600" dirty="0" err="1">
                <a:latin typeface="Consolas" panose="020B0609020204030204" pitchFamily="49" charset="0"/>
                <a:cs typeface="Consolas" panose="020B0609020204030204" pitchFamily="49" charset="0"/>
              </a:rPr>
              <a:t>oop.basics.ArraysUtils</a:t>
            </a:r>
            <a:r>
              <a:rPr lang="en-GB" sz="1600" dirty="0">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551</TotalTime>
  <Words>5253</Words>
  <Application>Microsoft Macintosh PowerPoint</Application>
  <PresentationFormat>Widescreen</PresentationFormat>
  <Paragraphs>684</Paragraphs>
  <Slides>61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Program, files and classes </vt:lpstr>
      <vt:lpstr>public static void main(String[] args)</vt:lpstr>
      <vt:lpstr>Variables, conventions, main method</vt:lpstr>
      <vt:lpstr>Methods</vt:lpstr>
      <vt:lpstr>Primitive types </vt:lpstr>
      <vt:lpstr>Primitive types </vt:lpstr>
      <vt:lpstr>Constants</vt:lpstr>
      <vt:lpstr>Operators (integer and floating-point) </vt:lpstr>
      <vt:lpstr>Code blocks and Scope </vt:lpstr>
      <vt:lpstr>Coding Conventions</vt:lpstr>
      <vt:lpstr>Methods and Passing Parameters</vt:lpstr>
      <vt:lpstr>Passing Parameters </vt:lpstr>
      <vt:lpstr>Passing Parameters </vt:lpstr>
      <vt:lpstr>Passing Parameters </vt:lpstr>
      <vt:lpstr>Comments</vt:lpstr>
      <vt:lpstr>Flow control statements</vt:lpstr>
      <vt:lpstr>Flow control statements</vt:lpstr>
      <vt:lpstr>if statement</vt:lpstr>
      <vt:lpstr>switch statement</vt:lpstr>
      <vt:lpstr>switch statement (enhanced)</vt:lpstr>
      <vt:lpstr>do-while statement</vt:lpstr>
      <vt:lpstr>while statement</vt:lpstr>
      <vt:lpstr>for statement</vt:lpstr>
      <vt:lpstr>break/continue statements</vt:lpstr>
      <vt:lpstr>References and Objects</vt:lpstr>
      <vt:lpstr>References and Objects</vt:lpstr>
      <vt:lpstr>References and Objects</vt:lpstr>
      <vt:lpstr>References and Objects</vt:lpstr>
      <vt:lpstr>Array</vt:lpstr>
      <vt:lpstr>Array</vt:lpstr>
      <vt:lpstr>Example – Primitive types</vt:lpstr>
      <vt:lpstr>Example – Object reference</vt:lpstr>
      <vt:lpstr>Operations on arrays </vt:lpstr>
      <vt:lpstr>Operations on arrays </vt:lpstr>
      <vt:lpstr>Multidimensional Arrays</vt:lpstr>
      <vt:lpstr>java.util.Arrays</vt:lpstr>
      <vt:lpstr> System.arraycopy()</vt:lpstr>
      <vt:lpstr>Example</vt:lpstr>
      <vt:lpstr>Strings</vt:lpstr>
      <vt:lpstr>String</vt:lpstr>
      <vt:lpstr>Strings in memory</vt:lpstr>
      <vt:lpstr>Strings in memory</vt:lpstr>
      <vt:lpstr>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82</cp:revision>
  <cp:lastPrinted>2021-10-10T16:21:50Z</cp:lastPrinted>
  <dcterms:created xsi:type="dcterms:W3CDTF">2021-09-29T20:16:21Z</dcterms:created>
  <dcterms:modified xsi:type="dcterms:W3CDTF">2022-03-04T17:38:51Z</dcterms:modified>
</cp:coreProperties>
</file>