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372" r:id="rId3"/>
    <p:sldId id="320" r:id="rId4"/>
    <p:sldId id="373" r:id="rId5"/>
    <p:sldId id="368" r:id="rId6"/>
    <p:sldId id="367" r:id="rId7"/>
    <p:sldId id="369" r:id="rId8"/>
    <p:sldId id="351" r:id="rId9"/>
    <p:sldId id="363" r:id="rId10"/>
    <p:sldId id="355" r:id="rId11"/>
    <p:sldId id="374" r:id="rId12"/>
    <p:sldId id="321" r:id="rId13"/>
    <p:sldId id="322" r:id="rId14"/>
    <p:sldId id="323" r:id="rId15"/>
    <p:sldId id="362" r:id="rId16"/>
    <p:sldId id="325" r:id="rId17"/>
    <p:sldId id="324" r:id="rId18"/>
    <p:sldId id="332" r:id="rId19"/>
    <p:sldId id="333" r:id="rId20"/>
    <p:sldId id="375" r:id="rId21"/>
    <p:sldId id="268" r:id="rId22"/>
    <p:sldId id="330" r:id="rId23"/>
    <p:sldId id="329" r:id="rId24"/>
    <p:sldId id="371" r:id="rId25"/>
    <p:sldId id="334" r:id="rId26"/>
    <p:sldId id="377" r:id="rId27"/>
    <p:sldId id="289" r:id="rId28"/>
    <p:sldId id="378" r:id="rId29"/>
    <p:sldId id="344" r:id="rId30"/>
    <p:sldId id="380" r:id="rId31"/>
    <p:sldId id="365" r:id="rId32"/>
    <p:sldId id="379" r:id="rId33"/>
    <p:sldId id="381" r:id="rId34"/>
    <p:sldId id="345" r:id="rId35"/>
    <p:sldId id="348" r:id="rId36"/>
    <p:sldId id="376"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89" d="100"/>
          <a:sy n="89" d="100"/>
        </p:scale>
        <p:origin x="168"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10/02/22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10/02/22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6</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relationships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7" name="Content Placeholder 6" descr="Screen Shot 2016-03-04 at 14.11.46.png"/>
          <p:cNvPicPr>
            <a:picLocks noGrp="1" noChangeAspect="1"/>
          </p:cNvPicPr>
          <p:nvPr>
            <p:ph idx="1"/>
          </p:nvPr>
        </p:nvPicPr>
        <p:blipFill>
          <a:blip r:embed="rId2" cstate="print">
            <a:extLst>
              <a:ext uri="{28A0092B-C50C-407E-A947-70E740481C1C}">
                <a14:useLocalDpi xmlns:a14="http://schemas.microsoft.com/office/drawing/2010/main"/>
              </a:ext>
            </a:extLst>
          </a:blip>
          <a:srcRect t="-33747" b="-33747"/>
          <a:stretch>
            <a:fillRect/>
          </a:stretch>
        </p:blipFill>
        <p:spPr>
          <a:xfrm>
            <a:off x="1981200" y="1700809"/>
            <a:ext cx="8229600" cy="4425355"/>
          </a:xfrm>
        </p:spPr>
      </p:pic>
    </p:spTree>
    <p:extLst>
      <p:ext uri="{BB962C8B-B14F-4D97-AF65-F5344CB8AC3E}">
        <p14:creationId xmlns:p14="http://schemas.microsoft.com/office/powerpoint/2010/main" val="41991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No clear relationship between</a:t>
            </a:r>
          </a:p>
          <a:p>
            <a:pPr lvl="1"/>
            <a:r>
              <a:rPr lang="en-US" sz="2400" dirty="0"/>
              <a:t>The actual array (int v[20])</a:t>
            </a:r>
          </a:p>
          <a:p>
            <a:pPr lvl="1"/>
            <a:r>
              <a:rPr lang="en-US" sz="2400" dirty="0"/>
              <a:t>Operations on the array (search(), sort(), </a:t>
            </a:r>
            <a:r>
              <a:rPr lang="en-US" sz="2400" dirty="0" err="1"/>
              <a:t>init</a:t>
            </a:r>
            <a:r>
              <a:rPr lang="en-US" sz="2400" dirty="0"/>
              <a:t>())</a:t>
            </a:r>
          </a:p>
          <a:p>
            <a:r>
              <a:rPr lang="en-US" sz="2400" dirty="0">
                <a:solidFill>
                  <a:schemeClr val="accent6">
                    <a:lumMod val="75000"/>
                  </a:schemeClr>
                </a:solidFill>
              </a:rPr>
              <a:t>Need of a dedicated variable for storing the array size</a:t>
            </a:r>
          </a:p>
          <a:p>
            <a:pPr lvl="1"/>
            <a:r>
              <a:rPr lang="en-US" sz="2400" dirty="0"/>
              <a:t> int v[100]; int n = </a:t>
            </a:r>
            <a:r>
              <a:rPr lang="en-US" sz="2400" dirty="0" err="1"/>
              <a:t>sizeof</a:t>
            </a:r>
            <a:r>
              <a:rPr lang="en-US" sz="2400" dirty="0"/>
              <a:t>(v) / </a:t>
            </a:r>
            <a:r>
              <a:rPr lang="en-US" sz="2400" dirty="0" err="1"/>
              <a:t>sizeof</a:t>
            </a:r>
            <a:r>
              <a:rPr lang="en-US" sz="2400" dirty="0"/>
              <a:t>(v[0]);</a:t>
            </a:r>
          </a:p>
          <a:p>
            <a:r>
              <a:rPr lang="en-US" sz="2400" dirty="0">
                <a:solidFill>
                  <a:schemeClr val="accent6">
                    <a:lumMod val="75000"/>
                  </a:schemeClr>
                </a:solidFill>
              </a:rPr>
              <a:t>Initialization not guaranteed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6" name="Picture 5" descr="Screen Shot 2016-03-04 at 14.11.46.png">
            <a:extLst>
              <a:ext uri="{FF2B5EF4-FFF2-40B4-BE49-F238E27FC236}">
                <a16:creationId xmlns:a16="http://schemas.microsoft.com/office/drawing/2014/main" id="{289A8A0C-EF35-7747-A7A9-DE26C8121E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59697" y="4365104"/>
            <a:ext cx="7237019" cy="2376264"/>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Reuse of code limited</a:t>
            </a:r>
          </a:p>
          <a:p>
            <a:pPr lvl="1"/>
            <a:r>
              <a:rPr lang="en-US" sz="1800" dirty="0"/>
              <a:t>Data and operations are separate. This makes it complex to reuse existing code in other projects </a:t>
            </a:r>
          </a:p>
          <a:p>
            <a:r>
              <a:rPr lang="en-US" sz="2000" dirty="0">
                <a:solidFill>
                  <a:schemeClr val="accent6">
                    <a:lumMod val="75000"/>
                  </a:schemeClr>
                </a:solidFill>
              </a:rPr>
              <a:t>Data protection limited</a:t>
            </a:r>
          </a:p>
          <a:p>
            <a:pPr lvl="1"/>
            <a:r>
              <a:rPr lang="en-US" sz="1800" dirty="0"/>
              <a:t>Unprotected data accessible from vast portions of the source code. After a certain stage, debug becomes a nightmare!</a:t>
            </a:r>
          </a:p>
          <a:p>
            <a:r>
              <a:rPr lang="en-US" sz="2000" dirty="0">
                <a:solidFill>
                  <a:schemeClr val="accent6">
                    <a:lumMod val="75000"/>
                  </a:schemeClr>
                </a:solidFill>
              </a:rPr>
              <a:t>Decomposition limited</a:t>
            </a:r>
          </a:p>
          <a:p>
            <a:pPr lvl="1"/>
            <a:r>
              <a:rPr lang="en-US" sz="1800" dirty="0">
                <a:solidFill>
                  <a:srgbClr val="000000"/>
                </a:solidFill>
              </a:rPr>
              <a:t>Large scale projects require a large scale working force (many teams). Unprotected data, separate from operations, makes it hard to decompose</a:t>
            </a:r>
            <a:endParaRPr lang="en-US" sz="2000" dirty="0">
              <a:solidFill>
                <a:srgbClr val="E46C0A"/>
              </a:solidFill>
            </a:endParaRPr>
          </a:p>
          <a:p>
            <a:pPr lvl="1"/>
            <a:endParaRPr lang="en-US" sz="1800" dirty="0">
              <a:solidFill>
                <a:srgbClr val="E46C0A"/>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a:extLst>
              <a:ext uri="{FF2B5EF4-FFF2-40B4-BE49-F238E27FC236}">
                <a16:creationId xmlns:a16="http://schemas.microsoft.com/office/drawing/2014/main" id="{90A3DA51-7C0B-804E-B2D9-23CC677055A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156108" y="4653137"/>
            <a:ext cx="6318555" cy="2074688"/>
          </a:xfrm>
          <a:prstGeom prst="rect">
            <a:avLst/>
          </a:prstGeom>
        </p:spPr>
      </p:pic>
    </p:spTree>
    <p:extLst>
      <p:ext uri="{BB962C8B-B14F-4D97-AF65-F5344CB8AC3E}">
        <p14:creationId xmlns:p14="http://schemas.microsoft.com/office/powerpoint/2010/main" val="33208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the long run</a:t>
            </a:r>
          </a:p>
        </p:txBody>
      </p:sp>
      <p:sp>
        <p:nvSpPr>
          <p:cNvPr id="3" name="Content Placeholder 2"/>
          <p:cNvSpPr>
            <a:spLocks noGrp="1"/>
          </p:cNvSpPr>
          <p:nvPr>
            <p:ph idx="1"/>
          </p:nvPr>
        </p:nvSpPr>
        <p:spPr/>
        <p:txBody>
          <a:bodyPr>
            <a:normAutofit/>
          </a:bodyPr>
          <a:lstStyle/>
          <a:p>
            <a:r>
              <a:rPr lang="en-US" sz="2400" dirty="0"/>
              <a:t>External functions can also use array’s data, leading to a </a:t>
            </a:r>
            <a:r>
              <a:rPr lang="en-US" sz="2400" dirty="0">
                <a:solidFill>
                  <a:schemeClr val="accent6">
                    <a:lumMod val="75000"/>
                  </a:schemeClr>
                </a:solidFill>
              </a:rPr>
              <a:t>growing number of relationships over time</a:t>
            </a:r>
          </a:p>
          <a:p>
            <a:r>
              <a:rPr lang="en-US" sz="2400" dirty="0"/>
              <a:t>Source code becomes </a:t>
            </a:r>
            <a:r>
              <a:rPr lang="en-US" sz="2400" dirty="0">
                <a:solidFill>
                  <a:schemeClr val="accent6">
                    <a:lumMod val="75000"/>
                  </a:schemeClr>
                </a:solidFill>
              </a:rPr>
              <a:t>difficult to understand and maintain (spaghetti code)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4 at 15.27.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94852" y="3429001"/>
            <a:ext cx="6789581" cy="2794351"/>
          </a:xfrm>
          <a:prstGeom prst="rect">
            <a:avLst/>
          </a:prstGeom>
        </p:spPr>
      </p:pic>
    </p:spTree>
    <p:extLst>
      <p:ext uri="{BB962C8B-B14F-4D97-AF65-F5344CB8AC3E}">
        <p14:creationId xmlns:p14="http://schemas.microsoft.com/office/powerpoint/2010/main" val="335533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primitive concept (a special vector)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45799" y="3717033"/>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rmAutofit/>
          </a:bodyPr>
          <a:lstStyle/>
          <a:p>
            <a:pPr marL="0" indent="0">
              <a:buNone/>
            </a:pPr>
            <a:r>
              <a:rPr lang="en-US" sz="2000" dirty="0">
                <a:latin typeface="Consolas"/>
                <a:cs typeface="Consolas"/>
              </a:rPr>
              <a:t>int main() {</a:t>
            </a:r>
          </a:p>
          <a:p>
            <a:pPr marL="0" indent="0">
              <a:buNone/>
            </a:pPr>
            <a:r>
              <a:rPr lang="en-US" sz="2000" dirty="0">
                <a:latin typeface="Consolas"/>
                <a:cs typeface="Consolas"/>
              </a:rPr>
              <a:t>    int v[100];</a:t>
            </a:r>
          </a:p>
          <a:p>
            <a:pPr marL="0" indent="0">
              <a:buNone/>
            </a:pPr>
            <a:r>
              <a:rPr lang="en-US" sz="2000" dirty="0">
                <a:latin typeface="Consolas"/>
                <a:cs typeface="Consolas"/>
              </a:rPr>
              <a:t>    int n = </a:t>
            </a:r>
            <a:r>
              <a:rPr lang="en-US" sz="2000" dirty="0" err="1">
                <a:latin typeface="Consolas"/>
                <a:cs typeface="Consolas"/>
              </a:rPr>
              <a:t>sizeof</a:t>
            </a:r>
            <a:r>
              <a:rPr lang="en-US" sz="2000" dirty="0">
                <a:latin typeface="Consolas"/>
                <a:cs typeface="Consolas"/>
              </a:rPr>
              <a:t>(v) / </a:t>
            </a:r>
            <a:r>
              <a:rPr lang="en-US" sz="2000" dirty="0" err="1">
                <a:latin typeface="Consolas"/>
                <a:cs typeface="Consolas"/>
              </a:rPr>
              <a:t>sizeof</a:t>
            </a:r>
            <a:r>
              <a:rPr lang="en-US" sz="2000" dirty="0">
                <a:latin typeface="Consolas"/>
                <a:cs typeface="Consolas"/>
              </a:rPr>
              <a:t>(v[0]);</a:t>
            </a:r>
          </a:p>
          <a:p>
            <a:pPr marL="0" indent="0">
              <a:buNone/>
            </a:pPr>
            <a:endParaRPr lang="en-US" sz="2000" dirty="0">
              <a:latin typeface="Consolas"/>
              <a:cs typeface="Consolas"/>
            </a:endParaRPr>
          </a:p>
          <a:p>
            <a:pPr marL="0" indent="0">
              <a:buNone/>
            </a:pPr>
            <a:r>
              <a:rPr lang="en-US" sz="2000" dirty="0">
                <a:latin typeface="Consolas"/>
                <a:cs typeface="Consolas"/>
              </a:rPr>
              <a:t>    </a:t>
            </a:r>
            <a:r>
              <a:rPr lang="en-US" sz="2000" dirty="0" err="1">
                <a:latin typeface="Consolas"/>
                <a:cs typeface="Consolas"/>
              </a:rPr>
              <a:t>init</a:t>
            </a:r>
            <a:r>
              <a:rPr lang="en-US" sz="2000" dirty="0">
                <a:latin typeface="Consolas"/>
                <a:cs typeface="Consolas"/>
              </a:rPr>
              <a:t>(v, n);</a:t>
            </a:r>
          </a:p>
          <a:p>
            <a:pPr marL="0" indent="0">
              <a:buNone/>
            </a:pPr>
            <a:r>
              <a:rPr lang="en-US" sz="2000" dirty="0">
                <a:latin typeface="Consolas"/>
                <a:cs typeface="Consolas"/>
              </a:rPr>
              <a:t>    sort(v, n);</a:t>
            </a:r>
          </a:p>
          <a:p>
            <a:pPr marL="0" indent="0">
              <a:buNone/>
            </a:pPr>
            <a:r>
              <a:rPr lang="en-US" sz="2000" dirty="0">
                <a:latin typeface="Consolas"/>
                <a:cs typeface="Consolas"/>
              </a:rPr>
              <a:t>    search(v, n, 10);</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5" name="Content Placeholder 4">
            <a:extLst>
              <a:ext uri="{FF2B5EF4-FFF2-40B4-BE49-F238E27FC236}">
                <a16:creationId xmlns:a16="http://schemas.microsoft.com/office/drawing/2014/main" id="{0BBCBCA4-7D83-9146-98B7-8328218243EC}"/>
              </a:ext>
            </a:extLst>
          </p:cNvPr>
          <p:cNvSpPr>
            <a:spLocks noGrp="1"/>
          </p:cNvSpPr>
          <p:nvPr>
            <p:ph sz="half" idx="2"/>
          </p:nvPr>
        </p:nvSpPr>
        <p:spPr/>
        <p:txBody>
          <a:bodyPr>
            <a:normAutofit/>
          </a:bodyPr>
          <a:lstStyle/>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Vector v1 = new Vector(20);</a:t>
            </a:r>
          </a:p>
          <a:p>
            <a:pPr marL="0" indent="0">
              <a:buNone/>
            </a:pPr>
            <a:r>
              <a:rPr lang="en-US" sz="1800" dirty="0">
                <a:latin typeface="Consolas"/>
                <a:cs typeface="Consolas"/>
              </a:rPr>
              <a:t>	 Vector v2 = new Vector(30);</a:t>
            </a:r>
          </a:p>
          <a:p>
            <a:pPr marL="0" indent="0">
              <a:buNone/>
            </a:pPr>
            <a:endParaRPr lang="en-US" sz="1800" dirty="0">
              <a:latin typeface="Consolas"/>
              <a:cs typeface="Consolas"/>
            </a:endParaRPr>
          </a:p>
          <a:p>
            <a:pPr marL="0" indent="0">
              <a:buNone/>
            </a:pPr>
            <a:r>
              <a:rPr lang="en-US" sz="1800" dirty="0">
                <a:latin typeface="Consolas"/>
                <a:cs typeface="Consolas"/>
              </a:rPr>
              <a:t>     v1.sort();</a:t>
            </a:r>
          </a:p>
          <a:p>
            <a:pPr marL="0" indent="0">
              <a:buNone/>
            </a:pPr>
            <a:r>
              <a:rPr lang="en-US" sz="1800" dirty="0">
                <a:latin typeface="Consolas"/>
                <a:cs typeface="Consolas"/>
              </a:rPr>
              <a:t>     v1.show();</a:t>
            </a:r>
          </a:p>
          <a:p>
            <a:pPr marL="0" indent="0">
              <a:buNone/>
            </a:pPr>
            <a:r>
              <a:rPr lang="en-US" sz="1800" dirty="0">
                <a:latin typeface="Consolas"/>
                <a:cs typeface="Consolas"/>
              </a:rPr>
              <a:t>     v1.search(10);</a:t>
            </a:r>
          </a:p>
          <a:p>
            <a:pPr marL="0" indent="0">
              <a:buNone/>
            </a:pPr>
            <a:r>
              <a:rPr lang="en-US" sz="1800" dirty="0">
                <a:latin typeface="Consolas"/>
                <a:cs typeface="Consolas"/>
              </a:rPr>
              <a:t> }</a:t>
            </a:r>
          </a:p>
          <a:p>
            <a:pPr marL="0" indent="0">
              <a:buNone/>
            </a:pPr>
            <a:endParaRPr lang="en-US" sz="1800" dirty="0">
              <a:latin typeface="Consolas"/>
              <a:cs typeface="Consolas"/>
            </a:endParaRPr>
          </a:p>
          <a:p>
            <a:endParaRPr lang="en-US" sz="1800" dirty="0"/>
          </a:p>
          <a:p>
            <a:pPr marL="0" indent="0">
              <a:buNone/>
            </a:pPr>
            <a:endParaRPr lang="en-IT"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7591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Engineering Approach</a:t>
            </a:r>
            <a:endParaRPr lang="it-IT" dirty="0"/>
          </a:p>
        </p:txBody>
      </p:sp>
    </p:spTree>
    <p:extLst>
      <p:ext uri="{BB962C8B-B14F-4D97-AF65-F5344CB8AC3E}">
        <p14:creationId xmlns:p14="http://schemas.microsoft.com/office/powerpoint/2010/main" val="250992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 engineering approach</a:t>
            </a:r>
            <a:endParaRPr lang="it-IT" dirty="0"/>
          </a:p>
        </p:txBody>
      </p:sp>
      <p:sp>
        <p:nvSpPr>
          <p:cNvPr id="4" name="Segnaposto contenuto 3"/>
          <p:cNvSpPr>
            <a:spLocks noGrp="1"/>
          </p:cNvSpPr>
          <p:nvPr>
            <p:ph idx="1"/>
          </p:nvPr>
        </p:nvSpPr>
        <p:spPr/>
        <p:txBody>
          <a:bodyPr>
            <a:normAutofit/>
          </a:bodyPr>
          <a:lstStyle/>
          <a:p>
            <a:r>
              <a:rPr lang="it-IT" dirty="0">
                <a:solidFill>
                  <a:schemeClr val="accent6">
                    <a:lumMod val="75000"/>
                  </a:schemeClr>
                </a:solidFill>
              </a:rPr>
              <a:t>OOP </a:t>
            </a:r>
            <a:r>
              <a:rPr lang="it-IT" dirty="0" err="1">
                <a:solidFill>
                  <a:schemeClr val="accent6">
                    <a:lumMod val="75000"/>
                  </a:schemeClr>
                </a:solidFill>
              </a:rPr>
              <a:t>implies</a:t>
            </a:r>
            <a:r>
              <a:rPr lang="it-IT" dirty="0">
                <a:solidFill>
                  <a:schemeClr val="accent6">
                    <a:lumMod val="75000"/>
                  </a:schemeClr>
                </a:solidFill>
              </a:rPr>
              <a:t> a </a:t>
            </a:r>
            <a:r>
              <a:rPr lang="it-IT" dirty="0" err="1">
                <a:solidFill>
                  <a:schemeClr val="accent6">
                    <a:lumMod val="75000"/>
                  </a:schemeClr>
                </a:solidFill>
              </a:rPr>
              <a:t>shift</a:t>
            </a:r>
            <a:r>
              <a:rPr lang="it-IT" dirty="0">
                <a:solidFill>
                  <a:schemeClr val="accent6">
                    <a:lumMod val="75000"/>
                  </a:schemeClr>
                </a:solidFill>
              </a:rPr>
              <a:t> to a </a:t>
            </a:r>
            <a:r>
              <a:rPr lang="it-IT" i="1" dirty="0" err="1">
                <a:solidFill>
                  <a:schemeClr val="accent6">
                    <a:lumMod val="75000"/>
                  </a:schemeClr>
                </a:solidFill>
              </a:rPr>
              <a:t>client-server</a:t>
            </a:r>
            <a:r>
              <a:rPr lang="it-IT" dirty="0">
                <a:solidFill>
                  <a:schemeClr val="accent6">
                    <a:lumMod val="75000"/>
                  </a:schemeClr>
                </a:solidFill>
              </a:rPr>
              <a:t> model</a:t>
            </a:r>
          </a:p>
          <a:p>
            <a:pPr lvl="1"/>
            <a:r>
              <a:rPr lang="it-IT" dirty="0"/>
              <a:t>Do </a:t>
            </a:r>
            <a:r>
              <a:rPr lang="it-IT" dirty="0" err="1"/>
              <a:t>not</a:t>
            </a:r>
            <a:r>
              <a:rPr lang="it-IT" dirty="0"/>
              <a:t> </a:t>
            </a:r>
            <a:r>
              <a:rPr lang="it-IT" dirty="0" err="1"/>
              <a:t>uses</a:t>
            </a:r>
            <a:r>
              <a:rPr lang="it-IT" dirty="0"/>
              <a:t> </a:t>
            </a:r>
            <a:r>
              <a:rPr lang="it-IT" dirty="0" err="1"/>
              <a:t>functions</a:t>
            </a:r>
            <a:r>
              <a:rPr lang="it-IT" dirty="0"/>
              <a:t> for processing data</a:t>
            </a:r>
          </a:p>
          <a:p>
            <a:pPr lvl="1"/>
            <a:r>
              <a:rPr lang="it-IT" dirty="0" err="1"/>
              <a:t>Ask</a:t>
            </a:r>
            <a:r>
              <a:rPr lang="it-IT" dirty="0"/>
              <a:t> </a:t>
            </a:r>
            <a:r>
              <a:rPr lang="it-IT" dirty="0" err="1"/>
              <a:t>entities</a:t>
            </a:r>
            <a:r>
              <a:rPr lang="it-IT" dirty="0"/>
              <a:t> to </a:t>
            </a:r>
            <a:r>
              <a:rPr lang="it-IT" dirty="0" err="1"/>
              <a:t>deliver</a:t>
            </a:r>
            <a:r>
              <a:rPr lang="it-IT" dirty="0"/>
              <a:t> </a:t>
            </a:r>
            <a:r>
              <a:rPr lang="it-IT" dirty="0" err="1"/>
              <a:t>services</a:t>
            </a:r>
            <a:r>
              <a:rPr lang="it-IT" dirty="0"/>
              <a:t> </a:t>
            </a:r>
            <a:r>
              <a:rPr lang="it-IT" dirty="0" err="1"/>
              <a:t>using</a:t>
            </a:r>
            <a:r>
              <a:rPr lang="it-IT" dirty="0"/>
              <a:t> </a:t>
            </a:r>
            <a:r>
              <a:rPr lang="it-IT" dirty="0" err="1"/>
              <a:t>internal</a:t>
            </a:r>
            <a:r>
              <a:rPr lang="it-IT" dirty="0"/>
              <a:t> data</a:t>
            </a:r>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21</a:t>
            </a:fld>
            <a:endParaRPr lang="it-IT"/>
          </a:p>
        </p:txBody>
      </p:sp>
      <p:sp>
        <p:nvSpPr>
          <p:cNvPr id="5" name="Rectangle 3">
            <a:extLst>
              <a:ext uri="{FF2B5EF4-FFF2-40B4-BE49-F238E27FC236}">
                <a16:creationId xmlns:a16="http://schemas.microsoft.com/office/drawing/2014/main" id="{7F54DD24-3B45-A741-B086-352163341AB4}"/>
              </a:ext>
            </a:extLst>
          </p:cNvPr>
          <p:cNvSpPr txBox="1">
            <a:spLocks noChangeArrowheads="1"/>
          </p:cNvSpPr>
          <p:nvPr/>
        </p:nvSpPr>
        <p:spPr>
          <a:xfrm>
            <a:off x="1981200" y="3900190"/>
            <a:ext cx="4040188" cy="240913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operation</a:t>
            </a:r>
            <a:r>
              <a:rPr lang="it-IT" sz="2800" i="1" dirty="0"/>
              <a:t>(</a:t>
            </a:r>
            <a:r>
              <a:rPr lang="it-IT" sz="2800" i="1" dirty="0" err="1"/>
              <a:t>object</a:t>
            </a:r>
            <a:r>
              <a:rPr lang="it-IT" sz="2800" i="1" dirty="0"/>
              <a:t>, </a:t>
            </a:r>
            <a:r>
              <a:rPr lang="it-IT" sz="2800" i="1" dirty="0" err="1"/>
              <a:t>params</a:t>
            </a:r>
            <a:r>
              <a:rPr lang="it-IT" sz="2800" i="1" dirty="0"/>
              <a:t>)</a:t>
            </a:r>
          </a:p>
          <a:p>
            <a:pPr>
              <a:buFont typeface="Symbol" pitchFamily="18" charset="2"/>
              <a:buNone/>
            </a:pPr>
            <a:endParaRPr lang="it-IT" sz="2800" dirty="0"/>
          </a:p>
          <a:p>
            <a:pPr>
              <a:buFont typeface="Symbol" pitchFamily="18" charset="2"/>
              <a:buNone/>
            </a:pPr>
            <a:r>
              <a:rPr lang="it-IT" sz="2800" dirty="0"/>
              <a:t>For </a:t>
            </a:r>
            <a:r>
              <a:rPr lang="it-IT" sz="2800" dirty="0" err="1"/>
              <a:t>example</a:t>
            </a:r>
            <a:r>
              <a:rPr lang="it-IT" sz="2800" dirty="0"/>
              <a:t>:</a:t>
            </a:r>
          </a:p>
          <a:p>
            <a:pPr>
              <a:buFont typeface="Symbol" pitchFamily="18" charset="2"/>
              <a:buNone/>
            </a:pPr>
            <a:r>
              <a:rPr lang="it-IT" sz="2800" i="1" dirty="0" err="1"/>
              <a:t>search</a:t>
            </a:r>
            <a:r>
              <a:rPr lang="it-IT" sz="2800" i="1" dirty="0"/>
              <a:t>(</a:t>
            </a:r>
            <a:r>
              <a:rPr lang="it-IT" sz="2800" i="1" dirty="0" err="1"/>
              <a:t>vector</a:t>
            </a:r>
            <a:r>
              <a:rPr lang="it-IT" sz="2800" i="1" dirty="0"/>
              <a:t>, </a:t>
            </a:r>
            <a:r>
              <a:rPr lang="it-IT" sz="2800" i="1" dirty="0" err="1"/>
              <a:t>value</a:t>
            </a:r>
            <a:r>
              <a:rPr lang="it-IT" sz="2800" i="1" dirty="0"/>
              <a:t>)</a:t>
            </a:r>
          </a:p>
          <a:p>
            <a:endParaRPr lang="it-IT" sz="2800" dirty="0"/>
          </a:p>
        </p:txBody>
      </p:sp>
      <p:sp>
        <p:nvSpPr>
          <p:cNvPr id="6" name="Rectangle 4">
            <a:extLst>
              <a:ext uri="{FF2B5EF4-FFF2-40B4-BE49-F238E27FC236}">
                <a16:creationId xmlns:a16="http://schemas.microsoft.com/office/drawing/2014/main" id="{15F46F9A-3CC1-7D4D-B3D8-0111232AAA13}"/>
              </a:ext>
            </a:extLst>
          </p:cNvPr>
          <p:cNvSpPr txBox="1">
            <a:spLocks noChangeArrowheads="1"/>
          </p:cNvSpPr>
          <p:nvPr/>
        </p:nvSpPr>
        <p:spPr>
          <a:xfrm>
            <a:off x="6083775" y="3900190"/>
            <a:ext cx="4041775" cy="24625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object.operation</a:t>
            </a:r>
            <a:r>
              <a:rPr lang="it-IT" sz="2800" i="1" dirty="0"/>
              <a:t>(</a:t>
            </a:r>
            <a:r>
              <a:rPr lang="it-IT" sz="2800" i="1" dirty="0" err="1"/>
              <a:t>params</a:t>
            </a:r>
            <a:r>
              <a:rPr lang="it-IT" sz="2800" i="1" dirty="0"/>
              <a:t>)</a:t>
            </a:r>
          </a:p>
          <a:p>
            <a:pPr>
              <a:buFont typeface="Symbol" pitchFamily="18" charset="2"/>
              <a:buNone/>
            </a:pPr>
            <a:endParaRPr lang="it-IT" sz="2800" dirty="0"/>
          </a:p>
          <a:p>
            <a:pPr>
              <a:buFont typeface="Arial"/>
              <a:buNone/>
            </a:pPr>
            <a:r>
              <a:rPr lang="it-IT" sz="2800" dirty="0"/>
              <a:t>For </a:t>
            </a:r>
            <a:r>
              <a:rPr lang="it-IT" sz="2800" dirty="0" err="1"/>
              <a:t>example</a:t>
            </a:r>
            <a:r>
              <a:rPr lang="it-IT" sz="2800" dirty="0"/>
              <a:t>:</a:t>
            </a:r>
          </a:p>
          <a:p>
            <a:pPr>
              <a:buFont typeface="Symbol" pitchFamily="18" charset="2"/>
              <a:buNone/>
            </a:pPr>
            <a:r>
              <a:rPr lang="it-IT" sz="2800" i="1" dirty="0" err="1"/>
              <a:t>vector.search</a:t>
            </a:r>
            <a:r>
              <a:rPr lang="it-IT" sz="2800" i="1" dirty="0"/>
              <a:t>(</a:t>
            </a:r>
            <a:r>
              <a:rPr lang="it-IT" sz="2800" i="1" dirty="0" err="1"/>
              <a:t>value</a:t>
            </a:r>
            <a:r>
              <a:rPr lang="it-IT" sz="2800" i="1" dirty="0"/>
              <a:t>)</a:t>
            </a:r>
          </a:p>
          <a:p>
            <a:pPr>
              <a:buFont typeface="Symbol" pitchFamily="18" charset="2"/>
              <a:buNone/>
            </a:pPr>
            <a:endParaRPr lang="it-IT"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15680" y="1844824"/>
            <a:ext cx="7222736" cy="4574929"/>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3" name="Content Placeholder 2"/>
          <p:cNvSpPr>
            <a:spLocks noGrp="1"/>
          </p:cNvSpPr>
          <p:nvPr>
            <p:ph idx="1"/>
          </p:nvPr>
        </p:nvSpPr>
        <p:spPr/>
        <p:txBody>
          <a:bodyPr>
            <a:normAutofit/>
          </a:bodyPr>
          <a:lstStyle/>
          <a:p>
            <a:r>
              <a:rPr lang="en-US" sz="2800" dirty="0"/>
              <a:t>Given an object oriented program, we have to:</a:t>
            </a:r>
          </a:p>
          <a:p>
            <a:pPr lvl="1"/>
            <a:r>
              <a:rPr lang="en-US" sz="2400" dirty="0"/>
              <a:t>Identify the needed components</a:t>
            </a:r>
          </a:p>
          <a:p>
            <a:pPr lvl="1"/>
            <a:r>
              <a:rPr lang="en-US" sz="2400" dirty="0"/>
              <a:t>Define component interfaces</a:t>
            </a:r>
          </a:p>
          <a:p>
            <a:pPr lvl="1"/>
            <a:r>
              <a:rPr lang="en-US" sz="2400" dirty="0"/>
              <a:t>Define how components interact each other through their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5" name="Content Placeholder 1" descr="Screen Shot 2016-03-04 at 19.18.31.png">
            <a:extLst>
              <a:ext uri="{FF2B5EF4-FFF2-40B4-BE49-F238E27FC236}">
                <a16:creationId xmlns:a16="http://schemas.microsoft.com/office/drawing/2014/main" id="{E94D49DE-0B8A-764D-92EF-7894B80DA3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363" b="-1064"/>
          <a:stretch/>
        </p:blipFill>
        <p:spPr>
          <a:xfrm>
            <a:off x="1631505" y="3853502"/>
            <a:ext cx="8895818" cy="2023771"/>
          </a:xfrm>
          <a:prstGeom prst="rect">
            <a:avLst/>
          </a:prstGeom>
        </p:spPr>
      </p:pic>
    </p:spTree>
    <p:extLst>
      <p:ext uri="{BB962C8B-B14F-4D97-AF65-F5344CB8AC3E}">
        <p14:creationId xmlns:p14="http://schemas.microsoft.com/office/powerpoint/2010/main" val="140346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C99-4FAB-844D-87A6-1AC69E28310B}"/>
              </a:ext>
            </a:extLst>
          </p:cNvPr>
          <p:cNvSpPr>
            <a:spLocks noGrp="1"/>
          </p:cNvSpPr>
          <p:nvPr>
            <p:ph type="title"/>
          </p:nvPr>
        </p:nvSpPr>
        <p:spPr/>
        <p:txBody>
          <a:bodyPr/>
          <a:lstStyle/>
          <a:p>
            <a:r>
              <a:rPr lang="en-US" dirty="0"/>
              <a:t>Classes and objects</a:t>
            </a:r>
            <a:endParaRPr lang="it-IT" dirty="0"/>
          </a:p>
        </p:txBody>
      </p:sp>
      <p:sp>
        <p:nvSpPr>
          <p:cNvPr id="11" name="Content Placeholder 10">
            <a:extLst>
              <a:ext uri="{FF2B5EF4-FFF2-40B4-BE49-F238E27FC236}">
                <a16:creationId xmlns:a16="http://schemas.microsoft.com/office/drawing/2014/main" id="{6FC0F007-0B7A-394B-8F28-4188EFEF70C3}"/>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Car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Car(color, brand, model,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this.color</a:t>
            </a:r>
            <a:r>
              <a:rPr lang="it-IT" sz="1200" dirty="0">
                <a:latin typeface="Consolas" panose="020B0609020204030204" pitchFamily="49" charset="0"/>
                <a:cs typeface="Consolas" panose="020B0609020204030204" pitchFamily="49" charset="0"/>
              </a:rPr>
              <a:t> =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this.brand</a:t>
            </a:r>
            <a:r>
              <a:rPr lang="it-IT" sz="1200" dirty="0">
                <a:latin typeface="Consolas" panose="020B0609020204030204" pitchFamily="49" charset="0"/>
                <a:cs typeface="Consolas" panose="020B0609020204030204" pitchFamily="49" charset="0"/>
              </a:rPr>
              <a:t> =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this.model</a:t>
            </a:r>
            <a:r>
              <a:rPr lang="it-IT" sz="1200" dirty="0">
                <a:latin typeface="Consolas" panose="020B0609020204030204" pitchFamily="49" charset="0"/>
                <a:cs typeface="Consolas" panose="020B0609020204030204" pitchFamily="49" charset="0"/>
              </a:rPr>
              <a:t> =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this.fuel</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Car c1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Car(Green, Ford, Mustang, Gasoline);</a:t>
            </a:r>
          </a:p>
          <a:p>
            <a:pPr marL="0" indent="0">
              <a:buNone/>
            </a:pPr>
            <a:r>
              <a:rPr lang="it-IT" sz="1200" dirty="0">
                <a:latin typeface="Consolas" panose="020B0609020204030204" pitchFamily="49" charset="0"/>
                <a:cs typeface="Consolas" panose="020B0609020204030204" pitchFamily="49" charset="0"/>
              </a:rPr>
              <a:t>Car c2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a:t>
            </a:r>
            <a:r>
              <a:rPr lang="it-IT" sz="1200" dirty="0" err="1">
                <a:latin typeface="Consolas" panose="020B0609020204030204" pitchFamily="49" charset="0"/>
                <a:cs typeface="Consolas" panose="020B0609020204030204" pitchFamily="49" charset="0"/>
              </a:rPr>
              <a:t>Red</a:t>
            </a:r>
            <a:r>
              <a:rPr lang="it-IT" sz="1200" dirty="0">
                <a:latin typeface="Consolas" panose="020B0609020204030204" pitchFamily="49" charset="0"/>
                <a:cs typeface="Consolas" panose="020B0609020204030204" pitchFamily="49" charset="0"/>
              </a:rPr>
              <a:t>, Toyota, </a:t>
            </a:r>
            <a:r>
              <a:rPr lang="it-IT" sz="1200" dirty="0" err="1">
                <a:latin typeface="Consolas" panose="020B0609020204030204" pitchFamily="49" charset="0"/>
                <a:cs typeface="Consolas" panose="020B0609020204030204" pitchFamily="49" charset="0"/>
              </a:rPr>
              <a:t>Prius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Electricity</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Car c3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Car(Blue, VW, Golf, Diesel);</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p:txBody>
      </p:sp>
      <p:pic>
        <p:nvPicPr>
          <p:cNvPr id="13" name="Content Placeholder 12">
            <a:extLst>
              <a:ext uri="{FF2B5EF4-FFF2-40B4-BE49-F238E27FC236}">
                <a16:creationId xmlns:a16="http://schemas.microsoft.com/office/drawing/2014/main" id="{1FEFD553-5DBB-0D4B-8F1A-F62029179131}"/>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12391" y="1844824"/>
            <a:ext cx="5633342" cy="4281340"/>
          </a:xfrm>
        </p:spPr>
      </p:pic>
      <p:sp>
        <p:nvSpPr>
          <p:cNvPr id="4" name="Slide Number Placeholder 3">
            <a:extLst>
              <a:ext uri="{FF2B5EF4-FFF2-40B4-BE49-F238E27FC236}">
                <a16:creationId xmlns:a16="http://schemas.microsoft.com/office/drawing/2014/main" id="{6217D7F1-55D3-2243-A9CF-E137FF8FF22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41339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sz="half" idx="1"/>
          </p:nvPr>
        </p:nvSpPr>
        <p:spPr/>
        <p:txBody>
          <a:bodyPr>
            <a:normAutofit fontScale="92500" lnSpcReduction="10000"/>
          </a:bodyPr>
          <a:lstStyle/>
          <a:p>
            <a:r>
              <a:rPr lang="en-US" dirty="0"/>
              <a:t> </a:t>
            </a:r>
            <a:r>
              <a:rPr lang="en-US" dirty="0">
                <a:solidFill>
                  <a:srgbClr val="E46C0A"/>
                </a:solidFill>
              </a:rPr>
              <a:t>Class </a:t>
            </a:r>
            <a:r>
              <a:rPr lang="en-US" dirty="0"/>
              <a:t>(the description of objects’ structure):</a:t>
            </a:r>
          </a:p>
          <a:p>
            <a:pPr lvl="1"/>
            <a:r>
              <a:rPr lang="en-US" dirty="0"/>
              <a:t>Data (</a:t>
            </a:r>
            <a:r>
              <a:rPr lang="en-US" dirty="0">
                <a:solidFill>
                  <a:srgbClr val="E46C0A"/>
                </a:solidFill>
              </a:rPr>
              <a:t>ATTRIBUTES</a:t>
            </a:r>
            <a:r>
              <a:rPr lang="en-US" dirty="0"/>
              <a:t>)</a:t>
            </a:r>
          </a:p>
          <a:p>
            <a:pPr lvl="1"/>
            <a:r>
              <a:rPr lang="en-US" dirty="0"/>
              <a:t>Operations (</a:t>
            </a:r>
            <a:r>
              <a:rPr lang="en-US" dirty="0">
                <a:solidFill>
                  <a:srgbClr val="E46C0A"/>
                </a:solidFill>
              </a:rPr>
              <a:t>METHODS</a:t>
            </a:r>
            <a:r>
              <a:rPr lang="en-US" dirty="0"/>
              <a:t>)</a:t>
            </a:r>
          </a:p>
          <a:p>
            <a:r>
              <a:rPr lang="en-US" dirty="0">
                <a:solidFill>
                  <a:srgbClr val="E46C0A"/>
                </a:solidFill>
              </a:rPr>
              <a:t>Object </a:t>
            </a:r>
            <a:r>
              <a:rPr lang="en-US" dirty="0"/>
              <a:t>(class instance)</a:t>
            </a:r>
          </a:p>
          <a:p>
            <a:pPr lvl="1"/>
            <a:r>
              <a:rPr lang="en-US" dirty="0"/>
              <a:t>Identity</a:t>
            </a:r>
          </a:p>
          <a:p>
            <a:pPr lvl="1"/>
            <a:r>
              <a:rPr lang="en-US" dirty="0"/>
              <a:t>Type</a:t>
            </a:r>
          </a:p>
          <a:p>
            <a:pPr lvl="1"/>
            <a:r>
              <a:rPr lang="en-US" dirty="0"/>
              <a:t>Internal state</a:t>
            </a:r>
          </a:p>
        </p:txBody>
      </p:sp>
      <p:sp>
        <p:nvSpPr>
          <p:cNvPr id="8" name="Content Placeholder 7">
            <a:extLst>
              <a:ext uri="{FF2B5EF4-FFF2-40B4-BE49-F238E27FC236}">
                <a16:creationId xmlns:a16="http://schemas.microsoft.com/office/drawing/2014/main" id="{9E608809-51D6-D247-B31D-D935E0CDD3CC}"/>
              </a:ext>
            </a:extLst>
          </p:cNvPr>
          <p:cNvSpPr>
            <a:spLocks noGrp="1"/>
          </p:cNvSpPr>
          <p:nvPr>
            <p:ph sz="half" idx="2"/>
          </p:nvPr>
        </p:nvSpPr>
        <p:spPr/>
        <p:txBody>
          <a:bodyPr>
            <a:normAutofit fontScale="92500" lnSpcReduction="10000"/>
          </a:bodyPr>
          <a:lstStyle/>
          <a:p>
            <a:r>
              <a:rPr lang="en-GB" dirty="0"/>
              <a:t>A class is like a type definition. No data is allocated until an object is created from the class</a:t>
            </a:r>
          </a:p>
          <a:p>
            <a:r>
              <a:rPr lang="en-GB" dirty="0"/>
              <a:t>The creation of an object is called instantiation. The created object is often called an instance</a:t>
            </a:r>
          </a:p>
          <a:p>
            <a:r>
              <a:rPr lang="en-GB" dirty="0"/>
              <a:t>No limit to the number of objects that can be created from a class</a:t>
            </a:r>
          </a:p>
          <a:p>
            <a:r>
              <a:rPr lang="en-GB" dirty="0"/>
              <a:t>Each object is independent. Changing one object doesn't change the others</a:t>
            </a:r>
          </a:p>
          <a:p>
            <a:endParaRPr lang="en-GB" dirty="0"/>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638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the wrapping up of data under a single unit</a:t>
            </a:r>
            <a:r>
              <a:rPr lang="en-GB" sz="2600" dirty="0"/>
              <a:t>. It is the mechanism that binds together code and the data it manipulates.</a:t>
            </a:r>
          </a:p>
          <a:p>
            <a:r>
              <a:rPr lang="en-GB" sz="2600" dirty="0"/>
              <a:t>Another way to think about encapsulation is, it is a protective shield that prevents the data from being accessed by the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27</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850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10000"/>
          </a:bodyPr>
          <a:lstStyle/>
          <a:p>
            <a:r>
              <a:rPr lang="en-GB" dirty="0"/>
              <a:t>In Java, a class can inherit attributes and methods from another class.</a:t>
            </a:r>
          </a:p>
          <a:p>
            <a:r>
              <a:rPr lang="en-GB" dirty="0"/>
              <a:t>The class that inherits the properties is known as the sub-class or the child class. The class from which the properties are inherited is known as the superclass or the parent class.</a:t>
            </a:r>
          </a:p>
          <a:p>
            <a:r>
              <a:rPr lang="en-GB" dirty="0"/>
              <a:t>In Inheritance, the properties of the parent class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a:xfrm>
            <a:off x="6197600" y="1600201"/>
            <a:ext cx="5994400" cy="4525963"/>
          </a:xfrm>
        </p:spPr>
        <p:txBody>
          <a:bodyPr>
            <a:noAutofit/>
          </a:bodyPr>
          <a:lstStyle/>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namedPoint.h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&lt;</a:t>
            </a:r>
            <a:r>
              <a:rPr lang="en-GB" sz="1600" dirty="0" err="1">
                <a:latin typeface="Consolas" panose="020B0609020204030204" pitchFamily="49" charset="0"/>
                <a:cs typeface="Consolas" panose="020B0609020204030204" pitchFamily="49" charset="0"/>
              </a:rPr>
              <a:t>stdio.h</a:t>
            </a:r>
            <a:r>
              <a:rPr lang="en-GB" sz="1600" dirty="0">
                <a:latin typeface="Consolas" panose="020B0609020204030204" pitchFamily="49" charset="0"/>
                <a:cs typeface="Consolas" panose="020B0609020204030204" pitchFamily="49" charset="0"/>
              </a:rPr>
              <a:t>&gt;</a:t>
            </a:r>
          </a:p>
          <a:p>
            <a:pPr marL="0" indent="0">
              <a:buNone/>
            </a:pPr>
            <a:r>
              <a:rPr lang="en-GB" sz="1600" dirty="0">
                <a:latin typeface="Consolas" panose="020B0609020204030204" pitchFamily="49" charset="0"/>
                <a:cs typeface="Consolas" panose="020B0609020204030204" pitchFamily="49" charset="0"/>
              </a:rPr>
              <a:t>int main(int ac, char** </a:t>
            </a:r>
            <a:r>
              <a:rPr lang="en-GB" sz="1600" dirty="0" err="1">
                <a:latin typeface="Consolas" panose="020B0609020204030204" pitchFamily="49" charset="0"/>
                <a:cs typeface="Consolas" panose="020B0609020204030204" pitchFamily="49" charset="0"/>
              </a:rPr>
              <a:t>av</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origin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(0.0, 0.0, "origin");</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(1.0, 1.0,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("distance=%f\n", distance(</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(struct Point*) </a:t>
            </a:r>
            <a:r>
              <a:rPr lang="en-GB" sz="1600" dirty="0" err="1">
                <a:solidFill>
                  <a:schemeClr val="accent6">
                    <a:lumMod val="75000"/>
                  </a:schemeClr>
                </a:solidFill>
                <a:latin typeface="Consolas" panose="020B0609020204030204" pitchFamily="49" charset="0"/>
                <a:cs typeface="Consolas" panose="020B0609020204030204" pitchFamily="49" charset="0"/>
              </a:rPr>
              <a:t>upperRight</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endParaRPr lang="en-IT" sz="16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solidFill>
                  <a:schemeClr val="accent6">
                    <a:lumMod val="75000"/>
                  </a:schemeClr>
                </a:solidFill>
              </a:rPr>
              <a:t>Polymorphism uses inherited methods to perform the same action in different ways.</a:t>
            </a:r>
          </a:p>
          <a:p>
            <a:r>
              <a:rPr lang="en-GB" i="1" dirty="0"/>
              <a:t>Tell-Don’t-Ask</a:t>
            </a:r>
            <a:r>
              <a:rPr lang="en-GB" dirty="0"/>
              <a:t>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void copy() {</a:t>
            </a:r>
          </a:p>
          <a:p>
            <a:pPr marL="0" indent="0">
              <a:buNone/>
            </a:pPr>
            <a:r>
              <a:rPr lang="en-GB" sz="1400" dirty="0">
                <a:latin typeface="Consolas" panose="020B0609020204030204" pitchFamily="49" charset="0"/>
                <a:cs typeface="Consolas" panose="020B0609020204030204" pitchFamily="49" charset="0"/>
              </a:rPr>
              <a:t>  int c;</a:t>
            </a:r>
          </a:p>
          <a:p>
            <a:pPr marL="0" indent="0">
              <a:buNone/>
            </a:pPr>
            <a:r>
              <a:rPr lang="en-GB" sz="1400" dirty="0">
                <a:latin typeface="Consolas" panose="020B0609020204030204" pitchFamily="49" charset="0"/>
                <a:cs typeface="Consolas" panose="020B0609020204030204" pitchFamily="49" charset="0"/>
              </a:rPr>
              <a:t>  while ((c = </a:t>
            </a:r>
            <a:r>
              <a:rPr lang="en-GB" sz="1400" dirty="0" err="1">
                <a:latin typeface="Consolas" panose="020B0609020204030204" pitchFamily="49" charset="0"/>
                <a:cs typeface="Consolas" panose="020B0609020204030204" pitchFamily="49" charset="0"/>
              </a:rPr>
              <a:t>getchar</a:t>
            </a:r>
            <a:r>
              <a:rPr lang="en-GB" sz="1400" dirty="0">
                <a:latin typeface="Consolas" panose="020B0609020204030204" pitchFamily="49" charset="0"/>
                <a:cs typeface="Consolas" panose="020B0609020204030204" pitchFamily="49" charset="0"/>
              </a:rPr>
              <a:t>()) != EOF)</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putchar</a:t>
            </a:r>
            <a:r>
              <a:rPr lang="en-GB" sz="1400" dirty="0">
                <a:latin typeface="Consolas" panose="020B0609020204030204" pitchFamily="49" charset="0"/>
                <a:cs typeface="Consolas" panose="020B0609020204030204" pitchFamily="49" charset="0"/>
              </a:rPr>
              <a:t>(c);</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FILE {</a:t>
            </a:r>
          </a:p>
          <a:p>
            <a:pPr marL="0" indent="0">
              <a:buNone/>
            </a:pPr>
            <a:r>
              <a:rPr lang="en-GB" sz="1400" dirty="0">
                <a:latin typeface="Consolas" panose="020B0609020204030204" pitchFamily="49" charset="0"/>
                <a:cs typeface="Consolas" panose="020B0609020204030204" pitchFamily="49" charset="0"/>
              </a:rPr>
              <a:t>  void (*open)(char* name, int mode);</a:t>
            </a:r>
          </a:p>
          <a:p>
            <a:pPr marL="0" indent="0">
              <a:buNone/>
            </a:pPr>
            <a:r>
              <a:rPr lang="en-GB" sz="1400" dirty="0">
                <a:latin typeface="Consolas" panose="020B0609020204030204" pitchFamily="49" charset="0"/>
                <a:cs typeface="Consolas" panose="020B0609020204030204" pitchFamily="49" charset="0"/>
              </a:rPr>
              <a:t>  void (*close)();</a:t>
            </a:r>
          </a:p>
          <a:p>
            <a:pPr marL="0" indent="0">
              <a:buNone/>
            </a:pPr>
            <a:r>
              <a:rPr lang="en-GB" sz="1400" dirty="0">
                <a:latin typeface="Consolas" panose="020B0609020204030204" pitchFamily="49" charset="0"/>
                <a:cs typeface="Consolas" panose="020B0609020204030204" pitchFamily="49" charset="0"/>
              </a:rPr>
              <a:t>  int (*read)();</a:t>
            </a:r>
          </a:p>
          <a:p>
            <a:pPr marL="0" indent="0">
              <a:buNone/>
            </a:pPr>
            <a:r>
              <a:rPr lang="en-GB" sz="1400" dirty="0">
                <a:latin typeface="Consolas" panose="020B0609020204030204" pitchFamily="49" charset="0"/>
                <a:cs typeface="Consolas" panose="020B0609020204030204" pitchFamily="49" charset="0"/>
              </a:rPr>
              <a:t>  void (*write)(char);</a:t>
            </a:r>
          </a:p>
          <a:p>
            <a:pPr marL="0" indent="0">
              <a:buNone/>
            </a:pPr>
            <a:r>
              <a:rPr lang="en-GB" sz="1400" dirty="0">
                <a:latin typeface="Consolas" panose="020B0609020204030204" pitchFamily="49" charset="0"/>
                <a:cs typeface="Consolas" panose="020B0609020204030204" pitchFamily="49" charset="0"/>
              </a:rPr>
              <a:t>  void (*seek)(long index, int mode);</a:t>
            </a:r>
          </a:p>
          <a:p>
            <a:pPr marL="0" indent="0">
              <a:buNone/>
            </a:pP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solidFill>
                  <a:schemeClr val="accent6">
                    <a:lumMod val="75000"/>
                  </a:schemeClr>
                </a:solidFill>
              </a:rPr>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Advantages</a:t>
            </a:r>
            <a:r>
              <a:rPr lang="it-IT" dirty="0"/>
              <a:t> of OOP</a:t>
            </a:r>
          </a:p>
        </p:txBody>
      </p:sp>
      <p:sp>
        <p:nvSpPr>
          <p:cNvPr id="4" name="Segnaposto contenuto 3"/>
          <p:cNvSpPr>
            <a:spLocks noGrp="1"/>
          </p:cNvSpPr>
          <p:nvPr>
            <p:ph idx="1"/>
          </p:nvPr>
        </p:nvSpPr>
        <p:spPr/>
        <p:txBody>
          <a:bodyPr>
            <a:normAutofit lnSpcReduction="10000"/>
          </a:bodyPr>
          <a:lstStyle/>
          <a:p>
            <a:r>
              <a:rPr lang="it-IT" dirty="0">
                <a:solidFill>
                  <a:schemeClr val="accent6">
                    <a:lumMod val="75000"/>
                  </a:schemeClr>
                </a:solidFill>
              </a:rPr>
              <a:t>Cooperative </a:t>
            </a:r>
            <a:r>
              <a:rPr lang="it-IT" dirty="0" err="1">
                <a:solidFill>
                  <a:schemeClr val="accent6">
                    <a:lumMod val="75000"/>
                  </a:schemeClr>
                </a:solidFill>
              </a:rPr>
              <a:t>development</a:t>
            </a:r>
            <a:r>
              <a:rPr lang="it-IT" dirty="0">
                <a:solidFill>
                  <a:schemeClr val="accent6">
                    <a:lumMod val="75000"/>
                  </a:schemeClr>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E46C0A"/>
                </a:solidFill>
              </a:rPr>
              <a:t>Incremental</a:t>
            </a:r>
            <a:r>
              <a:rPr lang="it-IT" dirty="0">
                <a:solidFill>
                  <a:srgbClr val="E46C0A"/>
                </a:solidFill>
              </a:rPr>
              <a:t> design and </a:t>
            </a:r>
            <a:r>
              <a:rPr lang="it-IT" dirty="0" err="1">
                <a:solidFill>
                  <a:srgbClr val="E46C0A"/>
                </a:solidFill>
              </a:rPr>
              <a:t>development</a:t>
            </a:r>
            <a:endParaRPr lang="it-IT" dirty="0">
              <a:solidFill>
                <a:srgbClr val="E46C0A"/>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E46C0A"/>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34</a:t>
            </a:fld>
            <a:endParaRPr lang="it-IT"/>
          </a:p>
        </p:txBody>
      </p:sp>
    </p:spTree>
    <p:extLst>
      <p:ext uri="{BB962C8B-B14F-4D97-AF65-F5344CB8AC3E}">
        <p14:creationId xmlns:p14="http://schemas.microsoft.com/office/powerpoint/2010/main" val="156718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p:txBody>
          <a:bodyPr/>
          <a:lstStyle/>
          <a:p>
            <a:pPr eaLnBrk="1" hangingPunct="1"/>
            <a:r>
              <a:rPr lang="it-IT" cap="none" dirty="0" err="1"/>
              <a:t>Disadvantages</a:t>
            </a:r>
            <a:r>
              <a:rPr lang="it-IT" cap="none" dirty="0"/>
              <a:t> of OOP</a:t>
            </a:r>
          </a:p>
        </p:txBody>
      </p:sp>
      <p:sp>
        <p:nvSpPr>
          <p:cNvPr id="72707" name="Rectangle 3"/>
          <p:cNvSpPr>
            <a:spLocks noGrp="1" noChangeArrowheads="1"/>
          </p:cNvSpPr>
          <p:nvPr>
            <p:ph idx="1"/>
          </p:nvPr>
        </p:nvSpPr>
        <p:spPr/>
        <p:txBody>
          <a:bodyPr>
            <a:normAutofit/>
          </a:bodyPr>
          <a:lstStyle/>
          <a:p>
            <a:pPr eaLnBrk="1" hangingPunct="1"/>
            <a:r>
              <a:rPr lang="it-IT" sz="2800" dirty="0" err="1">
                <a:solidFill>
                  <a:schemeClr val="accent6">
                    <a:lumMod val="75000"/>
                  </a:schemeClr>
                </a:solidFill>
              </a:rPr>
              <a:t>Needs</a:t>
            </a:r>
            <a:r>
              <a:rPr lang="it-IT" sz="2800" dirty="0">
                <a:solidFill>
                  <a:schemeClr val="accent6">
                    <a:lumMod val="75000"/>
                  </a:schemeClr>
                </a:solidFill>
              </a:rPr>
              <a:t> a Object </a:t>
            </a:r>
            <a:r>
              <a:rPr lang="it-IT" sz="2800" dirty="0" err="1">
                <a:solidFill>
                  <a:schemeClr val="accent6">
                    <a:lumMod val="75000"/>
                  </a:schemeClr>
                </a:solidFill>
              </a:rPr>
              <a:t>Oriented</a:t>
            </a:r>
            <a:r>
              <a:rPr lang="it-IT" sz="2800" dirty="0">
                <a:solidFill>
                  <a:schemeClr val="accent6">
                    <a:lumMod val="75000"/>
                  </a:schemeClr>
                </a:solidFill>
              </a:rPr>
              <a:t> way of </a:t>
            </a:r>
            <a:r>
              <a:rPr lang="it-IT" sz="2800" dirty="0" err="1">
                <a:solidFill>
                  <a:schemeClr val="accent6">
                    <a:lumMod val="75000"/>
                  </a:schemeClr>
                </a:solidFill>
              </a:rPr>
              <a:t>thinking</a:t>
            </a:r>
            <a:endParaRPr lang="it-IT" sz="2800" dirty="0">
              <a:solidFill>
                <a:schemeClr val="accent6">
                  <a:lumMod val="75000"/>
                </a:schemeClr>
              </a:solidFill>
            </a:endParaRPr>
          </a:p>
          <a:p>
            <a:r>
              <a:rPr lang="it-IT" sz="2800" dirty="0" err="1">
                <a:solidFill>
                  <a:schemeClr val="accent6">
                    <a:lumMod val="75000"/>
                  </a:schemeClr>
                </a:solidFill>
              </a:rPr>
              <a:t>Complex</a:t>
            </a:r>
            <a:r>
              <a:rPr lang="it-IT" sz="2800" dirty="0">
                <a:solidFill>
                  <a:schemeClr val="accent6">
                    <a:lumMod val="75000"/>
                  </a:schemeClr>
                </a:solidFill>
              </a:rPr>
              <a:t> design </a:t>
            </a:r>
            <a:r>
              <a:rPr lang="it-IT" sz="2800" dirty="0"/>
              <a:t>(e.g., </a:t>
            </a:r>
            <a:r>
              <a:rPr lang="it-IT" sz="2800" dirty="0" err="1"/>
              <a:t>Which</a:t>
            </a:r>
            <a:r>
              <a:rPr lang="it-IT" sz="2800" dirty="0"/>
              <a:t> </a:t>
            </a:r>
            <a:r>
              <a:rPr lang="it-IT" sz="2800" dirty="0" err="1"/>
              <a:t>classes</a:t>
            </a:r>
            <a:r>
              <a:rPr lang="it-IT" sz="2800" dirty="0"/>
              <a:t>?, How </a:t>
            </a:r>
            <a:r>
              <a:rPr lang="it-IT" sz="2800" dirty="0" err="1"/>
              <a:t>many</a:t>
            </a:r>
            <a:r>
              <a:rPr lang="it-IT" sz="2800" dirty="0"/>
              <a:t> </a:t>
            </a:r>
            <a:r>
              <a:rPr lang="it-IT" sz="2800" dirty="0" err="1"/>
              <a:t>classes</a:t>
            </a:r>
            <a:r>
              <a:rPr lang="it-IT" sz="2800" dirty="0"/>
              <a:t>?)</a:t>
            </a:r>
          </a:p>
          <a:p>
            <a:r>
              <a:rPr lang="en-US" sz="2800" dirty="0">
                <a:solidFill>
                  <a:schemeClr val="accent6">
                    <a:lumMod val="75000"/>
                  </a:schemeClr>
                </a:solidFill>
              </a:rPr>
              <a:t>Benefits only occur in large programs</a:t>
            </a:r>
          </a:p>
          <a:p>
            <a:pPr lvl="1"/>
            <a:r>
              <a:rPr lang="en-US" sz="2400" dirty="0"/>
              <a:t>Programs &lt; 1K lines, spaghetti code is still understandable and fast to write</a:t>
            </a:r>
          </a:p>
          <a:p>
            <a:pPr lvl="1"/>
            <a:r>
              <a:rPr lang="en-US" sz="2400" dirty="0"/>
              <a:t>Programs &gt; 10K lines, spaghetti code is no more comprehensible and, thus, not maintainable</a:t>
            </a:r>
          </a:p>
          <a:p>
            <a:endParaRPr lang="it-IT" sz="2800" dirty="0"/>
          </a:p>
        </p:txBody>
      </p:sp>
      <p:sp>
        <p:nvSpPr>
          <p:cNvPr id="72708" name="Segnaposto numero diapositiva 4"/>
          <p:cNvSpPr>
            <a:spLocks noGrp="1"/>
          </p:cNvSpPr>
          <p:nvPr>
            <p:ph type="sldNum" sz="quarter" idx="12"/>
          </p:nvPr>
        </p:nvSpPr>
        <p:spPr bwMode="auto">
          <a:noFill/>
          <a:ln>
            <a:miter lim="800000"/>
            <a:headEnd/>
            <a:tailEnd/>
          </a:ln>
        </p:spPr>
        <p:txBody>
          <a:bodyPr/>
          <a:lstStyle/>
          <a:p>
            <a:fld id="{11DA8C90-8F23-42AC-87C7-16989F4327FF}" type="slidenum">
              <a:rPr lang="it-IT"/>
              <a:pPr/>
              <a:t>35</a:t>
            </a:fld>
            <a:endParaRPr lang="it-IT"/>
          </a:p>
        </p:txBody>
      </p:sp>
    </p:spTree>
    <p:extLst>
      <p:ext uri="{BB962C8B-B14F-4D97-AF65-F5344CB8AC3E}">
        <p14:creationId xmlns:p14="http://schemas.microsoft.com/office/powerpoint/2010/main" val="8546095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57284227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166</TotalTime>
  <Words>2464</Words>
  <Application>Microsoft Macintosh PowerPoint</Application>
  <PresentationFormat>Widescreen</PresentationFormat>
  <Paragraphs>367</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Symbol</vt:lpstr>
      <vt:lpstr>Nicola</vt:lpstr>
      <vt:lpstr>Java From Functions to Objects</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Programming</vt:lpstr>
      <vt:lpstr>Modules and relationships</vt:lpstr>
      <vt:lpstr>Issues</vt:lpstr>
      <vt:lpstr>Issues</vt:lpstr>
      <vt:lpstr>Issues in the long run</vt:lpstr>
      <vt:lpstr>Solution!</vt:lpstr>
      <vt:lpstr>Object-Oriented approach</vt:lpstr>
      <vt:lpstr>Object-Oriented approach</vt:lpstr>
      <vt:lpstr>OOP Engineering Approach</vt:lpstr>
      <vt:lpstr>An engineering approach</vt:lpstr>
      <vt:lpstr>An engineering approach</vt:lpstr>
      <vt:lpstr>An engineering approach</vt:lpstr>
      <vt:lpstr>Classes and objects</vt:lpstr>
      <vt:lpstr>Classes and objects</vt:lpstr>
      <vt:lpstr>OOP Key Features</vt:lpstr>
      <vt:lpstr>Encapsulation</vt:lpstr>
      <vt:lpstr>What it possible before?</vt:lpstr>
      <vt:lpstr>Inheritance</vt:lpstr>
      <vt:lpstr>What it possible before?</vt:lpstr>
      <vt:lpstr>Polymorphism</vt:lpstr>
      <vt:lpstr>What it possible before?</vt:lpstr>
      <vt:lpstr>So What?</vt:lpstr>
      <vt:lpstr>Advantages of OOP</vt:lpstr>
      <vt:lpstr>Disadvantages of OOP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15</cp:revision>
  <dcterms:created xsi:type="dcterms:W3CDTF">2021-09-29T20:05:38Z</dcterms:created>
  <dcterms:modified xsi:type="dcterms:W3CDTF">2022-02-10T16:53:37Z</dcterms:modified>
</cp:coreProperties>
</file>