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7"/>
  </p:notesMasterIdLst>
  <p:handoutMasterIdLst>
    <p:handoutMasterId r:id="rId68"/>
  </p:handoutMasterIdLst>
  <p:sldIdLst>
    <p:sldId id="256" r:id="rId2"/>
    <p:sldId id="432" r:id="rId3"/>
    <p:sldId id="257" r:id="rId4"/>
    <p:sldId id="431" r:id="rId5"/>
    <p:sldId id="258" r:id="rId6"/>
    <p:sldId id="261" r:id="rId7"/>
    <p:sldId id="430" r:id="rId8"/>
    <p:sldId id="267" r:id="rId9"/>
    <p:sldId id="265" r:id="rId10"/>
    <p:sldId id="260" r:id="rId11"/>
    <p:sldId id="272" r:id="rId12"/>
    <p:sldId id="439" r:id="rId13"/>
    <p:sldId id="437" r:id="rId14"/>
    <p:sldId id="435" r:id="rId15"/>
    <p:sldId id="436" r:id="rId16"/>
    <p:sldId id="438" r:id="rId17"/>
    <p:sldId id="434" r:id="rId18"/>
    <p:sldId id="411" r:id="rId19"/>
    <p:sldId id="410" r:id="rId20"/>
    <p:sldId id="282" r:id="rId21"/>
    <p:sldId id="278" r:id="rId22"/>
    <p:sldId id="292" r:id="rId23"/>
    <p:sldId id="274" r:id="rId24"/>
    <p:sldId id="264" r:id="rId25"/>
    <p:sldId id="277" r:id="rId26"/>
    <p:sldId id="391" r:id="rId27"/>
    <p:sldId id="392" r:id="rId28"/>
    <p:sldId id="273" r:id="rId29"/>
    <p:sldId id="374" r:id="rId30"/>
    <p:sldId id="275" r:id="rId31"/>
    <p:sldId id="415" r:id="rId32"/>
    <p:sldId id="393" r:id="rId33"/>
    <p:sldId id="416" r:id="rId34"/>
    <p:sldId id="419" r:id="rId35"/>
    <p:sldId id="418" r:id="rId36"/>
    <p:sldId id="420" r:id="rId37"/>
    <p:sldId id="409" r:id="rId38"/>
    <p:sldId id="414" r:id="rId39"/>
    <p:sldId id="413" r:id="rId40"/>
    <p:sldId id="440" r:id="rId41"/>
    <p:sldId id="379" r:id="rId42"/>
    <p:sldId id="362" r:id="rId43"/>
    <p:sldId id="365" r:id="rId44"/>
    <p:sldId id="366" r:id="rId45"/>
    <p:sldId id="370" r:id="rId46"/>
    <p:sldId id="368" r:id="rId47"/>
    <p:sldId id="372" r:id="rId48"/>
    <p:sldId id="405" r:id="rId49"/>
    <p:sldId id="407" r:id="rId50"/>
    <p:sldId id="406" r:id="rId51"/>
    <p:sldId id="412" r:id="rId52"/>
    <p:sldId id="375" r:id="rId53"/>
    <p:sldId id="394" r:id="rId54"/>
    <p:sldId id="395" r:id="rId55"/>
    <p:sldId id="384" r:id="rId56"/>
    <p:sldId id="383" r:id="rId57"/>
    <p:sldId id="376" r:id="rId58"/>
    <p:sldId id="408" r:id="rId59"/>
    <p:sldId id="422" r:id="rId60"/>
    <p:sldId id="424" r:id="rId61"/>
    <p:sldId id="426" r:id="rId62"/>
    <p:sldId id="427" r:id="rId63"/>
    <p:sldId id="423" r:id="rId64"/>
    <p:sldId id="425" r:id="rId65"/>
    <p:sldId id="421" r:id="rId6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2"/>
    <p:restoredTop sz="96281"/>
  </p:normalViewPr>
  <p:slideViewPr>
    <p:cSldViewPr>
      <p:cViewPr>
        <p:scale>
          <a:sx n="81" d="100"/>
          <a:sy n="81" d="100"/>
        </p:scale>
        <p:origin x="648" y="116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10/02/22</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10/02/22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22</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IntelliJ</a:t>
            </a:r>
            <a:r>
              <a:rPr lang="it-IT" dirty="0"/>
              <a:t> Idea</a:t>
            </a:r>
          </a:p>
        </p:txBody>
      </p:sp>
    </p:spTree>
    <p:extLst>
      <p:ext uri="{BB962C8B-B14F-4D97-AF65-F5344CB8AC3E}">
        <p14:creationId xmlns:p14="http://schemas.microsoft.com/office/powerpoint/2010/main" val="343848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0CB851-08F5-4448-AC2B-CF8D2FACFF5B}"/>
              </a:ext>
            </a:extLst>
          </p:cNvPr>
          <p:cNvSpPr>
            <a:spLocks noGrp="1"/>
          </p:cNvSpPr>
          <p:nvPr>
            <p:ph type="title"/>
          </p:nvPr>
        </p:nvSpPr>
        <p:spPr/>
        <p:txBody>
          <a:bodyPr/>
          <a:lstStyle/>
          <a:p>
            <a:r>
              <a:rPr lang="en-IT" dirty="0"/>
              <a:t>Welcome to IntelliJ Idea</a:t>
            </a:r>
          </a:p>
        </p:txBody>
      </p:sp>
      <p:sp>
        <p:nvSpPr>
          <p:cNvPr id="4" name="Slide Number Placeholder 3">
            <a:extLst>
              <a:ext uri="{FF2B5EF4-FFF2-40B4-BE49-F238E27FC236}">
                <a16:creationId xmlns:a16="http://schemas.microsoft.com/office/drawing/2014/main" id="{ADF44040-4D8D-8944-B2B6-214D6A783775}"/>
              </a:ext>
            </a:extLst>
          </p:cNvPr>
          <p:cNvSpPr>
            <a:spLocks noGrp="1"/>
          </p:cNvSpPr>
          <p:nvPr>
            <p:ph type="sldNum" sz="quarter" idx="12"/>
          </p:nvPr>
        </p:nvSpPr>
        <p:spPr/>
        <p:txBody>
          <a:bodyPr/>
          <a:lstStyle/>
          <a:p>
            <a:fld id="{D2040F39-7941-49A4-B48D-F201B18B6351}" type="slidenum">
              <a:rPr lang="it-IT" smtClean="0"/>
              <a:pPr/>
              <a:t>12</a:t>
            </a:fld>
            <a:endParaRPr lang="it-IT" dirty="0"/>
          </a:p>
        </p:txBody>
      </p:sp>
      <p:pic>
        <p:nvPicPr>
          <p:cNvPr id="13" name="Content Placeholder 12">
            <a:extLst>
              <a:ext uri="{FF2B5EF4-FFF2-40B4-BE49-F238E27FC236}">
                <a16:creationId xmlns:a16="http://schemas.microsoft.com/office/drawing/2014/main" id="{5852DB3C-6014-D04C-BBFB-C2C31E176FA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855181"/>
            <a:ext cx="5384800" cy="4016001"/>
          </a:xfrm>
        </p:spPr>
      </p:pic>
      <p:pic>
        <p:nvPicPr>
          <p:cNvPr id="11" name="Content Placeholder 5">
            <a:extLst>
              <a:ext uri="{FF2B5EF4-FFF2-40B4-BE49-F238E27FC236}">
                <a16:creationId xmlns:a16="http://schemas.microsoft.com/office/drawing/2014/main" id="{C759FA1D-25DB-4B4C-BC27-B86A2B077EB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7600" y="1849593"/>
            <a:ext cx="5384800" cy="4027177"/>
          </a:xfrm>
        </p:spPr>
      </p:pic>
      <p:cxnSp>
        <p:nvCxnSpPr>
          <p:cNvPr id="15" name="Straight Arrow Connector 14">
            <a:extLst>
              <a:ext uri="{FF2B5EF4-FFF2-40B4-BE49-F238E27FC236}">
                <a16:creationId xmlns:a16="http://schemas.microsoft.com/office/drawing/2014/main" id="{CACA4420-27D4-1446-832F-30706528A16D}"/>
              </a:ext>
            </a:extLst>
          </p:cNvPr>
          <p:cNvCxnSpPr>
            <a:cxnSpLocks/>
          </p:cNvCxnSpPr>
          <p:nvPr/>
        </p:nvCxnSpPr>
        <p:spPr>
          <a:xfrm flipV="1">
            <a:off x="5303912" y="2420888"/>
            <a:ext cx="0" cy="172819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33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CEB7-F546-D24A-AB0F-160877F2C9E1}"/>
              </a:ext>
            </a:extLst>
          </p:cNvPr>
          <p:cNvSpPr>
            <a:spLocks noGrp="1"/>
          </p:cNvSpPr>
          <p:nvPr>
            <p:ph type="title"/>
          </p:nvPr>
        </p:nvSpPr>
        <p:spPr/>
        <p:txBody>
          <a:bodyPr>
            <a:normAutofit/>
          </a:bodyPr>
          <a:lstStyle/>
          <a:p>
            <a:r>
              <a:rPr lang="en-IT" sz="3200" dirty="0"/>
              <a:t>File -&gt; Project Structure</a:t>
            </a:r>
          </a:p>
        </p:txBody>
      </p:sp>
      <p:sp>
        <p:nvSpPr>
          <p:cNvPr id="4" name="Slide Number Placeholder 3">
            <a:extLst>
              <a:ext uri="{FF2B5EF4-FFF2-40B4-BE49-F238E27FC236}">
                <a16:creationId xmlns:a16="http://schemas.microsoft.com/office/drawing/2014/main" id="{0304C8D3-80AB-384E-9C20-F57E99F7DB6E}"/>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
        <p:nvSpPr>
          <p:cNvPr id="9" name="Content Placeholder 8">
            <a:extLst>
              <a:ext uri="{FF2B5EF4-FFF2-40B4-BE49-F238E27FC236}">
                <a16:creationId xmlns:a16="http://schemas.microsoft.com/office/drawing/2014/main" id="{ED8A4E69-D411-AA4B-96B3-99A5DC5BF02A}"/>
              </a:ext>
            </a:extLst>
          </p:cNvPr>
          <p:cNvSpPr>
            <a:spLocks noGrp="1"/>
          </p:cNvSpPr>
          <p:nvPr>
            <p:ph sz="half" idx="1"/>
          </p:nvPr>
        </p:nvSpPr>
        <p:spPr/>
        <p:txBody>
          <a:bodyPr/>
          <a:lstStyle/>
          <a:p>
            <a:r>
              <a:rPr lang="en-IT" dirty="0"/>
              <a:t>Download openjdk-17</a:t>
            </a:r>
          </a:p>
          <a:p>
            <a:r>
              <a:rPr lang="en-IT" dirty="0"/>
              <a:t>Select SDK: openjdk-17</a:t>
            </a:r>
          </a:p>
        </p:txBody>
      </p:sp>
      <p:pic>
        <p:nvPicPr>
          <p:cNvPr id="10" name="Content Placeholder 5">
            <a:extLst>
              <a:ext uri="{FF2B5EF4-FFF2-40B4-BE49-F238E27FC236}">
                <a16:creationId xmlns:a16="http://schemas.microsoft.com/office/drawing/2014/main" id="{07098301-A097-E34D-99DB-77C1AF0F5B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72773"/>
            <a:ext cx="5384800" cy="3780817"/>
          </a:xfrm>
        </p:spPr>
      </p:pic>
    </p:spTree>
    <p:extLst>
      <p:ext uri="{BB962C8B-B14F-4D97-AF65-F5344CB8AC3E}">
        <p14:creationId xmlns:p14="http://schemas.microsoft.com/office/powerpoint/2010/main" val="20128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257B-BB9F-9D41-BC8A-CB5CE5040AC4}"/>
              </a:ext>
            </a:extLst>
          </p:cNvPr>
          <p:cNvSpPr>
            <a:spLocks noGrp="1"/>
          </p:cNvSpPr>
          <p:nvPr>
            <p:ph type="title"/>
          </p:nvPr>
        </p:nvSpPr>
        <p:spPr/>
        <p:txBody>
          <a:bodyPr>
            <a:noAutofit/>
          </a:bodyPr>
          <a:lstStyle/>
          <a:p>
            <a:r>
              <a:rPr lang="en-IT" sz="3200" dirty="0"/>
              <a:t>Preferences -&gt; Build, Execution, Deployment -&gt; Gradle</a:t>
            </a:r>
          </a:p>
        </p:txBody>
      </p:sp>
      <p:sp>
        <p:nvSpPr>
          <p:cNvPr id="4" name="Slide Number Placeholder 3">
            <a:extLst>
              <a:ext uri="{FF2B5EF4-FFF2-40B4-BE49-F238E27FC236}">
                <a16:creationId xmlns:a16="http://schemas.microsoft.com/office/drawing/2014/main" id="{632EAFCA-3A59-E344-8F99-DA30FDDAB4C2}"/>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15" name="Content Placeholder 14">
            <a:extLst>
              <a:ext uri="{FF2B5EF4-FFF2-40B4-BE49-F238E27FC236}">
                <a16:creationId xmlns:a16="http://schemas.microsoft.com/office/drawing/2014/main" id="{B52EA1F4-D218-0542-A46D-B6DA50519E4C}"/>
              </a:ext>
            </a:extLst>
          </p:cNvPr>
          <p:cNvSpPr>
            <a:spLocks noGrp="1"/>
          </p:cNvSpPr>
          <p:nvPr>
            <p:ph sz="half" idx="1"/>
          </p:nvPr>
        </p:nvSpPr>
        <p:spPr/>
        <p:txBody>
          <a:bodyPr/>
          <a:lstStyle/>
          <a:p>
            <a:r>
              <a:rPr lang="en-IT" dirty="0"/>
              <a:t>Build and run using: Gradle</a:t>
            </a:r>
          </a:p>
          <a:p>
            <a:r>
              <a:rPr lang="en-IT" dirty="0"/>
              <a:t>Run tests using: Gradle</a:t>
            </a:r>
          </a:p>
          <a:p>
            <a:r>
              <a:rPr lang="en-IT" dirty="0"/>
              <a:t>Gradle JVM: openjdk-17</a:t>
            </a:r>
          </a:p>
        </p:txBody>
      </p:sp>
      <p:pic>
        <p:nvPicPr>
          <p:cNvPr id="16" name="Content Placeholder 11">
            <a:extLst>
              <a:ext uri="{FF2B5EF4-FFF2-40B4-BE49-F238E27FC236}">
                <a16:creationId xmlns:a16="http://schemas.microsoft.com/office/drawing/2014/main" id="{2DD790A1-87E6-3D4F-B590-E4C70BB4C0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60971"/>
            <a:ext cx="5384800" cy="3804421"/>
          </a:xfrm>
        </p:spPr>
      </p:pic>
    </p:spTree>
    <p:extLst>
      <p:ext uri="{BB962C8B-B14F-4D97-AF65-F5344CB8AC3E}">
        <p14:creationId xmlns:p14="http://schemas.microsoft.com/office/powerpoint/2010/main" val="37076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77D-7495-AE4F-8E61-56F58BF97C27}"/>
              </a:ext>
            </a:extLst>
          </p:cNvPr>
          <p:cNvSpPr>
            <a:spLocks noGrp="1"/>
          </p:cNvSpPr>
          <p:nvPr>
            <p:ph type="title"/>
          </p:nvPr>
        </p:nvSpPr>
        <p:spPr/>
        <p:txBody>
          <a:bodyPr>
            <a:normAutofit/>
          </a:bodyPr>
          <a:lstStyle/>
          <a:p>
            <a:r>
              <a:rPr lang="en-IT" sz="3200" dirty="0"/>
              <a:t>Preferences -&gt; Build, Execution, Deployment -&gt; Java Compiler</a:t>
            </a:r>
          </a:p>
        </p:txBody>
      </p:sp>
      <p:sp>
        <p:nvSpPr>
          <p:cNvPr id="4" name="Slide Number Placeholder 3">
            <a:extLst>
              <a:ext uri="{FF2B5EF4-FFF2-40B4-BE49-F238E27FC236}">
                <a16:creationId xmlns:a16="http://schemas.microsoft.com/office/drawing/2014/main" id="{3CEFF444-9690-8445-A72B-DC530286086C}"/>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9" name="Content Placeholder 8">
            <a:extLst>
              <a:ext uri="{FF2B5EF4-FFF2-40B4-BE49-F238E27FC236}">
                <a16:creationId xmlns:a16="http://schemas.microsoft.com/office/drawing/2014/main" id="{0ED732DF-EF0B-174C-A8FC-A578C87949C2}"/>
              </a:ext>
            </a:extLst>
          </p:cNvPr>
          <p:cNvSpPr>
            <a:spLocks noGrp="1"/>
          </p:cNvSpPr>
          <p:nvPr>
            <p:ph sz="half" idx="1"/>
          </p:nvPr>
        </p:nvSpPr>
        <p:spPr/>
        <p:txBody>
          <a:bodyPr/>
          <a:lstStyle/>
          <a:p>
            <a:r>
              <a:rPr lang="en-IT" dirty="0"/>
              <a:t>Use compiler: Javac</a:t>
            </a:r>
          </a:p>
          <a:p>
            <a:r>
              <a:rPr lang="en-IT" dirty="0"/>
              <a:t>Target bytecode version: 17</a:t>
            </a:r>
          </a:p>
        </p:txBody>
      </p:sp>
      <p:pic>
        <p:nvPicPr>
          <p:cNvPr id="10" name="Content Placeholder 5">
            <a:extLst>
              <a:ext uri="{FF2B5EF4-FFF2-40B4-BE49-F238E27FC236}">
                <a16:creationId xmlns:a16="http://schemas.microsoft.com/office/drawing/2014/main" id="{953792B8-134D-0F49-9A34-BCCCFF72B0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67958"/>
            <a:ext cx="5384800" cy="3790446"/>
          </a:xfrm>
        </p:spPr>
      </p:pic>
    </p:spTree>
    <p:extLst>
      <p:ext uri="{BB962C8B-B14F-4D97-AF65-F5344CB8AC3E}">
        <p14:creationId xmlns:p14="http://schemas.microsoft.com/office/powerpoint/2010/main" val="118915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7333-5DE6-5C45-9ABA-1C2AE842E3F0}"/>
              </a:ext>
            </a:extLst>
          </p:cNvPr>
          <p:cNvSpPr>
            <a:spLocks noGrp="1"/>
          </p:cNvSpPr>
          <p:nvPr>
            <p:ph type="title"/>
          </p:nvPr>
        </p:nvSpPr>
        <p:spPr/>
        <p:txBody>
          <a:bodyPr>
            <a:normAutofit/>
          </a:bodyPr>
          <a:lstStyle/>
          <a:p>
            <a:r>
              <a:rPr lang="en-IT" sz="3200" dirty="0"/>
              <a:t>Preferences -&gt; Editor -&gt; Code Style -&gt; Java</a:t>
            </a:r>
          </a:p>
        </p:txBody>
      </p:sp>
      <p:sp>
        <p:nvSpPr>
          <p:cNvPr id="9" name="Content Placeholder 8">
            <a:extLst>
              <a:ext uri="{FF2B5EF4-FFF2-40B4-BE49-F238E27FC236}">
                <a16:creationId xmlns:a16="http://schemas.microsoft.com/office/drawing/2014/main" id="{75BB384B-2E02-EC4D-BD66-26180842021E}"/>
              </a:ext>
            </a:extLst>
          </p:cNvPr>
          <p:cNvSpPr>
            <a:spLocks noGrp="1"/>
          </p:cNvSpPr>
          <p:nvPr>
            <p:ph sz="half" idx="1"/>
          </p:nvPr>
        </p:nvSpPr>
        <p:spPr/>
        <p:txBody>
          <a:bodyPr/>
          <a:lstStyle/>
          <a:p>
            <a:r>
              <a:rPr lang="en-IT" dirty="0"/>
              <a:t>Import intellijOOP.xml (located in ooprogramming/java)</a:t>
            </a:r>
          </a:p>
        </p:txBody>
      </p:sp>
      <p:sp>
        <p:nvSpPr>
          <p:cNvPr id="4" name="Slide Number Placeholder 3">
            <a:extLst>
              <a:ext uri="{FF2B5EF4-FFF2-40B4-BE49-F238E27FC236}">
                <a16:creationId xmlns:a16="http://schemas.microsoft.com/office/drawing/2014/main" id="{D855CB53-38AF-534B-AEF6-5EA91685479E}"/>
              </a:ext>
            </a:extLst>
          </p:cNvPr>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1" name="Content Placeholder 5">
            <a:extLst>
              <a:ext uri="{FF2B5EF4-FFF2-40B4-BE49-F238E27FC236}">
                <a16:creationId xmlns:a16="http://schemas.microsoft.com/office/drawing/2014/main" id="{858AD3B5-0DA9-B84C-BFBC-CB0A1E59A6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1973824"/>
            <a:ext cx="5384800" cy="3778715"/>
          </a:xfrm>
        </p:spPr>
      </p:pic>
    </p:spTree>
    <p:extLst>
      <p:ext uri="{BB962C8B-B14F-4D97-AF65-F5344CB8AC3E}">
        <p14:creationId xmlns:p14="http://schemas.microsoft.com/office/powerpoint/2010/main" val="220733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conventions</a:t>
            </a:r>
            <a:r>
              <a:rPr lang="it-IT" dirty="0"/>
              <a:t>, </a:t>
            </a:r>
            <a:r>
              <a:rPr lang="it-IT" i="1" dirty="0" err="1"/>
              <a:t>main</a:t>
            </a:r>
            <a:r>
              <a:rPr lang="it-IT" dirty="0"/>
              <a:t> </a:t>
            </a:r>
            <a:r>
              <a:rPr lang="it-IT" dirty="0" err="1"/>
              <a:t>method</a:t>
            </a:r>
            <a:endParaRPr lang="it-IT" dirty="0"/>
          </a:p>
        </p:txBody>
      </p:sp>
    </p:spTree>
    <p:extLst>
      <p:ext uri="{BB962C8B-B14F-4D97-AF65-F5344CB8AC3E}">
        <p14:creationId xmlns:p14="http://schemas.microsoft.com/office/powerpoint/2010/main" val="66504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47500" lnSpcReduction="20000"/>
          </a:bodyPr>
          <a:lstStyle/>
          <a:p>
            <a:r>
              <a:rPr lang="en-GB" sz="4400" dirty="0">
                <a:latin typeface="Calibri" panose="020F0502020204030204" pitchFamily="34" charset="0"/>
                <a:cs typeface="Calibri" panose="020F0502020204030204" pitchFamily="34" charset="0"/>
              </a:rPr>
              <a:t>Methods are blocks of code with a name which run when they are called</a:t>
            </a:r>
          </a:p>
          <a:p>
            <a:r>
              <a:rPr lang="en-GB" sz="4400" dirty="0">
                <a:latin typeface="Calibri" panose="020F0502020204030204" pitchFamily="34" charset="0"/>
                <a:cs typeface="Calibri" panose="020F0502020204030204" pitchFamily="34" charset="0"/>
              </a:rPr>
              <a:t>Methods are basically functions contained within a class</a:t>
            </a:r>
          </a:p>
          <a:p>
            <a:r>
              <a:rPr lang="en-GB" sz="4400" dirty="0">
                <a:latin typeface="Calibri" panose="020F0502020204030204" pitchFamily="34" charset="0"/>
                <a:cs typeface="Calibri" panose="020F0502020204030204" pitchFamily="34" charset="0"/>
              </a:rPr>
              <a:t>Methods receive parameters and return values</a:t>
            </a:r>
          </a:p>
          <a:p>
            <a:r>
              <a:rPr lang="en-GB" sz="4400" dirty="0">
                <a:latin typeface="Calibri" panose="020F0502020204030204" pitchFamily="34" charset="0"/>
                <a:cs typeface="Calibri" panose="020F0502020204030204" pitchFamily="34" charset="0"/>
              </a:rPr>
              <a:t>Java programs always start from a call to the </a:t>
            </a:r>
            <a:r>
              <a:rPr lang="en-GB" sz="4400" i="1" dirty="0">
                <a:solidFill>
                  <a:schemeClr val="accent6">
                    <a:lumMod val="75000"/>
                  </a:schemeClr>
                </a:solidFill>
                <a:latin typeface="Calibri" panose="020F0502020204030204" pitchFamily="34" charset="0"/>
                <a:cs typeface="Calibri" panose="020F0502020204030204" pitchFamily="34" charset="0"/>
              </a:rPr>
              <a:t>public static void main(String[] </a:t>
            </a:r>
            <a:r>
              <a:rPr lang="en-GB" sz="4400" i="1" dirty="0" err="1">
                <a:solidFill>
                  <a:schemeClr val="accent6">
                    <a:lumMod val="75000"/>
                  </a:schemeClr>
                </a:solidFill>
                <a:latin typeface="Calibri" panose="020F0502020204030204" pitchFamily="34" charset="0"/>
                <a:cs typeface="Calibri" panose="020F0502020204030204" pitchFamily="34" charset="0"/>
              </a:rPr>
              <a:t>args</a:t>
            </a:r>
            <a:r>
              <a:rPr lang="en-GB" sz="4400" i="1" dirty="0">
                <a:solidFill>
                  <a:schemeClr val="accent6">
                    <a:lumMod val="75000"/>
                  </a:schemeClr>
                </a:solidFill>
                <a:latin typeface="Calibri" panose="020F0502020204030204" pitchFamily="34" charset="0"/>
                <a:cs typeface="Calibri" panose="020F0502020204030204" pitchFamily="34" charset="0"/>
              </a:rPr>
              <a:t>) </a:t>
            </a:r>
            <a:r>
              <a:rPr lang="en-GB" sz="4400" dirty="0">
                <a:solidFill>
                  <a:schemeClr val="accent6">
                    <a:lumMod val="75000"/>
                  </a:schemeClr>
                </a:solidFill>
                <a:latin typeface="Calibri" panose="020F0502020204030204" pitchFamily="34" charset="0"/>
                <a:cs typeface="Calibri" panose="020F0502020204030204" pitchFamily="34" charset="0"/>
              </a:rPr>
              <a:t>method</a:t>
            </a:r>
          </a:p>
          <a:p>
            <a:pPr marL="0" indent="0">
              <a:buNone/>
            </a:pPr>
            <a:endParaRPr lang="en-GB" dirty="0"/>
          </a:p>
          <a:p>
            <a:pPr marL="0" indent="0">
              <a:buNone/>
            </a:pPr>
            <a:r>
              <a:rPr lang="en-GB" dirty="0">
                <a:latin typeface="Consolas" panose="020B0609020204030204" pitchFamily="49" charset="0"/>
                <a:cs typeface="Consolas" panose="020B0609020204030204" pitchFamily="49" charset="0"/>
              </a:rPr>
              <a:t>public class Test {</a:t>
            </a:r>
          </a:p>
          <a:p>
            <a:pPr marL="0" indent="0">
              <a:buNone/>
            </a:pPr>
            <a:r>
              <a:rPr lang="en-GB" dirty="0">
                <a:latin typeface="Consolas" panose="020B0609020204030204" pitchFamily="49" charset="0"/>
                <a:cs typeface="Consolas" panose="020B0609020204030204" pitchFamily="49" charset="0"/>
              </a:rPr>
              <a:t>  public static long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(int n)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  }</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a:t>
            </a: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383413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Building and </a:t>
            </a:r>
            <a:r>
              <a:rPr lang="it-IT" dirty="0" err="1"/>
              <a:t>running</a:t>
            </a:r>
            <a:endParaRPr lang="it-IT" dirty="0"/>
          </a:p>
        </p:txBody>
      </p:sp>
    </p:spTree>
    <p:extLst>
      <p:ext uri="{BB962C8B-B14F-4D97-AF65-F5344CB8AC3E}">
        <p14:creationId xmlns:p14="http://schemas.microsoft.com/office/powerpoint/2010/main" val="3129795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907075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swap(p1,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2704560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dirty="0">
                <a:latin typeface="Consolas" panose="020B0609020204030204" pitchFamily="49" charset="0"/>
                <a:cs typeface="Consolas" panose="020B0609020204030204" pitchFamily="49" charset="0"/>
              </a:rPr>
              <a:t>public </a:t>
            </a:r>
            <a:r>
              <a:rPr lang="it-IT" sz="1200"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new Point(0, 0); </a:t>
            </a:r>
          </a:p>
          <a:p>
            <a:pPr marL="0" indent="0">
              <a:buNone/>
            </a:pPr>
            <a:r>
              <a:rPr lang="it-IT" sz="1200" dirty="0">
                <a:latin typeface="Consolas" panose="020B0609020204030204" pitchFamily="49" charset="0"/>
                <a:cs typeface="Consolas" panose="020B0609020204030204" pitchFamily="49" charset="0"/>
              </a:rPr>
              <a:t>    Point p2 = new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System.out.println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public </a:t>
            </a:r>
            <a:r>
              <a:rPr lang="it-IT" sz="1200"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0973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begins)</a:t>
            </a:r>
          </a:p>
          <a:p>
            <a:r>
              <a:rPr lang="en-US" sz="2400" dirty="0"/>
              <a:t>2005: Java 5 (major enhancements)</a:t>
            </a:r>
          </a:p>
          <a:p>
            <a:r>
              <a:rPr lang="en-US" sz="2400" dirty="0"/>
              <a:t>2014: </a:t>
            </a:r>
            <a:r>
              <a:rPr lang="en-US" sz="2400" dirty="0">
                <a:solidFill>
                  <a:schemeClr val="accent6">
                    <a:lumMod val="75000"/>
                  </a:schemeClr>
                </a:solidFill>
              </a:rPr>
              <a:t>Java 8 LTS (support until 2022)</a:t>
            </a:r>
          </a:p>
          <a:p>
            <a:r>
              <a:rPr lang="en-US" sz="2400" dirty="0"/>
              <a:t>2018: </a:t>
            </a:r>
            <a:r>
              <a:rPr lang="en-US" sz="2400" dirty="0">
                <a:solidFill>
                  <a:schemeClr val="accent6">
                    <a:lumMod val="75000"/>
                  </a:schemeClr>
                </a:solidFill>
              </a:rPr>
              <a:t>Java 11 LTS (support until 2023) </a:t>
            </a:r>
          </a:p>
          <a:p>
            <a:pPr marL="0" indent="0">
              <a:buNone/>
            </a:pPr>
            <a:r>
              <a:rPr lang="en-US" sz="2400" dirty="0"/>
              <a:t>     </a:t>
            </a:r>
            <a:r>
              <a:rPr lang="en-US" sz="2400" dirty="0">
                <a:solidFill>
                  <a:schemeClr val="accent6">
                    <a:lumMod val="75000"/>
                  </a:schemeClr>
                </a:solidFill>
              </a:rPr>
              <a:t>-- 6 months release cycle begins --</a:t>
            </a:r>
          </a:p>
          <a:p>
            <a:r>
              <a:rPr lang="en-US" sz="2400" dirty="0"/>
              <a:t>2019: Java 12, Java 13</a:t>
            </a:r>
          </a:p>
          <a:p>
            <a:r>
              <a:rPr lang="en-US" sz="2400" dirty="0"/>
              <a:t>2020: Java 14, Java 15</a:t>
            </a:r>
          </a:p>
          <a:p>
            <a:r>
              <a:rPr lang="en-US" sz="2400" dirty="0"/>
              <a:t>2021: Java 16, </a:t>
            </a:r>
            <a:r>
              <a:rPr lang="en-US" sz="2400" dirty="0">
                <a:solidFill>
                  <a:schemeClr val="accent6">
                    <a:lumMod val="75000"/>
                  </a:schemeClr>
                </a:solidFill>
              </a:rPr>
              <a:t>Java 17 LTS (support until 2026)</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solidFill>
                  <a:schemeClr val="accent6">
                    <a:lumMod val="75000"/>
                  </a:schemeClr>
                </a:solidFill>
              </a:rPr>
              <a:t>Decision making statements</a:t>
            </a:r>
          </a:p>
          <a:p>
            <a:pPr lvl="1"/>
            <a:r>
              <a:rPr lang="en-GB" dirty="0"/>
              <a:t>if statements</a:t>
            </a:r>
          </a:p>
          <a:p>
            <a:pPr lvl="1"/>
            <a:r>
              <a:rPr lang="en-GB" dirty="0"/>
              <a:t>switch statement</a:t>
            </a:r>
          </a:p>
          <a:p>
            <a:r>
              <a:rPr lang="en-GB" dirty="0">
                <a:solidFill>
                  <a:schemeClr val="accent6">
                    <a:lumMod val="75000"/>
                  </a:schemeClr>
                </a:solidFill>
              </a:rPr>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solidFill>
                  <a:schemeClr val="accent6">
                    <a:lumMod val="75000"/>
                  </a:schemeClr>
                </a:solidFill>
              </a:rPr>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Point { </a:t>
            </a:r>
          </a:p>
          <a:p>
            <a:pPr marL="0" indent="0" fontAlgn="base">
              <a:buNone/>
            </a:pPr>
            <a:r>
              <a:rPr lang="en-GB" dirty="0">
                <a:latin typeface="Consolas" panose="020B0609020204030204" pitchFamily="49" charset="0"/>
                <a:cs typeface="Consolas" panose="020B0609020204030204" pitchFamily="49" charset="0"/>
              </a:rPr>
              <a:t>  void move()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Point().move();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Point p = new Point(); </a:t>
            </a:r>
          </a:p>
          <a:p>
            <a:pPr marL="0" indent="0">
              <a:buNone/>
            </a:pPr>
            <a:r>
              <a:rPr lang="en-GB" dirty="0" err="1">
                <a:solidFill>
                  <a:schemeClr val="accent6">
                    <a:lumMod val="75000"/>
                  </a:schemeClr>
                </a:solidFill>
                <a:latin typeface="Consolas" panose="020B0609020204030204" pitchFamily="49" charset="0"/>
                <a:cs typeface="Consolas" panose="020B0609020204030204" pitchFamily="49" charset="0"/>
              </a:rPr>
              <a:t>p.move</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Public class Application {</a:t>
            </a:r>
          </a:p>
          <a:p>
            <a:pPr marL="0" indent="0">
              <a:buNone/>
            </a:pP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AC602-03B7-C146-B7CD-BC8EF1C03E2E}"/>
              </a:ext>
            </a:extLst>
          </p:cNvPr>
          <p:cNvSpPr>
            <a:spLocks noGrp="1"/>
          </p:cNvSpPr>
          <p:nvPr>
            <p:ph type="title"/>
          </p:nvPr>
        </p:nvSpPr>
        <p:spPr/>
        <p:txBody>
          <a:bodyPr/>
          <a:lstStyle/>
          <a:p>
            <a:r>
              <a:rPr lang="en-GB" dirty="0"/>
              <a:t>JDK Enhancement Proposal</a:t>
            </a:r>
            <a:endParaRPr lang="en-IT" dirty="0"/>
          </a:p>
        </p:txBody>
      </p:sp>
      <p:sp>
        <p:nvSpPr>
          <p:cNvPr id="3" name="Content Placeholder 2">
            <a:extLst>
              <a:ext uri="{FF2B5EF4-FFF2-40B4-BE49-F238E27FC236}">
                <a16:creationId xmlns:a16="http://schemas.microsoft.com/office/drawing/2014/main" id="{17C6F142-70DF-5140-A05D-A5A319711080}"/>
              </a:ext>
            </a:extLst>
          </p:cNvPr>
          <p:cNvSpPr>
            <a:spLocks noGrp="1"/>
          </p:cNvSpPr>
          <p:nvPr>
            <p:ph idx="1"/>
          </p:nvPr>
        </p:nvSpPr>
        <p:spPr/>
        <p:txBody>
          <a:bodyPr>
            <a:normAutofit lnSpcReduction="10000"/>
          </a:bodyPr>
          <a:lstStyle/>
          <a:p>
            <a:r>
              <a:rPr lang="en-GB" sz="2800" dirty="0"/>
              <a:t>The </a:t>
            </a:r>
            <a:r>
              <a:rPr lang="en-GB" sz="2800" dirty="0">
                <a:solidFill>
                  <a:schemeClr val="accent6">
                    <a:lumMod val="75000"/>
                  </a:schemeClr>
                </a:solidFill>
              </a:rPr>
              <a:t>JDK Enhancement Proposal (or JEP) </a:t>
            </a:r>
            <a:r>
              <a:rPr lang="en-GB" sz="2800" dirty="0"/>
              <a:t>is a process drafted by Oracle Corporation for collecting proposals for enhancements to the Java Development Kit and OpenJDK.</a:t>
            </a:r>
          </a:p>
          <a:p>
            <a:r>
              <a:rPr lang="en-GB" sz="2800" dirty="0"/>
              <a:t>JEPs serve as the long-term Roadmap for JDK Release Projects and related efforts.</a:t>
            </a:r>
          </a:p>
          <a:p>
            <a:r>
              <a:rPr lang="en-GB" sz="2800" dirty="0"/>
              <a:t>The JEP process is not intended to replace the </a:t>
            </a:r>
            <a:r>
              <a:rPr lang="en-GB" sz="2800" dirty="0">
                <a:solidFill>
                  <a:schemeClr val="accent6">
                    <a:lumMod val="75000"/>
                  </a:schemeClr>
                </a:solidFill>
              </a:rPr>
              <a:t>Java Community Process</a:t>
            </a:r>
            <a:r>
              <a:rPr lang="en-GB" sz="2800" dirty="0"/>
              <a:t>, which is still required to approve changes in the Java API or language but rather to allow for OpenJDK committers to work more informally before becoming a formal Java Specification Request.</a:t>
            </a:r>
          </a:p>
          <a:p>
            <a:r>
              <a:rPr lang="en-GB" sz="2800" i="1" dirty="0"/>
              <a:t>See https://</a:t>
            </a:r>
            <a:r>
              <a:rPr lang="en-GB" sz="2800" i="1" dirty="0" err="1"/>
              <a:t>openjdk.java.net</a:t>
            </a:r>
            <a:r>
              <a:rPr lang="en-GB" sz="2800" i="1" dirty="0"/>
              <a:t>/</a:t>
            </a:r>
            <a:r>
              <a:rPr lang="en-GB" sz="2800" i="1" dirty="0" err="1"/>
              <a:t>jeps</a:t>
            </a:r>
            <a:endParaRPr lang="en-GB" sz="2800" i="1" dirty="0"/>
          </a:p>
        </p:txBody>
      </p:sp>
      <p:sp>
        <p:nvSpPr>
          <p:cNvPr id="4" name="Slide Number Placeholder 3">
            <a:extLst>
              <a:ext uri="{FF2B5EF4-FFF2-40B4-BE49-F238E27FC236}">
                <a16:creationId xmlns:a16="http://schemas.microsoft.com/office/drawing/2014/main" id="{53A3102E-A677-5D42-9039-14E42C992B56}"/>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4050686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idx="1"/>
          </p:nvPr>
        </p:nvSpPr>
        <p:spPr/>
        <p:txBody>
          <a:bodyPr>
            <a:normAutofit lnSpcReduction="10000"/>
          </a:bodyPr>
          <a:lstStyle/>
          <a:p>
            <a:r>
              <a:rPr lang="en-GB" dirty="0">
                <a:solidFill>
                  <a:schemeClr val="accent6">
                    <a:lumMod val="75000"/>
                  </a:schemeClr>
                </a:solidFill>
              </a:rPr>
              <a:t>Objects resides in heap memory. Their life do not depend on the life of the method they have been created in.</a:t>
            </a:r>
          </a:p>
          <a:p>
            <a:pPr marL="0" indent="0">
              <a:buNone/>
            </a:pPr>
            <a:endParaRPr lang="en-GB" sz="2200" dirty="0">
              <a:latin typeface="Consolas" panose="020B0609020204030204" pitchFamily="49" charset="0"/>
              <a:cs typeface="Consolas" panose="020B0609020204030204" pitchFamily="49" charset="0"/>
            </a:endParaRPr>
          </a:p>
          <a:p>
            <a:pPr marL="0" indent="0">
              <a:buNone/>
            </a:pPr>
            <a:r>
              <a:rPr lang="en-GB" sz="2200" dirty="0">
                <a:latin typeface="Consolas" panose="020B0609020204030204" pitchFamily="49" charset="0"/>
                <a:cs typeface="Consolas" panose="020B0609020204030204" pitchFamily="49" charset="0"/>
              </a:rPr>
              <a:t>public class Test {</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public static Point </a:t>
            </a:r>
            <a:r>
              <a:rPr lang="en-GB" sz="2200" dirty="0" err="1">
                <a:latin typeface="Consolas" panose="020B0609020204030204" pitchFamily="49" charset="0"/>
                <a:cs typeface="Consolas" panose="020B0609020204030204" pitchFamily="49" charset="0"/>
              </a:rPr>
              <a:t>allocatePoint</a:t>
            </a:r>
            <a:r>
              <a:rPr lang="en-GB" sz="2200" dirty="0">
                <a:latin typeface="Consolas" panose="020B0609020204030204" pitchFamily="49" charset="0"/>
                <a:cs typeface="Consolas" panose="020B0609020204030204" pitchFamily="49" charset="0"/>
              </a:rPr>
              <a:t>(int x, int y) {</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return new Point(x, y);</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a:t>
            </a:r>
            <a:br>
              <a:rPr lang="en-GB" sz="2200" dirty="0">
                <a:latin typeface="Consolas" panose="020B0609020204030204" pitchFamily="49" charset="0"/>
                <a:cs typeface="Consolas" panose="020B0609020204030204" pitchFamily="49" charset="0"/>
              </a:rPr>
            </a:b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public static void main(String[] </a:t>
            </a:r>
            <a:r>
              <a:rPr lang="en-GB" sz="2200" dirty="0" err="1">
                <a:latin typeface="Consolas" panose="020B0609020204030204" pitchFamily="49" charset="0"/>
                <a:cs typeface="Consolas" panose="020B0609020204030204" pitchFamily="49" charset="0"/>
              </a:rPr>
              <a:t>args</a:t>
            </a:r>
            <a:r>
              <a:rPr lang="en-GB" sz="2200" dirty="0">
                <a:latin typeface="Consolas" panose="020B0609020204030204" pitchFamily="49" charset="0"/>
                <a:cs typeface="Consolas" panose="020B0609020204030204" pitchFamily="49" charset="0"/>
              </a:rPr>
              <a:t>) {</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Point p = </a:t>
            </a:r>
            <a:r>
              <a:rPr lang="en-GB" sz="2200" i="1" dirty="0" err="1">
                <a:latin typeface="Consolas" panose="020B0609020204030204" pitchFamily="49" charset="0"/>
                <a:cs typeface="Consolas" panose="020B0609020204030204" pitchFamily="49" charset="0"/>
              </a:rPr>
              <a:t>allocatePoint</a:t>
            </a:r>
            <a:r>
              <a:rPr lang="en-GB" sz="2200" dirty="0">
                <a:latin typeface="Consolas" panose="020B0609020204030204" pitchFamily="49" charset="0"/>
                <a:cs typeface="Consolas" panose="020B0609020204030204" pitchFamily="49" charset="0"/>
              </a:rPr>
              <a:t>(2, 3);</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a:t>
            </a:r>
            <a:r>
              <a:rPr lang="en-GB" sz="2200" dirty="0" err="1">
                <a:latin typeface="Consolas" panose="020B0609020204030204" pitchFamily="49" charset="0"/>
                <a:cs typeface="Consolas" panose="020B0609020204030204" pitchFamily="49" charset="0"/>
              </a:rPr>
              <a:t>System.</a:t>
            </a:r>
            <a:r>
              <a:rPr lang="en-GB" sz="2200" i="1" dirty="0" err="1">
                <a:latin typeface="Consolas" panose="020B0609020204030204" pitchFamily="49" charset="0"/>
                <a:cs typeface="Consolas" panose="020B0609020204030204" pitchFamily="49" charset="0"/>
              </a:rPr>
              <a:t>out</a:t>
            </a:r>
            <a:r>
              <a:rPr lang="en-GB" sz="2200" dirty="0" err="1">
                <a:latin typeface="Consolas" panose="020B0609020204030204" pitchFamily="49" charset="0"/>
                <a:cs typeface="Consolas" panose="020B0609020204030204" pitchFamily="49" charset="0"/>
              </a:rPr>
              <a:t>.println</a:t>
            </a:r>
            <a:r>
              <a:rPr lang="en-GB" sz="2200" dirty="0">
                <a:latin typeface="Consolas" panose="020B0609020204030204" pitchFamily="49" charset="0"/>
                <a:cs typeface="Consolas" panose="020B0609020204030204" pitchFamily="49" charset="0"/>
              </a:rPr>
              <a:t>(p);</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    }</a:t>
            </a:r>
            <a:br>
              <a:rPr lang="en-GB" sz="2200" dirty="0">
                <a:latin typeface="Consolas" panose="020B0609020204030204" pitchFamily="49" charset="0"/>
                <a:cs typeface="Consolas" panose="020B0609020204030204" pitchFamily="49" charset="0"/>
              </a:rPr>
            </a:br>
            <a:r>
              <a:rPr lang="en-GB" sz="2200" dirty="0">
                <a:latin typeface="Consolas" panose="020B0609020204030204" pitchFamily="49" charset="0"/>
                <a:cs typeface="Consolas" panose="020B0609020204030204" pitchFamily="49" charset="0"/>
              </a:rPr>
              <a:t>}</a:t>
            </a:r>
            <a:endParaRPr lang="en-IT" sz="2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4281024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2989721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sz="half" idx="1"/>
          </p:nvPr>
        </p:nvSpPr>
        <p:spPr/>
        <p:txBody>
          <a:bodyPr>
            <a:normAutofit fontScale="85000" lnSpcReduction="20000"/>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(not the actual objects!) </a:t>
            </a:r>
          </a:p>
          <a:p>
            <a:r>
              <a:rPr lang="en-US" dirty="0"/>
              <a:t>Array </a:t>
            </a:r>
            <a:r>
              <a:rPr lang="en-US" dirty="0">
                <a:solidFill>
                  <a:schemeClr val="accent6">
                    <a:lumMod val="75000"/>
                  </a:schemeClr>
                </a:solidFill>
              </a:rPr>
              <a:t>size</a:t>
            </a:r>
            <a:r>
              <a:rPr lang="en-US" dirty="0"/>
              <a:t> must be defined at creation time (cannot change afterwards) </a:t>
            </a:r>
          </a:p>
          <a:p>
            <a:r>
              <a:rPr lang="en-US" dirty="0"/>
              <a:t>An array reference can be declared with one of these equivalent syntaxes </a:t>
            </a:r>
          </a:p>
          <a:p>
            <a:pPr lvl="1"/>
            <a:r>
              <a:rPr lang="en-US" dirty="0"/>
              <a:t>int[] v or int v[]</a:t>
            </a:r>
          </a:p>
          <a:p>
            <a:pPr lvl="1"/>
            <a:r>
              <a:rPr lang="en-US" dirty="0"/>
              <a:t>Point[] v or Point v[]</a:t>
            </a:r>
          </a:p>
          <a:p>
            <a:r>
              <a:rPr lang="en-US" dirty="0">
                <a:solidFill>
                  <a:schemeClr val="accent6">
                    <a:lumMod val="75000"/>
                  </a:schemeClr>
                </a:solidFill>
              </a:rPr>
              <a:t>Declaration</a:t>
            </a:r>
            <a:r>
              <a:rPr lang="en-US" dirty="0"/>
              <a:t> is not </a:t>
            </a:r>
            <a:r>
              <a:rPr lang="en-US" dirty="0">
                <a:solidFill>
                  <a:schemeClr val="accent6">
                    <a:lumMod val="75000"/>
                  </a:schemeClr>
                </a:solidFill>
              </a:rPr>
              <a:t>creation</a:t>
            </a:r>
            <a:r>
              <a:rPr lang="en-US" dirty="0"/>
              <a:t>!</a:t>
            </a:r>
          </a:p>
          <a:p>
            <a:endParaRPr lang="en-US" dirty="0"/>
          </a:p>
          <a:p>
            <a:endParaRPr lang="en-US" dirty="0"/>
          </a:p>
        </p:txBody>
      </p:sp>
      <p:sp>
        <p:nvSpPr>
          <p:cNvPr id="5" name="Content Placeholder 4">
            <a:extLst>
              <a:ext uri="{FF2B5EF4-FFF2-40B4-BE49-F238E27FC236}">
                <a16:creationId xmlns:a16="http://schemas.microsoft.com/office/drawing/2014/main" id="{C1B34866-654E-DA4F-B87C-437D2209C9CF}"/>
              </a:ext>
            </a:extLst>
          </p:cNvPr>
          <p:cNvSpPr>
            <a:spLocks noGrp="1"/>
          </p:cNvSpPr>
          <p:nvPr>
            <p:ph sz="half" idx="2"/>
          </p:nvPr>
        </p:nvSpPr>
        <p:spPr/>
        <p:txBody>
          <a:bodyPr>
            <a:normAutofit fontScale="85000" lnSpcReduction="20000"/>
          </a:bodyPr>
          <a:lstStyle/>
          <a:p>
            <a:pPr marL="0" indent="0">
              <a:buNone/>
            </a:pPr>
            <a:r>
              <a:rPr lang="en-US" dirty="0">
                <a:latin typeface="Consolas" panose="020B0609020204030204" pitchFamily="49" charset="0"/>
                <a:cs typeface="Consolas" panose="020B0609020204030204" pitchFamily="49" charset="0"/>
              </a:rPr>
              <a:t>// declaration</a:t>
            </a:r>
          </a:p>
          <a:p>
            <a:pPr marL="0" indent="0">
              <a:buNone/>
            </a:pPr>
            <a:r>
              <a:rPr lang="en-US" dirty="0">
                <a:latin typeface="Consolas" panose="020B0609020204030204" pitchFamily="49" charset="0"/>
                <a:cs typeface="Consolas" panose="020B0609020204030204" pitchFamily="49" charset="0"/>
              </a:rPr>
              <a:t>int[] v;</a:t>
            </a:r>
          </a:p>
          <a:p>
            <a:pPr marL="0" indent="0">
              <a:buNone/>
            </a:pPr>
            <a:r>
              <a:rPr lang="en-US" dirty="0">
                <a:latin typeface="Consolas" panose="020B0609020204030204" pitchFamily="49" charset="0"/>
                <a:cs typeface="Consolas" panose="020B0609020204030204" pitchFamily="49" charset="0"/>
              </a:rPr>
              <a:t>int[] v = null;</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declaration and creation</a:t>
            </a:r>
          </a:p>
          <a:p>
            <a:pPr marL="0" indent="0">
              <a:buNone/>
            </a:pPr>
            <a:r>
              <a:rPr lang="en-US" dirty="0">
                <a:latin typeface="Consolas" panose="020B0609020204030204" pitchFamily="49" charset="0"/>
                <a:cs typeface="Consolas" panose="020B0609020204030204" pitchFamily="49" charset="0"/>
              </a:rPr>
              <a:t>int[] v = new int[256];</a:t>
            </a:r>
          </a:p>
          <a:p>
            <a:pPr marL="0" indent="0">
              <a:buNone/>
            </a:pPr>
            <a:r>
              <a:rPr lang="en-US" dirty="0">
                <a:latin typeface="Consolas" panose="020B0609020204030204" pitchFamily="49" charset="0"/>
                <a:cs typeface="Consolas" panose="020B0609020204030204" pitchFamily="49" charset="0"/>
              </a:rPr>
              <a:t>int[] v = {2,3,5,7,11,13};</a:t>
            </a:r>
          </a:p>
          <a:p>
            <a:pPr marL="0" indent="0">
              <a:buNone/>
            </a:pPr>
            <a:endParaRPr lang="en-US"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831430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157745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969976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sz="half"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for(int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solidFill>
                  <a:schemeClr val="accent6">
                    <a:lumMod val="75000"/>
                  </a:schemeClr>
                </a:solidFill>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 implicit index </a:t>
            </a:r>
          </a:p>
          <a:p>
            <a:pPr marL="0" indent="0">
              <a:buNone/>
            </a:pPr>
            <a:r>
              <a:rPr lang="en-US" sz="1800" dirty="0">
                <a:solidFill>
                  <a:schemeClr val="accent6">
                    <a:lumMod val="75000"/>
                  </a:schemeClr>
                </a:solidFill>
                <a:latin typeface="Consolas" panose="020B0609020204030204" pitchFamily="49" charset="0"/>
                <a:cs typeface="Consolas" panose="020B0609020204030204" pitchFamily="49" charset="0"/>
              </a:rPr>
              <a:t>(also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endParaRPr lang="en-US" sz="1800" dirty="0">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3D9419F8-C16A-A042-8794-9EC1EBB5285B}"/>
              </a:ext>
            </a:extLst>
          </p:cNvPr>
          <p:cNvSpPr>
            <a:spLocks noGrp="1"/>
          </p:cNvSpPr>
          <p:nvPr>
            <p:ph sz="half" idx="2"/>
          </p:nvPr>
        </p:nvSpPr>
        <p:spPr/>
        <p:txBody>
          <a:bodyPr>
            <a:normAutofit/>
          </a:bodyPr>
          <a:lstStyle/>
          <a:p>
            <a:r>
              <a:rPr lang="en-US" sz="2200" dirty="0"/>
              <a:t>Java checks array bounds </a:t>
            </a:r>
            <a:r>
              <a:rPr lang="en-US" sz="2200" dirty="0">
                <a:solidFill>
                  <a:schemeClr val="accent6">
                    <a:lumMod val="75000"/>
                  </a:schemeClr>
                </a:solidFill>
              </a:rPr>
              <a:t>at runtime</a:t>
            </a:r>
          </a:p>
          <a:p>
            <a:pPr marL="0" indent="0">
              <a:buNone/>
            </a:pPr>
            <a:endParaRPr lang="en-US" sz="22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int[] v = new int[16]</a:t>
            </a:r>
          </a:p>
          <a:p>
            <a:pPr marL="0" indent="0">
              <a:buNone/>
            </a:pP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(v[20]) </a:t>
            </a:r>
          </a:p>
          <a:p>
            <a:pPr marL="0" indent="0">
              <a:buNone/>
            </a:pPr>
            <a:r>
              <a:rPr lang="en-US" sz="18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200" dirty="0"/>
          </a:p>
          <a:p>
            <a:r>
              <a:rPr lang="en-US" sz="2200" dirty="0"/>
              <a:t>The length of an array (the maximum capacity of the array) is provided by the </a:t>
            </a:r>
            <a:r>
              <a:rPr lang="en-US" sz="2200" dirty="0">
                <a:solidFill>
                  <a:schemeClr val="accent6">
                    <a:lumMod val="75000"/>
                  </a:schemeClr>
                </a:solidFill>
              </a:rPr>
              <a:t>attribute length. </a:t>
            </a:r>
          </a:p>
          <a:p>
            <a:r>
              <a:rPr lang="en-US" sz="2200" dirty="0"/>
              <a:t>Not to be confused with the method size() provided by the Collection interface!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476167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An array reference is not a pointer to the first element of the array </a:t>
            </a:r>
          </a:p>
          <a:p>
            <a:r>
              <a:rPr lang="en-US" sz="2800" dirty="0"/>
              <a:t>It is a reference to the array object</a:t>
            </a:r>
          </a:p>
          <a:p>
            <a:r>
              <a:rPr lang="en-US" sz="2800" dirty="0">
                <a:solidFill>
                  <a:schemeClr val="accent6">
                    <a:lumMod val="75000"/>
                  </a:schemeClr>
                </a:solidFill>
              </a:rPr>
              <a:t>Arithmetic on pointers does not exist in Java</a:t>
            </a:r>
          </a:p>
          <a:p>
            <a:pPr marL="0" indent="0">
              <a:buNone/>
            </a:pPr>
            <a:endParaRPr lang="it-IT" sz="2400" dirty="0">
              <a:latin typeface="Consolas" panose="020B0609020204030204" pitchFamily="49" charset="0"/>
              <a:cs typeface="Consolas" panose="020B0609020204030204" pitchFamily="49" charset="0"/>
            </a:endParaRPr>
          </a:p>
          <a:p>
            <a:pPr marL="0" indent="0">
              <a:buNone/>
            </a:pP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error</a:t>
            </a:r>
            <a:r>
              <a:rPr lang="it-IT" sz="2400" dirty="0">
                <a:latin typeface="Consolas" panose="020B0609020204030204" pitchFamily="49" charset="0"/>
                <a:cs typeface="Consolas" panose="020B0609020204030204" pitchFamily="49" charset="0"/>
              </a:rPr>
              <a:t>!</a:t>
            </a:r>
          </a:p>
          <a:p>
            <a:pPr marL="0" indent="0">
              <a:buNone/>
            </a:pP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 v1 = new </a:t>
            </a:r>
            <a:r>
              <a:rPr lang="it-IT" sz="2400" dirty="0" err="1">
                <a:latin typeface="Consolas" panose="020B0609020204030204" pitchFamily="49" charset="0"/>
                <a:cs typeface="Consolas" panose="020B0609020204030204" pitchFamily="49" charset="0"/>
              </a:rPr>
              <a:t>int</a:t>
            </a:r>
            <a:r>
              <a:rPr lang="it-IT" sz="2400" dirty="0">
                <a:latin typeface="Consolas" panose="020B0609020204030204" pitchFamily="49" charset="0"/>
                <a:cs typeface="Consolas" panose="020B0609020204030204" pitchFamily="49" charset="0"/>
              </a:rPr>
              <a:t>[16];</a:t>
            </a:r>
            <a:br>
              <a:rPr lang="it-IT" sz="2400" dirty="0">
                <a:latin typeface="Consolas" panose="020B0609020204030204" pitchFamily="49" charset="0"/>
                <a:cs typeface="Consolas" panose="020B0609020204030204" pitchFamily="49" charset="0"/>
              </a:rPr>
            </a:br>
            <a:r>
              <a:rPr lang="it-IT" sz="2400" dirty="0" err="1">
                <a:solidFill>
                  <a:srgbClr val="FF0000"/>
                </a:solidFill>
                <a:latin typeface="Consolas" panose="020B0609020204030204" pitchFamily="49" charset="0"/>
                <a:cs typeface="Consolas" panose="020B0609020204030204" pitchFamily="49" charset="0"/>
              </a:rPr>
              <a:t>int</a:t>
            </a:r>
            <a:r>
              <a:rPr lang="it-IT" sz="2400" dirty="0">
                <a:solidFill>
                  <a:srgbClr val="FF0000"/>
                </a:solidFill>
                <a:latin typeface="Consolas" panose="020B0609020204030204" pitchFamily="49" charset="0"/>
                <a:cs typeface="Consolas" panose="020B0609020204030204" pitchFamily="49" charset="0"/>
              </a:rPr>
              <a:t>[] v2 = v1 + 2;</a:t>
            </a:r>
            <a:r>
              <a:rPr lang="en-US" sz="2400" dirty="0">
                <a:solidFill>
                  <a:srgbClr val="FF0000"/>
                </a:solidFill>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2725948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
        <p:nvSpPr>
          <p:cNvPr id="7" name="Content Placeholder 6">
            <a:extLst>
              <a:ext uri="{FF2B5EF4-FFF2-40B4-BE49-F238E27FC236}">
                <a16:creationId xmlns:a16="http://schemas.microsoft.com/office/drawing/2014/main" id="{C7B03C01-3156-D246-B160-DD8955310406}"/>
              </a:ext>
            </a:extLst>
          </p:cNvPr>
          <p:cNvSpPr>
            <a:spLocks noGrp="1"/>
          </p:cNvSpPr>
          <p:nvPr>
            <p:ph idx="1"/>
          </p:nvPr>
        </p:nvSpPr>
        <p:spPr/>
        <p:txBody>
          <a:bodyPr>
            <a:normAutofit/>
          </a:bodyPr>
          <a:lstStyle/>
          <a:p>
            <a:pPr marL="0" indent="0">
              <a:buNone/>
            </a:pPr>
            <a:r>
              <a:rPr lang="en-GB" sz="2000" dirty="0">
                <a:latin typeface="Consolas" panose="020B0609020204030204" pitchFamily="49" charset="0"/>
                <a:cs typeface="Consolas" panose="020B0609020204030204" pitchFamily="49" charset="0"/>
              </a:rPr>
              <a:t> String[][] table = {{"a", "b", "c"}, {"d", "e", "f"}};</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 switching rows only requires switching references</a:t>
            </a:r>
          </a:p>
          <a:p>
            <a:pPr marL="0" indent="0">
              <a:buNone/>
            </a:pPr>
            <a:r>
              <a:rPr lang="en-GB" sz="2000" dirty="0">
                <a:latin typeface="Consolas" panose="020B0609020204030204" pitchFamily="49" charset="0"/>
                <a:cs typeface="Consolas" panose="020B0609020204030204" pitchFamily="49" charset="0"/>
              </a:rPr>
              <a:t>    String[]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 = table[0];</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table[0] = table[1];</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table[1] = </a:t>
            </a:r>
            <a:r>
              <a:rPr lang="en-GB" sz="2000" dirty="0" err="1">
                <a:latin typeface="Consolas" panose="020B0609020204030204" pitchFamily="49" charset="0"/>
                <a:cs typeface="Consolas" panose="020B0609020204030204" pitchFamily="49" charset="0"/>
              </a:rPr>
              <a:t>tmp</a:t>
            </a:r>
            <a:r>
              <a:rPr lang="en-GB" sz="2000" dirty="0">
                <a:latin typeface="Consolas" panose="020B0609020204030204" pitchFamily="49" charset="0"/>
                <a:cs typeface="Consolas" panose="020B0609020204030204" pitchFamily="49" charset="0"/>
              </a:rPr>
              <a:t>;</a:t>
            </a:r>
            <a:br>
              <a:rPr lang="en-GB" sz="2000" dirty="0">
                <a:latin typeface="Consolas" panose="020B0609020204030204" pitchFamily="49" charset="0"/>
                <a:cs typeface="Consolas" panose="020B0609020204030204" pitchFamily="49" charset="0"/>
              </a:rPr>
            </a:b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    </a:t>
            </a:r>
            <a:r>
              <a:rPr lang="en-GB" sz="2000" dirty="0" err="1">
                <a:latin typeface="Consolas" panose="020B0609020204030204" pitchFamily="49" charset="0"/>
                <a:cs typeface="Consolas" panose="020B0609020204030204" pitchFamily="49" charset="0"/>
              </a:rPr>
              <a:t>System.</a:t>
            </a:r>
            <a:r>
              <a:rPr lang="en-GB" sz="2000" i="1" dirty="0" err="1">
                <a:latin typeface="Consolas" panose="020B0609020204030204" pitchFamily="49" charset="0"/>
                <a:cs typeface="Consolas" panose="020B0609020204030204" pitchFamily="49" charset="0"/>
              </a:rPr>
              <a:t>out</a:t>
            </a:r>
            <a:r>
              <a:rPr lang="en-GB" sz="2000" dirty="0" err="1">
                <a:latin typeface="Consolas" panose="020B0609020204030204" pitchFamily="49" charset="0"/>
                <a:cs typeface="Consolas" panose="020B0609020204030204" pitchFamily="49" charset="0"/>
              </a:rPr>
              <a:t>.println</a:t>
            </a:r>
            <a:r>
              <a:rPr lang="en-GB" sz="2000" dirty="0">
                <a:latin typeface="Consolas" panose="020B0609020204030204" pitchFamily="49" charset="0"/>
                <a:cs typeface="Consolas" panose="020B0609020204030204" pitchFamily="49" charset="0"/>
              </a:rPr>
              <a:t>(</a:t>
            </a:r>
            <a:r>
              <a:rPr lang="en-GB" sz="2000" dirty="0" err="1">
                <a:latin typeface="Consolas" panose="020B0609020204030204" pitchFamily="49" charset="0"/>
                <a:cs typeface="Consolas" panose="020B0609020204030204" pitchFamily="49" charset="0"/>
              </a:rPr>
              <a:t>Arrays.</a:t>
            </a:r>
            <a:r>
              <a:rPr lang="en-GB" sz="2000" i="1" dirty="0" err="1">
                <a:latin typeface="Consolas" panose="020B0609020204030204" pitchFamily="49" charset="0"/>
                <a:cs typeface="Consolas" panose="020B0609020204030204" pitchFamily="49" charset="0"/>
              </a:rPr>
              <a:t>deepToString</a:t>
            </a:r>
            <a:r>
              <a:rPr lang="en-GB" sz="2000" dirty="0">
                <a:latin typeface="Consolas" panose="020B0609020204030204" pitchFamily="49" charset="0"/>
                <a:cs typeface="Consolas" panose="020B0609020204030204" pitchFamily="49" charset="0"/>
              </a:rPr>
              <a:t>(table));</a:t>
            </a:r>
            <a:br>
              <a:rPr lang="en-GB" sz="2000" dirty="0">
                <a:latin typeface="Consolas" panose="020B0609020204030204" pitchFamily="49" charset="0"/>
                <a:cs typeface="Consolas" panose="020B0609020204030204" pitchFamily="49" charset="0"/>
              </a:rPr>
            </a:br>
            <a:r>
              <a:rPr lang="en-GB" sz="2000" dirty="0">
                <a:latin typeface="Consolas" panose="020B0609020204030204" pitchFamily="49" charset="0"/>
                <a:cs typeface="Consolas" panose="020B0609020204030204" pitchFamily="49" charset="0"/>
              </a:rPr>
              <a:t>}</a:t>
            </a:r>
            <a:endParaRPr lang="en-IT" sz="2000" dirty="0">
              <a:latin typeface="Consolas" panose="020B0609020204030204" pitchFamily="49" charset="0"/>
              <a:cs typeface="Consolas" panose="020B0609020204030204" pitchFamily="49" charset="0"/>
            </a:endParaRPr>
          </a:p>
        </p:txBody>
      </p:sp>
      <p:pic>
        <p:nvPicPr>
          <p:cNvPr id="8" name="Picture 7" descr="Screen Shot 2016-03-09 at 16.08.06.png">
            <a:extLst>
              <a:ext uri="{FF2B5EF4-FFF2-40B4-BE49-F238E27FC236}">
                <a16:creationId xmlns:a16="http://schemas.microsoft.com/office/drawing/2014/main" id="{412B5BEA-F9F3-7E47-9C5E-4DF3B80DCDDD}"/>
              </a:ext>
            </a:extLst>
          </p:cNvPr>
          <p:cNvPicPr>
            <a:picLocks noChangeAspect="1"/>
          </p:cNvPicPr>
          <p:nvPr/>
        </p:nvPicPr>
        <p:blipFill rotWithShape="1">
          <a:blip r:embed="rId2">
            <a:extLst>
              <a:ext uri="{28A0092B-C50C-407E-A947-70E740481C1C}">
                <a14:useLocalDpi xmlns:a14="http://schemas.microsoft.com/office/drawing/2010/main"/>
              </a:ext>
            </a:extLst>
          </a:blip>
          <a:srcRect l="9330" t="44668"/>
          <a:stretch/>
        </p:blipFill>
        <p:spPr>
          <a:xfrm>
            <a:off x="5591944" y="4911623"/>
            <a:ext cx="6427547" cy="1928227"/>
          </a:xfrm>
          <a:prstGeom prst="rect">
            <a:avLst/>
          </a:prstGeom>
        </p:spPr>
      </p:pic>
    </p:spTree>
    <p:extLst>
      <p:ext uri="{BB962C8B-B14F-4D97-AF65-F5344CB8AC3E}">
        <p14:creationId xmlns:p14="http://schemas.microsoft.com/office/powerpoint/2010/main" val="2505907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1753982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40150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50</a:t>
            </a:fld>
            <a:endParaRPr lang="it-IT" dirty="0"/>
          </a:p>
        </p:txBody>
      </p:sp>
    </p:spTree>
    <p:extLst>
      <p:ext uri="{BB962C8B-B14F-4D97-AF65-F5344CB8AC3E}">
        <p14:creationId xmlns:p14="http://schemas.microsoft.com/office/powerpoint/2010/main" val="1313286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sz="4000" dirty="0"/>
              <a:t>The </a:t>
            </a:r>
            <a:r>
              <a:rPr lang="en-US" sz="4000" dirty="0">
                <a:solidFill>
                  <a:schemeClr val="accent6">
                    <a:lumMod val="75000"/>
                  </a:schemeClr>
                </a:solidFill>
              </a:rPr>
              <a:t>== operator </a:t>
            </a:r>
            <a:r>
              <a:rPr lang="en-US" sz="4000" dirty="0"/>
              <a:t>verifies if two references point to the same object</a:t>
            </a:r>
          </a:p>
          <a:p>
            <a:r>
              <a:rPr lang="en-US" sz="4000" dirty="0"/>
              <a:t>The </a:t>
            </a:r>
            <a:r>
              <a:rPr lang="en-US" sz="4000" dirty="0">
                <a:solidFill>
                  <a:schemeClr val="accent6">
                    <a:lumMod val="75000"/>
                  </a:schemeClr>
                </a:solidFill>
              </a:rPr>
              <a:t>equals() method</a:t>
            </a:r>
            <a:r>
              <a:rPr lang="en-US" sz="4000" dirty="0"/>
              <a:t>, instead, verifies if two objects (any object!) have the same internal state</a:t>
            </a:r>
          </a:p>
          <a:p>
            <a:pPr marL="0" indent="0">
              <a:buNone/>
            </a:pPr>
            <a:endParaRPr lang="en-US" dirty="0">
              <a:solidFill>
                <a:srgbClr val="E46C0A"/>
              </a:solidFill>
            </a:endParaRP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56</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a:t>
            </a:r>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StringBuilder provides a better way</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600" dirty="0">
                <a:latin typeface="Consolas" panose="020B0609020204030204" pitchFamily="49" charset="0"/>
                <a:cs typeface="Consolas" panose="020B0609020204030204" pitchFamily="49" charset="0"/>
              </a:rPr>
              <a:t>public static void main(String[] </a:t>
            </a:r>
            <a:r>
              <a:rPr lang="en-GB" sz="1600" dirty="0" err="1">
                <a:latin typeface="Consolas" panose="020B0609020204030204" pitchFamily="49" charset="0"/>
                <a:cs typeface="Consolas" panose="020B0609020204030204" pitchFamily="49" charset="0"/>
              </a:rPr>
              <a:t>args</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 slow version</a:t>
            </a:r>
          </a:p>
          <a:p>
            <a:pPr marL="0" indent="0">
              <a:buNone/>
            </a:pPr>
            <a:r>
              <a:rPr lang="en-GB" sz="1600" dirty="0">
                <a:latin typeface="Consolas" panose="020B0609020204030204" pitchFamily="49" charset="0"/>
                <a:cs typeface="Consolas" panose="020B0609020204030204" pitchFamily="49" charset="0"/>
              </a:rPr>
              <a:t>    String s = "";</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s += 'a';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(s);</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 fast version using </a:t>
            </a:r>
            <a:r>
              <a:rPr lang="en-GB" sz="1600" dirty="0" err="1">
                <a:latin typeface="Consolas" panose="020B0609020204030204" pitchFamily="49" charset="0"/>
                <a:cs typeface="Consolas" panose="020B0609020204030204" pitchFamily="49" charset="0"/>
              </a:rPr>
              <a:t>StringBuilder</a:t>
            </a: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t>
            </a:r>
            <a:r>
              <a:rPr lang="en-GB" sz="1600" dirty="0">
                <a:latin typeface="Consolas" panose="020B0609020204030204" pitchFamily="49" charset="0"/>
                <a:cs typeface="Consolas" panose="020B0609020204030204" pitchFamily="49" charset="0"/>
              </a:rPr>
              <a:t> = new </a:t>
            </a:r>
            <a:r>
              <a:rPr lang="en-GB" sz="1600" dirty="0" err="1">
                <a:latin typeface="Consolas" panose="020B0609020204030204" pitchFamily="49" charset="0"/>
                <a:cs typeface="Consolas" panose="020B0609020204030204" pitchFamily="49" charset="0"/>
              </a:rPr>
              <a:t>StringBuilder</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    for (</a:t>
            </a:r>
            <a:r>
              <a:rPr lang="en-GB" sz="1600" dirty="0" err="1">
                <a:latin typeface="Consolas" panose="020B0609020204030204" pitchFamily="49" charset="0"/>
                <a:cs typeface="Consolas" panose="020B0609020204030204" pitchFamily="49" charset="0"/>
              </a:rPr>
              <a:t>int</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 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&lt; 100; </a:t>
            </a:r>
            <a:r>
              <a:rPr lang="en-GB" sz="1600" dirty="0" err="1">
                <a:latin typeface="Consolas" panose="020B0609020204030204" pitchFamily="49" charset="0"/>
                <a:cs typeface="Consolas" panose="020B0609020204030204" pitchFamily="49" charset="0"/>
              </a:rPr>
              <a:t>i</a:t>
            </a: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sb.append</a:t>
            </a:r>
            <a:r>
              <a:rPr lang="en-GB" sz="1600" dirty="0">
                <a:latin typeface="Consolas" panose="020B0609020204030204" pitchFamily="49" charset="0"/>
                <a:cs typeface="Consolas" panose="020B0609020204030204" pitchFamily="49" charset="0"/>
              </a:rPr>
              <a:t>('a');</a:t>
            </a:r>
          </a:p>
          <a:p>
            <a:pPr marL="0" indent="0">
              <a:buNone/>
            </a:pPr>
            <a:r>
              <a:rPr lang="en-GB" sz="1600" dirty="0">
                <a:latin typeface="Consolas" panose="020B0609020204030204" pitchFamily="49" charset="0"/>
                <a:cs typeface="Consolas" panose="020B0609020204030204" pitchFamily="49" charset="0"/>
              </a:rPr>
              <a:t>    }</a:t>
            </a: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System.out.println</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sb.toString</a:t>
            </a:r>
            <a:r>
              <a:rPr lang="en-GB" sz="1600" dirty="0">
                <a:latin typeface="Consolas" panose="020B0609020204030204" pitchFamily="49" charset="0"/>
                <a:cs typeface="Consolas" panose="020B0609020204030204" pitchFamily="49" charset="0"/>
              </a:rPr>
              <a:t>());</a:t>
            </a:r>
          </a:p>
          <a:p>
            <a:pPr marL="0" indent="0">
              <a:buNone/>
            </a:pPr>
            <a:r>
              <a:rPr lang="en-GB" sz="16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60</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800" dirty="0">
                <a:solidFill>
                  <a:schemeClr val="accent6">
                    <a:lumMod val="75000"/>
                  </a:schemeClr>
                </a:solidFill>
                <a:latin typeface="Consolas" panose="020B0609020204030204" pitchFamily="49" charset="0"/>
                <a:cs typeface="Consolas" panose="020B0609020204030204" pitchFamily="49" charset="0"/>
              </a:rPr>
              <a:t>void print(String s) </a:t>
            </a:r>
            <a:r>
              <a:rPr lang="en-GB" sz="2800" dirty="0">
                <a:latin typeface="Consolas" panose="020B0609020204030204" pitchFamily="49" charset="0"/>
                <a:cs typeface="Consolas" panose="020B0609020204030204" pitchFamily="49" charset="0"/>
              </a:rPr>
              <a:t>		</a:t>
            </a:r>
          </a:p>
          <a:p>
            <a:pPr lvl="1"/>
            <a:r>
              <a:rPr lang="en-GB" sz="2400" dirty="0"/>
              <a:t>Prints a string</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println</a:t>
            </a:r>
            <a:r>
              <a:rPr lang="en-GB" sz="2800" dirty="0">
                <a:solidFill>
                  <a:schemeClr val="accent6">
                    <a:lumMod val="75000"/>
                  </a:schemeClr>
                </a:solidFill>
                <a:latin typeface="Consolas" panose="020B0609020204030204" pitchFamily="49" charset="0"/>
                <a:cs typeface="Consolas" panose="020B0609020204030204" pitchFamily="49" charset="0"/>
              </a:rPr>
              <a:t>(String s) </a:t>
            </a:r>
            <a:r>
              <a:rPr lang="en-GB" sz="2800" dirty="0">
                <a:latin typeface="Consolas" panose="020B0609020204030204" pitchFamily="49" charset="0"/>
                <a:cs typeface="Consolas" panose="020B0609020204030204" pitchFamily="49" charset="0"/>
              </a:rPr>
              <a:t>	</a:t>
            </a:r>
          </a:p>
          <a:p>
            <a:pPr lvl="1"/>
            <a:r>
              <a:rPr lang="en-GB" sz="2400" dirty="0"/>
              <a:t>Prints a String and then terminate the line</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printf</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	</a:t>
            </a:r>
          </a:p>
          <a:p>
            <a:pPr lvl="1"/>
            <a:r>
              <a:rPr lang="en-GB" sz="2400" dirty="0"/>
              <a:t>Write a formatted string using the specified format string and arguments</a:t>
            </a:r>
            <a:endParaRPr lang="en-GB" sz="2400" dirty="0">
              <a:latin typeface="Consolas" panose="020B0609020204030204" pitchFamily="49" charset="0"/>
              <a:cs typeface="Consolas" panose="020B0609020204030204" pitchFamily="49" charset="0"/>
            </a:endParaRPr>
          </a:p>
          <a:p>
            <a:endParaRPr lang="en-GB" sz="2800" dirty="0">
              <a:solidFill>
                <a:schemeClr val="accent6">
                  <a:lumMod val="75000"/>
                </a:schemeClr>
              </a:solidFill>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String </a:t>
            </a:r>
            <a:r>
              <a:rPr lang="en-GB" sz="2800" dirty="0" err="1">
                <a:solidFill>
                  <a:schemeClr val="accent6">
                    <a:lumMod val="75000"/>
                  </a:schemeClr>
                </a:solidFill>
                <a:latin typeface="Consolas" panose="020B0609020204030204" pitchFamily="49" charset="0"/>
                <a:cs typeface="Consolas" panose="020B0609020204030204" pitchFamily="49" charset="0"/>
              </a:rPr>
              <a:t>String.format</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p>
          <a:p>
            <a:pPr lvl="1"/>
            <a:r>
              <a:rPr lang="en-GB" sz="2400" dirty="0"/>
              <a:t>Returns a formatted string using the specified format string and arguments</a:t>
            </a:r>
            <a:endParaRPr lang="en-IT" sz="2400" dirty="0">
              <a:latin typeface="Consolas" panose="020B0609020204030204" pitchFamily="49" charset="0"/>
              <a:cs typeface="Consolas" panose="020B0609020204030204" pitchFamily="49" charset="0"/>
            </a:endParaRPr>
          </a:p>
          <a:p>
            <a:endParaRPr lang="en-IT" sz="28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62</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
        <p:nvSpPr>
          <p:cNvPr id="6" name="Content Placeholder 5">
            <a:extLst>
              <a:ext uri="{FF2B5EF4-FFF2-40B4-BE49-F238E27FC236}">
                <a16:creationId xmlns:a16="http://schemas.microsoft.com/office/drawing/2014/main" id="{8A7DF13B-2965-B448-9B15-73D24DEC8CDE}"/>
              </a:ext>
            </a:extLst>
          </p:cNvPr>
          <p:cNvSpPr>
            <a:spLocks noGrp="1"/>
          </p:cNvSpPr>
          <p:nvPr>
            <p:ph idx="1"/>
          </p:nvPr>
        </p:nvSpPr>
        <p:spPr/>
        <p:txBody>
          <a:bodyPr>
            <a:normAutofit/>
          </a:bodyPr>
          <a:lstStyle/>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err="1">
                <a:solidFill>
                  <a:schemeClr val="accent6">
                    <a:lumMod val="75000"/>
                  </a:schemeClr>
                </a:solidFill>
                <a:latin typeface="Consolas" panose="020B0609020204030204" pitchFamily="49" charset="0"/>
                <a:cs typeface="Consolas" panose="020B0609020204030204" pitchFamily="49" charset="0"/>
              </a:rPr>
              <a:t>src</a:t>
            </a:r>
            <a:r>
              <a:rPr lang="en-GB" sz="1600" dirty="0">
                <a:latin typeface="Consolas" panose="020B0609020204030204" pitchFamily="49" charset="0"/>
                <a:cs typeface="Consolas" panose="020B0609020204030204" pitchFamily="49" charset="0"/>
              </a:rPr>
              <a:t>/main/java/</a:t>
            </a:r>
            <a:r>
              <a:rPr lang="en-GB" sz="1600" dirty="0" err="1">
                <a:latin typeface="Consolas" panose="020B0609020204030204" pitchFamily="49" charset="0"/>
                <a:cs typeface="Consolas" panose="020B0609020204030204" pitchFamily="49" charset="0"/>
              </a:rPr>
              <a:t>oop</a:t>
            </a:r>
            <a:r>
              <a:rPr lang="en-GB" sz="1600" dirty="0">
                <a:latin typeface="Consolas" panose="020B0609020204030204" pitchFamily="49" charset="0"/>
                <a:cs typeface="Consolas" panose="020B0609020204030204" pitchFamily="49" charset="0"/>
              </a:rPr>
              <a:t>/basics/</a:t>
            </a:r>
          </a:p>
          <a:p>
            <a:pPr marL="0" indent="0">
              <a:buNone/>
            </a:pPr>
            <a:r>
              <a:rPr lang="en-IT" sz="1600" dirty="0">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javac</a:t>
            </a:r>
            <a:r>
              <a:rPr lang="en-GB" sz="1600" dirty="0">
                <a:solidFill>
                  <a:schemeClr val="accent6">
                    <a:lumMod val="75000"/>
                  </a:schemeClr>
                </a:solidFill>
                <a:latin typeface="Consolas" panose="020B0609020204030204" pitchFamily="49" charset="0"/>
                <a:cs typeface="Consolas" panose="020B0609020204030204" pitchFamily="49" charset="0"/>
              </a:rPr>
              <a:t> </a:t>
            </a:r>
            <a:r>
              <a:rPr lang="en-GB" sz="1600" dirty="0" err="1">
                <a:solidFill>
                  <a:schemeClr val="accent6">
                    <a:lumMod val="75000"/>
                  </a:schemeClr>
                </a:solidFill>
                <a:latin typeface="Consolas" panose="020B0609020204030204" pitchFamily="49" charset="0"/>
                <a:cs typeface="Consolas" panose="020B0609020204030204" pitchFamily="49" charset="0"/>
              </a:rPr>
              <a:t>ArraysUtils.java</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(builds ArrayUtils.class. Unsuitable for large projects. Gradle uses </a:t>
            </a:r>
            <a:r>
              <a:rPr lang="en-GB" sz="1600" dirty="0">
                <a:latin typeface="Consolas" panose="020B0609020204030204" pitchFamily="49" charset="0"/>
                <a:cs typeface="Consolas" panose="020B0609020204030204" pitchFamily="49" charset="0"/>
              </a:rPr>
              <a:t>b</a:t>
            </a:r>
            <a:r>
              <a:rPr lang="en-IT" sz="1600" dirty="0">
                <a:latin typeface="Consolas" panose="020B0609020204030204" pitchFamily="49" charset="0"/>
                <a:cs typeface="Consolas" panose="020B0609020204030204" pitchFamily="49" charset="0"/>
              </a:rPr>
              <a:t>uild/ dir)</a:t>
            </a:r>
          </a:p>
          <a:p>
            <a:pPr marL="0" indent="0">
              <a:buNone/>
            </a:pPr>
            <a:endParaRPr lang="en-IT" sz="1600" dirty="0">
              <a:latin typeface="Consolas" panose="020B0609020204030204" pitchFamily="49" charset="0"/>
              <a:cs typeface="Consolas" panose="020B0609020204030204" pitchFamily="49" charset="0"/>
            </a:endParaRPr>
          </a:p>
          <a:p>
            <a:pPr marL="0" indent="0">
              <a:buNone/>
            </a:pPr>
            <a:r>
              <a:rPr lang="en-IT" sz="1600" dirty="0">
                <a:latin typeface="Consolas" panose="020B0609020204030204" pitchFamily="49" charset="0"/>
                <a:cs typeface="Consolas" panose="020B0609020204030204" pitchFamily="49" charset="0"/>
              </a:rPr>
              <a:t>$ cd </a:t>
            </a:r>
            <a:r>
              <a:rPr lang="en-GB" sz="1600" dirty="0" err="1">
                <a:latin typeface="Consolas" panose="020B0609020204030204" pitchFamily="49" charset="0"/>
                <a:cs typeface="Consolas" panose="020B0609020204030204" pitchFamily="49" charset="0"/>
              </a:rPr>
              <a:t>ooprogramming</a:t>
            </a:r>
            <a:r>
              <a:rPr lang="en-GB" sz="1600" dirty="0">
                <a:latin typeface="Consolas" panose="020B0609020204030204" pitchFamily="49" charset="0"/>
                <a:cs typeface="Consolas" panose="020B0609020204030204" pitchFamily="49" charset="0"/>
              </a:rPr>
              <a:t>/java/code/</a:t>
            </a:r>
            <a:r>
              <a:rPr lang="en-GB" sz="1600" dirty="0">
                <a:solidFill>
                  <a:schemeClr val="accent6">
                    <a:lumMod val="75000"/>
                  </a:schemeClr>
                </a:solidFill>
                <a:latin typeface="Consolas" panose="020B0609020204030204" pitchFamily="49" charset="0"/>
                <a:cs typeface="Consolas" panose="020B0609020204030204" pitchFamily="49" charset="0"/>
              </a:rPr>
              <a:t>build</a:t>
            </a:r>
            <a:r>
              <a:rPr lang="en-GB" sz="1600" dirty="0">
                <a:latin typeface="Consolas" panose="020B0609020204030204" pitchFamily="49" charset="0"/>
                <a:cs typeface="Consolas" panose="020B0609020204030204" pitchFamily="49" charset="0"/>
              </a:rPr>
              <a:t>/classes/java/main</a:t>
            </a:r>
          </a:p>
          <a:p>
            <a:pPr marL="0" indent="0">
              <a:buNone/>
            </a:pPr>
            <a:r>
              <a:rPr lang="en-GB" sz="1600" dirty="0">
                <a:latin typeface="Consolas" panose="020B0609020204030204" pitchFamily="49" charset="0"/>
                <a:cs typeface="Consolas" panose="020B0609020204030204" pitchFamily="49" charset="0"/>
              </a:rPr>
              <a:t>$ </a:t>
            </a:r>
            <a:r>
              <a:rPr lang="en-GB" sz="1600" dirty="0">
                <a:solidFill>
                  <a:schemeClr val="accent6">
                    <a:lumMod val="75000"/>
                  </a:schemeClr>
                </a:solidFill>
                <a:latin typeface="Consolas" panose="020B0609020204030204" pitchFamily="49" charset="0"/>
                <a:cs typeface="Consolas" panose="020B0609020204030204" pitchFamily="49" charset="0"/>
              </a:rPr>
              <a:t>java -cp . </a:t>
            </a:r>
            <a:r>
              <a:rPr lang="en-GB" sz="1600" dirty="0" err="1">
                <a:solidFill>
                  <a:schemeClr val="accent6">
                    <a:lumMod val="75000"/>
                  </a:schemeClr>
                </a:solidFill>
                <a:latin typeface="Consolas" panose="020B0609020204030204" pitchFamily="49" charset="0"/>
                <a:cs typeface="Consolas" panose="020B0609020204030204" pitchFamily="49" charset="0"/>
              </a:rPr>
              <a:t>oop.basics.ArraysUtils</a:t>
            </a:r>
            <a:endParaRPr lang="en-GB" sz="16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v1 = [8, 8, 8, 8, 8, 8, 8, 8]</a:t>
            </a:r>
          </a:p>
          <a:p>
            <a:pPr marL="0" indent="0">
              <a:buNone/>
            </a:pPr>
            <a:r>
              <a:rPr lang="en-GB" sz="1600" dirty="0">
                <a:latin typeface="Consolas" panose="020B0609020204030204" pitchFamily="49" charset="0"/>
                <a:cs typeface="Consolas" panose="020B0609020204030204" pitchFamily="49" charset="0"/>
              </a:rPr>
              <a:t>v1 = [79, 80, 70, 2, 86, 69, 32, 70]</a:t>
            </a:r>
          </a:p>
          <a:p>
            <a:pPr marL="0" indent="0">
              <a:buNone/>
            </a:pPr>
            <a:r>
              <a:rPr lang="en-GB" sz="1600" dirty="0">
                <a:latin typeface="Consolas" panose="020B0609020204030204" pitchFamily="49" charset="0"/>
                <a:cs typeface="Consolas" panose="020B0609020204030204" pitchFamily="49" charset="0"/>
              </a:rPr>
              <a:t>v1 = [2, 32, 69, 70, 70, 79, 80, 86]</a:t>
            </a:r>
          </a:p>
          <a:p>
            <a:pPr marL="0" indent="0">
              <a:buNone/>
            </a:pPr>
            <a:r>
              <a:rPr lang="en-GB" sz="1600" dirty="0">
                <a:latin typeface="Consolas" panose="020B0609020204030204" pitchFamily="49" charset="0"/>
                <a:cs typeface="Consolas" panose="020B0609020204030204" pitchFamily="49" charset="0"/>
              </a:rPr>
              <a:t>v2 = [2, 32, 69, 70, 70, 0, 0, 0]</a:t>
            </a:r>
          </a:p>
          <a:p>
            <a:pPr marL="0" indent="0">
              <a:buNone/>
            </a:pPr>
            <a:endParaRPr lang="en-GB" sz="1600" dirty="0">
              <a:latin typeface="Consolas" panose="020B0609020204030204" pitchFamily="49" charset="0"/>
              <a:cs typeface="Consolas" panose="020B0609020204030204" pitchFamily="49" charset="0"/>
            </a:endParaRPr>
          </a:p>
          <a:p>
            <a:pPr marL="0" indent="0">
              <a:buNone/>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javap</a:t>
            </a:r>
            <a:r>
              <a:rPr lang="en-GB" sz="1600" dirty="0">
                <a:latin typeface="Consolas" panose="020B0609020204030204" pitchFamily="49" charset="0"/>
                <a:cs typeface="Consolas" panose="020B0609020204030204" pitchFamily="49" charset="0"/>
              </a:rPr>
              <a:t> -cp . -verbose </a:t>
            </a:r>
            <a:r>
              <a:rPr lang="en-GB" sz="1600" dirty="0" err="1">
                <a:latin typeface="Consolas" panose="020B0609020204030204" pitchFamily="49" charset="0"/>
                <a:cs typeface="Consolas" panose="020B0609020204030204" pitchFamily="49" charset="0"/>
              </a:rPr>
              <a:t>oop.basics.ArraysUtils</a:t>
            </a:r>
            <a:r>
              <a:rPr lang="en-GB" sz="1600" dirty="0">
                <a:latin typeface="Consolas" panose="020B0609020204030204" pitchFamily="49" charset="0"/>
                <a:cs typeface="Consolas" panose="020B0609020204030204" pitchFamily="49" charset="0"/>
              </a:rPr>
              <a:t> | grep major</a:t>
            </a:r>
          </a:p>
          <a:p>
            <a:pPr marL="0" indent="0">
              <a:buNone/>
            </a:pPr>
            <a:r>
              <a:rPr lang="en-GB" sz="1600" dirty="0">
                <a:latin typeface="Consolas" panose="020B0609020204030204" pitchFamily="49" charset="0"/>
                <a:cs typeface="Consolas" panose="020B0609020204030204" pitchFamily="49" charset="0"/>
              </a:rPr>
              <a:t>major version: 61</a:t>
            </a:r>
          </a:p>
          <a:p>
            <a:pPr marL="0" indent="0">
              <a:buNone/>
            </a:pPr>
            <a:r>
              <a:rPr lang="en-GB" sz="1600" dirty="0">
                <a:latin typeface="Consolas" panose="020B0609020204030204" pitchFamily="49" charset="0"/>
                <a:cs typeface="Consolas" panose="020B0609020204030204" pitchFamily="49" charset="0"/>
              </a:rPr>
              <a:t>(see https://</a:t>
            </a:r>
            <a:r>
              <a:rPr lang="en-GB" sz="1600" dirty="0" err="1">
                <a:latin typeface="Consolas" panose="020B0609020204030204" pitchFamily="49" charset="0"/>
                <a:cs typeface="Consolas" panose="020B0609020204030204" pitchFamily="49" charset="0"/>
              </a:rPr>
              <a:t>en.wikipedia.org</a:t>
            </a:r>
            <a:r>
              <a:rPr lang="en-GB" sz="1600" dirty="0">
                <a:latin typeface="Consolas" panose="020B0609020204030204" pitchFamily="49" charset="0"/>
                <a:cs typeface="Consolas" panose="020B0609020204030204" pitchFamily="49" charset="0"/>
              </a:rPr>
              <a:t>/wiki/</a:t>
            </a:r>
            <a:r>
              <a:rPr lang="en-GB" sz="1600" dirty="0" err="1">
                <a:latin typeface="Consolas" panose="020B0609020204030204" pitchFamily="49" charset="0"/>
                <a:cs typeface="Consolas" panose="020B0609020204030204" pitchFamily="49" charset="0"/>
              </a:rPr>
              <a:t>Java_class_file#General_layout</a:t>
            </a:r>
            <a:r>
              <a:rPr lang="en-GB" sz="1600" dirty="0">
                <a:latin typeface="Consolas" panose="020B0609020204030204" pitchFamily="49" charset="0"/>
                <a:cs typeface="Consolas" panose="020B0609020204030204" pitchFamily="49" charset="0"/>
              </a:rPr>
              <a:t>)</a:t>
            </a:r>
          </a:p>
          <a:p>
            <a:pPr marL="0" indent="0">
              <a:buNone/>
            </a:pPr>
            <a:endParaRPr lang="en-GB" sz="1600" dirty="0">
              <a:latin typeface="Consolas" panose="020B0609020204030204" pitchFamily="49" charset="0"/>
              <a:cs typeface="Consolas" panose="020B0609020204030204" pitchFamily="49" charset="0"/>
            </a:endParaRPr>
          </a:p>
          <a:p>
            <a:pPr marL="0" indent="0">
              <a:buNone/>
            </a:pPr>
            <a:endParaRPr lang="en-GB" sz="1600" dirty="0">
              <a:latin typeface="Consolas" panose="020B0609020204030204" pitchFamily="49" charset="0"/>
              <a:cs typeface="Consolas" panose="020B0609020204030204" pitchFamily="49" charset="0"/>
            </a:endParaRPr>
          </a:p>
          <a:p>
            <a:endParaRPr lang="en-IT"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423</TotalTime>
  <Words>4680</Words>
  <Application>Microsoft Macintosh PowerPoint</Application>
  <PresentationFormat>Widescreen</PresentationFormat>
  <Paragraphs>660</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Consolas</vt:lpstr>
      <vt:lpstr>Courier</vt:lpstr>
      <vt:lpstr>Courier New</vt:lpstr>
      <vt:lpstr>Wingdings</vt:lpstr>
      <vt:lpstr>Nicola</vt:lpstr>
      <vt:lpstr>Java Basics</vt:lpstr>
      <vt:lpstr>Building and running</vt:lpstr>
      <vt:lpstr>Timeline</vt:lpstr>
      <vt:lpstr>JDK Enhancement Proposal</vt:lpstr>
      <vt:lpstr>Features</vt:lpstr>
      <vt:lpstr>Building and running</vt:lpstr>
      <vt:lpstr>Building and running</vt:lpstr>
      <vt:lpstr>Compiled vs Interpreted</vt:lpstr>
      <vt:lpstr>Program, files and classes </vt:lpstr>
      <vt:lpstr>public static void main(String[] args)</vt:lpstr>
      <vt:lpstr>IntelliJ Idea</vt:lpstr>
      <vt:lpstr>Welcome to IntelliJ Idea</vt:lpstr>
      <vt:lpstr>File -&gt; Project Structure</vt:lpstr>
      <vt:lpstr>Preferences -&gt; Build, Execution, Deployment -&gt; Gradle</vt:lpstr>
      <vt:lpstr>Preferences -&gt; Build, Execution, Deployment -&gt; Java Compiler</vt:lpstr>
      <vt:lpstr>Preferences -&gt; Editor -&gt; Code Style -&gt; Java</vt:lpstr>
      <vt:lpstr>Variables, conventions, main method</vt:lpstr>
      <vt:lpstr>Methods</vt:lpstr>
      <vt:lpstr>Primitive types </vt:lpstr>
      <vt:lpstr>Primitive types </vt:lpstr>
      <vt:lpstr>Constants</vt:lpstr>
      <vt:lpstr>Operators (integer and floating-point) </vt:lpstr>
      <vt:lpstr>Code blocks and Scope </vt:lpstr>
      <vt:lpstr>Coding Conventions</vt:lpstr>
      <vt:lpstr>Passing Parameters</vt:lpstr>
      <vt:lpstr>Passing Parameters </vt:lpstr>
      <vt:lpstr>Passing Parameters </vt:lpstr>
      <vt:lpstr>Comments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References and Objects</vt:lpstr>
      <vt:lpstr>Array</vt:lpstr>
      <vt:lpstr>Array</vt:lpstr>
      <vt:lpstr>Example – Primitive types</vt:lpstr>
      <vt:lpstr>Example – Object reference</vt:lpstr>
      <vt:lpstr>Operations on arrays </vt:lpstr>
      <vt:lpstr>Operations on arrays </vt:lpstr>
      <vt:lpstr>Multidimensional Arrays</vt:lpstr>
      <vt:lpstr>java.util.Arrays</vt:lpstr>
      <vt:lpstr> System.arraycopy()</vt:lpstr>
      <vt:lpstr>Example</vt:lpstr>
      <vt:lpstr>Strings</vt:lpstr>
      <vt:lpstr>String</vt:lpstr>
      <vt:lpstr>Strings in memory</vt:lpstr>
      <vt:lpstr>Strings in memory</vt:lpstr>
      <vt:lpstr>equals vs ==</vt:lpstr>
      <vt:lpstr>String methods</vt:lpstr>
      <vt:lpstr>The + operator</vt:lpstr>
      <vt:lpstr>StringBuilder</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73</cp:revision>
  <cp:lastPrinted>2021-10-10T16:21:50Z</cp:lastPrinted>
  <dcterms:created xsi:type="dcterms:W3CDTF">2021-09-29T20:16:21Z</dcterms:created>
  <dcterms:modified xsi:type="dcterms:W3CDTF">2022-02-10T18:55:47Z</dcterms:modified>
</cp:coreProperties>
</file>