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1" r:id="rId3"/>
    <p:sldId id="292" r:id="rId4"/>
    <p:sldId id="293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3" r:id="rId14"/>
    <p:sldId id="274" r:id="rId15"/>
    <p:sldId id="275" r:id="rId16"/>
    <p:sldId id="278" r:id="rId17"/>
    <p:sldId id="272" r:id="rId18"/>
    <p:sldId id="270" r:id="rId19"/>
    <p:sldId id="277" r:id="rId20"/>
    <p:sldId id="269" r:id="rId21"/>
    <p:sldId id="276" r:id="rId22"/>
    <p:sldId id="280" r:id="rId23"/>
    <p:sldId id="279" r:id="rId24"/>
    <p:sldId id="281" r:id="rId25"/>
    <p:sldId id="282" r:id="rId26"/>
    <p:sldId id="283" r:id="rId27"/>
    <p:sldId id="285" r:id="rId28"/>
    <p:sldId id="284" r:id="rId29"/>
    <p:sldId id="287" r:id="rId30"/>
    <p:sldId id="286" r:id="rId31"/>
    <p:sldId id="288" r:id="rId32"/>
    <p:sldId id="289" r:id="rId33"/>
    <p:sldId id="290" r:id="rId34"/>
    <p:sldId id="291" r:id="rId35"/>
    <p:sldId id="294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12/02/22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12/02/22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Functional </a:t>
            </a:r>
            <a:r>
              <a:rPr lang="en-US" dirty="0"/>
              <a:t>Interfaces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are verbose! </a:t>
            </a:r>
            <a:r>
              <a:rPr lang="en-IT" dirty="0">
                <a:sym typeface="Wingdings" pitchFamily="2" charset="2"/>
              </a:rPr>
              <a:t>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However, when you want to pass new behaviour to your </a:t>
            </a:r>
            <a:r>
              <a:rPr lang="en-GB" sz="1800" dirty="0" err="1"/>
              <a:t>filterStudent</a:t>
            </a:r>
            <a:r>
              <a:rPr lang="en-GB" sz="1800" dirty="0"/>
              <a:t> method,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you’re forced to declare several classes</a:t>
            </a:r>
            <a:r>
              <a:rPr lang="en-GB" sz="1800" dirty="0"/>
              <a:t> that implement the </a:t>
            </a:r>
            <a:r>
              <a:rPr lang="en-GB" sz="1800" dirty="0" err="1"/>
              <a:t>StudentPredicate</a:t>
            </a:r>
            <a:r>
              <a:rPr lang="en-GB" sz="1800" dirty="0"/>
              <a:t> interface and then instantiate several </a:t>
            </a:r>
            <a:r>
              <a:rPr lang="en-GB" sz="1800" dirty="0" err="1"/>
              <a:t>StudentPredicate</a:t>
            </a:r>
            <a:r>
              <a:rPr lang="en-GB" sz="1800" dirty="0"/>
              <a:t> objects that you allocate only once.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There’s a lot of verbosity involved and it’s a time-consuming process! Verbosity in general is bad</a:t>
            </a:r>
            <a:r>
              <a:rPr lang="en-GB" sz="1800" dirty="0"/>
              <a:t>; it discourages the use of a language feature because it takes a long time to write and maintain.</a:t>
            </a: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400" dirty="0"/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Anonymous classes. Better.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  List&lt;Student&gt; result = new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(l, new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9B11E-88ED-CD4D-B4ED-87C90852B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Anonymous classes enable you to make your code more concise.</a:t>
            </a:r>
          </a:p>
          <a:p>
            <a:r>
              <a:rPr lang="en-GB" sz="2000" dirty="0"/>
              <a:t>They enable you to declare and instantiate a class at the same time. 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They are like local classes except that they do not have a name.</a:t>
            </a:r>
          </a:p>
          <a:p>
            <a:r>
              <a:rPr lang="en-GB" sz="2000" dirty="0"/>
              <a:t>Use them if you need to use a local class only once.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In short, they allow you to create ad hoc implementations. </a:t>
            </a:r>
          </a:p>
          <a:p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9900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lambda expression can be understood as a concise representation of an anonymous function that can be passed around</a:t>
            </a:r>
            <a:r>
              <a:rPr lang="en-GB" dirty="0"/>
              <a:t>. It doesn’t have a name, but it has a list of parameters, a body, a return type, and also possibly a list of exceptions that can be thrown. That’s one big definition; let’s break it down: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Anonymous</a:t>
            </a:r>
            <a:r>
              <a:rPr lang="en-GB" dirty="0"/>
              <a:t>—We say anonymous because it doesn’t have an explicit name like a method would normally have; less to write and think about!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GB" dirty="0"/>
              <a:t>—We say function because a lambda isn’t associated with a particular class like a method is. But like a method, a lambda has a list of parameters, a body, a return type, and a possible list of exceptions that can be thrown.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Passed around</a:t>
            </a:r>
            <a:r>
              <a:rPr lang="en-GB" dirty="0"/>
              <a:t>—A lambda expression can be passed as argument to a method or stored in a variable.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Concise</a:t>
            </a:r>
            <a:r>
              <a:rPr lang="en-GB" dirty="0"/>
              <a:t>—You don’t need to write a lot of boilerplate like you do for anonymous classes.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803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This syntax was chosen by the Java language designers because it was well received in other languages, such as C#, Scala, JavaScript. The basic syntax of a lambda is either (referred to as an expression-style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expression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or (note the curly braces for statements, this lambda is often called a block-style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	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{ statements; }</a:t>
            </a:r>
          </a:p>
        </p:txBody>
      </p:sp>
    </p:spTree>
    <p:extLst>
      <p:ext uri="{BB962C8B-B14F-4D97-AF65-F5344CB8AC3E}">
        <p14:creationId xmlns:p14="http://schemas.microsoft.com/office/powerpoint/2010/main" val="12115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1. () -&gt; {}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2. () -&gt; "Raoul"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3. () -&gt; { return "Mario"; }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an expression! */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(Integer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return "Alan" +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 statement! */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(String s) -&gt; { "Iron Man"; }</a:t>
            </a:r>
          </a:p>
        </p:txBody>
      </p:sp>
    </p:spTree>
    <p:extLst>
      <p:ext uri="{BB962C8B-B14F-4D97-AF65-F5344CB8AC3E}">
        <p14:creationId xmlns:p14="http://schemas.microsoft.com/office/powerpoint/2010/main" val="346150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1.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expression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(List&lt;String&gt; list)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list.isEmpty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2. Creating objects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new Apple(10)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3. Consuming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a) -&gt; {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a.getWeight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4. Select/extract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5. Combine two values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a, int b) -&gt; a * b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6. Compare two objects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 </a:t>
            </a:r>
          </a:p>
        </p:txBody>
      </p:sp>
    </p:spTree>
    <p:extLst>
      <p:ext uri="{BB962C8B-B14F-4D97-AF65-F5344CB8AC3E}">
        <p14:creationId xmlns:p14="http://schemas.microsoft.com/office/powerpoint/2010/main" val="327699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interfaces or interfaces defining only one function </a:t>
            </a:r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(one method) are ideal candidates for making use of lambda expressions. </a:t>
            </a:r>
          </a:p>
          <a:p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Instead of using anonymous classes (still verbose!), </a:t>
            </a:r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can be used for providing the implementation of their single method!</a:t>
            </a:r>
          </a:p>
          <a:p>
            <a:pPr marL="0" indent="0">
              <a:buNone/>
            </a:pPr>
            <a:endParaRPr lang="en-IT" sz="3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Comparator&lt;T&gt;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int compare(T o1, T o2);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Runnable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run(); 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ActionListener extends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EventListener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Callable&lt;V&gt;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 call() throws Exception;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Before (with anonymous classes):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new Comparator&lt;Apple&gt;()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public int compare(Apple a1, Apple a2){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		return a1.getWeight().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/>
              <a:t>After (with lambda expressions):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</p:txBody>
      </p:sp>
    </p:spTree>
    <p:extLst>
      <p:ext uri="{BB962C8B-B14F-4D97-AF65-F5344CB8AC3E}">
        <p14:creationId xmlns:p14="http://schemas.microsoft.com/office/powerpoint/2010/main" val="79463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Lambda expressions. Much better!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T" sz="3400" dirty="0"/>
              <a:t>Lambda expressions and Generics. Pro level!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Predicate&lt;T&gt;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test(T 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filter(List&lt;T&gt; l, Predicate&lt;T&gt;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(T element : l)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filter(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88E5-2C9B-D44E-9C2B-70CED200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  <a:endParaRPr lang="en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1774E-0D02-3645-A9C9-EFE7F693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</a:t>
            </a:r>
            <a:r>
              <a:rPr lang="en-GB" i="1" dirty="0"/>
              <a:t>imperative programming </a:t>
            </a:r>
            <a:r>
              <a:rPr lang="en-GB" dirty="0"/>
              <a:t>paradigm allows you to describe a program in terms of a sequence of statements that mutate state. </a:t>
            </a:r>
          </a:p>
          <a:p>
            <a:pPr lvl="1"/>
            <a:r>
              <a:rPr lang="en-GB" dirty="0"/>
              <a:t>OOP Principles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value parametrization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functional programming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paradigm describes a program by applying and composing functions. </a:t>
            </a:r>
            <a:r>
              <a:rPr lang="en-GB" dirty="0"/>
              <a:t>It is a declarative programming paradigm in which function definitions are trees of expressions that map values to other values.</a:t>
            </a:r>
          </a:p>
          <a:p>
            <a:pPr lvl="1"/>
            <a:r>
              <a:rPr lang="en-GB" dirty="0"/>
              <a:t>Ability to pass functions (code) to other functions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behaviour parametrization</a:t>
            </a:r>
            <a:r>
              <a:rPr lang="en-GB" i="1" dirty="0"/>
              <a:t>)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 shared mutable data</a:t>
            </a:r>
          </a:p>
        </p:txBody>
      </p:sp>
    </p:spTree>
    <p:extLst>
      <p:ext uri="{BB962C8B-B14F-4D97-AF65-F5344CB8AC3E}">
        <p14:creationId xmlns:p14="http://schemas.microsoft.com/office/powerpoint/2010/main" val="138912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Behavior parametrization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ECBB1D-9585-2F47-94FD-57B36ACB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219" y="1515141"/>
            <a:ext cx="7820396" cy="4411991"/>
          </a:xfrm>
        </p:spPr>
      </p:pic>
    </p:spTree>
    <p:extLst>
      <p:ext uri="{BB962C8B-B14F-4D97-AF65-F5344CB8AC3E}">
        <p14:creationId xmlns:p14="http://schemas.microsoft.com/office/powerpoint/2010/main" val="261511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D15F-1FD2-0449-8665-F9D48AC9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8494-2EFF-4545-85AF-F8888BFE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can you do with functional interfaces? Lambda expressions let you provide the implementation of the abstract method of a functional interface directly inline and </a:t>
            </a:r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treat the whole expression as an instance of a functional interface </a:t>
            </a:r>
            <a:r>
              <a:rPr lang="en-GB" sz="2800" dirty="0"/>
              <a:t>(more technically speaking, an instance of a </a:t>
            </a:r>
            <a:r>
              <a:rPr lang="en-GB" sz="2800" i="1" dirty="0"/>
              <a:t>concrete implementation </a:t>
            </a:r>
            <a:r>
              <a:rPr lang="en-GB" sz="2800" dirty="0"/>
              <a:t>of the functional interface) </a:t>
            </a:r>
          </a:p>
          <a:p>
            <a:endParaRPr lang="en-IT" sz="2800" dirty="0"/>
          </a:p>
        </p:txBody>
      </p:sp>
    </p:spTree>
    <p:extLst>
      <p:ext uri="{BB962C8B-B14F-4D97-AF65-F5344CB8AC3E}">
        <p14:creationId xmlns:p14="http://schemas.microsoft.com/office/powerpoint/2010/main" val="231557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0A95-8375-1D42-801C-C0A28F8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 example: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DF63-48A4-2849-B079-C9CA1EBD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process(Runnable r)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r.run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method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r1 = new Runnable()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1");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}};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r2 = 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2");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process(r1);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process(r2);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3"));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320541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3094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Predicate&lt;T&gt; {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test(T t);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2920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List&lt;T&gt; items,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Predicate&lt;T&gt; tester)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&lt;= 24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F74D-4D82-9E4E-8E61-28D8885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7273-2875-AF41-8720-F1B4B5D0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java.util.function.Consumer</a:t>
            </a:r>
            <a:r>
              <a:rPr lang="en-GB" sz="2200" dirty="0"/>
              <a:t>&lt;T&gt;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accept that takes an object of generic type T and returns no result (void). </a:t>
            </a:r>
          </a:p>
          <a:p>
            <a:r>
              <a:rPr lang="en-GB" sz="2200" dirty="0"/>
              <a:t>You might use this interface when you need to access an object of type T and perform some operations on it. 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Consumer&lt;T&gt;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void accept(T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3144108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A5A-6988-7549-ACD7-782C292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C842-03CA-5B42-90CC-B0785332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(List&lt;T&gt; items,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Predicate&lt;T&gt; tester,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Consumer&lt;T&gt; consumer)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students,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E488-139D-6046-960B-5D100CF2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822-E4EC-BE4E-A753-2B1D6F53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java.util.function.Function</a:t>
            </a:r>
            <a:r>
              <a:rPr lang="en-GB" sz="2200" dirty="0"/>
              <a:t>&lt;T, R&gt;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apply that takes an object of generic type T as input and returns an object of generic type R. </a:t>
            </a:r>
          </a:p>
          <a:p>
            <a:r>
              <a:rPr lang="en-GB" sz="2200" dirty="0"/>
              <a:t>You might use this interface when you need to define a lambda that maps information from an input object to an output (for example, extracting the weight of an apple or mapping a string to its length).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Function&lt;T, R&gt;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R apply(T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9050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556B-6A53-C040-A05E-E5AAC780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AB0A-2153-7948-AC84-01F56A28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Functional programs can be very terse and elegant, packing a lot of behaviour into very few lines of code. </a:t>
            </a:r>
            <a:r>
              <a:rPr lang="en-GB" dirty="0"/>
              <a:t>Functional programmers will make the case that in a multicore world, you need to avoid mutable state in order to scale out your programs. </a:t>
            </a:r>
          </a:p>
          <a:p>
            <a:r>
              <a:rPr lang="en-GB" dirty="0"/>
              <a:t>Object-oriented programmers will retort that in actual business environments object-oriented programming scales out well in terms of developers, and as an industry, we know how to do it.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Software engineering requires us to match technical solutions to business problems.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0000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FCEF-4835-E245-812F-3691D54D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3BD1-5B30-ED43-9B81-3260C6E1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(String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1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CCCF-C3BF-8A4A-BCD0-C759C575A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70803"/>
            <a:ext cx="8229600" cy="4491440"/>
          </a:xfrm>
        </p:spPr>
      </p:pic>
    </p:spTree>
    <p:extLst>
      <p:ext uri="{BB962C8B-B14F-4D97-AF65-F5344CB8AC3E}">
        <p14:creationId xmlns:p14="http://schemas.microsoft.com/office/powerpoint/2010/main" val="312673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E6849-1D7C-6D43-A07E-1E003229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546937"/>
            <a:ext cx="8229600" cy="4313512"/>
          </a:xfrm>
        </p:spPr>
      </p:pic>
    </p:spTree>
    <p:extLst>
      <p:ext uri="{BB962C8B-B14F-4D97-AF65-F5344CB8AC3E}">
        <p14:creationId xmlns:p14="http://schemas.microsoft.com/office/powerpoint/2010/main" val="233435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Method references let you reuse existing method definitions and pass them like lambdas</a:t>
            </a:r>
            <a:r>
              <a:rPr lang="en-GB" dirty="0"/>
              <a:t>. In some cases they appear more readable and feel more natural than using lambda expressions. </a:t>
            </a:r>
          </a:p>
          <a:p>
            <a:r>
              <a:rPr lang="en-GB" dirty="0"/>
              <a:t>Method references can be seen as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shorthand for lambdas calling only a specific method</a:t>
            </a:r>
            <a:r>
              <a:rPr lang="en-GB" dirty="0"/>
              <a:t>. The basic idea is that if a lambda represents “call this method directly,” it’s best to refer to the method by name rather than by a description of how to call it.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9851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328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7278-0031-E444-883D-2776F3B4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Wisdom Pills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348E-1BE2-8E46-8DB1-35016630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I have two kinds of problems, the urgent and the important. The urgent are not important, and the important are never urgent -- </a:t>
            </a:r>
            <a:r>
              <a:rPr lang="en-GB" b="1" dirty="0"/>
              <a:t>President Dwight D. Eisenhower </a:t>
            </a:r>
          </a:p>
          <a:p>
            <a:endParaRPr lang="en-GB" b="1" dirty="0"/>
          </a:p>
          <a:p>
            <a:r>
              <a:rPr lang="en-GB" i="1" dirty="0"/>
              <a:t>It is the responsibility of the software development team to assert the importance of architecture over the urgency of features -- </a:t>
            </a:r>
            <a:r>
              <a:rPr lang="en-GB" b="1" dirty="0"/>
              <a:t>Clean Code, Robert C. Martin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D511C-6AF6-D240-90E3-A987C082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039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1070F-2811-5949-8467-998EAE5C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8FFCD-9E36-DC40-B32E-82A24993F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1991: model my small company, employees, departments, salaries!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Employee(String name,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"Employee{"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"name='" + name + '\''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",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='" +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+ '}';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1FEAB-8009-1249-9FA9-466BB7668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2021: my company now has 178000 employees, analyse my 20TB dataset for finding lazy people!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l = employees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.stream()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.filter(c -&gt;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c.getVacations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5) .collect(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481-4B8A-B147-A18B-B49E7243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Java still changing?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4C4-3399-194D-8497-CF03C710C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rise of big-data, and affordable multi-core architectures made functional programming concepts popular again.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number of languages (Java, Python, Scala) are introducing ways for better supporting functional programming.</a:t>
            </a:r>
          </a:p>
          <a:p>
            <a:r>
              <a:rPr lang="en-GB" dirty="0"/>
              <a:t>Haskell is a recent purely functional language.</a:t>
            </a:r>
          </a:p>
          <a:p>
            <a:r>
              <a:rPr lang="en-GB" dirty="0"/>
              <a:t>Languages need to evolve to track changing hardware or programmers expectations. Otherwise, they die (COBOL, LISP, …)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3A886-4373-E841-B41C-82C5A36BD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2041"/>
          <a:stretch/>
        </p:blipFill>
        <p:spPr>
          <a:xfrm>
            <a:off x="6172200" y="2413594"/>
            <a:ext cx="4469821" cy="3109554"/>
          </a:xfrm>
        </p:spPr>
      </p:pic>
    </p:spTree>
    <p:extLst>
      <p:ext uri="{BB962C8B-B14F-4D97-AF65-F5344CB8AC3E}">
        <p14:creationId xmlns:p14="http://schemas.microsoft.com/office/powerpoint/2010/main" val="2306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Filtering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Suppose you have a class Student with a method </a:t>
            </a:r>
            <a:r>
              <a:rPr lang="en-GB" sz="2400" i="1" dirty="0" err="1"/>
              <a:t>getAverage</a:t>
            </a:r>
            <a:r>
              <a:rPr lang="en-GB" sz="2400" i="1" dirty="0"/>
              <a:t>()</a:t>
            </a:r>
            <a:r>
              <a:rPr lang="en-GB" sz="2400" dirty="0"/>
              <a:t> and a collection </a:t>
            </a:r>
            <a:r>
              <a:rPr lang="en-GB" sz="2400" i="1" dirty="0"/>
              <a:t>students</a:t>
            </a:r>
            <a:r>
              <a:rPr lang="en-GB" sz="2400" dirty="0"/>
              <a:t> holding a list of Student references.</a:t>
            </a:r>
          </a:p>
          <a:p>
            <a:r>
              <a:rPr lang="en-GB" sz="2400" dirty="0"/>
              <a:t>You want to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select all the students with a specific average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List&lt;Student&gt; students, double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(Student s : students)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917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Different filter, different code??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600" dirty="0"/>
              <a:t>Now you want to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select all the students with an average comprised within a given range</a:t>
            </a:r>
            <a:r>
              <a:rPr lang="en-GB" sz="2600" dirty="0"/>
              <a:t>.</a:t>
            </a:r>
          </a:p>
          <a:p>
            <a:r>
              <a:rPr lang="en-GB" sz="2600" dirty="0"/>
              <a:t>Breaks the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DRY (don’t repeat yourself) </a:t>
            </a:r>
            <a:r>
              <a:rPr lang="en-GB" sz="2600" dirty="0"/>
              <a:t>principle of software engineering. These two methods vary only in one line: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the highlighted condition inside the if construct.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filterStudentsByGradeRange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int low, int high)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 low &amp;&amp;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high)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573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000" dirty="0"/>
              <a:t>We can define a </a:t>
            </a:r>
            <a:r>
              <a:rPr lang="en-GB" sz="4000" i="1" dirty="0" err="1"/>
              <a:t>StudentPredicate</a:t>
            </a:r>
            <a:r>
              <a:rPr lang="en-GB" sz="4000" dirty="0"/>
              <a:t> interface encapsulating the 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selection strategy</a:t>
            </a:r>
            <a:r>
              <a:rPr lang="en-GB" sz="4000" dirty="0"/>
              <a:t>. Different classes can then implement different strategies.</a:t>
            </a:r>
            <a:endParaRPr lang="en-GB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&lt;= 20;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&gt;= 26;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900" dirty="0"/>
              <a:t>This code is much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more flexible </a:t>
            </a:r>
            <a:r>
              <a:rPr lang="en-GB" sz="1900" dirty="0"/>
              <a:t>than our first attempt, and at the same time it’s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easy to read </a:t>
            </a:r>
            <a:r>
              <a:rPr lang="en-GB" sz="1900" dirty="0"/>
              <a:t>and to use! </a:t>
            </a:r>
          </a:p>
          <a:p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Behaviour parameterization </a:t>
            </a:r>
            <a:r>
              <a:rPr lang="en-GB" sz="1900" dirty="0"/>
              <a:t>is great because it enables you to separate the logic of iterating the collection to filter and the behaviour to apply on each element of that collection.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goodStudents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T" sz="1000" dirty="0"/>
          </a:p>
        </p:txBody>
      </p:sp>
    </p:spTree>
    <p:extLst>
      <p:ext uri="{BB962C8B-B14F-4D97-AF65-F5344CB8AC3E}">
        <p14:creationId xmlns:p14="http://schemas.microsoft.com/office/powerpoint/2010/main" val="321788799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6</TotalTime>
  <Words>3381</Words>
  <Application>Microsoft Macintosh PowerPoint</Application>
  <PresentationFormat>Widescreen</PresentationFormat>
  <Paragraphs>334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Nicola</vt:lpstr>
      <vt:lpstr>Java Functional Interfaces</vt:lpstr>
      <vt:lpstr>Functional Programming</vt:lpstr>
      <vt:lpstr>Conflicting worlds?</vt:lpstr>
      <vt:lpstr>Conflicting worlds?</vt:lpstr>
      <vt:lpstr>Why is Java still changing? </vt:lpstr>
      <vt:lpstr>Filtering students</vt:lpstr>
      <vt:lpstr>Different filter, different code??</vt:lpstr>
      <vt:lpstr>Interfaces help us! </vt:lpstr>
      <vt:lpstr>Interfaces help us! </vt:lpstr>
      <vt:lpstr>Interfaces are verbose! </vt:lpstr>
      <vt:lpstr>Anonymous classes. Better.</vt:lpstr>
      <vt:lpstr>Lambda expressions</vt:lpstr>
      <vt:lpstr>Lambda expressions</vt:lpstr>
      <vt:lpstr>Lambda expressions</vt:lpstr>
      <vt:lpstr>Lambda expressions</vt:lpstr>
      <vt:lpstr>Functional interfaces</vt:lpstr>
      <vt:lpstr>Lambda expressions</vt:lpstr>
      <vt:lpstr>Lambda expressions. Much better!</vt:lpstr>
      <vt:lpstr>Lambda expressions and Generics. Pro level!</vt:lpstr>
      <vt:lpstr>Behavior parametrization</vt:lpstr>
      <vt:lpstr>Functional Interfaces</vt:lpstr>
      <vt:lpstr>Functional interfaces</vt:lpstr>
      <vt:lpstr>An example: Runnable</vt:lpstr>
      <vt:lpstr>java.util.function.Predicate&lt;T&gt;</vt:lpstr>
      <vt:lpstr>java.util.function.Predicate&lt;T&gt;</vt:lpstr>
      <vt:lpstr>java.util.function.Predicate&lt;T&gt;</vt:lpstr>
      <vt:lpstr>java.util.function.Consumer&lt;T&gt;</vt:lpstr>
      <vt:lpstr>java.util.function.Consumer&lt;T&gt;</vt:lpstr>
      <vt:lpstr>java.util.function.Function&lt;T, R&gt;</vt:lpstr>
      <vt:lpstr>java.util.function.Function&lt;T, R&gt;</vt:lpstr>
      <vt:lpstr>Key Functional Interfaces</vt:lpstr>
      <vt:lpstr>Key Functional Interfaces</vt:lpstr>
      <vt:lpstr>Method references</vt:lpstr>
      <vt:lpstr>Method references</vt:lpstr>
      <vt:lpstr>Wisdom Pills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Functional Interfaces</dc:title>
  <dc:creator>Microsoft Office User</dc:creator>
  <cp:lastModifiedBy>Microsoft Office User</cp:lastModifiedBy>
  <cp:revision>3</cp:revision>
  <dcterms:created xsi:type="dcterms:W3CDTF">2021-09-30T07:42:54Z</dcterms:created>
  <dcterms:modified xsi:type="dcterms:W3CDTF">2022-02-12T20:00:37Z</dcterms:modified>
</cp:coreProperties>
</file>