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62"/>
  </p:notesMasterIdLst>
  <p:handoutMasterIdLst>
    <p:handoutMasterId r:id="rId63"/>
  </p:handoutMasterIdLst>
  <p:sldIdLst>
    <p:sldId id="256" r:id="rId2"/>
    <p:sldId id="432" r:id="rId3"/>
    <p:sldId id="257" r:id="rId4"/>
    <p:sldId id="431" r:id="rId5"/>
    <p:sldId id="258" r:id="rId6"/>
    <p:sldId id="261" r:id="rId7"/>
    <p:sldId id="430" r:id="rId8"/>
    <p:sldId id="267" r:id="rId9"/>
    <p:sldId id="265" r:id="rId10"/>
    <p:sldId id="260" r:id="rId11"/>
    <p:sldId id="434" r:id="rId12"/>
    <p:sldId id="411" r:id="rId13"/>
    <p:sldId id="410" r:id="rId14"/>
    <p:sldId id="282" r:id="rId15"/>
    <p:sldId id="278" r:id="rId16"/>
    <p:sldId id="292" r:id="rId17"/>
    <p:sldId id="274" r:id="rId18"/>
    <p:sldId id="264" r:id="rId19"/>
    <p:sldId id="277" r:id="rId20"/>
    <p:sldId id="391" r:id="rId21"/>
    <p:sldId id="392" r:id="rId22"/>
    <p:sldId id="442" r:id="rId23"/>
    <p:sldId id="273" r:id="rId24"/>
    <p:sldId id="374" r:id="rId25"/>
    <p:sldId id="275" r:id="rId26"/>
    <p:sldId id="415" r:id="rId27"/>
    <p:sldId id="393" r:id="rId28"/>
    <p:sldId id="443" r:id="rId29"/>
    <p:sldId id="416" r:id="rId30"/>
    <p:sldId id="419" r:id="rId31"/>
    <p:sldId id="418" r:id="rId32"/>
    <p:sldId id="420" r:id="rId33"/>
    <p:sldId id="409" r:id="rId34"/>
    <p:sldId id="414" r:id="rId35"/>
    <p:sldId id="413" r:id="rId36"/>
    <p:sldId id="440" r:id="rId37"/>
    <p:sldId id="379" r:id="rId38"/>
    <p:sldId id="362" r:id="rId39"/>
    <p:sldId id="365" r:id="rId40"/>
    <p:sldId id="366" r:id="rId41"/>
    <p:sldId id="370" r:id="rId42"/>
    <p:sldId id="368" r:id="rId43"/>
    <p:sldId id="372" r:id="rId44"/>
    <p:sldId id="405" r:id="rId45"/>
    <p:sldId id="407" r:id="rId46"/>
    <p:sldId id="406" r:id="rId47"/>
    <p:sldId id="412" r:id="rId48"/>
    <p:sldId id="375" r:id="rId49"/>
    <p:sldId id="444" r:id="rId50"/>
    <p:sldId id="384" r:id="rId51"/>
    <p:sldId id="383" r:id="rId52"/>
    <p:sldId id="376" r:id="rId53"/>
    <p:sldId id="408" r:id="rId54"/>
    <p:sldId id="422" r:id="rId55"/>
    <p:sldId id="424" r:id="rId56"/>
    <p:sldId id="426" r:id="rId57"/>
    <p:sldId id="427" r:id="rId58"/>
    <p:sldId id="423" r:id="rId59"/>
    <p:sldId id="425" r:id="rId60"/>
    <p:sldId id="421" r:id="rId6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72"/>
    <p:restoredTop sz="96281"/>
  </p:normalViewPr>
  <p:slideViewPr>
    <p:cSldViewPr>
      <p:cViewPr varScale="1">
        <p:scale>
          <a:sx n="124" d="100"/>
          <a:sy n="124" d="100"/>
        </p:scale>
        <p:origin x="192" y="28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5CBCAF-8195-0B41-9F39-155992CBB6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a:extLst>
              <a:ext uri="{FF2B5EF4-FFF2-40B4-BE49-F238E27FC236}">
                <a16:creationId xmlns:a16="http://schemas.microsoft.com/office/drawing/2014/main" id="{4530F5F1-56F9-594B-8002-505C0B3A95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91E39A-28E5-5D4D-B97C-ECEB96F19817}" type="datetimeFigureOut">
              <a:rPr lang="en-IT" smtClean="0"/>
              <a:t>06/03/22</a:t>
            </a:fld>
            <a:endParaRPr lang="en-IT"/>
          </a:p>
        </p:txBody>
      </p:sp>
      <p:sp>
        <p:nvSpPr>
          <p:cNvPr id="4" name="Footer Placeholder 3">
            <a:extLst>
              <a:ext uri="{FF2B5EF4-FFF2-40B4-BE49-F238E27FC236}">
                <a16:creationId xmlns:a16="http://schemas.microsoft.com/office/drawing/2014/main" id="{0D01DB9C-5FE6-5646-A4CF-CACE1FBFD1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5" name="Slide Number Placeholder 4">
            <a:extLst>
              <a:ext uri="{FF2B5EF4-FFF2-40B4-BE49-F238E27FC236}">
                <a16:creationId xmlns:a16="http://schemas.microsoft.com/office/drawing/2014/main" id="{1807AD1E-ED4D-4F49-B2E9-34CF7F0E16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6113E-382B-5C49-947E-9975DE242C1F}" type="slidenum">
              <a:rPr lang="en-IT" smtClean="0"/>
              <a:t>‹#›</a:t>
            </a:fld>
            <a:endParaRPr lang="en-IT"/>
          </a:p>
        </p:txBody>
      </p:sp>
    </p:spTree>
    <p:extLst>
      <p:ext uri="{BB962C8B-B14F-4D97-AF65-F5344CB8AC3E}">
        <p14:creationId xmlns:p14="http://schemas.microsoft.com/office/powerpoint/2010/main" val="7117231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06/03/22</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5F0E4F-C068-4558-BD2C-4354A8A0FB1B}" type="slidenum">
              <a:rPr lang="it-IT" smtClean="0"/>
              <a:pPr/>
              <a:t>16</a:t>
            </a:fld>
            <a:endParaRPr lang="it-IT"/>
          </a:p>
        </p:txBody>
      </p:sp>
    </p:spTree>
    <p:extLst>
      <p:ext uri="{BB962C8B-B14F-4D97-AF65-F5344CB8AC3E}">
        <p14:creationId xmlns:p14="http://schemas.microsoft.com/office/powerpoint/2010/main" val="3181702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Java Basics</a:t>
            </a:r>
          </a:p>
        </p:txBody>
      </p:sp>
      <p:sp>
        <p:nvSpPr>
          <p:cNvPr id="4" name="Sottotitolo 2"/>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public static void main(String[] </a:t>
            </a:r>
            <a:r>
              <a:rPr lang="en-US" dirty="0" err="1"/>
              <a:t>args</a:t>
            </a:r>
            <a:r>
              <a:rPr lang="en-US" dirty="0"/>
              <a:t>)</a:t>
            </a:r>
          </a:p>
        </p:txBody>
      </p:sp>
      <p:sp>
        <p:nvSpPr>
          <p:cNvPr id="3" name="Content Placeholder 2"/>
          <p:cNvSpPr>
            <a:spLocks noGrp="1"/>
          </p:cNvSpPr>
          <p:nvPr>
            <p:ph idx="1"/>
          </p:nvPr>
        </p:nvSpPr>
        <p:spPr/>
        <p:txBody>
          <a:bodyPr>
            <a:normAutofit/>
          </a:bodyPr>
          <a:lstStyle/>
          <a:p>
            <a:r>
              <a:rPr lang="en-US" sz="2800" dirty="0"/>
              <a:t>In Java there are no functions, but only methods within classes</a:t>
            </a:r>
          </a:p>
          <a:p>
            <a:r>
              <a:rPr lang="en-US" sz="2800" dirty="0"/>
              <a:t>The execution of a Java program starts from a special method:</a:t>
            </a:r>
          </a:p>
          <a:p>
            <a:endParaRPr lang="en-US" sz="2800" dirty="0"/>
          </a:p>
          <a:p>
            <a:pPr marL="0" indent="0">
              <a:buNone/>
            </a:pPr>
            <a:r>
              <a:rPr lang="en-US" sz="2800" dirty="0">
                <a:latin typeface="Consolas" panose="020B0609020204030204" pitchFamily="49" charset="0"/>
                <a:cs typeface="Consolas" panose="020B0609020204030204" pitchFamily="49" charset="0"/>
              </a:rPr>
              <a:t>public static void main(String[] </a:t>
            </a:r>
            <a:r>
              <a:rPr lang="en-US" sz="2800" dirty="0" err="1">
                <a:latin typeface="Consolas" panose="020B0609020204030204" pitchFamily="49" charset="0"/>
                <a:cs typeface="Consolas" panose="020B0609020204030204" pitchFamily="49" charset="0"/>
              </a:rPr>
              <a:t>args</a:t>
            </a:r>
            <a:r>
              <a:rPr lang="en-US" sz="2800" dirty="0">
                <a:latin typeface="Consolas" panose="020B0609020204030204" pitchFamily="49" charset="0"/>
                <a:cs typeface="Consolas" panose="020B0609020204030204" pitchFamily="49" charset="0"/>
              </a:rPr>
              <a:t>) {</a:t>
            </a:r>
          </a:p>
          <a:p>
            <a:pPr marL="0" indent="0">
              <a:buNone/>
            </a:pPr>
            <a:r>
              <a:rPr lang="it-IT" sz="2800" dirty="0">
                <a:latin typeface="Consolas" panose="020B0609020204030204" pitchFamily="49" charset="0"/>
                <a:cs typeface="Consolas" panose="020B0609020204030204" pitchFamily="49" charset="0"/>
              </a:rPr>
              <a:t>	</a:t>
            </a:r>
            <a:r>
              <a:rPr lang="mr-IN" sz="2800" dirty="0">
                <a:latin typeface="Consolas" panose="020B0609020204030204" pitchFamily="49" charset="0"/>
              </a:rPr>
              <a:t>…</a:t>
            </a:r>
            <a:endParaRPr lang="it-IT" sz="2800" dirty="0">
              <a:latin typeface="Consolas" panose="020B0609020204030204" pitchFamily="49" charset="0"/>
              <a:cs typeface="Consolas" panose="020B0609020204030204" pitchFamily="49" charset="0"/>
            </a:endParaRPr>
          </a:p>
          <a:p>
            <a:pPr marL="0" indent="0">
              <a:buNone/>
            </a:pPr>
            <a:r>
              <a:rPr lang="it-IT" sz="2800" dirty="0">
                <a:latin typeface="Consolas" panose="020B0609020204030204" pitchFamily="49" charset="0"/>
                <a:cs typeface="Consolas" panose="020B0609020204030204" pitchFamily="49" charset="0"/>
              </a:rPr>
              <a:t>}</a:t>
            </a:r>
            <a:endParaRPr lang="en-US" sz="28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10</a:t>
            </a:fld>
            <a:endParaRPr lang="it-IT" dirty="0"/>
          </a:p>
        </p:txBody>
      </p:sp>
    </p:spTree>
    <p:extLst>
      <p:ext uri="{BB962C8B-B14F-4D97-AF65-F5344CB8AC3E}">
        <p14:creationId xmlns:p14="http://schemas.microsoft.com/office/powerpoint/2010/main" val="2841586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Variables</a:t>
            </a:r>
            <a:r>
              <a:rPr lang="it-IT" dirty="0"/>
              <a:t>, </a:t>
            </a:r>
            <a:r>
              <a:rPr lang="it-IT" dirty="0" err="1"/>
              <a:t>conventions</a:t>
            </a:r>
            <a:r>
              <a:rPr lang="it-IT" dirty="0"/>
              <a:t>, </a:t>
            </a:r>
            <a:r>
              <a:rPr lang="it-IT" i="1" dirty="0" err="1"/>
              <a:t>main</a:t>
            </a:r>
            <a:r>
              <a:rPr lang="it-IT" dirty="0"/>
              <a:t> </a:t>
            </a:r>
            <a:r>
              <a:rPr lang="it-IT" dirty="0" err="1"/>
              <a:t>method</a:t>
            </a:r>
            <a:endParaRPr lang="it-IT" dirty="0"/>
          </a:p>
        </p:txBody>
      </p:sp>
    </p:spTree>
    <p:extLst>
      <p:ext uri="{BB962C8B-B14F-4D97-AF65-F5344CB8AC3E}">
        <p14:creationId xmlns:p14="http://schemas.microsoft.com/office/powerpoint/2010/main" val="665040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C4075-05FA-6344-A308-DF91B6F7347A}"/>
              </a:ext>
            </a:extLst>
          </p:cNvPr>
          <p:cNvSpPr>
            <a:spLocks noGrp="1"/>
          </p:cNvSpPr>
          <p:nvPr>
            <p:ph type="title"/>
          </p:nvPr>
        </p:nvSpPr>
        <p:spPr/>
        <p:txBody>
          <a:bodyPr/>
          <a:lstStyle/>
          <a:p>
            <a:r>
              <a:rPr lang="en-IT" dirty="0"/>
              <a:t>Methods</a:t>
            </a:r>
          </a:p>
        </p:txBody>
      </p:sp>
      <p:sp>
        <p:nvSpPr>
          <p:cNvPr id="3" name="Content Placeholder 2">
            <a:extLst>
              <a:ext uri="{FF2B5EF4-FFF2-40B4-BE49-F238E27FC236}">
                <a16:creationId xmlns:a16="http://schemas.microsoft.com/office/drawing/2014/main" id="{E6A95FC1-A73C-1945-A6C7-39C657ECF548}"/>
              </a:ext>
            </a:extLst>
          </p:cNvPr>
          <p:cNvSpPr>
            <a:spLocks noGrp="1"/>
          </p:cNvSpPr>
          <p:nvPr>
            <p:ph idx="1"/>
          </p:nvPr>
        </p:nvSpPr>
        <p:spPr/>
        <p:txBody>
          <a:bodyPr>
            <a:normAutofit fontScale="47500" lnSpcReduction="20000"/>
          </a:bodyPr>
          <a:lstStyle/>
          <a:p>
            <a:r>
              <a:rPr lang="en-GB" sz="4400" dirty="0">
                <a:latin typeface="Calibri" panose="020F0502020204030204" pitchFamily="34" charset="0"/>
                <a:cs typeface="Calibri" panose="020F0502020204030204" pitchFamily="34" charset="0"/>
              </a:rPr>
              <a:t>Methods are blocks of code with a name which run when they are called</a:t>
            </a:r>
          </a:p>
          <a:p>
            <a:r>
              <a:rPr lang="en-GB" sz="4400" dirty="0">
                <a:latin typeface="Calibri" panose="020F0502020204030204" pitchFamily="34" charset="0"/>
                <a:cs typeface="Calibri" panose="020F0502020204030204" pitchFamily="34" charset="0"/>
              </a:rPr>
              <a:t>Methods are basically functions contained within a class</a:t>
            </a:r>
          </a:p>
          <a:p>
            <a:r>
              <a:rPr lang="en-GB" sz="4400" dirty="0">
                <a:latin typeface="Calibri" panose="020F0502020204030204" pitchFamily="34" charset="0"/>
                <a:cs typeface="Calibri" panose="020F0502020204030204" pitchFamily="34" charset="0"/>
              </a:rPr>
              <a:t>Methods receive parameters and return values</a:t>
            </a:r>
          </a:p>
          <a:p>
            <a:r>
              <a:rPr lang="en-GB" sz="4400" dirty="0">
                <a:latin typeface="Calibri" panose="020F0502020204030204" pitchFamily="34" charset="0"/>
                <a:cs typeface="Calibri" panose="020F0502020204030204" pitchFamily="34" charset="0"/>
              </a:rPr>
              <a:t>Java programs always start from a call to the </a:t>
            </a:r>
            <a:r>
              <a:rPr lang="en-GB" sz="4400" i="1" dirty="0">
                <a:solidFill>
                  <a:schemeClr val="accent6">
                    <a:lumMod val="75000"/>
                  </a:schemeClr>
                </a:solidFill>
                <a:latin typeface="Calibri" panose="020F0502020204030204" pitchFamily="34" charset="0"/>
                <a:cs typeface="Calibri" panose="020F0502020204030204" pitchFamily="34" charset="0"/>
              </a:rPr>
              <a:t>public static void main(String[] </a:t>
            </a:r>
            <a:r>
              <a:rPr lang="en-GB" sz="4400" i="1" dirty="0" err="1">
                <a:solidFill>
                  <a:schemeClr val="accent6">
                    <a:lumMod val="75000"/>
                  </a:schemeClr>
                </a:solidFill>
                <a:latin typeface="Calibri" panose="020F0502020204030204" pitchFamily="34" charset="0"/>
                <a:cs typeface="Calibri" panose="020F0502020204030204" pitchFamily="34" charset="0"/>
              </a:rPr>
              <a:t>args</a:t>
            </a:r>
            <a:r>
              <a:rPr lang="en-GB" sz="4400" i="1" dirty="0">
                <a:solidFill>
                  <a:schemeClr val="accent6">
                    <a:lumMod val="75000"/>
                  </a:schemeClr>
                </a:solidFill>
                <a:latin typeface="Calibri" panose="020F0502020204030204" pitchFamily="34" charset="0"/>
                <a:cs typeface="Calibri" panose="020F0502020204030204" pitchFamily="34" charset="0"/>
              </a:rPr>
              <a:t>) </a:t>
            </a:r>
            <a:r>
              <a:rPr lang="en-GB" sz="4400" dirty="0">
                <a:solidFill>
                  <a:schemeClr val="accent6">
                    <a:lumMod val="75000"/>
                  </a:schemeClr>
                </a:solidFill>
                <a:latin typeface="Calibri" panose="020F0502020204030204" pitchFamily="34" charset="0"/>
                <a:cs typeface="Calibri" panose="020F0502020204030204" pitchFamily="34" charset="0"/>
              </a:rPr>
              <a:t>method</a:t>
            </a:r>
          </a:p>
          <a:p>
            <a:pPr marL="0" indent="0">
              <a:buNone/>
            </a:pPr>
            <a:endParaRPr lang="en-GB" dirty="0"/>
          </a:p>
          <a:p>
            <a:pPr marL="0" indent="0">
              <a:buNone/>
            </a:pPr>
            <a:r>
              <a:rPr lang="en-GB" dirty="0">
                <a:latin typeface="Consolas" panose="020B0609020204030204" pitchFamily="49" charset="0"/>
                <a:cs typeface="Consolas" panose="020B0609020204030204" pitchFamily="49" charset="0"/>
              </a:rPr>
              <a:t>public class Test {</a:t>
            </a:r>
          </a:p>
          <a:p>
            <a:pPr marL="0" indent="0">
              <a:buNone/>
            </a:pPr>
            <a:r>
              <a:rPr lang="en-GB" dirty="0">
                <a:latin typeface="Consolas" panose="020B0609020204030204" pitchFamily="49" charset="0"/>
                <a:cs typeface="Consolas" panose="020B0609020204030204" pitchFamily="49" charset="0"/>
              </a:rPr>
              <a:t>  public static long </a:t>
            </a:r>
            <a:r>
              <a:rPr lang="en-GB" dirty="0" err="1">
                <a:latin typeface="Consolas" panose="020B0609020204030204" pitchFamily="49" charset="0"/>
                <a:cs typeface="Consolas" panose="020B0609020204030204" pitchFamily="49" charset="0"/>
              </a:rPr>
              <a:t>myMethod</a:t>
            </a:r>
            <a:r>
              <a:rPr lang="en-GB" dirty="0">
                <a:latin typeface="Consolas" panose="020B0609020204030204" pitchFamily="49" charset="0"/>
                <a:cs typeface="Consolas" panose="020B0609020204030204" pitchFamily="49" charset="0"/>
              </a:rPr>
              <a:t>(int n) {</a:t>
            </a:r>
          </a:p>
          <a:p>
            <a:pPr marL="0" indent="0">
              <a:buNone/>
            </a:pPr>
            <a:r>
              <a:rPr lang="en-GB" dirty="0">
                <a:latin typeface="Consolas" panose="020B0609020204030204" pitchFamily="49" charset="0"/>
                <a:cs typeface="Consolas" panose="020B0609020204030204" pitchFamily="49" charset="0"/>
              </a:rPr>
              <a:t>    return n * n;</a:t>
            </a:r>
          </a:p>
          <a:p>
            <a:pPr marL="0" indent="0">
              <a:buNone/>
            </a:pPr>
            <a:r>
              <a:rPr lang="en-GB" dirty="0">
                <a:latin typeface="Consolas" panose="020B0609020204030204" pitchFamily="49" charset="0"/>
                <a:cs typeface="Consolas" panose="020B0609020204030204" pitchFamily="49" charset="0"/>
              </a:rPr>
              <a:t>  }</a:t>
            </a:r>
          </a:p>
          <a:p>
            <a:pPr marL="0" indent="0">
              <a:buNone/>
            </a:pPr>
            <a:endParaRPr lang="en-GB" dirty="0">
              <a:latin typeface="Consolas" panose="020B0609020204030204" pitchFamily="49" charset="0"/>
              <a:cs typeface="Consolas" panose="020B0609020204030204" pitchFamily="49" charset="0"/>
            </a:endParaRPr>
          </a:p>
          <a:p>
            <a:pPr marL="0" indent="0">
              <a:buNone/>
            </a:pPr>
            <a:r>
              <a:rPr lang="en-GB" dirty="0">
                <a:latin typeface="Consolas" panose="020B0609020204030204" pitchFamily="49" charset="0"/>
                <a:cs typeface="Consolas" panose="020B0609020204030204" pitchFamily="49" charset="0"/>
              </a:rPr>
              <a:t>  </a:t>
            </a:r>
            <a:r>
              <a:rPr lang="en-GB" dirty="0">
                <a:solidFill>
                  <a:schemeClr val="accent6">
                    <a:lumMod val="75000"/>
                  </a:schemeClr>
                </a:solidFill>
                <a:latin typeface="Consolas" panose="020B0609020204030204" pitchFamily="49" charset="0"/>
                <a:cs typeface="Consolas" panose="020B0609020204030204" pitchFamily="49" charset="0"/>
              </a:rPr>
              <a:t>public static void main(String[] </a:t>
            </a:r>
            <a:r>
              <a:rPr lang="en-GB" dirty="0" err="1">
                <a:solidFill>
                  <a:schemeClr val="accent6">
                    <a:lumMod val="75000"/>
                  </a:schemeClr>
                </a:solidFill>
                <a:latin typeface="Consolas" panose="020B0609020204030204" pitchFamily="49" charset="0"/>
                <a:cs typeface="Consolas" panose="020B0609020204030204" pitchFamily="49" charset="0"/>
              </a:rPr>
              <a:t>args</a:t>
            </a:r>
            <a:r>
              <a:rPr lang="en-GB" dirty="0">
                <a:solidFill>
                  <a:schemeClr val="accent6">
                    <a:lumMod val="75000"/>
                  </a:schemeClr>
                </a:solidFill>
                <a:latin typeface="Consolas" panose="020B0609020204030204" pitchFamily="49" charset="0"/>
                <a:cs typeface="Consolas" panose="020B0609020204030204" pitchFamily="49" charset="0"/>
              </a:rPr>
              <a:t>) </a:t>
            </a:r>
            <a:r>
              <a:rPr lang="en-GB" dirty="0">
                <a:latin typeface="Consolas" panose="020B0609020204030204" pitchFamily="49" charset="0"/>
                <a:cs typeface="Consolas" panose="020B0609020204030204" pitchFamily="49" charset="0"/>
              </a:rPr>
              <a:t>{</a:t>
            </a:r>
          </a:p>
          <a:p>
            <a:pPr marL="0" indent="0">
              <a:buNone/>
            </a:pPr>
            <a:r>
              <a:rPr lang="en-GB" dirty="0">
                <a:latin typeface="Consolas" panose="020B0609020204030204" pitchFamily="49" charset="0"/>
                <a:cs typeface="Consolas" panose="020B0609020204030204" pitchFamily="49" charset="0"/>
              </a:rPr>
              <a:t>    long n = </a:t>
            </a:r>
            <a:r>
              <a:rPr lang="en-GB" dirty="0" err="1">
                <a:latin typeface="Consolas" panose="020B0609020204030204" pitchFamily="49" charset="0"/>
                <a:cs typeface="Consolas" panose="020B0609020204030204" pitchFamily="49" charset="0"/>
              </a:rPr>
              <a:t>myMethod</a:t>
            </a:r>
            <a:r>
              <a:rPr lang="en-GB" dirty="0">
                <a:latin typeface="Consolas" panose="020B0609020204030204" pitchFamily="49" charset="0"/>
                <a:cs typeface="Consolas" panose="020B0609020204030204" pitchFamily="49" charset="0"/>
              </a:rPr>
              <a:t>(20);</a:t>
            </a:r>
          </a:p>
          <a:p>
            <a:pPr marL="0" indent="0">
              <a:buNone/>
            </a:pP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System.out.println</a:t>
            </a:r>
            <a:r>
              <a:rPr lang="en-GB" dirty="0">
                <a:latin typeface="Consolas" panose="020B0609020204030204" pitchFamily="49" charset="0"/>
                <a:cs typeface="Consolas" panose="020B0609020204030204" pitchFamily="49" charset="0"/>
              </a:rPr>
              <a:t>(n);</a:t>
            </a:r>
          </a:p>
          <a:p>
            <a:pPr marL="0" indent="0">
              <a:buNone/>
            </a:pP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a:t>
            </a:r>
          </a:p>
          <a:p>
            <a:pPr marL="0" indent="0">
              <a:buNone/>
            </a:pPr>
            <a:endParaRPr lang="en-GB" dirty="0">
              <a:latin typeface="Consolas" panose="020B0609020204030204" pitchFamily="49" charset="0"/>
              <a:cs typeface="Consolas" panose="020B0609020204030204" pitchFamily="49" charset="0"/>
            </a:endParaRPr>
          </a:p>
          <a:p>
            <a:pPr marL="0" indent="0">
              <a:buNone/>
            </a:pPr>
            <a:r>
              <a:rPr lang="en-GB" dirty="0">
                <a:latin typeface="Consolas" panose="020B0609020204030204" pitchFamily="49" charset="0"/>
                <a:cs typeface="Consolas" panose="020B0609020204030204" pitchFamily="49" charset="0"/>
              </a:rPr>
              <a:t>// Outputs: 400</a:t>
            </a:r>
            <a:endParaRPr lang="en-IT"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0C6D276A-BC8B-E94E-A786-F1A87A0952CD}"/>
              </a:ext>
            </a:extLst>
          </p:cNvPr>
          <p:cNvSpPr>
            <a:spLocks noGrp="1"/>
          </p:cNvSpPr>
          <p:nvPr>
            <p:ph type="sldNum" sz="quarter" idx="12"/>
          </p:nvPr>
        </p:nvSpPr>
        <p:spPr/>
        <p:txBody>
          <a:bodyPr/>
          <a:lstStyle/>
          <a:p>
            <a:fld id="{D2040F39-7941-49A4-B48D-F201B18B6351}" type="slidenum">
              <a:rPr lang="it-IT" smtClean="0"/>
              <a:pPr/>
              <a:t>12</a:t>
            </a:fld>
            <a:endParaRPr lang="it-IT" dirty="0"/>
          </a:p>
        </p:txBody>
      </p:sp>
    </p:spTree>
    <p:extLst>
      <p:ext uri="{BB962C8B-B14F-4D97-AF65-F5344CB8AC3E}">
        <p14:creationId xmlns:p14="http://schemas.microsoft.com/office/powerpoint/2010/main" val="2383413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Primitive types </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13</a:t>
            </a:fld>
            <a:endParaRPr lang="it-IT" dirty="0"/>
          </a:p>
        </p:txBody>
      </p:sp>
      <p:sp>
        <p:nvSpPr>
          <p:cNvPr id="5" name="Content Placeholder 4">
            <a:extLst>
              <a:ext uri="{FF2B5EF4-FFF2-40B4-BE49-F238E27FC236}">
                <a16:creationId xmlns:a16="http://schemas.microsoft.com/office/drawing/2014/main" id="{5F6BFC65-B9F6-B945-BD45-78C0F17E87AD}"/>
              </a:ext>
            </a:extLst>
          </p:cNvPr>
          <p:cNvSpPr>
            <a:spLocks noGrp="1"/>
          </p:cNvSpPr>
          <p:nvPr>
            <p:ph idx="1"/>
          </p:nvPr>
        </p:nvSpPr>
        <p:spPr/>
        <p:txBody>
          <a:bodyPr>
            <a:normAutofit fontScale="70000" lnSpcReduction="20000"/>
          </a:bodyPr>
          <a:lstStyle/>
          <a:p>
            <a:pPr marL="0" indent="0">
              <a:buNone/>
            </a:pPr>
            <a:r>
              <a:rPr lang="en-GB" dirty="0">
                <a:latin typeface="Consolas" panose="020B0609020204030204" pitchFamily="49" charset="0"/>
                <a:cs typeface="Consolas" panose="020B0609020204030204" pitchFamily="49" charset="0"/>
              </a:rPr>
              <a:t>public class </a:t>
            </a:r>
            <a:r>
              <a:rPr lang="en-GB" dirty="0" err="1">
                <a:latin typeface="Consolas" panose="020B0609020204030204" pitchFamily="49" charset="0"/>
                <a:cs typeface="Consolas" panose="020B0609020204030204" pitchFamily="49" charset="0"/>
              </a:rPr>
              <a:t>PrimitiveTypes</a:t>
            </a:r>
            <a:r>
              <a:rPr lang="en-GB" dirty="0">
                <a:latin typeface="Consolas" panose="020B0609020204030204" pitchFamily="49" charset="0"/>
                <a:cs typeface="Consolas" panose="020B0609020204030204" pitchFamily="49" charset="0"/>
              </a:rPr>
              <a:t> {</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public static void main(String[] </a:t>
            </a:r>
            <a:r>
              <a:rPr lang="en-GB" dirty="0" err="1">
                <a:latin typeface="Consolas" panose="020B0609020204030204" pitchFamily="49" charset="0"/>
                <a:cs typeface="Consolas" panose="020B0609020204030204" pitchFamily="49" charset="0"/>
              </a:rPr>
              <a:t>args</a:t>
            </a:r>
            <a:r>
              <a:rPr lang="en-GB" dirty="0">
                <a:latin typeface="Consolas" panose="020B0609020204030204" pitchFamily="49" charset="0"/>
                <a:cs typeface="Consolas" panose="020B0609020204030204" pitchFamily="49" charset="0"/>
              </a:rPr>
              <a:t>) {</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byte a = 13;</a:t>
            </a:r>
          </a:p>
          <a:p>
            <a:pPr marL="0" indent="0">
              <a:buNone/>
            </a:pPr>
            <a:r>
              <a:rPr lang="en-GB" dirty="0">
                <a:latin typeface="Consolas" panose="020B0609020204030204" pitchFamily="49" charset="0"/>
                <a:cs typeface="Consolas" panose="020B0609020204030204" pitchFamily="49" charset="0"/>
              </a:rPr>
              <a:t>        /* char is actually a 16 bit unsigned int */</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char b = 65;</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short c = 34;</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int d = 332;</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long e = 122;</a:t>
            </a:r>
            <a:br>
              <a:rPr lang="en-GB" dirty="0">
                <a:latin typeface="Consolas" panose="020B0609020204030204" pitchFamily="49" charset="0"/>
                <a:cs typeface="Consolas" panose="020B0609020204030204" pitchFamily="49" charset="0"/>
              </a:rPr>
            </a:b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float f = 7.6F;</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double g = 12.3;</a:t>
            </a:r>
            <a:br>
              <a:rPr lang="en-GB" dirty="0">
                <a:latin typeface="Consolas" panose="020B0609020204030204" pitchFamily="49" charset="0"/>
                <a:cs typeface="Consolas" panose="020B0609020204030204" pitchFamily="49" charset="0"/>
              </a:rPr>
            </a:b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boolean</a:t>
            </a:r>
            <a:r>
              <a:rPr lang="en-GB" dirty="0">
                <a:latin typeface="Consolas" panose="020B0609020204030204" pitchFamily="49" charset="0"/>
                <a:cs typeface="Consolas" panose="020B0609020204030204" pitchFamily="49" charset="0"/>
              </a:rPr>
              <a:t> h = true;</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a:t>
            </a:r>
            <a:endParaRPr lang="en-IT"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446038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Primitive types </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14</a:t>
            </a:fld>
            <a:endParaRPr lang="it-IT" dirty="0"/>
          </a:p>
        </p:txBody>
      </p:sp>
      <p:pic>
        <p:nvPicPr>
          <p:cNvPr id="13" name="Content Placeholder 12">
            <a:extLst>
              <a:ext uri="{FF2B5EF4-FFF2-40B4-BE49-F238E27FC236}">
                <a16:creationId xmlns:a16="http://schemas.microsoft.com/office/drawing/2014/main" id="{C118BD67-256D-C546-A255-4594BB238193}"/>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2351584" y="1600202"/>
            <a:ext cx="7429594" cy="4756462"/>
          </a:xfrm>
        </p:spPr>
      </p:pic>
    </p:spTree>
    <p:extLst>
      <p:ext uri="{BB962C8B-B14F-4D97-AF65-F5344CB8AC3E}">
        <p14:creationId xmlns:p14="http://schemas.microsoft.com/office/powerpoint/2010/main" val="3893277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Constants</a:t>
            </a:r>
          </a:p>
        </p:txBody>
      </p:sp>
      <p:sp>
        <p:nvSpPr>
          <p:cNvPr id="3" name="Content Placeholder 2"/>
          <p:cNvSpPr>
            <a:spLocks noGrp="1"/>
          </p:cNvSpPr>
          <p:nvPr>
            <p:ph idx="1"/>
          </p:nvPr>
        </p:nvSpPr>
        <p:spPr/>
        <p:txBody>
          <a:bodyPr>
            <a:normAutofit fontScale="92500" lnSpcReduction="10000"/>
          </a:bodyPr>
          <a:lstStyle/>
          <a:p>
            <a:r>
              <a:rPr lang="en-GB" dirty="0">
                <a:solidFill>
                  <a:schemeClr val="accent6">
                    <a:lumMod val="75000"/>
                  </a:schemeClr>
                </a:solidFill>
              </a:rPr>
              <a:t>A constant is a variable whose value cannot change once it has been assigned. </a:t>
            </a:r>
          </a:p>
          <a:p>
            <a:r>
              <a:rPr lang="en-GB" dirty="0"/>
              <a:t>A constant can make our program more easily read and understood by others. In addition, a constant is cached by the JVM as well as our application, so using a constant can improve performance.</a:t>
            </a:r>
          </a:p>
          <a:p>
            <a:r>
              <a:rPr lang="en-GB" dirty="0"/>
              <a:t>To define a variable as a constant, we need to add the keyword </a:t>
            </a:r>
            <a:r>
              <a:rPr lang="en-GB" dirty="0">
                <a:solidFill>
                  <a:schemeClr val="accent6">
                    <a:lumMod val="75000"/>
                  </a:schemeClr>
                </a:solidFill>
              </a:rPr>
              <a:t>final</a:t>
            </a:r>
            <a:r>
              <a:rPr lang="en-GB" dirty="0"/>
              <a:t> in front of the variable declaration.</a:t>
            </a:r>
          </a:p>
          <a:p>
            <a:endParaRPr lang="en-US" dirty="0"/>
          </a:p>
          <a:p>
            <a:pPr marL="0" indent="0">
              <a:buNone/>
            </a:pPr>
            <a:r>
              <a:rPr lang="en-US" sz="2400" dirty="0">
                <a:latin typeface="Consolas" panose="020B0609020204030204" pitchFamily="49" charset="0"/>
                <a:cs typeface="Consolas" panose="020B0609020204030204" pitchFamily="49" charset="0"/>
              </a:rPr>
              <a:t>final float PI = 3.1415F; </a:t>
            </a:r>
          </a:p>
          <a:p>
            <a:pPr marL="0" indent="0">
              <a:buNone/>
            </a:pPr>
            <a:r>
              <a:rPr lang="en-US" sz="2400" dirty="0">
                <a:latin typeface="Consolas" panose="020B0609020204030204" pitchFamily="49" charset="0"/>
                <a:cs typeface="Consolas" panose="020B0609020204030204" pitchFamily="49" charset="0"/>
              </a:rPr>
              <a:t>PI = 3.18;   </a:t>
            </a:r>
            <a:r>
              <a:rPr lang="en-US" sz="2400" dirty="0">
                <a:solidFill>
                  <a:schemeClr val="accent6">
                    <a:lumMod val="75000"/>
                  </a:schemeClr>
                </a:solidFill>
                <a:latin typeface="Consolas" panose="020B0609020204030204" pitchFamily="49" charset="0"/>
                <a:cs typeface="Consolas" panose="020B0609020204030204" pitchFamily="49" charset="0"/>
              </a:rPr>
              <a:t>// ERROR, no changes allowed</a:t>
            </a:r>
          </a:p>
          <a:p>
            <a:pPr marL="0" indent="0">
              <a:buNone/>
            </a:pPr>
            <a:endParaRPr lang="en-US" sz="2400" dirty="0">
              <a:solidFill>
                <a:schemeClr val="accent6">
                  <a:lumMod val="75000"/>
                </a:schemeClr>
              </a:solidFill>
              <a:latin typeface="Consolas" panose="020B0609020204030204" pitchFamily="49" charset="0"/>
              <a:cs typeface="Consolas" panose="020B0609020204030204" pitchFamily="49" charset="0"/>
            </a:endParaRP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15</a:t>
            </a:fld>
            <a:endParaRPr lang="it-IT" dirty="0"/>
          </a:p>
        </p:txBody>
      </p:sp>
    </p:spTree>
    <p:extLst>
      <p:ext uri="{BB962C8B-B14F-4D97-AF65-F5344CB8AC3E}">
        <p14:creationId xmlns:p14="http://schemas.microsoft.com/office/powerpoint/2010/main" val="2516312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Operators (integer and floating-point) </a:t>
            </a:r>
          </a:p>
        </p:txBody>
      </p:sp>
      <p:sp>
        <p:nvSpPr>
          <p:cNvPr id="3" name="Content Placeholder 2"/>
          <p:cNvSpPr>
            <a:spLocks noGrp="1"/>
          </p:cNvSpPr>
          <p:nvPr>
            <p:ph idx="1"/>
          </p:nvPr>
        </p:nvSpPr>
        <p:spPr/>
        <p:txBody>
          <a:bodyPr>
            <a:normAutofit fontScale="92500" lnSpcReduction="20000"/>
          </a:bodyPr>
          <a:lstStyle/>
          <a:p>
            <a:r>
              <a:rPr lang="en-US" dirty="0"/>
              <a:t>Operators follow C syntax: </a:t>
            </a:r>
          </a:p>
          <a:p>
            <a:pPr lvl="1"/>
            <a:r>
              <a:rPr lang="en-US" dirty="0"/>
              <a:t>arithmetical </a:t>
            </a:r>
            <a:r>
              <a:rPr lang="en-US" dirty="0">
                <a:solidFill>
                  <a:schemeClr val="accent6">
                    <a:lumMod val="75000"/>
                  </a:schemeClr>
                </a:solidFill>
              </a:rPr>
              <a:t>+ - * / % </a:t>
            </a:r>
            <a:endParaRPr lang="en-US" dirty="0">
              <a:solidFill>
                <a:schemeClr val="accent6">
                  <a:lumMod val="75000"/>
                </a:schemeClr>
              </a:solidFill>
              <a:latin typeface="Wingdings"/>
            </a:endParaRPr>
          </a:p>
          <a:p>
            <a:pPr lvl="1"/>
            <a:r>
              <a:rPr lang="en-US" dirty="0"/>
              <a:t>Relational     </a:t>
            </a:r>
            <a:r>
              <a:rPr lang="en-US" dirty="0">
                <a:solidFill>
                  <a:schemeClr val="accent6">
                    <a:lumMod val="75000"/>
                  </a:schemeClr>
                </a:solidFill>
              </a:rPr>
              <a:t>==  !=  &gt;  &lt;  &gt;=  &lt;=</a:t>
            </a:r>
          </a:p>
          <a:p>
            <a:pPr lvl="1"/>
            <a:r>
              <a:rPr lang="en-US" dirty="0"/>
              <a:t>bitwise          </a:t>
            </a:r>
            <a:r>
              <a:rPr lang="en-US" dirty="0">
                <a:solidFill>
                  <a:schemeClr val="accent6">
                    <a:lumMod val="75000"/>
                  </a:schemeClr>
                </a:solidFill>
              </a:rPr>
              <a:t>&amp;  | ^ !  &gt;&gt;  &lt;&lt; </a:t>
            </a:r>
          </a:p>
          <a:p>
            <a:pPr lvl="1"/>
            <a:r>
              <a:rPr lang="en-US" dirty="0"/>
              <a:t>Logical </a:t>
            </a:r>
            <a:r>
              <a:rPr lang="en-US" dirty="0">
                <a:solidFill>
                  <a:schemeClr val="accent6">
                    <a:lumMod val="75000"/>
                  </a:schemeClr>
                </a:solidFill>
              </a:rPr>
              <a:t>          &amp;&amp; || ! ^</a:t>
            </a:r>
          </a:p>
          <a:p>
            <a:pPr lvl="1"/>
            <a:r>
              <a:rPr lang="en-US" dirty="0"/>
              <a:t>Assignment  </a:t>
            </a:r>
            <a:r>
              <a:rPr lang="en-US" dirty="0">
                <a:solidFill>
                  <a:schemeClr val="accent6">
                    <a:lumMod val="75000"/>
                  </a:schemeClr>
                </a:solidFill>
              </a:rPr>
              <a:t>= += -= *= /= %= &amp;= |= ^= </a:t>
            </a:r>
          </a:p>
          <a:p>
            <a:pPr lvl="1"/>
            <a:r>
              <a:rPr lang="en-US" dirty="0"/>
              <a:t>Increment    </a:t>
            </a:r>
            <a:r>
              <a:rPr lang="en-US" dirty="0">
                <a:solidFill>
                  <a:schemeClr val="accent6">
                    <a:lumMod val="75000"/>
                  </a:schemeClr>
                </a:solidFill>
              </a:rPr>
              <a:t>++  --</a:t>
            </a:r>
          </a:p>
          <a:p>
            <a:r>
              <a:rPr lang="en-US" dirty="0"/>
              <a:t>Chars can be treated as integers (e.g. switch)</a:t>
            </a:r>
          </a:p>
          <a:p>
            <a:r>
              <a:rPr lang="en-US" dirty="0"/>
              <a:t>Logical operators work ONLY on </a:t>
            </a:r>
            <a:r>
              <a:rPr lang="en-US" dirty="0" err="1"/>
              <a:t>booleans</a:t>
            </a:r>
            <a:r>
              <a:rPr lang="en-US" dirty="0"/>
              <a:t>. </a:t>
            </a:r>
            <a:r>
              <a:rPr lang="en-US" dirty="0" err="1"/>
              <a:t>int</a:t>
            </a:r>
            <a:r>
              <a:rPr lang="en-US" dirty="0"/>
              <a:t> is NOT considered a </a:t>
            </a:r>
            <a:r>
              <a:rPr lang="en-US" dirty="0" err="1"/>
              <a:t>boolean</a:t>
            </a:r>
            <a:r>
              <a:rPr lang="en-US" dirty="0"/>
              <a:t> value like in C  </a:t>
            </a:r>
          </a:p>
          <a:p>
            <a:endParaRPr lang="en-US" dirty="0"/>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16</a:t>
            </a:fld>
            <a:endParaRPr lang="it-IT" dirty="0"/>
          </a:p>
        </p:txBody>
      </p:sp>
    </p:spTree>
    <p:extLst>
      <p:ext uri="{BB962C8B-B14F-4D97-AF65-F5344CB8AC3E}">
        <p14:creationId xmlns:p14="http://schemas.microsoft.com/office/powerpoint/2010/main" val="2216827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Code blocks and Scope </a:t>
            </a:r>
          </a:p>
        </p:txBody>
      </p:sp>
      <p:sp>
        <p:nvSpPr>
          <p:cNvPr id="3" name="Content Placeholder 2"/>
          <p:cNvSpPr>
            <a:spLocks noGrp="1"/>
          </p:cNvSpPr>
          <p:nvPr>
            <p:ph idx="1"/>
          </p:nvPr>
        </p:nvSpPr>
        <p:spPr/>
        <p:txBody>
          <a:bodyPr>
            <a:normAutofit/>
          </a:bodyPr>
          <a:lstStyle/>
          <a:p>
            <a:r>
              <a:rPr lang="en-US" sz="2400" dirty="0"/>
              <a:t>Java code blocks are the same as in C</a:t>
            </a:r>
          </a:p>
          <a:p>
            <a:r>
              <a:rPr lang="en-US" sz="2400" dirty="0"/>
              <a:t>Each block is enclosed by </a:t>
            </a:r>
            <a:r>
              <a:rPr lang="en-US" sz="2400" dirty="0">
                <a:solidFill>
                  <a:schemeClr val="accent6">
                    <a:lumMod val="75000"/>
                  </a:schemeClr>
                </a:solidFill>
              </a:rPr>
              <a:t>braces</a:t>
            </a:r>
            <a:r>
              <a:rPr lang="en-US" sz="2400" dirty="0"/>
              <a:t> { } and starts a new </a:t>
            </a:r>
            <a:r>
              <a:rPr lang="en-US" sz="2400" dirty="0">
                <a:solidFill>
                  <a:schemeClr val="accent6">
                    <a:lumMod val="75000"/>
                  </a:schemeClr>
                </a:solidFill>
              </a:rPr>
              <a:t>scope</a:t>
            </a:r>
            <a:r>
              <a:rPr lang="en-US" sz="2400" dirty="0"/>
              <a:t> for the variables </a:t>
            </a:r>
          </a:p>
          <a:p>
            <a:r>
              <a:rPr lang="en-US" sz="2400" dirty="0"/>
              <a:t>Variables can be declared everywhere within the scope</a:t>
            </a:r>
          </a:p>
          <a:p>
            <a:pPr marL="0" indent="0">
              <a:buNone/>
            </a:pPr>
            <a:endParaRPr lang="en-US" sz="2000" dirty="0">
              <a:latin typeface="Courier New"/>
              <a:cs typeface="Courier New"/>
            </a:endParaRPr>
          </a:p>
          <a:p>
            <a:pPr marL="0" indent="0">
              <a:buNone/>
            </a:pPr>
            <a:r>
              <a:rPr lang="en-US" sz="2000" dirty="0">
                <a:latin typeface="Consolas" panose="020B0609020204030204" pitchFamily="49" charset="0"/>
                <a:cs typeface="Consolas" panose="020B0609020204030204" pitchFamily="49" charset="0"/>
              </a:rPr>
              <a:t>for (int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 0;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&lt; 10;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a:t>
            </a:r>
          </a:p>
          <a:p>
            <a:pPr marL="400050" lvl="1" indent="0">
              <a:buNone/>
            </a:pP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x = 12;</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a:t>
            </a:r>
            <a:br>
              <a:rPr lang="en-US" sz="2000" dirty="0">
                <a:latin typeface="Consolas" panose="020B0609020204030204" pitchFamily="49" charset="0"/>
                <a:cs typeface="Consolas" panose="020B0609020204030204" pitchFamily="49" charset="0"/>
              </a:rPr>
            </a:b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y; </a:t>
            </a:r>
          </a:p>
          <a:p>
            <a:pPr marL="400050" lvl="1"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17</a:t>
            </a:fld>
            <a:endParaRPr lang="it-IT" dirty="0"/>
          </a:p>
        </p:txBody>
      </p:sp>
    </p:spTree>
    <p:extLst>
      <p:ext uri="{BB962C8B-B14F-4D97-AF65-F5344CB8AC3E}">
        <p14:creationId xmlns:p14="http://schemas.microsoft.com/office/powerpoint/2010/main" val="1150408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Conventions</a:t>
            </a:r>
          </a:p>
        </p:txBody>
      </p:sp>
      <p:sp>
        <p:nvSpPr>
          <p:cNvPr id="3" name="Content Placeholder 2"/>
          <p:cNvSpPr>
            <a:spLocks noGrp="1"/>
          </p:cNvSpPr>
          <p:nvPr>
            <p:ph idx="1"/>
          </p:nvPr>
        </p:nvSpPr>
        <p:spPr/>
        <p:txBody>
          <a:bodyPr>
            <a:normAutofit/>
          </a:bodyPr>
          <a:lstStyle/>
          <a:p>
            <a:pPr marL="0" indent="0">
              <a:buNone/>
            </a:pPr>
            <a:r>
              <a:rPr lang="en-US" sz="1600" dirty="0">
                <a:latin typeface="Consolas" panose="020B0609020204030204" pitchFamily="49" charset="0"/>
                <a:cs typeface="Consolas" panose="020B0609020204030204" pitchFamily="49" charset="0"/>
              </a:rPr>
              <a:t>class </a:t>
            </a:r>
            <a:r>
              <a:rPr lang="en-US" sz="1600" dirty="0" err="1">
                <a:latin typeface="Consolas" panose="020B0609020204030204" pitchFamily="49" charset="0"/>
                <a:cs typeface="Consolas" panose="020B0609020204030204" pitchFamily="49" charset="0"/>
              </a:rPr>
              <a:t>ClassName</a:t>
            </a: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	final double PI = 3.14;</a:t>
            </a:r>
          </a:p>
          <a:p>
            <a:pPr marL="0" indent="0">
              <a:buNone/>
            </a:pPr>
            <a:r>
              <a:rPr lang="en-US" sz="1600" dirty="0">
                <a:latin typeface="Consolas" panose="020B0609020204030204" pitchFamily="49" charset="0"/>
                <a:cs typeface="Consolas" panose="020B0609020204030204" pitchFamily="49" charset="0"/>
              </a:rPr>
              <a:t>	private </a:t>
            </a:r>
            <a:r>
              <a:rPr lang="en-US" sz="1600" dirty="0" err="1">
                <a:latin typeface="Consolas" panose="020B0609020204030204" pitchFamily="49" charset="0"/>
                <a:cs typeface="Consolas" panose="020B0609020204030204" pitchFamily="49" charset="0"/>
              </a:rPr>
              <a:t>int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attributeName</a:t>
            </a:r>
            <a:r>
              <a:rPr lang="en-US" sz="1600" dirty="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	public void </a:t>
            </a:r>
            <a:r>
              <a:rPr lang="en-US" sz="1600" dirty="0" err="1">
                <a:latin typeface="Consolas" panose="020B0609020204030204" pitchFamily="49" charset="0"/>
                <a:cs typeface="Consolas" panose="020B0609020204030204" pitchFamily="49" charset="0"/>
              </a:rPr>
              <a:t>methodName</a:t>
            </a: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int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var</a:t>
            </a:r>
            <a:r>
              <a:rPr lang="en-US" sz="1600" dirty="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		if (</a:t>
            </a:r>
            <a:r>
              <a:rPr lang="en-US" sz="1600" dirty="0" err="1">
                <a:latin typeface="Consolas" panose="020B0609020204030204" pitchFamily="49" charset="0"/>
                <a:cs typeface="Consolas" panose="020B0609020204030204" pitchFamily="49" charset="0"/>
              </a:rPr>
              <a:t>var</a:t>
            </a:r>
            <a:r>
              <a:rPr lang="en-US" sz="1600" dirty="0">
                <a:latin typeface="Consolas" panose="020B0609020204030204" pitchFamily="49" charset="0"/>
                <a:cs typeface="Consolas" panose="020B0609020204030204" pitchFamily="49" charset="0"/>
              </a:rPr>
              <a:t> == 0) {</a:t>
            </a:r>
          </a:p>
          <a:p>
            <a:pPr marL="0" indent="0">
              <a:buNone/>
            </a:pPr>
            <a:r>
              <a:rPr lang="en-US" sz="1600" dirty="0">
                <a:latin typeface="Consolas" panose="020B0609020204030204" pitchFamily="49" charset="0"/>
                <a:cs typeface="Consolas" panose="020B0609020204030204" pitchFamily="49" charset="0"/>
              </a:rPr>
              <a:t>			/* this is a comment*/</a:t>
            </a:r>
          </a:p>
          <a:p>
            <a:pPr marL="0" indent="0">
              <a:buNone/>
            </a:pP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a:t>
            </a:r>
          </a:p>
          <a:p>
            <a:pPr marL="0" indent="0">
              <a:buNone/>
            </a:pPr>
            <a:endParaRPr lang="en-US" sz="1600" dirty="0">
              <a:latin typeface="Consolas" panose="020B0609020204030204" pitchFamily="49" charset="0"/>
              <a:cs typeface="Consolas" panose="020B0609020204030204" pitchFamily="49" charset="0"/>
            </a:endParaRPr>
          </a:p>
          <a:p>
            <a:pPr marL="0" indent="0">
              <a:buNone/>
            </a:pPr>
            <a:endParaRPr lang="en-US" sz="1600" dirty="0">
              <a:solidFill>
                <a:schemeClr val="accent6">
                  <a:lumMod val="75000"/>
                </a:schemeClr>
              </a:solidFill>
              <a:latin typeface="Consolas" panose="020B0609020204030204" pitchFamily="49" charset="0"/>
              <a:cs typeface="Consolas" panose="020B0609020204030204" pitchFamily="49" charset="0"/>
            </a:endParaRPr>
          </a:p>
          <a:p>
            <a:pPr marL="0" indent="0">
              <a:buNone/>
            </a:pPr>
            <a:endParaRPr lang="en-US" sz="16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US" sz="1600" dirty="0">
                <a:solidFill>
                  <a:schemeClr val="accent6">
                    <a:lumMod val="75000"/>
                  </a:schemeClr>
                </a:solidFill>
                <a:latin typeface="Consolas" panose="020B0609020204030204" pitchFamily="49" charset="0"/>
                <a:cs typeface="Consolas" panose="020B0609020204030204" pitchFamily="49" charset="0"/>
              </a:rPr>
              <a:t>In IntelliJ: Code -&gt; Reformat File…</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18</a:t>
            </a:fld>
            <a:endParaRPr lang="it-IT" dirty="0"/>
          </a:p>
        </p:txBody>
      </p:sp>
    </p:spTree>
    <p:extLst>
      <p:ext uri="{BB962C8B-B14F-4D97-AF65-F5344CB8AC3E}">
        <p14:creationId xmlns:p14="http://schemas.microsoft.com/office/powerpoint/2010/main" val="3827305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Passing Parameters</a:t>
            </a:r>
          </a:p>
        </p:txBody>
      </p:sp>
      <p:sp>
        <p:nvSpPr>
          <p:cNvPr id="3" name="Content Placeholder 2"/>
          <p:cNvSpPr>
            <a:spLocks noGrp="1"/>
          </p:cNvSpPr>
          <p:nvPr>
            <p:ph sz="half" idx="1"/>
          </p:nvPr>
        </p:nvSpPr>
        <p:spPr/>
        <p:txBody>
          <a:bodyPr>
            <a:noAutofit/>
          </a:bodyPr>
          <a:lstStyle/>
          <a:p>
            <a:r>
              <a:rPr lang="en-GB" sz="2000" dirty="0"/>
              <a:t>A method is a block of code with a name which only runs when it is called</a:t>
            </a:r>
          </a:p>
          <a:p>
            <a:r>
              <a:rPr lang="en-GB" sz="2000" dirty="0"/>
              <a:t>They are used to perform certain actions, and they are equivalent to C functions</a:t>
            </a:r>
          </a:p>
          <a:p>
            <a:r>
              <a:rPr lang="en-GB" sz="2000" dirty="0"/>
              <a:t>You can pass data, known as parameters, into a method. </a:t>
            </a:r>
            <a:r>
              <a:rPr lang="en-US" sz="2000" dirty="0"/>
              <a:t>Parameters can be </a:t>
            </a:r>
            <a:r>
              <a:rPr lang="en-US" sz="2000" dirty="0">
                <a:solidFill>
                  <a:schemeClr val="accent6">
                    <a:lumMod val="75000"/>
                  </a:schemeClr>
                </a:solidFill>
              </a:rPr>
              <a:t>primitive types </a:t>
            </a:r>
            <a:r>
              <a:rPr lang="en-US" sz="2000" dirty="0"/>
              <a:t>or </a:t>
            </a:r>
            <a:r>
              <a:rPr lang="en-US" sz="2000" dirty="0">
                <a:solidFill>
                  <a:schemeClr val="accent6">
                    <a:lumMod val="75000"/>
                  </a:schemeClr>
                </a:solidFill>
              </a:rPr>
              <a:t>object references </a:t>
            </a:r>
            <a:endParaRPr lang="en-GB" sz="2000" dirty="0">
              <a:solidFill>
                <a:schemeClr val="accent6">
                  <a:lumMod val="75000"/>
                </a:schemeClr>
              </a:solidFill>
            </a:endParaRPr>
          </a:p>
          <a:p>
            <a:r>
              <a:rPr lang="en-US" sz="2000" dirty="0"/>
              <a:t>Parameters are always </a:t>
            </a:r>
            <a:r>
              <a:rPr lang="en-US" sz="2000" dirty="0">
                <a:solidFill>
                  <a:schemeClr val="accent6">
                    <a:lumMod val="75000"/>
                  </a:schemeClr>
                </a:solidFill>
              </a:rPr>
              <a:t>passed by value (copy) </a:t>
            </a:r>
          </a:p>
          <a:p>
            <a:r>
              <a:rPr lang="en-US" sz="2000" dirty="0">
                <a:solidFill>
                  <a:srgbClr val="E46C0A"/>
                </a:solidFill>
              </a:rPr>
              <a:t>Only the object reference is copied </a:t>
            </a:r>
            <a:r>
              <a:rPr lang="en-US" sz="2000" dirty="0"/>
              <a:t>not the value of the object </a:t>
            </a:r>
          </a:p>
          <a:p>
            <a:endParaRPr lang="en-US" sz="2000" dirty="0"/>
          </a:p>
        </p:txBody>
      </p:sp>
      <p:sp>
        <p:nvSpPr>
          <p:cNvPr id="5" name="Content Placeholder 4">
            <a:extLst>
              <a:ext uri="{FF2B5EF4-FFF2-40B4-BE49-F238E27FC236}">
                <a16:creationId xmlns:a16="http://schemas.microsoft.com/office/drawing/2014/main" id="{4F52DE3D-CFC1-CB44-AAF2-7522F082F5F5}"/>
              </a:ext>
            </a:extLst>
          </p:cNvPr>
          <p:cNvSpPr>
            <a:spLocks noGrp="1"/>
          </p:cNvSpPr>
          <p:nvPr>
            <p:ph sz="half" idx="2"/>
          </p:nvPr>
        </p:nvSpPr>
        <p:spPr/>
        <p:txBody>
          <a:bodyPr>
            <a:normAutofit fontScale="55000" lnSpcReduction="20000"/>
          </a:bodyPr>
          <a:lstStyle/>
          <a:p>
            <a:pPr marL="0" indent="0">
              <a:buNone/>
            </a:pPr>
            <a:r>
              <a:rPr lang="it-IT" dirty="0">
                <a:latin typeface="Consolas" panose="020B0609020204030204" pitchFamily="49" charset="0"/>
                <a:cs typeface="Consolas" panose="020B0609020204030204" pitchFamily="49" charset="0"/>
              </a:rPr>
              <a:t>public </a:t>
            </a:r>
            <a:r>
              <a:rPr lang="it-IT" dirty="0" err="1">
                <a:latin typeface="Consolas" panose="020B0609020204030204" pitchFamily="49" charset="0"/>
                <a:cs typeface="Consolas" panose="020B0609020204030204" pitchFamily="49" charset="0"/>
              </a:rPr>
              <a:t>class</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Parameters</a:t>
            </a:r>
            <a:r>
              <a:rPr lang="it-IT" dirty="0">
                <a:latin typeface="Consolas" panose="020B0609020204030204" pitchFamily="49" charset="0"/>
                <a:cs typeface="Consolas" panose="020B0609020204030204" pitchFamily="49" charset="0"/>
              </a:rPr>
              <a:t> {</a:t>
            </a:r>
          </a:p>
          <a:p>
            <a:pPr marL="0" indent="0">
              <a:buNone/>
            </a:pPr>
            <a:r>
              <a:rPr lang="it-IT" dirty="0">
                <a:latin typeface="Consolas" panose="020B0609020204030204" pitchFamily="49" charset="0"/>
                <a:cs typeface="Consolas" panose="020B0609020204030204" pitchFamily="49" charset="0"/>
              </a:rPr>
              <a:t>  public </a:t>
            </a:r>
            <a:r>
              <a:rPr lang="it-IT" dirty="0" err="1">
                <a:latin typeface="Consolas" panose="020B0609020204030204" pitchFamily="49" charset="0"/>
                <a:cs typeface="Consolas" panose="020B0609020204030204" pitchFamily="49" charset="0"/>
              </a:rPr>
              <a:t>static</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void</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main</a:t>
            </a:r>
            <a:r>
              <a:rPr lang="it-IT" dirty="0">
                <a:latin typeface="Consolas" panose="020B0609020204030204" pitchFamily="49" charset="0"/>
                <a:cs typeface="Consolas" panose="020B0609020204030204" pitchFamily="49" charset="0"/>
              </a:rPr>
              <a:t>(</a:t>
            </a:r>
            <a:r>
              <a:rPr lang="it-IT" dirty="0" err="1">
                <a:latin typeface="Consolas" panose="020B0609020204030204" pitchFamily="49" charset="0"/>
                <a:cs typeface="Consolas" panose="020B0609020204030204" pitchFamily="49" charset="0"/>
              </a:rPr>
              <a:t>String</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args</a:t>
            </a:r>
            <a:r>
              <a:rPr lang="it-IT" dirty="0">
                <a:latin typeface="Consolas" panose="020B0609020204030204" pitchFamily="49" charset="0"/>
                <a:cs typeface="Consolas" panose="020B0609020204030204" pitchFamily="49" charset="0"/>
              </a:rPr>
              <a:t>) {</a:t>
            </a:r>
          </a:p>
          <a:p>
            <a:pPr marL="0" indent="0">
              <a:buNone/>
            </a:pPr>
            <a:r>
              <a:rPr lang="it-IT" dirty="0">
                <a:latin typeface="Consolas" panose="020B0609020204030204" pitchFamily="49" charset="0"/>
                <a:cs typeface="Consolas" panose="020B0609020204030204" pitchFamily="49" charset="0"/>
              </a:rPr>
              <a:t>    Point p1 = new Point(0, 0); </a:t>
            </a:r>
          </a:p>
          <a:p>
            <a:pPr marL="0" indent="0">
              <a:buNone/>
            </a:pPr>
            <a:r>
              <a:rPr lang="it-IT" dirty="0">
                <a:latin typeface="Consolas" panose="020B0609020204030204" pitchFamily="49" charset="0"/>
                <a:cs typeface="Consolas" panose="020B0609020204030204" pitchFamily="49" charset="0"/>
              </a:rPr>
              <a:t>    Point p2 = new Point(10, 10); </a:t>
            </a:r>
          </a:p>
          <a:p>
            <a:pPr marL="0" indent="0">
              <a:buNone/>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System.out.println</a:t>
            </a:r>
            <a:r>
              <a:rPr lang="it-IT" dirty="0">
                <a:latin typeface="Consolas" panose="020B0609020204030204" pitchFamily="49" charset="0"/>
                <a:cs typeface="Consolas" panose="020B0609020204030204" pitchFamily="49" charset="0"/>
              </a:rPr>
              <a:t>(p1);</a:t>
            </a:r>
          </a:p>
          <a:p>
            <a:pPr marL="0" indent="0">
              <a:buNone/>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System.out.println</a:t>
            </a:r>
            <a:r>
              <a:rPr lang="it-IT" dirty="0">
                <a:latin typeface="Consolas" panose="020B0609020204030204" pitchFamily="49" charset="0"/>
                <a:cs typeface="Consolas" panose="020B0609020204030204" pitchFamily="49" charset="0"/>
              </a:rPr>
              <a:t>(p2);</a:t>
            </a:r>
          </a:p>
          <a:p>
            <a:pPr marL="0" indent="0">
              <a:buNone/>
            </a:pPr>
            <a:r>
              <a:rPr lang="it-IT" dirty="0">
                <a:latin typeface="Consolas" panose="020B0609020204030204" pitchFamily="49" charset="0"/>
                <a:cs typeface="Consolas" panose="020B0609020204030204" pitchFamily="49" charset="0"/>
              </a:rPr>
              <a:t>    </a:t>
            </a:r>
          </a:p>
          <a:p>
            <a:pPr marL="0" indent="0">
              <a:buNone/>
            </a:pPr>
            <a:r>
              <a:rPr lang="it-IT" dirty="0">
                <a:latin typeface="Consolas" panose="020B0609020204030204" pitchFamily="49" charset="0"/>
                <a:cs typeface="Consolas" panose="020B0609020204030204" pitchFamily="49" charset="0"/>
              </a:rPr>
              <a:t>    swap(p1, p2);</a:t>
            </a:r>
          </a:p>
          <a:p>
            <a:pPr marL="0" indent="0">
              <a:buNone/>
            </a:pPr>
            <a:endParaRPr lang="it-IT" dirty="0">
              <a:latin typeface="Consolas" panose="020B0609020204030204" pitchFamily="49" charset="0"/>
              <a:cs typeface="Consolas" panose="020B0609020204030204" pitchFamily="49" charset="0"/>
            </a:endParaRPr>
          </a:p>
          <a:p>
            <a:pPr marL="0" indent="0">
              <a:buNone/>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System.out.println</a:t>
            </a:r>
            <a:r>
              <a:rPr lang="it-IT" dirty="0">
                <a:latin typeface="Consolas" panose="020B0609020204030204" pitchFamily="49" charset="0"/>
                <a:cs typeface="Consolas" panose="020B0609020204030204" pitchFamily="49" charset="0"/>
              </a:rPr>
              <a:t>(p1);  // 0, 0</a:t>
            </a:r>
          </a:p>
          <a:p>
            <a:pPr marL="0" indent="0">
              <a:buNone/>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System.out.println</a:t>
            </a:r>
            <a:r>
              <a:rPr lang="it-IT" dirty="0">
                <a:latin typeface="Consolas" panose="020B0609020204030204" pitchFamily="49" charset="0"/>
                <a:cs typeface="Consolas" panose="020B0609020204030204" pitchFamily="49" charset="0"/>
              </a:rPr>
              <a:t>(p2);  // 10, 10</a:t>
            </a:r>
          </a:p>
          <a:p>
            <a:pPr marL="0" indent="0">
              <a:buNone/>
            </a:pPr>
            <a:r>
              <a:rPr lang="it-IT" dirty="0">
                <a:latin typeface="Consolas" panose="020B0609020204030204" pitchFamily="49" charset="0"/>
                <a:cs typeface="Consolas" panose="020B0609020204030204" pitchFamily="49" charset="0"/>
              </a:rPr>
              <a:t>  }</a:t>
            </a:r>
          </a:p>
          <a:p>
            <a:pPr marL="0" indent="0">
              <a:buNone/>
            </a:pPr>
            <a:br>
              <a:rPr lang="it-IT" dirty="0">
                <a:latin typeface="Consolas" panose="020B0609020204030204" pitchFamily="49" charset="0"/>
                <a:cs typeface="Consolas" panose="020B0609020204030204" pitchFamily="49" charset="0"/>
              </a:rPr>
            </a:br>
            <a:endParaRPr lang="it-IT" dirty="0">
              <a:latin typeface="Consolas" panose="020B0609020204030204" pitchFamily="49" charset="0"/>
              <a:cs typeface="Consolas" panose="020B0609020204030204" pitchFamily="49" charset="0"/>
            </a:endParaRPr>
          </a:p>
          <a:p>
            <a:pPr marL="0" indent="0">
              <a:buNone/>
            </a:pPr>
            <a:r>
              <a:rPr lang="it-IT" dirty="0">
                <a:latin typeface="Consolas" panose="020B0609020204030204" pitchFamily="49" charset="0"/>
                <a:cs typeface="Consolas" panose="020B0609020204030204" pitchFamily="49" charset="0"/>
              </a:rPr>
              <a:t>  public </a:t>
            </a:r>
            <a:r>
              <a:rPr lang="it-IT" dirty="0" err="1">
                <a:latin typeface="Consolas" panose="020B0609020204030204" pitchFamily="49" charset="0"/>
                <a:cs typeface="Consolas" panose="020B0609020204030204" pitchFamily="49" charset="0"/>
              </a:rPr>
              <a:t>static</a:t>
            </a:r>
            <a:r>
              <a:rPr lang="it-IT" dirty="0">
                <a:latin typeface="Consolas" panose="020B0609020204030204" pitchFamily="49" charset="0"/>
                <a:cs typeface="Consolas" panose="020B0609020204030204" pitchFamily="49" charset="0"/>
              </a:rPr>
              <a:t> </a:t>
            </a:r>
            <a:r>
              <a:rPr lang="it-IT" dirty="0" err="1">
                <a:solidFill>
                  <a:schemeClr val="accent6">
                    <a:lumMod val="75000"/>
                  </a:schemeClr>
                </a:solidFill>
                <a:latin typeface="Consolas" panose="020B0609020204030204" pitchFamily="49" charset="0"/>
                <a:cs typeface="Consolas" panose="020B0609020204030204" pitchFamily="49" charset="0"/>
              </a:rPr>
              <a:t>void</a:t>
            </a:r>
            <a:r>
              <a:rPr lang="it-IT" dirty="0">
                <a:solidFill>
                  <a:schemeClr val="accent6">
                    <a:lumMod val="75000"/>
                  </a:schemeClr>
                </a:solidFill>
                <a:latin typeface="Consolas" panose="020B0609020204030204" pitchFamily="49" charset="0"/>
                <a:cs typeface="Consolas" panose="020B0609020204030204" pitchFamily="49" charset="0"/>
              </a:rPr>
              <a:t> swap(Point p1, Point p2) </a:t>
            </a:r>
            <a:r>
              <a:rPr lang="it-IT" dirty="0">
                <a:latin typeface="Consolas" panose="020B0609020204030204" pitchFamily="49" charset="0"/>
                <a:cs typeface="Consolas" panose="020B0609020204030204" pitchFamily="49" charset="0"/>
              </a:rPr>
              <a:t>{</a:t>
            </a:r>
          </a:p>
          <a:p>
            <a:pPr marL="0" indent="0">
              <a:buNone/>
            </a:pPr>
            <a:r>
              <a:rPr lang="it-IT" dirty="0">
                <a:latin typeface="Consolas" panose="020B0609020204030204" pitchFamily="49" charset="0"/>
                <a:cs typeface="Consolas" panose="020B0609020204030204" pitchFamily="49" charset="0"/>
              </a:rPr>
              <a:t>    . . .</a:t>
            </a:r>
          </a:p>
          <a:p>
            <a:pPr marL="0" indent="0">
              <a:buNone/>
            </a:pPr>
            <a:r>
              <a:rPr lang="it-IT" dirty="0">
                <a:latin typeface="Consolas" panose="020B0609020204030204" pitchFamily="49" charset="0"/>
                <a:cs typeface="Consolas" panose="020B0609020204030204" pitchFamily="49" charset="0"/>
              </a:rPr>
              <a:t>  }</a:t>
            </a:r>
          </a:p>
          <a:p>
            <a:pPr marL="0" indent="0">
              <a:buNone/>
            </a:pPr>
            <a:r>
              <a:rPr lang="it-IT" dirty="0">
                <a:latin typeface="Consolas" panose="020B0609020204030204" pitchFamily="49" charset="0"/>
                <a:cs typeface="Consolas" panose="020B0609020204030204" pitchFamily="49" charset="0"/>
              </a:rPr>
              <a:t>}</a:t>
            </a:r>
          </a:p>
          <a:p>
            <a:pPr marL="0" indent="0">
              <a:buNone/>
            </a:pPr>
            <a:endParaRPr lang="it-IT" dirty="0">
              <a:latin typeface="Consolas" panose="020B0609020204030204" pitchFamily="49" charset="0"/>
              <a:cs typeface="Consolas" panose="020B0609020204030204" pitchFamily="49" charset="0"/>
            </a:endParaRPr>
          </a:p>
          <a:p>
            <a:endParaRPr lang="en-IT"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19</a:t>
            </a:fld>
            <a:endParaRPr lang="it-IT" dirty="0"/>
          </a:p>
        </p:txBody>
      </p:sp>
    </p:spTree>
    <p:extLst>
      <p:ext uri="{BB962C8B-B14F-4D97-AF65-F5344CB8AC3E}">
        <p14:creationId xmlns:p14="http://schemas.microsoft.com/office/powerpoint/2010/main" val="3907075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Building and </a:t>
            </a:r>
            <a:r>
              <a:rPr lang="it-IT" dirty="0" err="1"/>
              <a:t>running</a:t>
            </a:r>
            <a:endParaRPr lang="it-IT" dirty="0"/>
          </a:p>
        </p:txBody>
      </p:sp>
    </p:spTree>
    <p:extLst>
      <p:ext uri="{BB962C8B-B14F-4D97-AF65-F5344CB8AC3E}">
        <p14:creationId xmlns:p14="http://schemas.microsoft.com/office/powerpoint/2010/main" val="3129795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23D64-15F9-2F4F-8DDE-39BECF4B5D12}"/>
              </a:ext>
            </a:extLst>
          </p:cNvPr>
          <p:cNvSpPr>
            <a:spLocks noGrp="1"/>
          </p:cNvSpPr>
          <p:nvPr>
            <p:ph type="title"/>
          </p:nvPr>
        </p:nvSpPr>
        <p:spPr/>
        <p:txBody>
          <a:bodyPr/>
          <a:lstStyle/>
          <a:p>
            <a:r>
              <a:rPr lang="it-IT" dirty="0" err="1"/>
              <a:t>Passing</a:t>
            </a:r>
            <a:r>
              <a:rPr lang="it-IT" dirty="0"/>
              <a:t> </a:t>
            </a:r>
            <a:r>
              <a:rPr lang="it-IT" dirty="0" err="1"/>
              <a:t>Parameters</a:t>
            </a:r>
            <a:r>
              <a:rPr lang="it-IT" dirty="0"/>
              <a:t> </a:t>
            </a:r>
          </a:p>
        </p:txBody>
      </p:sp>
      <p:sp>
        <p:nvSpPr>
          <p:cNvPr id="29" name="Content Placeholder 28">
            <a:extLst>
              <a:ext uri="{FF2B5EF4-FFF2-40B4-BE49-F238E27FC236}">
                <a16:creationId xmlns:a16="http://schemas.microsoft.com/office/drawing/2014/main" id="{51A50A6F-06B8-DE47-822F-3A190CC4C3AE}"/>
              </a:ext>
            </a:extLst>
          </p:cNvPr>
          <p:cNvSpPr>
            <a:spLocks noGrp="1"/>
          </p:cNvSpPr>
          <p:nvPr>
            <p:ph sz="half" idx="1"/>
          </p:nvPr>
        </p:nvSpPr>
        <p:spPr/>
        <p:txBody>
          <a:bodyPr>
            <a:normAutofit/>
          </a:bodyPr>
          <a:lstStyle/>
          <a:p>
            <a:pPr marL="0" indent="0">
              <a:buNone/>
            </a:pPr>
            <a:r>
              <a:rPr lang="it-IT" sz="1200" dirty="0">
                <a:latin typeface="Consolas" panose="020B0609020204030204" pitchFamily="49" charset="0"/>
                <a:cs typeface="Consolas" panose="020B0609020204030204" pitchFamily="49" charset="0"/>
              </a:rPr>
              <a:t>public </a:t>
            </a:r>
            <a:r>
              <a:rPr lang="it-IT" sz="1200" dirty="0" err="1">
                <a:latin typeface="Consolas" panose="020B0609020204030204" pitchFamily="49" charset="0"/>
                <a:cs typeface="Consolas" panose="020B0609020204030204" pitchFamily="49" charset="0"/>
              </a:rPr>
              <a:t>class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Parameters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public </a:t>
            </a:r>
            <a:r>
              <a:rPr lang="it-IT" sz="1200"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main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args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Point p1 = new Point(0, 0); </a:t>
            </a:r>
          </a:p>
          <a:p>
            <a:pPr marL="0" indent="0">
              <a:buNone/>
            </a:pPr>
            <a:r>
              <a:rPr lang="it-IT" sz="1200" dirty="0">
                <a:latin typeface="Consolas" panose="020B0609020204030204" pitchFamily="49" charset="0"/>
                <a:cs typeface="Consolas" panose="020B0609020204030204" pitchFamily="49" charset="0"/>
              </a:rPr>
              <a:t>    Point p2 = new Point(10, 10);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(p1);</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(p2);</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swap(p1, p2);</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(p1);  // 0, 0</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(p2);  // 10, 10</a:t>
            </a:r>
          </a:p>
          <a:p>
            <a:pPr marL="0" indent="0">
              <a:buNone/>
            </a:pPr>
            <a:r>
              <a:rPr lang="it-IT" sz="1200" dirty="0">
                <a:latin typeface="Consolas" panose="020B0609020204030204" pitchFamily="49" charset="0"/>
                <a:cs typeface="Consolas" panose="020B0609020204030204" pitchFamily="49" charset="0"/>
              </a:rPr>
              <a:t>  }</a:t>
            </a:r>
          </a:p>
          <a:p>
            <a:pPr marL="0" indent="0">
              <a:buNone/>
            </a:pPr>
            <a:br>
              <a:rPr lang="it-IT" sz="1200" dirty="0">
                <a:latin typeface="Consolas" panose="020B0609020204030204" pitchFamily="49" charset="0"/>
                <a:cs typeface="Consolas" panose="020B0609020204030204" pitchFamily="49" charset="0"/>
              </a:rPr>
            </a:b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public </a:t>
            </a:r>
            <a:r>
              <a:rPr lang="it-IT" sz="1200"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swap(Point p1, Point p2) {</a:t>
            </a:r>
          </a:p>
          <a:p>
            <a:pPr marL="0" indent="0">
              <a:buNone/>
            </a:pPr>
            <a:r>
              <a:rPr lang="it-IT" sz="1200" dirty="0">
                <a:latin typeface="Consolas" panose="020B0609020204030204" pitchFamily="49" charset="0"/>
                <a:cs typeface="Consolas" panose="020B0609020204030204" pitchFamily="49" charset="0"/>
              </a:rPr>
              <a:t>    Point </a:t>
            </a:r>
            <a:r>
              <a:rPr lang="it-IT" sz="1200" dirty="0" err="1">
                <a:latin typeface="Consolas" panose="020B0609020204030204" pitchFamily="49" charset="0"/>
                <a:cs typeface="Consolas" panose="020B0609020204030204" pitchFamily="49" charset="0"/>
              </a:rPr>
              <a:t>tmp</a:t>
            </a:r>
            <a:r>
              <a:rPr lang="it-IT" sz="1200" dirty="0">
                <a:latin typeface="Consolas" panose="020B0609020204030204" pitchFamily="49" charset="0"/>
                <a:cs typeface="Consolas" panose="020B0609020204030204" pitchFamily="49" charset="0"/>
              </a:rPr>
              <a:t> = p1;</a:t>
            </a:r>
          </a:p>
          <a:p>
            <a:pPr marL="0" indent="0">
              <a:buNone/>
            </a:pPr>
            <a:r>
              <a:rPr lang="it-IT" sz="1200" dirty="0">
                <a:latin typeface="Consolas" panose="020B0609020204030204" pitchFamily="49" charset="0"/>
                <a:cs typeface="Consolas" panose="020B0609020204030204" pitchFamily="49" charset="0"/>
              </a:rPr>
              <a:t>    p1 = p2;</a:t>
            </a:r>
          </a:p>
          <a:p>
            <a:pPr marL="0" indent="0">
              <a:buNone/>
            </a:pPr>
            <a:r>
              <a:rPr lang="it-IT" sz="1200" dirty="0">
                <a:latin typeface="Consolas" panose="020B0609020204030204" pitchFamily="49" charset="0"/>
                <a:cs typeface="Consolas" panose="020B0609020204030204" pitchFamily="49" charset="0"/>
              </a:rPr>
              <a:t>    p2 = </a:t>
            </a:r>
            <a:r>
              <a:rPr lang="it-IT" sz="1200" dirty="0" err="1">
                <a:latin typeface="Consolas" panose="020B0609020204030204" pitchFamily="49" charset="0"/>
                <a:cs typeface="Consolas" panose="020B0609020204030204" pitchFamily="49" charset="0"/>
              </a:rPr>
              <a:t>tmp</a:t>
            </a:r>
            <a:r>
              <a:rPr lang="it-IT" sz="1200" dirty="0">
                <a:latin typeface="Consolas" panose="020B0609020204030204" pitchFamily="49" charset="0"/>
                <a:cs typeface="Consolas" panose="020B0609020204030204" pitchFamily="49" charset="0"/>
              </a:rPr>
              <a:t>;</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2B000A7-EF04-8D40-A3CA-3F2C74E48E16}"/>
              </a:ext>
            </a:extLst>
          </p:cNvPr>
          <p:cNvSpPr>
            <a:spLocks noGrp="1"/>
          </p:cNvSpPr>
          <p:nvPr>
            <p:ph type="sldNum" sz="quarter" idx="12"/>
          </p:nvPr>
        </p:nvSpPr>
        <p:spPr/>
        <p:txBody>
          <a:bodyPr/>
          <a:lstStyle/>
          <a:p>
            <a:fld id="{D2040F39-7941-49A4-B48D-F201B18B6351}" type="slidenum">
              <a:rPr lang="it-IT" smtClean="0"/>
              <a:pPr/>
              <a:t>20</a:t>
            </a:fld>
            <a:endParaRPr lang="it-IT" dirty="0"/>
          </a:p>
        </p:txBody>
      </p:sp>
      <p:sp>
        <p:nvSpPr>
          <p:cNvPr id="5" name="Rounded Rectangle 4">
            <a:extLst>
              <a:ext uri="{FF2B5EF4-FFF2-40B4-BE49-F238E27FC236}">
                <a16:creationId xmlns:a16="http://schemas.microsoft.com/office/drawing/2014/main" id="{9BCDC4F0-6373-4D4D-AE92-C115C06B3B5B}"/>
              </a:ext>
            </a:extLst>
          </p:cNvPr>
          <p:cNvSpPr/>
          <p:nvPr/>
        </p:nvSpPr>
        <p:spPr>
          <a:xfrm>
            <a:off x="7524113" y="2846053"/>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(0, 0)</a:t>
            </a:r>
          </a:p>
        </p:txBody>
      </p:sp>
      <p:sp>
        <p:nvSpPr>
          <p:cNvPr id="6" name="Rounded Rectangle 5">
            <a:extLst>
              <a:ext uri="{FF2B5EF4-FFF2-40B4-BE49-F238E27FC236}">
                <a16:creationId xmlns:a16="http://schemas.microsoft.com/office/drawing/2014/main" id="{D06BB990-CEED-8342-95F3-53CD849A7CFC}"/>
              </a:ext>
            </a:extLst>
          </p:cNvPr>
          <p:cNvSpPr/>
          <p:nvPr/>
        </p:nvSpPr>
        <p:spPr>
          <a:xfrm>
            <a:off x="7524113" y="3782157"/>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(10, 10)</a:t>
            </a:r>
          </a:p>
        </p:txBody>
      </p:sp>
      <p:sp>
        <p:nvSpPr>
          <p:cNvPr id="7" name="TextBox 6">
            <a:extLst>
              <a:ext uri="{FF2B5EF4-FFF2-40B4-BE49-F238E27FC236}">
                <a16:creationId xmlns:a16="http://schemas.microsoft.com/office/drawing/2014/main" id="{F61F07E5-83B4-514B-BADF-FAD4C6CC59AE}"/>
              </a:ext>
            </a:extLst>
          </p:cNvPr>
          <p:cNvSpPr txBox="1"/>
          <p:nvPr/>
        </p:nvSpPr>
        <p:spPr>
          <a:xfrm>
            <a:off x="6289685" y="2949419"/>
            <a:ext cx="423514" cy="369332"/>
          </a:xfrm>
          <a:prstGeom prst="rect">
            <a:avLst/>
          </a:prstGeom>
          <a:noFill/>
        </p:spPr>
        <p:txBody>
          <a:bodyPr wrap="none" rtlCol="0">
            <a:spAutoFit/>
          </a:bodyPr>
          <a:lstStyle/>
          <a:p>
            <a:r>
              <a:rPr lang="it-IT" dirty="0"/>
              <a:t>p1</a:t>
            </a:r>
          </a:p>
        </p:txBody>
      </p:sp>
      <p:sp>
        <p:nvSpPr>
          <p:cNvPr id="8" name="TextBox 7">
            <a:extLst>
              <a:ext uri="{FF2B5EF4-FFF2-40B4-BE49-F238E27FC236}">
                <a16:creationId xmlns:a16="http://schemas.microsoft.com/office/drawing/2014/main" id="{366967A3-DA77-2748-BC57-C7E7E7215ADF}"/>
              </a:ext>
            </a:extLst>
          </p:cNvPr>
          <p:cNvSpPr txBox="1"/>
          <p:nvPr/>
        </p:nvSpPr>
        <p:spPr>
          <a:xfrm>
            <a:off x="6289685" y="3885523"/>
            <a:ext cx="423514" cy="369332"/>
          </a:xfrm>
          <a:prstGeom prst="rect">
            <a:avLst/>
          </a:prstGeom>
          <a:noFill/>
        </p:spPr>
        <p:txBody>
          <a:bodyPr wrap="none" rtlCol="0">
            <a:spAutoFit/>
          </a:bodyPr>
          <a:lstStyle/>
          <a:p>
            <a:r>
              <a:rPr lang="it-IT" dirty="0"/>
              <a:t>p2</a:t>
            </a:r>
          </a:p>
        </p:txBody>
      </p:sp>
      <p:cxnSp>
        <p:nvCxnSpPr>
          <p:cNvPr id="10" name="Straight Arrow Connector 9">
            <a:extLst>
              <a:ext uri="{FF2B5EF4-FFF2-40B4-BE49-F238E27FC236}">
                <a16:creationId xmlns:a16="http://schemas.microsoft.com/office/drawing/2014/main" id="{7B7F044B-25B3-0746-BF2F-653318543CD5}"/>
              </a:ext>
            </a:extLst>
          </p:cNvPr>
          <p:cNvCxnSpPr>
            <a:cxnSpLocks/>
          </p:cNvCxnSpPr>
          <p:nvPr/>
        </p:nvCxnSpPr>
        <p:spPr>
          <a:xfrm>
            <a:off x="6813129" y="3134085"/>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21585D3-D2EF-C04C-8C6D-B83FD5C73DB7}"/>
              </a:ext>
            </a:extLst>
          </p:cNvPr>
          <p:cNvCxnSpPr>
            <a:cxnSpLocks/>
          </p:cNvCxnSpPr>
          <p:nvPr/>
        </p:nvCxnSpPr>
        <p:spPr>
          <a:xfrm>
            <a:off x="6813129" y="4070189"/>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CBEB508-6401-5143-96BF-F5C378DCE182}"/>
              </a:ext>
            </a:extLst>
          </p:cNvPr>
          <p:cNvCxnSpPr/>
          <p:nvPr/>
        </p:nvCxnSpPr>
        <p:spPr>
          <a:xfrm>
            <a:off x="8976320" y="1781824"/>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1F82BC2-3FE1-C04D-8254-71CA8B77F038}"/>
              </a:ext>
            </a:extLst>
          </p:cNvPr>
          <p:cNvSpPr txBox="1"/>
          <p:nvPr/>
        </p:nvSpPr>
        <p:spPr>
          <a:xfrm>
            <a:off x="6048042" y="2295310"/>
            <a:ext cx="795411" cy="369332"/>
          </a:xfrm>
          <a:prstGeom prst="rect">
            <a:avLst/>
          </a:prstGeom>
          <a:noFill/>
        </p:spPr>
        <p:txBody>
          <a:bodyPr wrap="none" rtlCol="0">
            <a:spAutoFit/>
          </a:bodyPr>
          <a:lstStyle/>
          <a:p>
            <a:r>
              <a:rPr lang="it-IT" dirty="0" err="1"/>
              <a:t>main</a:t>
            </a:r>
            <a:r>
              <a:rPr lang="it-IT" dirty="0"/>
              <a:t>()</a:t>
            </a:r>
          </a:p>
        </p:txBody>
      </p:sp>
      <p:sp>
        <p:nvSpPr>
          <p:cNvPr id="15" name="TextBox 14">
            <a:extLst>
              <a:ext uri="{FF2B5EF4-FFF2-40B4-BE49-F238E27FC236}">
                <a16:creationId xmlns:a16="http://schemas.microsoft.com/office/drawing/2014/main" id="{4DF7B7DB-4539-F14F-889E-C5154194CDB7}"/>
              </a:ext>
            </a:extLst>
          </p:cNvPr>
          <p:cNvSpPr txBox="1"/>
          <p:nvPr/>
        </p:nvSpPr>
        <p:spPr>
          <a:xfrm>
            <a:off x="9123728" y="2315253"/>
            <a:ext cx="809324" cy="369332"/>
          </a:xfrm>
          <a:prstGeom prst="rect">
            <a:avLst/>
          </a:prstGeom>
          <a:noFill/>
        </p:spPr>
        <p:txBody>
          <a:bodyPr wrap="none" rtlCol="0">
            <a:spAutoFit/>
          </a:bodyPr>
          <a:lstStyle/>
          <a:p>
            <a:r>
              <a:rPr lang="it-IT" dirty="0"/>
              <a:t>swap()</a:t>
            </a:r>
          </a:p>
        </p:txBody>
      </p:sp>
      <p:sp>
        <p:nvSpPr>
          <p:cNvPr id="16" name="TextBox 15">
            <a:extLst>
              <a:ext uri="{FF2B5EF4-FFF2-40B4-BE49-F238E27FC236}">
                <a16:creationId xmlns:a16="http://schemas.microsoft.com/office/drawing/2014/main" id="{3D21E01F-B468-374B-9DDD-C90E6F276E09}"/>
              </a:ext>
            </a:extLst>
          </p:cNvPr>
          <p:cNvSpPr txBox="1"/>
          <p:nvPr/>
        </p:nvSpPr>
        <p:spPr>
          <a:xfrm>
            <a:off x="10154977" y="2901643"/>
            <a:ext cx="423514" cy="369332"/>
          </a:xfrm>
          <a:prstGeom prst="rect">
            <a:avLst/>
          </a:prstGeom>
          <a:noFill/>
        </p:spPr>
        <p:txBody>
          <a:bodyPr wrap="none" rtlCol="0">
            <a:spAutoFit/>
          </a:bodyPr>
          <a:lstStyle/>
          <a:p>
            <a:r>
              <a:rPr lang="it-IT" dirty="0"/>
              <a:t>p1</a:t>
            </a:r>
          </a:p>
        </p:txBody>
      </p:sp>
      <p:sp>
        <p:nvSpPr>
          <p:cNvPr id="17" name="TextBox 16">
            <a:extLst>
              <a:ext uri="{FF2B5EF4-FFF2-40B4-BE49-F238E27FC236}">
                <a16:creationId xmlns:a16="http://schemas.microsoft.com/office/drawing/2014/main" id="{81F192CA-DBF8-9E4A-BC2D-52188C62EF3F}"/>
              </a:ext>
            </a:extLst>
          </p:cNvPr>
          <p:cNvSpPr txBox="1"/>
          <p:nvPr/>
        </p:nvSpPr>
        <p:spPr>
          <a:xfrm>
            <a:off x="10174636" y="3837519"/>
            <a:ext cx="423514" cy="369332"/>
          </a:xfrm>
          <a:prstGeom prst="rect">
            <a:avLst/>
          </a:prstGeom>
          <a:noFill/>
        </p:spPr>
        <p:txBody>
          <a:bodyPr wrap="none" rtlCol="0">
            <a:spAutoFit/>
          </a:bodyPr>
          <a:lstStyle/>
          <a:p>
            <a:r>
              <a:rPr lang="it-IT" dirty="0"/>
              <a:t>p2</a:t>
            </a:r>
          </a:p>
        </p:txBody>
      </p:sp>
      <p:cxnSp>
        <p:nvCxnSpPr>
          <p:cNvPr id="18" name="Straight Arrow Connector 17">
            <a:extLst>
              <a:ext uri="{FF2B5EF4-FFF2-40B4-BE49-F238E27FC236}">
                <a16:creationId xmlns:a16="http://schemas.microsoft.com/office/drawing/2014/main" id="{77C4F8DD-DFDC-4242-BE8E-A7B6B370E190}"/>
              </a:ext>
            </a:extLst>
          </p:cNvPr>
          <p:cNvCxnSpPr>
            <a:cxnSpLocks/>
          </p:cNvCxnSpPr>
          <p:nvPr/>
        </p:nvCxnSpPr>
        <p:spPr>
          <a:xfrm flipH="1">
            <a:off x="9132385" y="3116777"/>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7DC614C-D03A-684E-8736-80E9C85CE3F0}"/>
              </a:ext>
            </a:extLst>
          </p:cNvPr>
          <p:cNvCxnSpPr>
            <a:cxnSpLocks/>
          </p:cNvCxnSpPr>
          <p:nvPr/>
        </p:nvCxnSpPr>
        <p:spPr>
          <a:xfrm flipH="1">
            <a:off x="9132385" y="4042460"/>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AF8BD55A-4884-A348-A13C-B7E2FBBA6E60}"/>
              </a:ext>
            </a:extLst>
          </p:cNvPr>
          <p:cNvCxnSpPr>
            <a:cxnSpLocks/>
          </p:cNvCxnSpPr>
          <p:nvPr/>
        </p:nvCxnSpPr>
        <p:spPr>
          <a:xfrm flipH="1">
            <a:off x="9132384" y="3252125"/>
            <a:ext cx="923934" cy="584981"/>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942FACD0-AE90-1447-B8FF-B245354608CC}"/>
              </a:ext>
            </a:extLst>
          </p:cNvPr>
          <p:cNvCxnSpPr>
            <a:cxnSpLocks/>
          </p:cNvCxnSpPr>
          <p:nvPr/>
        </p:nvCxnSpPr>
        <p:spPr>
          <a:xfrm flipH="1" flipV="1">
            <a:off x="9123728" y="3270975"/>
            <a:ext cx="932590" cy="566130"/>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BD673EA-7F21-6842-9ED7-BB9778831D8D}"/>
              </a:ext>
            </a:extLst>
          </p:cNvPr>
          <p:cNvCxnSpPr/>
          <p:nvPr/>
        </p:nvCxnSpPr>
        <p:spPr>
          <a:xfrm>
            <a:off x="7403803" y="1837941"/>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C2D137C7-7A08-2542-809B-F30C987A2B7E}"/>
              </a:ext>
            </a:extLst>
          </p:cNvPr>
          <p:cNvSpPr txBox="1"/>
          <p:nvPr/>
        </p:nvSpPr>
        <p:spPr>
          <a:xfrm>
            <a:off x="7863577" y="2276872"/>
            <a:ext cx="654346" cy="369332"/>
          </a:xfrm>
          <a:prstGeom prst="rect">
            <a:avLst/>
          </a:prstGeom>
          <a:noFill/>
        </p:spPr>
        <p:txBody>
          <a:bodyPr wrap="none" rtlCol="0">
            <a:spAutoFit/>
          </a:bodyPr>
          <a:lstStyle/>
          <a:p>
            <a:r>
              <a:rPr lang="it-IT" dirty="0" err="1"/>
              <a:t>heap</a:t>
            </a:r>
            <a:endParaRPr lang="it-IT" dirty="0"/>
          </a:p>
        </p:txBody>
      </p:sp>
    </p:spTree>
    <p:extLst>
      <p:ext uri="{BB962C8B-B14F-4D97-AF65-F5344CB8AC3E}">
        <p14:creationId xmlns:p14="http://schemas.microsoft.com/office/powerpoint/2010/main" val="2704560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23D64-15F9-2F4F-8DDE-39BECF4B5D12}"/>
              </a:ext>
            </a:extLst>
          </p:cNvPr>
          <p:cNvSpPr>
            <a:spLocks noGrp="1"/>
          </p:cNvSpPr>
          <p:nvPr>
            <p:ph type="title"/>
          </p:nvPr>
        </p:nvSpPr>
        <p:spPr/>
        <p:txBody>
          <a:bodyPr/>
          <a:lstStyle/>
          <a:p>
            <a:r>
              <a:rPr lang="it-IT" dirty="0" err="1"/>
              <a:t>Passing</a:t>
            </a:r>
            <a:r>
              <a:rPr lang="it-IT" dirty="0"/>
              <a:t> </a:t>
            </a:r>
            <a:r>
              <a:rPr lang="it-IT" dirty="0" err="1"/>
              <a:t>Parameters</a:t>
            </a:r>
            <a:r>
              <a:rPr lang="it-IT" dirty="0"/>
              <a:t> </a:t>
            </a:r>
          </a:p>
        </p:txBody>
      </p:sp>
      <p:sp>
        <p:nvSpPr>
          <p:cNvPr id="29" name="Content Placeholder 28">
            <a:extLst>
              <a:ext uri="{FF2B5EF4-FFF2-40B4-BE49-F238E27FC236}">
                <a16:creationId xmlns:a16="http://schemas.microsoft.com/office/drawing/2014/main" id="{51A50A6F-06B8-DE47-822F-3A190CC4C3AE}"/>
              </a:ext>
            </a:extLst>
          </p:cNvPr>
          <p:cNvSpPr>
            <a:spLocks noGrp="1"/>
          </p:cNvSpPr>
          <p:nvPr>
            <p:ph sz="half" idx="1"/>
          </p:nvPr>
        </p:nvSpPr>
        <p:spPr/>
        <p:txBody>
          <a:bodyPr>
            <a:normAutofit/>
          </a:bodyPr>
          <a:lstStyle/>
          <a:p>
            <a:pPr marL="0" indent="0">
              <a:buNone/>
            </a:pPr>
            <a:r>
              <a:rPr lang="it-IT" sz="1100" dirty="0">
                <a:latin typeface="Consolas" panose="020B0609020204030204" pitchFamily="49" charset="0"/>
                <a:cs typeface="Consolas" panose="020B0609020204030204" pitchFamily="49" charset="0"/>
              </a:rPr>
              <a:t>public </a:t>
            </a:r>
            <a:r>
              <a:rPr lang="it-IT" sz="1100" dirty="0" err="1">
                <a:latin typeface="Consolas" panose="020B0609020204030204" pitchFamily="49" charset="0"/>
                <a:cs typeface="Consolas" panose="020B0609020204030204" pitchFamily="49" charset="0"/>
              </a:rPr>
              <a:t>class</a:t>
            </a: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Parameters</a:t>
            </a:r>
            <a:r>
              <a:rPr lang="it-IT" sz="1100" dirty="0">
                <a:latin typeface="Consolas" panose="020B0609020204030204" pitchFamily="49" charset="0"/>
                <a:cs typeface="Consolas" panose="020B0609020204030204" pitchFamily="49" charset="0"/>
              </a:rPr>
              <a:t> {</a:t>
            </a:r>
          </a:p>
          <a:p>
            <a:pPr marL="0" indent="0">
              <a:buNone/>
            </a:pPr>
            <a:r>
              <a:rPr lang="it-IT" sz="1100" dirty="0">
                <a:latin typeface="Consolas" panose="020B0609020204030204" pitchFamily="49" charset="0"/>
                <a:cs typeface="Consolas" panose="020B0609020204030204" pitchFamily="49" charset="0"/>
              </a:rPr>
              <a:t>  public </a:t>
            </a:r>
            <a:r>
              <a:rPr lang="it-IT" sz="1100" dirty="0" err="1">
                <a:latin typeface="Consolas" panose="020B0609020204030204" pitchFamily="49" charset="0"/>
                <a:cs typeface="Consolas" panose="020B0609020204030204" pitchFamily="49" charset="0"/>
              </a:rPr>
              <a:t>static</a:t>
            </a: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void</a:t>
            </a: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main</a:t>
            </a:r>
            <a:r>
              <a:rPr lang="it-IT" sz="1100" dirty="0">
                <a:latin typeface="Consolas" panose="020B0609020204030204" pitchFamily="49" charset="0"/>
                <a:cs typeface="Consolas" panose="020B0609020204030204" pitchFamily="49" charset="0"/>
              </a:rPr>
              <a:t>(</a:t>
            </a:r>
            <a:r>
              <a:rPr lang="it-IT" sz="1100" dirty="0" err="1">
                <a:latin typeface="Consolas" panose="020B0609020204030204" pitchFamily="49" charset="0"/>
                <a:cs typeface="Consolas" panose="020B0609020204030204" pitchFamily="49" charset="0"/>
              </a:rPr>
              <a:t>String</a:t>
            </a: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args</a:t>
            </a:r>
            <a:r>
              <a:rPr lang="it-IT" sz="1100" dirty="0">
                <a:latin typeface="Consolas" panose="020B0609020204030204" pitchFamily="49" charset="0"/>
                <a:cs typeface="Consolas" panose="020B0609020204030204" pitchFamily="49" charset="0"/>
              </a:rPr>
              <a:t>) {</a:t>
            </a:r>
          </a:p>
          <a:p>
            <a:pPr marL="0" indent="0">
              <a:buNone/>
            </a:pPr>
            <a:r>
              <a:rPr lang="it-IT" sz="1100" dirty="0">
                <a:latin typeface="Consolas" panose="020B0609020204030204" pitchFamily="49" charset="0"/>
                <a:cs typeface="Consolas" panose="020B0609020204030204" pitchFamily="49" charset="0"/>
              </a:rPr>
              <a:t>    Point p1 = new Point(0, 0); </a:t>
            </a:r>
          </a:p>
          <a:p>
            <a:pPr marL="0" indent="0">
              <a:buNone/>
            </a:pPr>
            <a:r>
              <a:rPr lang="it-IT" sz="1100" dirty="0">
                <a:latin typeface="Consolas" panose="020B0609020204030204" pitchFamily="49" charset="0"/>
                <a:cs typeface="Consolas" panose="020B0609020204030204" pitchFamily="49" charset="0"/>
              </a:rPr>
              <a:t>    Point p2 = new Point(10, 10); </a:t>
            </a:r>
          </a:p>
          <a:p>
            <a:pPr marL="0" indent="0">
              <a:buNone/>
            </a:pP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System.out.println</a:t>
            </a:r>
            <a:r>
              <a:rPr lang="it-IT" sz="1100" dirty="0">
                <a:latin typeface="Consolas" panose="020B0609020204030204" pitchFamily="49" charset="0"/>
                <a:cs typeface="Consolas" panose="020B0609020204030204" pitchFamily="49" charset="0"/>
              </a:rPr>
              <a:t>(p1);</a:t>
            </a:r>
          </a:p>
          <a:p>
            <a:pPr marL="0" indent="0">
              <a:buNone/>
            </a:pP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System.out.println</a:t>
            </a:r>
            <a:r>
              <a:rPr lang="it-IT" sz="1100" dirty="0">
                <a:latin typeface="Consolas" panose="020B0609020204030204" pitchFamily="49" charset="0"/>
                <a:cs typeface="Consolas" panose="020B0609020204030204" pitchFamily="49" charset="0"/>
              </a:rPr>
              <a:t>(p2);</a:t>
            </a:r>
          </a:p>
          <a:p>
            <a:pPr marL="0" indent="0">
              <a:buNone/>
            </a:pPr>
            <a:r>
              <a:rPr lang="it-IT" sz="1100" dirty="0">
                <a:latin typeface="Consolas" panose="020B0609020204030204" pitchFamily="49" charset="0"/>
                <a:cs typeface="Consolas" panose="020B0609020204030204" pitchFamily="49" charset="0"/>
              </a:rPr>
              <a:t>    </a:t>
            </a:r>
          </a:p>
          <a:p>
            <a:pPr marL="0" indent="0">
              <a:buNone/>
            </a:pP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move</a:t>
            </a:r>
            <a:r>
              <a:rPr lang="it-IT" sz="1100" dirty="0">
                <a:latin typeface="Consolas" panose="020B0609020204030204" pitchFamily="49" charset="0"/>
                <a:cs typeface="Consolas" panose="020B0609020204030204" pitchFamily="49" charset="0"/>
              </a:rPr>
              <a:t>(p1, p2);</a:t>
            </a:r>
          </a:p>
          <a:p>
            <a:pPr marL="0" indent="0">
              <a:buNone/>
            </a:pPr>
            <a:endParaRPr lang="it-IT" sz="1100" dirty="0">
              <a:latin typeface="Consolas" panose="020B0609020204030204" pitchFamily="49" charset="0"/>
              <a:cs typeface="Consolas" panose="020B0609020204030204" pitchFamily="49" charset="0"/>
            </a:endParaRPr>
          </a:p>
          <a:p>
            <a:pPr marL="0" indent="0">
              <a:buNone/>
            </a:pP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System.out.println</a:t>
            </a:r>
            <a:r>
              <a:rPr lang="it-IT" sz="1100" dirty="0">
                <a:latin typeface="Consolas" panose="020B0609020204030204" pitchFamily="49" charset="0"/>
                <a:cs typeface="Consolas" panose="020B0609020204030204" pitchFamily="49" charset="0"/>
              </a:rPr>
              <a:t>(p1);  // 10, 10</a:t>
            </a:r>
          </a:p>
          <a:p>
            <a:pPr marL="0" indent="0">
              <a:buNone/>
            </a:pP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System.out.println</a:t>
            </a:r>
            <a:r>
              <a:rPr lang="it-IT" sz="1100" dirty="0">
                <a:latin typeface="Consolas" panose="020B0609020204030204" pitchFamily="49" charset="0"/>
                <a:cs typeface="Consolas" panose="020B0609020204030204" pitchFamily="49" charset="0"/>
              </a:rPr>
              <a:t>(p2);  // 0, 0</a:t>
            </a:r>
          </a:p>
          <a:p>
            <a:pPr marL="0" indent="0">
              <a:buNone/>
            </a:pPr>
            <a:r>
              <a:rPr lang="it-IT" sz="1100" dirty="0">
                <a:latin typeface="Consolas" panose="020B0609020204030204" pitchFamily="49" charset="0"/>
                <a:cs typeface="Consolas" panose="020B0609020204030204" pitchFamily="49" charset="0"/>
              </a:rPr>
              <a:t>  }</a:t>
            </a:r>
          </a:p>
          <a:p>
            <a:pPr marL="0" indent="0">
              <a:buNone/>
            </a:pPr>
            <a:br>
              <a:rPr lang="it-IT" sz="1100" dirty="0">
                <a:latin typeface="Consolas" panose="020B0609020204030204" pitchFamily="49" charset="0"/>
                <a:cs typeface="Consolas" panose="020B0609020204030204" pitchFamily="49" charset="0"/>
              </a:rPr>
            </a:br>
            <a:endParaRPr lang="it-IT"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public static void swap(Point p1, Point p2) {</a:t>
            </a:r>
            <a:br>
              <a:rPr lang="en-GB" sz="1100" dirty="0">
                <a:latin typeface="Consolas" panose="020B0609020204030204" pitchFamily="49" charset="0"/>
                <a:cs typeface="Consolas" panose="020B0609020204030204" pitchFamily="49" charset="0"/>
              </a:rPr>
            </a:br>
            <a:r>
              <a:rPr lang="en-GB" sz="1100" dirty="0">
                <a:latin typeface="Consolas" panose="020B0609020204030204" pitchFamily="49" charset="0"/>
                <a:cs typeface="Consolas" panose="020B0609020204030204" pitchFamily="49" charset="0"/>
              </a:rPr>
              <a:t>    int p1X = p1.x;</a:t>
            </a:r>
            <a:br>
              <a:rPr lang="en-GB" sz="1100" dirty="0">
                <a:latin typeface="Consolas" panose="020B0609020204030204" pitchFamily="49" charset="0"/>
                <a:cs typeface="Consolas" panose="020B0609020204030204" pitchFamily="49" charset="0"/>
              </a:rPr>
            </a:br>
            <a:r>
              <a:rPr lang="en-GB" sz="1100" dirty="0">
                <a:latin typeface="Consolas" panose="020B0609020204030204" pitchFamily="49" charset="0"/>
                <a:cs typeface="Consolas" panose="020B0609020204030204" pitchFamily="49" charset="0"/>
              </a:rPr>
              <a:t>    int p1Y = p1.y;</a:t>
            </a:r>
            <a:br>
              <a:rPr lang="en-GB" sz="1100" dirty="0">
                <a:latin typeface="Consolas" panose="020B0609020204030204" pitchFamily="49" charset="0"/>
                <a:cs typeface="Consolas" panose="020B0609020204030204" pitchFamily="49" charset="0"/>
              </a:rPr>
            </a:br>
            <a:r>
              <a:rPr lang="en-GB" sz="1100" dirty="0">
                <a:latin typeface="Consolas" panose="020B0609020204030204" pitchFamily="49" charset="0"/>
                <a:cs typeface="Consolas" panose="020B0609020204030204" pitchFamily="49" charset="0"/>
              </a:rPr>
              <a:t>    p1.x = p2.x;</a:t>
            </a:r>
            <a:br>
              <a:rPr lang="en-GB" sz="1100" dirty="0">
                <a:latin typeface="Consolas" panose="020B0609020204030204" pitchFamily="49" charset="0"/>
                <a:cs typeface="Consolas" panose="020B0609020204030204" pitchFamily="49" charset="0"/>
              </a:rPr>
            </a:br>
            <a:r>
              <a:rPr lang="en-GB" sz="1100" dirty="0">
                <a:latin typeface="Consolas" panose="020B0609020204030204" pitchFamily="49" charset="0"/>
                <a:cs typeface="Consolas" panose="020B0609020204030204" pitchFamily="49" charset="0"/>
              </a:rPr>
              <a:t>    p1.y = p2.y;</a:t>
            </a:r>
            <a:br>
              <a:rPr lang="en-GB" sz="1100" dirty="0">
                <a:latin typeface="Consolas" panose="020B0609020204030204" pitchFamily="49" charset="0"/>
                <a:cs typeface="Consolas" panose="020B0609020204030204" pitchFamily="49" charset="0"/>
              </a:rPr>
            </a:br>
            <a:r>
              <a:rPr lang="en-GB" sz="1100" dirty="0">
                <a:latin typeface="Consolas" panose="020B0609020204030204" pitchFamily="49" charset="0"/>
                <a:cs typeface="Consolas" panose="020B0609020204030204" pitchFamily="49" charset="0"/>
              </a:rPr>
              <a:t>    p2.x = p1X;</a:t>
            </a:r>
            <a:br>
              <a:rPr lang="en-GB" sz="1100" dirty="0">
                <a:latin typeface="Consolas" panose="020B0609020204030204" pitchFamily="49" charset="0"/>
                <a:cs typeface="Consolas" panose="020B0609020204030204" pitchFamily="49" charset="0"/>
              </a:rPr>
            </a:br>
            <a:r>
              <a:rPr lang="en-GB" sz="1100" dirty="0">
                <a:latin typeface="Consolas" panose="020B0609020204030204" pitchFamily="49" charset="0"/>
                <a:cs typeface="Consolas" panose="020B0609020204030204" pitchFamily="49" charset="0"/>
              </a:rPr>
              <a:t>    p2.y = p1Y;</a:t>
            </a:r>
            <a:br>
              <a:rPr lang="en-GB" sz="1100" dirty="0">
                <a:latin typeface="Consolas" panose="020B0609020204030204" pitchFamily="49" charset="0"/>
                <a:cs typeface="Consolas" panose="020B0609020204030204" pitchFamily="49" charset="0"/>
              </a:rPr>
            </a:br>
            <a:r>
              <a:rPr lang="en-GB" sz="1100" dirty="0">
                <a:latin typeface="Consolas" panose="020B0609020204030204" pitchFamily="49" charset="0"/>
                <a:cs typeface="Consolas" panose="020B0609020204030204" pitchFamily="49" charset="0"/>
              </a:rPr>
              <a:t>}</a:t>
            </a:r>
            <a:r>
              <a:rPr lang="it-IT" sz="1100" dirty="0">
                <a:latin typeface="Consolas" panose="020B0609020204030204" pitchFamily="49" charset="0"/>
                <a:cs typeface="Consolas" panose="020B0609020204030204" pitchFamily="49" charset="0"/>
              </a:rPr>
              <a:t>}</a:t>
            </a:r>
          </a:p>
          <a:p>
            <a:pPr marL="0" indent="0">
              <a:buNone/>
            </a:pPr>
            <a:endParaRPr lang="it-IT" sz="11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2B000A7-EF04-8D40-A3CA-3F2C74E48E16}"/>
              </a:ext>
            </a:extLst>
          </p:cNvPr>
          <p:cNvSpPr>
            <a:spLocks noGrp="1"/>
          </p:cNvSpPr>
          <p:nvPr>
            <p:ph type="sldNum" sz="quarter" idx="12"/>
          </p:nvPr>
        </p:nvSpPr>
        <p:spPr/>
        <p:txBody>
          <a:bodyPr/>
          <a:lstStyle/>
          <a:p>
            <a:fld id="{D2040F39-7941-49A4-B48D-F201B18B6351}" type="slidenum">
              <a:rPr lang="it-IT" smtClean="0"/>
              <a:pPr/>
              <a:t>21</a:t>
            </a:fld>
            <a:endParaRPr lang="it-IT" dirty="0"/>
          </a:p>
        </p:txBody>
      </p:sp>
      <p:sp>
        <p:nvSpPr>
          <p:cNvPr id="5" name="Rounded Rectangle 4">
            <a:extLst>
              <a:ext uri="{FF2B5EF4-FFF2-40B4-BE49-F238E27FC236}">
                <a16:creationId xmlns:a16="http://schemas.microsoft.com/office/drawing/2014/main" id="{9BCDC4F0-6373-4D4D-AE92-C115C06B3B5B}"/>
              </a:ext>
            </a:extLst>
          </p:cNvPr>
          <p:cNvSpPr/>
          <p:nvPr/>
        </p:nvSpPr>
        <p:spPr>
          <a:xfrm>
            <a:off x="7524113" y="2846053"/>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200" dirty="0"/>
              <a:t>(0,0) -&gt; (10, 10)</a:t>
            </a:r>
          </a:p>
        </p:txBody>
      </p:sp>
      <p:sp>
        <p:nvSpPr>
          <p:cNvPr id="6" name="Rounded Rectangle 5">
            <a:extLst>
              <a:ext uri="{FF2B5EF4-FFF2-40B4-BE49-F238E27FC236}">
                <a16:creationId xmlns:a16="http://schemas.microsoft.com/office/drawing/2014/main" id="{D06BB990-CEED-8342-95F3-53CD849A7CFC}"/>
              </a:ext>
            </a:extLst>
          </p:cNvPr>
          <p:cNvSpPr/>
          <p:nvPr/>
        </p:nvSpPr>
        <p:spPr>
          <a:xfrm>
            <a:off x="7524113" y="3782157"/>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200" dirty="0"/>
              <a:t>(10, 10) -&gt; (0, 0)</a:t>
            </a:r>
          </a:p>
        </p:txBody>
      </p:sp>
      <p:sp>
        <p:nvSpPr>
          <p:cNvPr id="7" name="TextBox 6">
            <a:extLst>
              <a:ext uri="{FF2B5EF4-FFF2-40B4-BE49-F238E27FC236}">
                <a16:creationId xmlns:a16="http://schemas.microsoft.com/office/drawing/2014/main" id="{F61F07E5-83B4-514B-BADF-FAD4C6CC59AE}"/>
              </a:ext>
            </a:extLst>
          </p:cNvPr>
          <p:cNvSpPr txBox="1"/>
          <p:nvPr/>
        </p:nvSpPr>
        <p:spPr>
          <a:xfrm>
            <a:off x="6289685" y="2949419"/>
            <a:ext cx="423514" cy="369332"/>
          </a:xfrm>
          <a:prstGeom prst="rect">
            <a:avLst/>
          </a:prstGeom>
          <a:noFill/>
        </p:spPr>
        <p:txBody>
          <a:bodyPr wrap="none" rtlCol="0">
            <a:spAutoFit/>
          </a:bodyPr>
          <a:lstStyle/>
          <a:p>
            <a:r>
              <a:rPr lang="it-IT" dirty="0"/>
              <a:t>p1</a:t>
            </a:r>
          </a:p>
        </p:txBody>
      </p:sp>
      <p:sp>
        <p:nvSpPr>
          <p:cNvPr id="8" name="TextBox 7">
            <a:extLst>
              <a:ext uri="{FF2B5EF4-FFF2-40B4-BE49-F238E27FC236}">
                <a16:creationId xmlns:a16="http://schemas.microsoft.com/office/drawing/2014/main" id="{366967A3-DA77-2748-BC57-C7E7E7215ADF}"/>
              </a:ext>
            </a:extLst>
          </p:cNvPr>
          <p:cNvSpPr txBox="1"/>
          <p:nvPr/>
        </p:nvSpPr>
        <p:spPr>
          <a:xfrm>
            <a:off x="6289685" y="3885523"/>
            <a:ext cx="423514" cy="369332"/>
          </a:xfrm>
          <a:prstGeom prst="rect">
            <a:avLst/>
          </a:prstGeom>
          <a:noFill/>
        </p:spPr>
        <p:txBody>
          <a:bodyPr wrap="none" rtlCol="0">
            <a:spAutoFit/>
          </a:bodyPr>
          <a:lstStyle/>
          <a:p>
            <a:r>
              <a:rPr lang="it-IT" dirty="0"/>
              <a:t>p2</a:t>
            </a:r>
          </a:p>
        </p:txBody>
      </p:sp>
      <p:cxnSp>
        <p:nvCxnSpPr>
          <p:cNvPr id="10" name="Straight Arrow Connector 9">
            <a:extLst>
              <a:ext uri="{FF2B5EF4-FFF2-40B4-BE49-F238E27FC236}">
                <a16:creationId xmlns:a16="http://schemas.microsoft.com/office/drawing/2014/main" id="{7B7F044B-25B3-0746-BF2F-653318543CD5}"/>
              </a:ext>
            </a:extLst>
          </p:cNvPr>
          <p:cNvCxnSpPr>
            <a:cxnSpLocks/>
          </p:cNvCxnSpPr>
          <p:nvPr/>
        </p:nvCxnSpPr>
        <p:spPr>
          <a:xfrm>
            <a:off x="6813129" y="3134085"/>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21585D3-D2EF-C04C-8C6D-B83FD5C73DB7}"/>
              </a:ext>
            </a:extLst>
          </p:cNvPr>
          <p:cNvCxnSpPr>
            <a:cxnSpLocks/>
          </p:cNvCxnSpPr>
          <p:nvPr/>
        </p:nvCxnSpPr>
        <p:spPr>
          <a:xfrm>
            <a:off x="6813129" y="4070189"/>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CBEB508-6401-5143-96BF-F5C378DCE182}"/>
              </a:ext>
            </a:extLst>
          </p:cNvPr>
          <p:cNvCxnSpPr/>
          <p:nvPr/>
        </p:nvCxnSpPr>
        <p:spPr>
          <a:xfrm>
            <a:off x="8976320" y="1781824"/>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1F82BC2-3FE1-C04D-8254-71CA8B77F038}"/>
              </a:ext>
            </a:extLst>
          </p:cNvPr>
          <p:cNvSpPr txBox="1"/>
          <p:nvPr/>
        </p:nvSpPr>
        <p:spPr>
          <a:xfrm>
            <a:off x="6048042" y="2295310"/>
            <a:ext cx="795411" cy="369332"/>
          </a:xfrm>
          <a:prstGeom prst="rect">
            <a:avLst/>
          </a:prstGeom>
          <a:noFill/>
        </p:spPr>
        <p:txBody>
          <a:bodyPr wrap="none" rtlCol="0">
            <a:spAutoFit/>
          </a:bodyPr>
          <a:lstStyle/>
          <a:p>
            <a:r>
              <a:rPr lang="it-IT" dirty="0" err="1"/>
              <a:t>main</a:t>
            </a:r>
            <a:r>
              <a:rPr lang="it-IT" dirty="0"/>
              <a:t>()</a:t>
            </a:r>
          </a:p>
        </p:txBody>
      </p:sp>
      <p:sp>
        <p:nvSpPr>
          <p:cNvPr id="16" name="TextBox 15">
            <a:extLst>
              <a:ext uri="{FF2B5EF4-FFF2-40B4-BE49-F238E27FC236}">
                <a16:creationId xmlns:a16="http://schemas.microsoft.com/office/drawing/2014/main" id="{3D21E01F-B468-374B-9DDD-C90E6F276E09}"/>
              </a:ext>
            </a:extLst>
          </p:cNvPr>
          <p:cNvSpPr txBox="1"/>
          <p:nvPr/>
        </p:nvSpPr>
        <p:spPr>
          <a:xfrm>
            <a:off x="10154977" y="2901643"/>
            <a:ext cx="423514" cy="369332"/>
          </a:xfrm>
          <a:prstGeom prst="rect">
            <a:avLst/>
          </a:prstGeom>
          <a:noFill/>
        </p:spPr>
        <p:txBody>
          <a:bodyPr wrap="none" rtlCol="0">
            <a:spAutoFit/>
          </a:bodyPr>
          <a:lstStyle/>
          <a:p>
            <a:r>
              <a:rPr lang="it-IT" dirty="0"/>
              <a:t>p1</a:t>
            </a:r>
          </a:p>
        </p:txBody>
      </p:sp>
      <p:sp>
        <p:nvSpPr>
          <p:cNvPr id="17" name="TextBox 16">
            <a:extLst>
              <a:ext uri="{FF2B5EF4-FFF2-40B4-BE49-F238E27FC236}">
                <a16:creationId xmlns:a16="http://schemas.microsoft.com/office/drawing/2014/main" id="{81F192CA-DBF8-9E4A-BC2D-52188C62EF3F}"/>
              </a:ext>
            </a:extLst>
          </p:cNvPr>
          <p:cNvSpPr txBox="1"/>
          <p:nvPr/>
        </p:nvSpPr>
        <p:spPr>
          <a:xfrm>
            <a:off x="10174636" y="3837519"/>
            <a:ext cx="423514" cy="369332"/>
          </a:xfrm>
          <a:prstGeom prst="rect">
            <a:avLst/>
          </a:prstGeom>
          <a:noFill/>
        </p:spPr>
        <p:txBody>
          <a:bodyPr wrap="none" rtlCol="0">
            <a:spAutoFit/>
          </a:bodyPr>
          <a:lstStyle/>
          <a:p>
            <a:r>
              <a:rPr lang="it-IT" dirty="0"/>
              <a:t>p2</a:t>
            </a:r>
          </a:p>
        </p:txBody>
      </p:sp>
      <p:cxnSp>
        <p:nvCxnSpPr>
          <p:cNvPr id="18" name="Straight Arrow Connector 17">
            <a:extLst>
              <a:ext uri="{FF2B5EF4-FFF2-40B4-BE49-F238E27FC236}">
                <a16:creationId xmlns:a16="http://schemas.microsoft.com/office/drawing/2014/main" id="{77C4F8DD-DFDC-4242-BE8E-A7B6B370E190}"/>
              </a:ext>
            </a:extLst>
          </p:cNvPr>
          <p:cNvCxnSpPr>
            <a:cxnSpLocks/>
          </p:cNvCxnSpPr>
          <p:nvPr/>
        </p:nvCxnSpPr>
        <p:spPr>
          <a:xfrm flipH="1">
            <a:off x="9132385" y="3116777"/>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7DC614C-D03A-684E-8736-80E9C85CE3F0}"/>
              </a:ext>
            </a:extLst>
          </p:cNvPr>
          <p:cNvCxnSpPr>
            <a:cxnSpLocks/>
          </p:cNvCxnSpPr>
          <p:nvPr/>
        </p:nvCxnSpPr>
        <p:spPr>
          <a:xfrm flipH="1">
            <a:off x="9132385" y="4042460"/>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BD673EA-7F21-6842-9ED7-BB9778831D8D}"/>
              </a:ext>
            </a:extLst>
          </p:cNvPr>
          <p:cNvCxnSpPr/>
          <p:nvPr/>
        </p:nvCxnSpPr>
        <p:spPr>
          <a:xfrm>
            <a:off x="7403803" y="1837941"/>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2604FA6B-07D6-FE42-9F5C-B9224F37DD3A}"/>
              </a:ext>
            </a:extLst>
          </p:cNvPr>
          <p:cNvSpPr txBox="1"/>
          <p:nvPr/>
        </p:nvSpPr>
        <p:spPr>
          <a:xfrm>
            <a:off x="7863577" y="2276872"/>
            <a:ext cx="654346" cy="369332"/>
          </a:xfrm>
          <a:prstGeom prst="rect">
            <a:avLst/>
          </a:prstGeom>
          <a:noFill/>
        </p:spPr>
        <p:txBody>
          <a:bodyPr wrap="none" rtlCol="0">
            <a:spAutoFit/>
          </a:bodyPr>
          <a:lstStyle/>
          <a:p>
            <a:r>
              <a:rPr lang="it-IT" dirty="0" err="1"/>
              <a:t>heap</a:t>
            </a:r>
            <a:endParaRPr lang="it-IT" dirty="0"/>
          </a:p>
        </p:txBody>
      </p:sp>
      <p:sp>
        <p:nvSpPr>
          <p:cNvPr id="20" name="TextBox 19">
            <a:extLst>
              <a:ext uri="{FF2B5EF4-FFF2-40B4-BE49-F238E27FC236}">
                <a16:creationId xmlns:a16="http://schemas.microsoft.com/office/drawing/2014/main" id="{08C8A17E-7752-5647-9CC7-92B4C868DD58}"/>
              </a:ext>
            </a:extLst>
          </p:cNvPr>
          <p:cNvSpPr txBox="1"/>
          <p:nvPr/>
        </p:nvSpPr>
        <p:spPr>
          <a:xfrm>
            <a:off x="9123728" y="2315253"/>
            <a:ext cx="809324" cy="369332"/>
          </a:xfrm>
          <a:prstGeom prst="rect">
            <a:avLst/>
          </a:prstGeom>
          <a:noFill/>
        </p:spPr>
        <p:txBody>
          <a:bodyPr wrap="none" rtlCol="0">
            <a:spAutoFit/>
          </a:bodyPr>
          <a:lstStyle/>
          <a:p>
            <a:r>
              <a:rPr lang="it-IT" dirty="0"/>
              <a:t>swap()</a:t>
            </a:r>
          </a:p>
        </p:txBody>
      </p:sp>
    </p:spTree>
    <p:extLst>
      <p:ext uri="{BB962C8B-B14F-4D97-AF65-F5344CB8AC3E}">
        <p14:creationId xmlns:p14="http://schemas.microsoft.com/office/powerpoint/2010/main" val="109731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23D64-15F9-2F4F-8DDE-39BECF4B5D12}"/>
              </a:ext>
            </a:extLst>
          </p:cNvPr>
          <p:cNvSpPr>
            <a:spLocks noGrp="1"/>
          </p:cNvSpPr>
          <p:nvPr>
            <p:ph type="title"/>
          </p:nvPr>
        </p:nvSpPr>
        <p:spPr/>
        <p:txBody>
          <a:bodyPr/>
          <a:lstStyle/>
          <a:p>
            <a:r>
              <a:rPr lang="it-IT" dirty="0" err="1"/>
              <a:t>Passing</a:t>
            </a:r>
            <a:r>
              <a:rPr lang="it-IT" dirty="0"/>
              <a:t> </a:t>
            </a:r>
            <a:r>
              <a:rPr lang="it-IT" dirty="0" err="1"/>
              <a:t>Parameters</a:t>
            </a:r>
            <a:r>
              <a:rPr lang="it-IT" dirty="0"/>
              <a:t> </a:t>
            </a:r>
          </a:p>
        </p:txBody>
      </p:sp>
      <p:sp>
        <p:nvSpPr>
          <p:cNvPr id="29" name="Content Placeholder 28">
            <a:extLst>
              <a:ext uri="{FF2B5EF4-FFF2-40B4-BE49-F238E27FC236}">
                <a16:creationId xmlns:a16="http://schemas.microsoft.com/office/drawing/2014/main" id="{51A50A6F-06B8-DE47-822F-3A190CC4C3AE}"/>
              </a:ext>
            </a:extLst>
          </p:cNvPr>
          <p:cNvSpPr>
            <a:spLocks noGrp="1"/>
          </p:cNvSpPr>
          <p:nvPr>
            <p:ph sz="half" idx="1"/>
          </p:nvPr>
        </p:nvSpPr>
        <p:spPr/>
        <p:txBody>
          <a:bodyPr>
            <a:normAutofit/>
          </a:bodyPr>
          <a:lstStyle/>
          <a:p>
            <a:pPr marL="0" indent="0">
              <a:buNone/>
            </a:pPr>
            <a:r>
              <a:rPr lang="it-IT" sz="1200" dirty="0">
                <a:latin typeface="Consolas" panose="020B0609020204030204" pitchFamily="49" charset="0"/>
                <a:cs typeface="Consolas" panose="020B0609020204030204" pitchFamily="49" charset="0"/>
              </a:rPr>
              <a:t>public </a:t>
            </a:r>
            <a:r>
              <a:rPr lang="it-IT" sz="1200" dirty="0" err="1">
                <a:latin typeface="Consolas" panose="020B0609020204030204" pitchFamily="49" charset="0"/>
                <a:cs typeface="Consolas" panose="020B0609020204030204" pitchFamily="49" charset="0"/>
              </a:rPr>
              <a:t>class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Parameters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public </a:t>
            </a:r>
            <a:r>
              <a:rPr lang="it-IT" sz="1200"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main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args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Point p1 = new Point(0, 0); </a:t>
            </a:r>
          </a:p>
          <a:p>
            <a:pPr marL="0" indent="0">
              <a:buNone/>
            </a:pPr>
            <a:r>
              <a:rPr lang="it-IT" sz="1200" dirty="0">
                <a:latin typeface="Consolas" panose="020B0609020204030204" pitchFamily="49" charset="0"/>
                <a:cs typeface="Consolas" panose="020B0609020204030204" pitchFamily="49" charset="0"/>
              </a:rPr>
              <a:t>    Point p2 = new Point(10, 10);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(p1);</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(p2);</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move</a:t>
            </a:r>
            <a:r>
              <a:rPr lang="it-IT" sz="1200" dirty="0">
                <a:latin typeface="Consolas" panose="020B0609020204030204" pitchFamily="49" charset="0"/>
                <a:cs typeface="Consolas" panose="020B0609020204030204" pitchFamily="49" charset="0"/>
              </a:rPr>
              <a:t>(p1, p2);</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(p1);  // 10, 10</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(p2);  // 0, 0</a:t>
            </a:r>
          </a:p>
          <a:p>
            <a:pPr marL="0" indent="0">
              <a:buNone/>
            </a:pPr>
            <a:r>
              <a:rPr lang="it-IT" sz="1200" dirty="0">
                <a:latin typeface="Consolas" panose="020B0609020204030204" pitchFamily="49" charset="0"/>
                <a:cs typeface="Consolas" panose="020B0609020204030204" pitchFamily="49" charset="0"/>
              </a:rPr>
              <a:t>  }</a:t>
            </a:r>
          </a:p>
          <a:p>
            <a:pPr marL="0" indent="0">
              <a:buNone/>
            </a:pPr>
            <a:br>
              <a:rPr lang="it-IT" sz="1200" dirty="0">
                <a:latin typeface="Consolas" panose="020B0609020204030204" pitchFamily="49" charset="0"/>
                <a:cs typeface="Consolas" panose="020B0609020204030204" pitchFamily="49" charset="0"/>
              </a:rPr>
            </a:br>
            <a:endParaRPr lang="it-IT"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public static void swap(Point p1, Point p2) {</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Point </a:t>
            </a:r>
            <a:r>
              <a:rPr lang="en-GB" sz="1200" dirty="0" err="1">
                <a:latin typeface="Consolas" panose="020B0609020204030204" pitchFamily="49" charset="0"/>
                <a:cs typeface="Consolas" panose="020B0609020204030204" pitchFamily="49" charset="0"/>
              </a:rPr>
              <a:t>tmp</a:t>
            </a:r>
            <a:r>
              <a:rPr lang="en-GB" sz="1200" dirty="0">
                <a:latin typeface="Consolas" panose="020B0609020204030204" pitchFamily="49" charset="0"/>
                <a:cs typeface="Consolas" panose="020B0609020204030204" pitchFamily="49" charset="0"/>
              </a:rPr>
              <a:t> = new Point(p1);</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p1.setLocation(p2);</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p2.setLocation(</a:t>
            </a:r>
            <a:r>
              <a:rPr lang="en-GB" sz="1200" dirty="0" err="1">
                <a:latin typeface="Consolas" panose="020B0609020204030204" pitchFamily="49" charset="0"/>
                <a:cs typeface="Consolas" panose="020B0609020204030204" pitchFamily="49" charset="0"/>
              </a:rPr>
              <a:t>tmp</a:t>
            </a:r>
            <a:r>
              <a:rPr lang="en-GB" sz="1200" dirty="0">
                <a:latin typeface="Consolas" panose="020B0609020204030204" pitchFamily="49" charset="0"/>
                <a:cs typeface="Consolas" panose="020B0609020204030204" pitchFamily="49" charset="0"/>
              </a:rPr>
              <a:t>);</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2B000A7-EF04-8D40-A3CA-3F2C74E48E16}"/>
              </a:ext>
            </a:extLst>
          </p:cNvPr>
          <p:cNvSpPr>
            <a:spLocks noGrp="1"/>
          </p:cNvSpPr>
          <p:nvPr>
            <p:ph type="sldNum" sz="quarter" idx="12"/>
          </p:nvPr>
        </p:nvSpPr>
        <p:spPr/>
        <p:txBody>
          <a:bodyPr/>
          <a:lstStyle/>
          <a:p>
            <a:fld id="{D2040F39-7941-49A4-B48D-F201B18B6351}" type="slidenum">
              <a:rPr lang="it-IT" smtClean="0"/>
              <a:pPr/>
              <a:t>22</a:t>
            </a:fld>
            <a:endParaRPr lang="it-IT" dirty="0"/>
          </a:p>
        </p:txBody>
      </p:sp>
      <p:sp>
        <p:nvSpPr>
          <p:cNvPr id="5" name="Rounded Rectangle 4">
            <a:extLst>
              <a:ext uri="{FF2B5EF4-FFF2-40B4-BE49-F238E27FC236}">
                <a16:creationId xmlns:a16="http://schemas.microsoft.com/office/drawing/2014/main" id="{9BCDC4F0-6373-4D4D-AE92-C115C06B3B5B}"/>
              </a:ext>
            </a:extLst>
          </p:cNvPr>
          <p:cNvSpPr/>
          <p:nvPr/>
        </p:nvSpPr>
        <p:spPr>
          <a:xfrm>
            <a:off x="7524113" y="2846053"/>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200" dirty="0"/>
              <a:t>(0,0) -&gt; (10, 10)</a:t>
            </a:r>
          </a:p>
        </p:txBody>
      </p:sp>
      <p:sp>
        <p:nvSpPr>
          <p:cNvPr id="6" name="Rounded Rectangle 5">
            <a:extLst>
              <a:ext uri="{FF2B5EF4-FFF2-40B4-BE49-F238E27FC236}">
                <a16:creationId xmlns:a16="http://schemas.microsoft.com/office/drawing/2014/main" id="{D06BB990-CEED-8342-95F3-53CD849A7CFC}"/>
              </a:ext>
            </a:extLst>
          </p:cNvPr>
          <p:cNvSpPr/>
          <p:nvPr/>
        </p:nvSpPr>
        <p:spPr>
          <a:xfrm>
            <a:off x="7524113" y="3782157"/>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200" dirty="0"/>
              <a:t>(10, 10) -&gt; (0, 0)</a:t>
            </a:r>
          </a:p>
        </p:txBody>
      </p:sp>
      <p:sp>
        <p:nvSpPr>
          <p:cNvPr id="7" name="TextBox 6">
            <a:extLst>
              <a:ext uri="{FF2B5EF4-FFF2-40B4-BE49-F238E27FC236}">
                <a16:creationId xmlns:a16="http://schemas.microsoft.com/office/drawing/2014/main" id="{F61F07E5-83B4-514B-BADF-FAD4C6CC59AE}"/>
              </a:ext>
            </a:extLst>
          </p:cNvPr>
          <p:cNvSpPr txBox="1"/>
          <p:nvPr/>
        </p:nvSpPr>
        <p:spPr>
          <a:xfrm>
            <a:off x="6289685" y="2949419"/>
            <a:ext cx="423514" cy="369332"/>
          </a:xfrm>
          <a:prstGeom prst="rect">
            <a:avLst/>
          </a:prstGeom>
          <a:noFill/>
        </p:spPr>
        <p:txBody>
          <a:bodyPr wrap="none" rtlCol="0">
            <a:spAutoFit/>
          </a:bodyPr>
          <a:lstStyle/>
          <a:p>
            <a:r>
              <a:rPr lang="it-IT" dirty="0"/>
              <a:t>p1</a:t>
            </a:r>
          </a:p>
        </p:txBody>
      </p:sp>
      <p:sp>
        <p:nvSpPr>
          <p:cNvPr id="8" name="TextBox 7">
            <a:extLst>
              <a:ext uri="{FF2B5EF4-FFF2-40B4-BE49-F238E27FC236}">
                <a16:creationId xmlns:a16="http://schemas.microsoft.com/office/drawing/2014/main" id="{366967A3-DA77-2748-BC57-C7E7E7215ADF}"/>
              </a:ext>
            </a:extLst>
          </p:cNvPr>
          <p:cNvSpPr txBox="1"/>
          <p:nvPr/>
        </p:nvSpPr>
        <p:spPr>
          <a:xfrm>
            <a:off x="6289685" y="3885523"/>
            <a:ext cx="423514" cy="369332"/>
          </a:xfrm>
          <a:prstGeom prst="rect">
            <a:avLst/>
          </a:prstGeom>
          <a:noFill/>
        </p:spPr>
        <p:txBody>
          <a:bodyPr wrap="none" rtlCol="0">
            <a:spAutoFit/>
          </a:bodyPr>
          <a:lstStyle/>
          <a:p>
            <a:r>
              <a:rPr lang="it-IT" dirty="0"/>
              <a:t>p2</a:t>
            </a:r>
          </a:p>
        </p:txBody>
      </p:sp>
      <p:cxnSp>
        <p:nvCxnSpPr>
          <p:cNvPr id="10" name="Straight Arrow Connector 9">
            <a:extLst>
              <a:ext uri="{FF2B5EF4-FFF2-40B4-BE49-F238E27FC236}">
                <a16:creationId xmlns:a16="http://schemas.microsoft.com/office/drawing/2014/main" id="{7B7F044B-25B3-0746-BF2F-653318543CD5}"/>
              </a:ext>
            </a:extLst>
          </p:cNvPr>
          <p:cNvCxnSpPr>
            <a:cxnSpLocks/>
          </p:cNvCxnSpPr>
          <p:nvPr/>
        </p:nvCxnSpPr>
        <p:spPr>
          <a:xfrm>
            <a:off x="6813129" y="3134085"/>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21585D3-D2EF-C04C-8C6D-B83FD5C73DB7}"/>
              </a:ext>
            </a:extLst>
          </p:cNvPr>
          <p:cNvCxnSpPr>
            <a:cxnSpLocks/>
          </p:cNvCxnSpPr>
          <p:nvPr/>
        </p:nvCxnSpPr>
        <p:spPr>
          <a:xfrm>
            <a:off x="6813129" y="4070189"/>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CBEB508-6401-5143-96BF-F5C378DCE182}"/>
              </a:ext>
            </a:extLst>
          </p:cNvPr>
          <p:cNvCxnSpPr/>
          <p:nvPr/>
        </p:nvCxnSpPr>
        <p:spPr>
          <a:xfrm>
            <a:off x="8976320" y="1781824"/>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1F82BC2-3FE1-C04D-8254-71CA8B77F038}"/>
              </a:ext>
            </a:extLst>
          </p:cNvPr>
          <p:cNvSpPr txBox="1"/>
          <p:nvPr/>
        </p:nvSpPr>
        <p:spPr>
          <a:xfrm>
            <a:off x="6048042" y="2295310"/>
            <a:ext cx="795411" cy="369332"/>
          </a:xfrm>
          <a:prstGeom prst="rect">
            <a:avLst/>
          </a:prstGeom>
          <a:noFill/>
        </p:spPr>
        <p:txBody>
          <a:bodyPr wrap="none" rtlCol="0">
            <a:spAutoFit/>
          </a:bodyPr>
          <a:lstStyle/>
          <a:p>
            <a:r>
              <a:rPr lang="it-IT" dirty="0" err="1"/>
              <a:t>main</a:t>
            </a:r>
            <a:r>
              <a:rPr lang="it-IT" dirty="0"/>
              <a:t>()</a:t>
            </a:r>
          </a:p>
        </p:txBody>
      </p:sp>
      <p:sp>
        <p:nvSpPr>
          <p:cNvPr id="16" name="TextBox 15">
            <a:extLst>
              <a:ext uri="{FF2B5EF4-FFF2-40B4-BE49-F238E27FC236}">
                <a16:creationId xmlns:a16="http://schemas.microsoft.com/office/drawing/2014/main" id="{3D21E01F-B468-374B-9DDD-C90E6F276E09}"/>
              </a:ext>
            </a:extLst>
          </p:cNvPr>
          <p:cNvSpPr txBox="1"/>
          <p:nvPr/>
        </p:nvSpPr>
        <p:spPr>
          <a:xfrm>
            <a:off x="10154977" y="2901643"/>
            <a:ext cx="423514" cy="369332"/>
          </a:xfrm>
          <a:prstGeom prst="rect">
            <a:avLst/>
          </a:prstGeom>
          <a:noFill/>
        </p:spPr>
        <p:txBody>
          <a:bodyPr wrap="none" rtlCol="0">
            <a:spAutoFit/>
          </a:bodyPr>
          <a:lstStyle/>
          <a:p>
            <a:r>
              <a:rPr lang="it-IT" dirty="0"/>
              <a:t>p1</a:t>
            </a:r>
          </a:p>
        </p:txBody>
      </p:sp>
      <p:sp>
        <p:nvSpPr>
          <p:cNvPr id="17" name="TextBox 16">
            <a:extLst>
              <a:ext uri="{FF2B5EF4-FFF2-40B4-BE49-F238E27FC236}">
                <a16:creationId xmlns:a16="http://schemas.microsoft.com/office/drawing/2014/main" id="{81F192CA-DBF8-9E4A-BC2D-52188C62EF3F}"/>
              </a:ext>
            </a:extLst>
          </p:cNvPr>
          <p:cNvSpPr txBox="1"/>
          <p:nvPr/>
        </p:nvSpPr>
        <p:spPr>
          <a:xfrm>
            <a:off x="10174636" y="3837519"/>
            <a:ext cx="423514" cy="369332"/>
          </a:xfrm>
          <a:prstGeom prst="rect">
            <a:avLst/>
          </a:prstGeom>
          <a:noFill/>
        </p:spPr>
        <p:txBody>
          <a:bodyPr wrap="none" rtlCol="0">
            <a:spAutoFit/>
          </a:bodyPr>
          <a:lstStyle/>
          <a:p>
            <a:r>
              <a:rPr lang="it-IT" dirty="0"/>
              <a:t>p2</a:t>
            </a:r>
          </a:p>
        </p:txBody>
      </p:sp>
      <p:cxnSp>
        <p:nvCxnSpPr>
          <p:cNvPr id="18" name="Straight Arrow Connector 17">
            <a:extLst>
              <a:ext uri="{FF2B5EF4-FFF2-40B4-BE49-F238E27FC236}">
                <a16:creationId xmlns:a16="http://schemas.microsoft.com/office/drawing/2014/main" id="{77C4F8DD-DFDC-4242-BE8E-A7B6B370E190}"/>
              </a:ext>
            </a:extLst>
          </p:cNvPr>
          <p:cNvCxnSpPr>
            <a:cxnSpLocks/>
          </p:cNvCxnSpPr>
          <p:nvPr/>
        </p:nvCxnSpPr>
        <p:spPr>
          <a:xfrm flipH="1">
            <a:off x="9132385" y="3116777"/>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7DC614C-D03A-684E-8736-80E9C85CE3F0}"/>
              </a:ext>
            </a:extLst>
          </p:cNvPr>
          <p:cNvCxnSpPr>
            <a:cxnSpLocks/>
          </p:cNvCxnSpPr>
          <p:nvPr/>
        </p:nvCxnSpPr>
        <p:spPr>
          <a:xfrm flipH="1">
            <a:off x="9132385" y="4042460"/>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BD673EA-7F21-6842-9ED7-BB9778831D8D}"/>
              </a:ext>
            </a:extLst>
          </p:cNvPr>
          <p:cNvCxnSpPr/>
          <p:nvPr/>
        </p:nvCxnSpPr>
        <p:spPr>
          <a:xfrm>
            <a:off x="7403803" y="1837941"/>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2604FA6B-07D6-FE42-9F5C-B9224F37DD3A}"/>
              </a:ext>
            </a:extLst>
          </p:cNvPr>
          <p:cNvSpPr txBox="1"/>
          <p:nvPr/>
        </p:nvSpPr>
        <p:spPr>
          <a:xfrm>
            <a:off x="7863577" y="2276872"/>
            <a:ext cx="654346" cy="369332"/>
          </a:xfrm>
          <a:prstGeom prst="rect">
            <a:avLst/>
          </a:prstGeom>
          <a:noFill/>
        </p:spPr>
        <p:txBody>
          <a:bodyPr wrap="none" rtlCol="0">
            <a:spAutoFit/>
          </a:bodyPr>
          <a:lstStyle/>
          <a:p>
            <a:r>
              <a:rPr lang="it-IT" dirty="0" err="1"/>
              <a:t>heap</a:t>
            </a:r>
            <a:endParaRPr lang="it-IT" dirty="0"/>
          </a:p>
        </p:txBody>
      </p:sp>
      <p:sp>
        <p:nvSpPr>
          <p:cNvPr id="20" name="TextBox 19">
            <a:extLst>
              <a:ext uri="{FF2B5EF4-FFF2-40B4-BE49-F238E27FC236}">
                <a16:creationId xmlns:a16="http://schemas.microsoft.com/office/drawing/2014/main" id="{08C8A17E-7752-5647-9CC7-92B4C868DD58}"/>
              </a:ext>
            </a:extLst>
          </p:cNvPr>
          <p:cNvSpPr txBox="1"/>
          <p:nvPr/>
        </p:nvSpPr>
        <p:spPr>
          <a:xfrm>
            <a:off x="9123728" y="2315253"/>
            <a:ext cx="809324" cy="369332"/>
          </a:xfrm>
          <a:prstGeom prst="rect">
            <a:avLst/>
          </a:prstGeom>
          <a:noFill/>
        </p:spPr>
        <p:txBody>
          <a:bodyPr wrap="none" rtlCol="0">
            <a:spAutoFit/>
          </a:bodyPr>
          <a:lstStyle/>
          <a:p>
            <a:r>
              <a:rPr lang="it-IT" dirty="0"/>
              <a:t>swap()</a:t>
            </a:r>
          </a:p>
        </p:txBody>
      </p:sp>
    </p:spTree>
    <p:extLst>
      <p:ext uri="{BB962C8B-B14F-4D97-AF65-F5344CB8AC3E}">
        <p14:creationId xmlns:p14="http://schemas.microsoft.com/office/powerpoint/2010/main" val="3370610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a:t>
            </a:r>
          </a:p>
        </p:txBody>
      </p:sp>
      <p:sp>
        <p:nvSpPr>
          <p:cNvPr id="3" name="Content Placeholder 2"/>
          <p:cNvSpPr>
            <a:spLocks noGrp="1"/>
          </p:cNvSpPr>
          <p:nvPr>
            <p:ph sz="half" idx="1"/>
          </p:nvPr>
        </p:nvSpPr>
        <p:spPr/>
        <p:txBody>
          <a:bodyPr>
            <a:normAutofit/>
          </a:bodyPr>
          <a:lstStyle/>
          <a:p>
            <a:r>
              <a:rPr lang="en-US" sz="2400" dirty="0"/>
              <a:t>Multi-lines comments </a:t>
            </a:r>
          </a:p>
          <a:p>
            <a:pPr marL="0" indent="0">
              <a:buNone/>
            </a:pPr>
            <a:r>
              <a:rPr lang="en-US" sz="2400" dirty="0">
                <a:latin typeface="Courier New"/>
                <a:cs typeface="Courier New"/>
              </a:rPr>
              <a:t>/* </a:t>
            </a:r>
          </a:p>
          <a:p>
            <a:pPr marL="0" indent="0">
              <a:buNone/>
            </a:pPr>
            <a:r>
              <a:rPr lang="en-US" sz="2400" dirty="0">
                <a:latin typeface="Courier New"/>
                <a:cs typeface="Courier New"/>
              </a:rPr>
              <a:t> * this comment is so long </a:t>
            </a:r>
          </a:p>
          <a:p>
            <a:pPr marL="0" indent="0">
              <a:buNone/>
            </a:pPr>
            <a:r>
              <a:rPr lang="en-US" sz="2400" dirty="0">
                <a:latin typeface="Courier New"/>
                <a:cs typeface="Courier New"/>
              </a:rPr>
              <a:t> * that it needs two lines </a:t>
            </a:r>
          </a:p>
          <a:p>
            <a:pPr marL="0" indent="0">
              <a:buNone/>
            </a:pPr>
            <a:r>
              <a:rPr lang="en-US" sz="2400" dirty="0">
                <a:latin typeface="Courier New"/>
                <a:cs typeface="Courier New"/>
              </a:rPr>
              <a:t> */ </a:t>
            </a:r>
          </a:p>
          <a:p>
            <a:endParaRPr lang="en-US" sz="2400" dirty="0">
              <a:latin typeface="Wingdings"/>
            </a:endParaRPr>
          </a:p>
          <a:p>
            <a:r>
              <a:rPr lang="en-US" sz="2400" dirty="0"/>
              <a:t>Single-line comments </a:t>
            </a:r>
          </a:p>
          <a:p>
            <a:pPr marL="0" indent="0">
              <a:buNone/>
            </a:pPr>
            <a:r>
              <a:rPr lang="en-US" sz="2400" dirty="0">
                <a:latin typeface="Courier New"/>
                <a:cs typeface="Courier New"/>
              </a:rPr>
              <a:t>// comment on one line </a:t>
            </a:r>
          </a:p>
          <a:p>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23</a:t>
            </a:fld>
            <a:endParaRPr lang="it-IT" dirty="0"/>
          </a:p>
        </p:txBody>
      </p:sp>
      <p:pic>
        <p:nvPicPr>
          <p:cNvPr id="11" name="Content Placeholder 10">
            <a:extLst>
              <a:ext uri="{FF2B5EF4-FFF2-40B4-BE49-F238E27FC236}">
                <a16:creationId xmlns:a16="http://schemas.microsoft.com/office/drawing/2014/main" id="{534727AC-63E0-6447-89EB-71A6E02A0ED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7600" y="2049575"/>
            <a:ext cx="5384800" cy="3627212"/>
          </a:xfrm>
        </p:spPr>
      </p:pic>
    </p:spTree>
    <p:extLst>
      <p:ext uri="{BB962C8B-B14F-4D97-AF65-F5344CB8AC3E}">
        <p14:creationId xmlns:p14="http://schemas.microsoft.com/office/powerpoint/2010/main" val="10210616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Flow control </a:t>
            </a:r>
            <a:r>
              <a:rPr lang="it-IT" dirty="0" err="1"/>
              <a:t>statements</a:t>
            </a:r>
            <a:endParaRPr lang="it-IT" dirty="0"/>
          </a:p>
        </p:txBody>
      </p:sp>
    </p:spTree>
    <p:extLst>
      <p:ext uri="{BB962C8B-B14F-4D97-AF65-F5344CB8AC3E}">
        <p14:creationId xmlns:p14="http://schemas.microsoft.com/office/powerpoint/2010/main" val="3393611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dirty="0"/>
              <a:t>Flow control </a:t>
            </a:r>
            <a:r>
              <a:rPr lang="it-IT" dirty="0" err="1"/>
              <a:t>statements</a:t>
            </a:r>
            <a:endParaRPr lang="en-US" dirty="0"/>
          </a:p>
        </p:txBody>
      </p:sp>
      <p:sp>
        <p:nvSpPr>
          <p:cNvPr id="3" name="Content Placeholder 2"/>
          <p:cNvSpPr>
            <a:spLocks noGrp="1"/>
          </p:cNvSpPr>
          <p:nvPr>
            <p:ph idx="1"/>
          </p:nvPr>
        </p:nvSpPr>
        <p:spPr/>
        <p:txBody>
          <a:bodyPr>
            <a:normAutofit fontScale="85000" lnSpcReduction="20000"/>
          </a:bodyPr>
          <a:lstStyle/>
          <a:p>
            <a:r>
              <a:rPr lang="en-GB" dirty="0">
                <a:solidFill>
                  <a:schemeClr val="accent6">
                    <a:lumMod val="75000"/>
                  </a:schemeClr>
                </a:solidFill>
              </a:rPr>
              <a:t>Decision making statements</a:t>
            </a:r>
          </a:p>
          <a:p>
            <a:pPr lvl="1"/>
            <a:r>
              <a:rPr lang="en-GB" dirty="0"/>
              <a:t>if statements</a:t>
            </a:r>
          </a:p>
          <a:p>
            <a:pPr lvl="1"/>
            <a:r>
              <a:rPr lang="en-GB" dirty="0"/>
              <a:t>switch statement</a:t>
            </a:r>
          </a:p>
          <a:p>
            <a:r>
              <a:rPr lang="en-GB" dirty="0">
                <a:solidFill>
                  <a:schemeClr val="accent6">
                    <a:lumMod val="75000"/>
                  </a:schemeClr>
                </a:solidFill>
              </a:rPr>
              <a:t>Loop statements</a:t>
            </a:r>
          </a:p>
          <a:p>
            <a:pPr lvl="1"/>
            <a:r>
              <a:rPr lang="en-GB" dirty="0"/>
              <a:t>do-while loop</a:t>
            </a:r>
          </a:p>
          <a:p>
            <a:pPr lvl="1"/>
            <a:r>
              <a:rPr lang="en-GB" dirty="0"/>
              <a:t>while loop</a:t>
            </a:r>
          </a:p>
          <a:p>
            <a:pPr lvl="1"/>
            <a:r>
              <a:rPr lang="en-GB" dirty="0"/>
              <a:t>for loop</a:t>
            </a:r>
          </a:p>
          <a:p>
            <a:pPr lvl="1"/>
            <a:r>
              <a:rPr lang="en-GB" dirty="0"/>
              <a:t>for-each loop</a:t>
            </a:r>
          </a:p>
          <a:p>
            <a:r>
              <a:rPr lang="en-GB" dirty="0">
                <a:solidFill>
                  <a:schemeClr val="accent6">
                    <a:lumMod val="75000"/>
                  </a:schemeClr>
                </a:solidFill>
              </a:rPr>
              <a:t>Jump statements</a:t>
            </a:r>
          </a:p>
          <a:p>
            <a:pPr lvl="1"/>
            <a:r>
              <a:rPr lang="en-GB" dirty="0"/>
              <a:t>break statement</a:t>
            </a:r>
          </a:p>
          <a:p>
            <a:pPr lvl="1"/>
            <a:r>
              <a:rPr lang="en-GB" dirty="0"/>
              <a:t>continue statement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25</a:t>
            </a:fld>
            <a:endParaRPr lang="it-IT" dirty="0"/>
          </a:p>
        </p:txBody>
      </p:sp>
    </p:spTree>
    <p:extLst>
      <p:ext uri="{BB962C8B-B14F-4D97-AF65-F5344CB8AC3E}">
        <p14:creationId xmlns:p14="http://schemas.microsoft.com/office/powerpoint/2010/main" val="28820128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B846060-967F-3242-B48F-D73B319F9B09}"/>
              </a:ext>
            </a:extLst>
          </p:cNvPr>
          <p:cNvSpPr>
            <a:spLocks noGrp="1"/>
          </p:cNvSpPr>
          <p:nvPr>
            <p:ph type="title"/>
          </p:nvPr>
        </p:nvSpPr>
        <p:spPr/>
        <p:txBody>
          <a:bodyPr/>
          <a:lstStyle/>
          <a:p>
            <a:r>
              <a:rPr lang="en-GB" dirty="0"/>
              <a:t>i</a:t>
            </a:r>
            <a:r>
              <a:rPr lang="en-IT" dirty="0"/>
              <a:t>f statement</a:t>
            </a:r>
          </a:p>
        </p:txBody>
      </p:sp>
      <p:sp>
        <p:nvSpPr>
          <p:cNvPr id="6" name="Content Placeholder 5">
            <a:extLst>
              <a:ext uri="{FF2B5EF4-FFF2-40B4-BE49-F238E27FC236}">
                <a16:creationId xmlns:a16="http://schemas.microsoft.com/office/drawing/2014/main" id="{5AABEDA8-D71C-CD4E-BE1B-183409097E4D}"/>
              </a:ext>
            </a:extLst>
          </p:cNvPr>
          <p:cNvSpPr>
            <a:spLocks noGrp="1"/>
          </p:cNvSpPr>
          <p:nvPr>
            <p:ph sz="half" idx="1"/>
          </p:nvPr>
        </p:nvSpPr>
        <p:spPr/>
        <p:txBody>
          <a:bodyPr>
            <a:noAutofit/>
          </a:bodyPr>
          <a:lstStyle/>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 Syntax</a:t>
            </a:r>
          </a:p>
          <a:p>
            <a:pPr marL="0" indent="0">
              <a:buNone/>
            </a:pPr>
            <a:r>
              <a:rPr lang="en-GB" sz="1400" dirty="0">
                <a:latin typeface="Consolas" panose="020B0609020204030204" pitchFamily="49" charset="0"/>
                <a:cs typeface="Consolas" panose="020B0609020204030204" pitchFamily="49" charset="0"/>
              </a:rPr>
              <a:t>if (condition1) {</a:t>
            </a:r>
          </a:p>
          <a:p>
            <a:pPr marL="0" indent="0">
              <a:buNone/>
            </a:pPr>
            <a:r>
              <a:rPr lang="en-GB" sz="1400" dirty="0">
                <a:latin typeface="Consolas" panose="020B0609020204030204" pitchFamily="49" charset="0"/>
                <a:cs typeface="Consolas" panose="020B0609020204030204" pitchFamily="49" charset="0"/>
              </a:rPr>
              <a:t>  // executed if </a:t>
            </a:r>
          </a:p>
          <a:p>
            <a:pPr marL="0" indent="0">
              <a:buNone/>
            </a:pPr>
            <a:r>
              <a:rPr lang="en-GB" sz="1400" dirty="0">
                <a:latin typeface="Consolas" panose="020B0609020204030204" pitchFamily="49" charset="0"/>
                <a:cs typeface="Consolas" panose="020B0609020204030204" pitchFamily="49" charset="0"/>
              </a:rPr>
              <a:t>  // condition1 is true</a:t>
            </a:r>
          </a:p>
          <a:p>
            <a:pPr marL="0" indent="0">
              <a:buNone/>
            </a:pPr>
            <a:r>
              <a:rPr lang="en-GB" sz="1400" dirty="0">
                <a:latin typeface="Consolas" panose="020B0609020204030204" pitchFamily="49" charset="0"/>
                <a:cs typeface="Consolas" panose="020B0609020204030204" pitchFamily="49" charset="0"/>
              </a:rPr>
              <a:t>} else if (condition2) {</a:t>
            </a:r>
          </a:p>
          <a:p>
            <a:pPr marL="0" indent="0">
              <a:buNone/>
            </a:pPr>
            <a:r>
              <a:rPr lang="en-GB" sz="1400" dirty="0">
                <a:latin typeface="Consolas" panose="020B0609020204030204" pitchFamily="49" charset="0"/>
                <a:cs typeface="Consolas" panose="020B0609020204030204" pitchFamily="49" charset="0"/>
              </a:rPr>
              <a:t>  // executed if </a:t>
            </a:r>
          </a:p>
          <a:p>
            <a:pPr marL="0" indent="0">
              <a:buNone/>
            </a:pPr>
            <a:r>
              <a:rPr lang="en-GB" sz="1400" dirty="0">
                <a:latin typeface="Consolas" panose="020B0609020204030204" pitchFamily="49" charset="0"/>
                <a:cs typeface="Consolas" panose="020B0609020204030204" pitchFamily="49" charset="0"/>
              </a:rPr>
              <a:t>  // condition1 is false and condition2 is true</a:t>
            </a:r>
          </a:p>
          <a:p>
            <a:pPr marL="0" indent="0">
              <a:buNone/>
            </a:pPr>
            <a:r>
              <a:rPr lang="en-GB" sz="1400" dirty="0">
                <a:latin typeface="Consolas" panose="020B0609020204030204" pitchFamily="49" charset="0"/>
                <a:cs typeface="Consolas" panose="020B0609020204030204" pitchFamily="49" charset="0"/>
              </a:rPr>
              <a:t>} else {</a:t>
            </a:r>
          </a:p>
          <a:p>
            <a:pPr marL="0" indent="0">
              <a:buNone/>
            </a:pPr>
            <a:r>
              <a:rPr lang="en-GB" sz="1400" dirty="0">
                <a:latin typeface="Consolas" panose="020B0609020204030204" pitchFamily="49" charset="0"/>
                <a:cs typeface="Consolas" panose="020B0609020204030204" pitchFamily="49" charset="0"/>
              </a:rPr>
              <a:t>  // executed if</a:t>
            </a:r>
          </a:p>
          <a:p>
            <a:pPr marL="0" indent="0">
              <a:buNone/>
            </a:pPr>
            <a:r>
              <a:rPr lang="en-GB" sz="1400" dirty="0">
                <a:latin typeface="Consolas" panose="020B0609020204030204" pitchFamily="49" charset="0"/>
                <a:cs typeface="Consolas" panose="020B0609020204030204" pitchFamily="49" charset="0"/>
              </a:rPr>
              <a:t>  // condition1 is false and condition2 is false</a:t>
            </a:r>
          </a:p>
          <a:p>
            <a:pPr marL="0" indent="0">
              <a:buNone/>
            </a:pP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p:txBody>
      </p:sp>
      <p:sp>
        <p:nvSpPr>
          <p:cNvPr id="9" name="Content Placeholder 8">
            <a:extLst>
              <a:ext uri="{FF2B5EF4-FFF2-40B4-BE49-F238E27FC236}">
                <a16:creationId xmlns:a16="http://schemas.microsoft.com/office/drawing/2014/main" id="{60A6F12F-15F6-824F-A987-6AEB6C5B432F}"/>
              </a:ext>
            </a:extLst>
          </p:cNvPr>
          <p:cNvSpPr>
            <a:spLocks noGrp="1"/>
          </p:cNvSpPr>
          <p:nvPr>
            <p:ph sz="half" idx="2"/>
          </p:nvPr>
        </p:nvSpPr>
        <p:spPr/>
        <p:txBody>
          <a:bodyPr>
            <a:normAutofit/>
          </a:bodyPr>
          <a:lstStyle/>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 Example</a:t>
            </a:r>
          </a:p>
          <a:p>
            <a:pPr marL="0" indent="0">
              <a:buNone/>
            </a:pPr>
            <a:r>
              <a:rPr lang="en-GB" sz="1400" dirty="0">
                <a:latin typeface="Consolas" panose="020B0609020204030204" pitchFamily="49" charset="0"/>
                <a:cs typeface="Consolas" panose="020B0609020204030204" pitchFamily="49" charset="0"/>
              </a:rPr>
              <a:t>int time = 22;</a:t>
            </a:r>
          </a:p>
          <a:p>
            <a:pPr marL="0" indent="0">
              <a:buNone/>
            </a:pPr>
            <a:r>
              <a:rPr lang="en-GB" sz="1400" dirty="0">
                <a:latin typeface="Consolas" panose="020B0609020204030204" pitchFamily="49" charset="0"/>
                <a:cs typeface="Consolas" panose="020B0609020204030204" pitchFamily="49" charset="0"/>
              </a:rPr>
              <a:t>if (time &lt; 10)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System.out.println</a:t>
            </a:r>
            <a:r>
              <a:rPr lang="en-GB" sz="1400" dirty="0">
                <a:latin typeface="Consolas" panose="020B0609020204030204" pitchFamily="49" charset="0"/>
                <a:cs typeface="Consolas" panose="020B0609020204030204" pitchFamily="49" charset="0"/>
              </a:rPr>
              <a:t>("Good morning.");</a:t>
            </a:r>
          </a:p>
          <a:p>
            <a:pPr marL="0" indent="0">
              <a:buNone/>
            </a:pPr>
            <a:r>
              <a:rPr lang="en-GB" sz="1400" dirty="0">
                <a:latin typeface="Consolas" panose="020B0609020204030204" pitchFamily="49" charset="0"/>
                <a:cs typeface="Consolas" panose="020B0609020204030204" pitchFamily="49" charset="0"/>
              </a:rPr>
              <a:t>} else if (time &lt; 20)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System.out.println</a:t>
            </a:r>
            <a:r>
              <a:rPr lang="en-GB" sz="1400" dirty="0">
                <a:latin typeface="Consolas" panose="020B0609020204030204" pitchFamily="49" charset="0"/>
                <a:cs typeface="Consolas" panose="020B0609020204030204" pitchFamily="49" charset="0"/>
              </a:rPr>
              <a:t>("Good day.");</a:t>
            </a:r>
          </a:p>
          <a:p>
            <a:pPr marL="0" indent="0">
              <a:buNone/>
            </a:pPr>
            <a:r>
              <a:rPr lang="en-GB" sz="1400" dirty="0">
                <a:latin typeface="Consolas" panose="020B0609020204030204" pitchFamily="49" charset="0"/>
                <a:cs typeface="Consolas" panose="020B0609020204030204" pitchFamily="49" charset="0"/>
              </a:rPr>
              <a:t>} else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System.out.println</a:t>
            </a:r>
            <a:r>
              <a:rPr lang="en-GB" sz="1400" dirty="0">
                <a:latin typeface="Consolas" panose="020B0609020204030204" pitchFamily="49" charset="0"/>
                <a:cs typeface="Consolas" panose="020B0609020204030204" pitchFamily="49" charset="0"/>
              </a:rPr>
              <a:t>("Good evening.");</a:t>
            </a:r>
          </a:p>
          <a:p>
            <a:pPr marL="0" indent="0">
              <a:buNone/>
            </a:pP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82591C08-5EE8-834C-92EF-882732B61D94}"/>
              </a:ext>
            </a:extLst>
          </p:cNvPr>
          <p:cNvSpPr>
            <a:spLocks noGrp="1"/>
          </p:cNvSpPr>
          <p:nvPr>
            <p:ph type="sldNum" sz="quarter" idx="12"/>
          </p:nvPr>
        </p:nvSpPr>
        <p:spPr/>
        <p:txBody>
          <a:bodyPr/>
          <a:lstStyle/>
          <a:p>
            <a:fld id="{D2040F39-7941-49A4-B48D-F201B18B6351}" type="slidenum">
              <a:rPr lang="it-IT" smtClean="0"/>
              <a:pPr/>
              <a:t>26</a:t>
            </a:fld>
            <a:endParaRPr lang="it-IT" dirty="0"/>
          </a:p>
        </p:txBody>
      </p:sp>
    </p:spTree>
    <p:extLst>
      <p:ext uri="{BB962C8B-B14F-4D97-AF65-F5344CB8AC3E}">
        <p14:creationId xmlns:p14="http://schemas.microsoft.com/office/powerpoint/2010/main" val="18904223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err="1"/>
              <a:t>switch</a:t>
            </a:r>
            <a:r>
              <a:rPr lang="it-IT" dirty="0"/>
              <a:t> statement</a:t>
            </a:r>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sz="half" idx="1"/>
          </p:nvPr>
        </p:nvSpPr>
        <p:spPr/>
        <p:txBody>
          <a:bodyPr>
            <a:noAutofit/>
          </a:bodyPr>
          <a:lstStyle/>
          <a:p>
            <a:pPr marL="0" indent="0">
              <a:buNone/>
            </a:pPr>
            <a:r>
              <a:rPr lang="it-IT" sz="1600" dirty="0">
                <a:solidFill>
                  <a:schemeClr val="accent6">
                    <a:lumMod val="75000"/>
                  </a:schemeClr>
                </a:solidFill>
                <a:latin typeface="Consolas" panose="020B0609020204030204" pitchFamily="49" charset="0"/>
                <a:cs typeface="Consolas" panose="020B0609020204030204" pitchFamily="49" charset="0"/>
              </a:rPr>
              <a:t># </a:t>
            </a:r>
            <a:r>
              <a:rPr lang="it-IT" sz="1600" dirty="0" err="1">
                <a:solidFill>
                  <a:schemeClr val="accent6">
                    <a:lumMod val="75000"/>
                  </a:schemeClr>
                </a:solidFill>
                <a:latin typeface="Consolas" panose="020B0609020204030204" pitchFamily="49" charset="0"/>
                <a:cs typeface="Consolas" panose="020B0609020204030204" pitchFamily="49" charset="0"/>
              </a:rPr>
              <a:t>Syntax</a:t>
            </a:r>
            <a:endParaRPr lang="it-IT" sz="1600" dirty="0">
              <a:latin typeface="Consolas" panose="020B0609020204030204" pitchFamily="49" charset="0"/>
              <a:cs typeface="Consolas" panose="020B0609020204030204" pitchFamily="49" charset="0"/>
            </a:endParaRPr>
          </a:p>
          <a:p>
            <a:pPr marL="0" indent="0">
              <a:buNone/>
            </a:pPr>
            <a:r>
              <a:rPr lang="it-IT" sz="1600" dirty="0" err="1">
                <a:latin typeface="Consolas" panose="020B0609020204030204" pitchFamily="49" charset="0"/>
                <a:cs typeface="Consolas" panose="020B0609020204030204" pitchFamily="49" charset="0"/>
              </a:rPr>
              <a:t>switch</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expression</a:t>
            </a:r>
            <a:r>
              <a:rPr lang="it-IT" sz="1600" dirty="0">
                <a:latin typeface="Consolas" panose="020B0609020204030204" pitchFamily="49" charset="0"/>
                <a:cs typeface="Consolas" panose="020B0609020204030204" pitchFamily="49" charset="0"/>
              </a:rPr>
              <a:t>) {</a:t>
            </a:r>
          </a:p>
          <a:p>
            <a:pPr marL="0" indent="0">
              <a:buNone/>
            </a:pPr>
            <a:r>
              <a:rPr lang="it-IT" sz="1600" dirty="0">
                <a:latin typeface="Consolas" panose="020B0609020204030204" pitchFamily="49" charset="0"/>
                <a:cs typeface="Consolas" panose="020B0609020204030204" pitchFamily="49" charset="0"/>
              </a:rPr>
              <a:t>  case x:</a:t>
            </a:r>
          </a:p>
          <a:p>
            <a:pPr marL="0" indent="0">
              <a:buNone/>
            </a:pPr>
            <a:r>
              <a:rPr lang="it-IT" sz="1600" dirty="0">
                <a:latin typeface="Consolas" panose="020B0609020204030204" pitchFamily="49" charset="0"/>
                <a:cs typeface="Consolas" panose="020B0609020204030204" pitchFamily="49" charset="0"/>
              </a:rPr>
              <a:t>    // code </a:t>
            </a:r>
            <a:r>
              <a:rPr lang="it-IT" sz="1600" dirty="0" err="1">
                <a:latin typeface="Consolas" panose="020B0609020204030204" pitchFamily="49" charset="0"/>
                <a:cs typeface="Consolas" panose="020B0609020204030204" pitchFamily="49" charset="0"/>
              </a:rPr>
              <a:t>block</a:t>
            </a: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break;</a:t>
            </a:r>
          </a:p>
          <a:p>
            <a:pPr marL="0" indent="0">
              <a:buNone/>
            </a:pPr>
            <a:r>
              <a:rPr lang="it-IT" sz="1600" dirty="0">
                <a:latin typeface="Consolas" panose="020B0609020204030204" pitchFamily="49" charset="0"/>
                <a:cs typeface="Consolas" panose="020B0609020204030204" pitchFamily="49" charset="0"/>
              </a:rPr>
              <a:t>  case y:</a:t>
            </a:r>
          </a:p>
          <a:p>
            <a:pPr marL="0" indent="0">
              <a:buNone/>
            </a:pPr>
            <a:r>
              <a:rPr lang="it-IT" sz="1600" dirty="0">
                <a:latin typeface="Consolas" panose="020B0609020204030204" pitchFamily="49" charset="0"/>
                <a:cs typeface="Consolas" panose="020B0609020204030204" pitchFamily="49" charset="0"/>
              </a:rPr>
              <a:t>    // code </a:t>
            </a:r>
            <a:r>
              <a:rPr lang="it-IT" sz="1600" dirty="0" err="1">
                <a:latin typeface="Consolas" panose="020B0609020204030204" pitchFamily="49" charset="0"/>
                <a:cs typeface="Consolas" panose="020B0609020204030204" pitchFamily="49" charset="0"/>
              </a:rPr>
              <a:t>block</a:t>
            </a: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break;</a:t>
            </a:r>
          </a:p>
          <a:p>
            <a:pPr marL="0" indent="0">
              <a:buNone/>
            </a:pPr>
            <a:r>
              <a:rPr lang="it-IT" sz="1600" dirty="0">
                <a:latin typeface="Consolas" panose="020B0609020204030204" pitchFamily="49" charset="0"/>
                <a:cs typeface="Consolas" panose="020B0609020204030204" pitchFamily="49" charset="0"/>
              </a:rPr>
              <a:t>  default:</a:t>
            </a:r>
          </a:p>
          <a:p>
            <a:pPr marL="0" indent="0">
              <a:buNone/>
            </a:pPr>
            <a:r>
              <a:rPr lang="it-IT" sz="1600" dirty="0">
                <a:latin typeface="Consolas" panose="020B0609020204030204" pitchFamily="49" charset="0"/>
                <a:cs typeface="Consolas" panose="020B0609020204030204" pitchFamily="49" charset="0"/>
              </a:rPr>
              <a:t>    // code </a:t>
            </a:r>
            <a:r>
              <a:rPr lang="it-IT" sz="1600" dirty="0" err="1">
                <a:latin typeface="Consolas" panose="020B0609020204030204" pitchFamily="49" charset="0"/>
                <a:cs typeface="Consolas" panose="020B0609020204030204" pitchFamily="49" charset="0"/>
              </a:rPr>
              <a:t>block</a:t>
            </a: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a:t>
            </a:r>
          </a:p>
        </p:txBody>
      </p:sp>
      <p:sp>
        <p:nvSpPr>
          <p:cNvPr id="5" name="Content Placeholder 4">
            <a:extLst>
              <a:ext uri="{FF2B5EF4-FFF2-40B4-BE49-F238E27FC236}">
                <a16:creationId xmlns:a16="http://schemas.microsoft.com/office/drawing/2014/main" id="{2229198B-102A-3343-B7DC-CD35441D471C}"/>
              </a:ext>
            </a:extLst>
          </p:cNvPr>
          <p:cNvSpPr>
            <a:spLocks noGrp="1"/>
          </p:cNvSpPr>
          <p:nvPr>
            <p:ph sz="half" idx="2"/>
          </p:nvPr>
        </p:nvSpPr>
        <p:spPr/>
        <p:txBody>
          <a:bodyPr>
            <a:normAutofit/>
          </a:bodyPr>
          <a:lstStyle/>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Example</a:t>
            </a:r>
            <a:endParaRPr lang="it-IT" sz="1400" dirty="0">
              <a:latin typeface="Consolas" panose="020B0609020204030204" pitchFamily="49" charset="0"/>
              <a:cs typeface="Consolas" panose="020B0609020204030204" pitchFamily="49" charset="0"/>
            </a:endParaRPr>
          </a:p>
          <a:p>
            <a:pPr marL="0" indent="0">
              <a:buNone/>
            </a:pPr>
            <a:r>
              <a:rPr lang="it-IT" sz="1400" dirty="0" err="1">
                <a:latin typeface="Consolas" panose="020B0609020204030204" pitchFamily="49" charset="0"/>
                <a:cs typeface="Consolas" panose="020B0609020204030204" pitchFamily="49" charset="0"/>
              </a:rPr>
              <a:t>char</a:t>
            </a:r>
            <a:r>
              <a:rPr lang="it-IT" sz="1400" dirty="0">
                <a:latin typeface="Consolas" panose="020B0609020204030204" pitchFamily="49" charset="0"/>
                <a:cs typeface="Consolas" panose="020B0609020204030204" pitchFamily="49" charset="0"/>
              </a:rPr>
              <a:t> grade = ‘B’;</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switch(grade) {</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case 'A':</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("Excellent!");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break;</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case 'B':</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case 'C':</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("Well done");</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break;</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case 'D':</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("Danger zone");</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break;</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default: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("Invalid grade");</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a:t>
            </a:r>
            <a:endParaRPr lang="en-IT" sz="14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27</a:t>
            </a:fld>
            <a:endParaRPr lang="it-IT" dirty="0"/>
          </a:p>
        </p:txBody>
      </p:sp>
    </p:spTree>
    <p:extLst>
      <p:ext uri="{BB962C8B-B14F-4D97-AF65-F5344CB8AC3E}">
        <p14:creationId xmlns:p14="http://schemas.microsoft.com/office/powerpoint/2010/main" val="40875848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err="1"/>
              <a:t>switch</a:t>
            </a:r>
            <a:r>
              <a:rPr lang="it-IT" dirty="0"/>
              <a:t> statement (</a:t>
            </a:r>
            <a:r>
              <a:rPr lang="it-IT" dirty="0" err="1"/>
              <a:t>enhanced</a:t>
            </a:r>
            <a:r>
              <a:rPr lang="it-IT" dirty="0"/>
              <a:t>)</a:t>
            </a:r>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sz="half" idx="1"/>
          </p:nvPr>
        </p:nvSpPr>
        <p:spPr/>
        <p:txBody>
          <a:bodyPr>
            <a:noAutofit/>
          </a:bodyPr>
          <a:lstStyle/>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 Standard Switch</a:t>
            </a:r>
          </a:p>
          <a:p>
            <a:pPr marL="0" indent="0">
              <a:buNone/>
            </a:pPr>
            <a:r>
              <a:rPr lang="it-IT" sz="1400" dirty="0" err="1">
                <a:latin typeface="Consolas" panose="020B0609020204030204" pitchFamily="49" charset="0"/>
                <a:cs typeface="Consolas" panose="020B0609020204030204" pitchFamily="49" charset="0"/>
              </a:rPr>
              <a:t>char</a:t>
            </a:r>
            <a:r>
              <a:rPr lang="it-IT" sz="1400" dirty="0">
                <a:latin typeface="Consolas" panose="020B0609020204030204" pitchFamily="49" charset="0"/>
                <a:cs typeface="Consolas" panose="020B0609020204030204" pitchFamily="49" charset="0"/>
              </a:rPr>
              <a:t> grade = ‘B’;</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switch(grade) {</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case 'A':</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("Excellent!");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break;</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case 'B':</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case 'C':</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("Well done");</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break;</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case 'D':</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("Danger zone");</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break;</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default: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("Invalid grade");</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a:t>
            </a:r>
            <a:endParaRPr lang="en-IT" sz="1400" dirty="0">
              <a:latin typeface="Consolas" panose="020B0609020204030204" pitchFamily="49" charset="0"/>
              <a:cs typeface="Consolas" panose="020B0609020204030204" pitchFamily="49" charset="0"/>
            </a:endParaRPr>
          </a:p>
        </p:txBody>
      </p:sp>
      <p:sp>
        <p:nvSpPr>
          <p:cNvPr id="5" name="Content Placeholder 4">
            <a:extLst>
              <a:ext uri="{FF2B5EF4-FFF2-40B4-BE49-F238E27FC236}">
                <a16:creationId xmlns:a16="http://schemas.microsoft.com/office/drawing/2014/main" id="{2229198B-102A-3343-B7DC-CD35441D471C}"/>
              </a:ext>
            </a:extLst>
          </p:cNvPr>
          <p:cNvSpPr>
            <a:spLocks noGrp="1"/>
          </p:cNvSpPr>
          <p:nvPr>
            <p:ph sz="half" idx="2"/>
          </p:nvPr>
        </p:nvSpPr>
        <p:spPr/>
        <p:txBody>
          <a:bodyPr>
            <a:normAutofit/>
          </a:bodyPr>
          <a:lstStyle/>
          <a:p>
            <a:pPr marL="0" indent="0">
              <a:buNone/>
            </a:pPr>
            <a:r>
              <a:rPr lang="en-GB" sz="1300" dirty="0">
                <a:solidFill>
                  <a:schemeClr val="accent6">
                    <a:lumMod val="75000"/>
                  </a:schemeClr>
                </a:solidFill>
                <a:latin typeface="Consolas" panose="020B0609020204030204" pitchFamily="49" charset="0"/>
                <a:cs typeface="Consolas" panose="020B0609020204030204" pitchFamily="49" charset="0"/>
              </a:rPr>
              <a:t># Enhanced Switch</a:t>
            </a:r>
          </a:p>
          <a:p>
            <a:pPr marL="0" indent="0">
              <a:buNone/>
            </a:pPr>
            <a:r>
              <a:rPr lang="en-GB" sz="1300" dirty="0">
                <a:latin typeface="Consolas" panose="020B0609020204030204" pitchFamily="49" charset="0"/>
                <a:cs typeface="Consolas" panose="020B0609020204030204" pitchFamily="49" charset="0"/>
              </a:rPr>
              <a:t>switch (grade) {</a:t>
            </a: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    case 'A' -&gt; </a:t>
            </a:r>
            <a:r>
              <a:rPr lang="en-GB" sz="1300" dirty="0" err="1">
                <a:latin typeface="Consolas" panose="020B0609020204030204" pitchFamily="49" charset="0"/>
                <a:cs typeface="Consolas" panose="020B0609020204030204" pitchFamily="49" charset="0"/>
              </a:rPr>
              <a:t>System.</a:t>
            </a:r>
            <a:r>
              <a:rPr lang="en-GB" sz="1300" i="1" dirty="0" err="1">
                <a:latin typeface="Consolas" panose="020B0609020204030204" pitchFamily="49" charset="0"/>
                <a:cs typeface="Consolas" panose="020B0609020204030204" pitchFamily="49" charset="0"/>
              </a:rPr>
              <a:t>out</a:t>
            </a:r>
            <a:r>
              <a:rPr lang="en-GB" sz="1300" dirty="0" err="1">
                <a:latin typeface="Consolas" panose="020B0609020204030204" pitchFamily="49" charset="0"/>
                <a:cs typeface="Consolas" panose="020B0609020204030204" pitchFamily="49" charset="0"/>
              </a:rPr>
              <a:t>.println</a:t>
            </a:r>
            <a:r>
              <a:rPr lang="en-GB" sz="1300" dirty="0">
                <a:latin typeface="Consolas" panose="020B0609020204030204" pitchFamily="49" charset="0"/>
                <a:cs typeface="Consolas" panose="020B0609020204030204" pitchFamily="49" charset="0"/>
              </a:rPr>
              <a:t>("Excellent!");</a:t>
            </a: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    case 'B', 'C' -&gt; </a:t>
            </a:r>
            <a:r>
              <a:rPr lang="en-GB" sz="1300" dirty="0" err="1">
                <a:latin typeface="Consolas" panose="020B0609020204030204" pitchFamily="49" charset="0"/>
                <a:cs typeface="Consolas" panose="020B0609020204030204" pitchFamily="49" charset="0"/>
              </a:rPr>
              <a:t>System.</a:t>
            </a:r>
            <a:r>
              <a:rPr lang="en-GB" sz="1300" i="1" dirty="0" err="1">
                <a:latin typeface="Consolas" panose="020B0609020204030204" pitchFamily="49" charset="0"/>
                <a:cs typeface="Consolas" panose="020B0609020204030204" pitchFamily="49" charset="0"/>
              </a:rPr>
              <a:t>out</a:t>
            </a:r>
            <a:r>
              <a:rPr lang="en-GB" sz="1300" dirty="0" err="1">
                <a:latin typeface="Consolas" panose="020B0609020204030204" pitchFamily="49" charset="0"/>
                <a:cs typeface="Consolas" panose="020B0609020204030204" pitchFamily="49" charset="0"/>
              </a:rPr>
              <a:t>.println</a:t>
            </a:r>
            <a:r>
              <a:rPr lang="en-GB" sz="1300" dirty="0">
                <a:latin typeface="Consolas" panose="020B0609020204030204" pitchFamily="49" charset="0"/>
                <a:cs typeface="Consolas" panose="020B0609020204030204" pitchFamily="49" charset="0"/>
              </a:rPr>
              <a:t>("Well done");</a:t>
            </a: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    case 'D' -&gt; </a:t>
            </a:r>
            <a:r>
              <a:rPr lang="en-GB" sz="1300" dirty="0" err="1">
                <a:latin typeface="Consolas" panose="020B0609020204030204" pitchFamily="49" charset="0"/>
                <a:cs typeface="Consolas" panose="020B0609020204030204" pitchFamily="49" charset="0"/>
              </a:rPr>
              <a:t>System.</a:t>
            </a:r>
            <a:r>
              <a:rPr lang="en-GB" sz="1300" i="1" dirty="0" err="1">
                <a:latin typeface="Consolas" panose="020B0609020204030204" pitchFamily="49" charset="0"/>
                <a:cs typeface="Consolas" panose="020B0609020204030204" pitchFamily="49" charset="0"/>
              </a:rPr>
              <a:t>out</a:t>
            </a:r>
            <a:r>
              <a:rPr lang="en-GB" sz="1300" dirty="0" err="1">
                <a:latin typeface="Consolas" panose="020B0609020204030204" pitchFamily="49" charset="0"/>
                <a:cs typeface="Consolas" panose="020B0609020204030204" pitchFamily="49" charset="0"/>
              </a:rPr>
              <a:t>.println</a:t>
            </a:r>
            <a:r>
              <a:rPr lang="en-GB" sz="1300" dirty="0">
                <a:latin typeface="Consolas" panose="020B0609020204030204" pitchFamily="49" charset="0"/>
                <a:cs typeface="Consolas" panose="020B0609020204030204" pitchFamily="49" charset="0"/>
              </a:rPr>
              <a:t>("Danger zone");</a:t>
            </a: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    default -&gt; </a:t>
            </a:r>
            <a:r>
              <a:rPr lang="en-GB" sz="1300" dirty="0" err="1">
                <a:latin typeface="Consolas" panose="020B0609020204030204" pitchFamily="49" charset="0"/>
                <a:cs typeface="Consolas" panose="020B0609020204030204" pitchFamily="49" charset="0"/>
              </a:rPr>
              <a:t>System.</a:t>
            </a:r>
            <a:r>
              <a:rPr lang="en-GB" sz="1300" i="1" dirty="0" err="1">
                <a:latin typeface="Consolas" panose="020B0609020204030204" pitchFamily="49" charset="0"/>
                <a:cs typeface="Consolas" panose="020B0609020204030204" pitchFamily="49" charset="0"/>
              </a:rPr>
              <a:t>out</a:t>
            </a:r>
            <a:r>
              <a:rPr lang="en-GB" sz="1300" dirty="0" err="1">
                <a:latin typeface="Consolas" panose="020B0609020204030204" pitchFamily="49" charset="0"/>
                <a:cs typeface="Consolas" panose="020B0609020204030204" pitchFamily="49" charset="0"/>
              </a:rPr>
              <a:t>.println</a:t>
            </a:r>
            <a:r>
              <a:rPr lang="en-GB" sz="1300" dirty="0">
                <a:latin typeface="Consolas" panose="020B0609020204030204" pitchFamily="49" charset="0"/>
                <a:cs typeface="Consolas" panose="020B0609020204030204" pitchFamily="49" charset="0"/>
              </a:rPr>
              <a:t>("Invalid grade");</a:t>
            </a: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a:t>
            </a:r>
            <a:endParaRPr lang="en-IT" sz="13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28</a:t>
            </a:fld>
            <a:endParaRPr lang="it-IT" dirty="0"/>
          </a:p>
        </p:txBody>
      </p:sp>
    </p:spTree>
    <p:extLst>
      <p:ext uri="{BB962C8B-B14F-4D97-AF65-F5344CB8AC3E}">
        <p14:creationId xmlns:p14="http://schemas.microsoft.com/office/powerpoint/2010/main" val="3980522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a:t>do-</a:t>
            </a:r>
            <a:r>
              <a:rPr lang="it-IT" dirty="0" err="1"/>
              <a:t>while</a:t>
            </a:r>
            <a:r>
              <a:rPr lang="it-IT" dirty="0"/>
              <a:t> statement</a:t>
            </a:r>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idx="1"/>
          </p:nvPr>
        </p:nvSpPr>
        <p:spPr/>
        <p:txBody>
          <a:bodyPr>
            <a:noAutofit/>
          </a:bodyPr>
          <a:lstStyle/>
          <a:p>
            <a:pPr marL="0" indent="0">
              <a:buNone/>
            </a:pP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Syntax</a:t>
            </a: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do {</a:t>
            </a:r>
          </a:p>
          <a:p>
            <a:pPr marL="0" indent="0">
              <a:buNone/>
            </a:pPr>
            <a:r>
              <a:rPr lang="it-IT" sz="1800" dirty="0">
                <a:latin typeface="Consolas" panose="020B0609020204030204" pitchFamily="49" charset="0"/>
                <a:cs typeface="Consolas" panose="020B0609020204030204" pitchFamily="49" charset="0"/>
              </a:rPr>
              <a:t>  // code </a:t>
            </a:r>
            <a:r>
              <a:rPr lang="it-IT" sz="1800" dirty="0" err="1">
                <a:latin typeface="Consolas" panose="020B0609020204030204" pitchFamily="49" charset="0"/>
                <a:cs typeface="Consolas" panose="020B0609020204030204" pitchFamily="49" charset="0"/>
              </a:rPr>
              <a:t>block</a:t>
            </a:r>
            <a:r>
              <a:rPr lang="it-IT" sz="1800" dirty="0">
                <a:latin typeface="Consolas" panose="020B0609020204030204" pitchFamily="49" charset="0"/>
                <a:cs typeface="Consolas" panose="020B0609020204030204" pitchFamily="49" charset="0"/>
              </a:rPr>
              <a:t> to be </a:t>
            </a:r>
            <a:r>
              <a:rPr lang="it-IT" sz="1800" dirty="0" err="1">
                <a:latin typeface="Consolas" panose="020B0609020204030204" pitchFamily="49" charset="0"/>
                <a:cs typeface="Consolas" panose="020B0609020204030204" pitchFamily="49" charset="0"/>
              </a:rPr>
              <a:t>executed</a:t>
            </a: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while</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condition</a:t>
            </a:r>
            <a:r>
              <a:rPr lang="it-IT" sz="1800" dirty="0">
                <a:latin typeface="Consolas" panose="020B0609020204030204" pitchFamily="49" charset="0"/>
                <a:cs typeface="Consolas" panose="020B0609020204030204" pitchFamily="49" charset="0"/>
              </a:rPr>
              <a:t>);</a:t>
            </a:r>
          </a:p>
          <a:p>
            <a:pPr marL="0" indent="0">
              <a:buNone/>
            </a:pPr>
            <a:endParaRPr lang="it-IT" sz="1800" dirty="0">
              <a:latin typeface="Consolas" panose="020B0609020204030204" pitchFamily="49" charset="0"/>
              <a:cs typeface="Consolas" panose="020B0609020204030204" pitchFamily="49" charset="0"/>
            </a:endParaRP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Example</a:t>
            </a:r>
            <a:endParaRPr lang="it-IT" sz="18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int</a:t>
            </a:r>
            <a:r>
              <a:rPr lang="it-IT" sz="1800" dirty="0">
                <a:latin typeface="Consolas" panose="020B0609020204030204" pitchFamily="49" charset="0"/>
                <a:cs typeface="Consolas" panose="020B0609020204030204" pitchFamily="49" charset="0"/>
              </a:rPr>
              <a:t> i = 0;</a:t>
            </a:r>
          </a:p>
          <a:p>
            <a:pPr marL="0" indent="0">
              <a:buNone/>
            </a:pPr>
            <a:r>
              <a:rPr lang="it-IT" sz="1800" dirty="0">
                <a:latin typeface="Consolas" panose="020B0609020204030204" pitchFamily="49" charset="0"/>
                <a:cs typeface="Consolas" panose="020B0609020204030204" pitchFamily="49" charset="0"/>
              </a:rPr>
              <a:t>do {</a:t>
            </a: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(i);</a:t>
            </a:r>
          </a:p>
          <a:p>
            <a:pPr marL="0" indent="0">
              <a:buNone/>
            </a:pPr>
            <a:r>
              <a:rPr lang="it-IT" sz="1800" dirty="0">
                <a:latin typeface="Consolas" panose="020B0609020204030204" pitchFamily="49" charset="0"/>
                <a:cs typeface="Consolas" panose="020B0609020204030204" pitchFamily="49" charset="0"/>
              </a:rPr>
              <a:t>  i++;</a:t>
            </a:r>
          </a:p>
          <a:p>
            <a:pPr marL="0" indent="0">
              <a:buNone/>
            </a:pPr>
            <a:r>
              <a:rPr lang="it-IT" sz="1800" dirty="0">
                <a:latin typeface="Consolas" panose="020B0609020204030204" pitchFamily="49" charset="0"/>
                <a:cs typeface="Consolas" panose="020B0609020204030204" pitchFamily="49" charset="0"/>
              </a:rPr>
              <a:t>}</a:t>
            </a:r>
          </a:p>
          <a:p>
            <a:pPr marL="0" indent="0">
              <a:buNone/>
            </a:pPr>
            <a:r>
              <a:rPr lang="it-IT" sz="1800" dirty="0" err="1">
                <a:latin typeface="Consolas" panose="020B0609020204030204" pitchFamily="49" charset="0"/>
                <a:cs typeface="Consolas" panose="020B0609020204030204" pitchFamily="49" charset="0"/>
              </a:rPr>
              <a:t>while</a:t>
            </a:r>
            <a:r>
              <a:rPr lang="it-IT" sz="1800" dirty="0">
                <a:latin typeface="Consolas" panose="020B0609020204030204" pitchFamily="49" charset="0"/>
                <a:cs typeface="Consolas" panose="020B0609020204030204" pitchFamily="49" charset="0"/>
              </a:rPr>
              <a:t> (i &lt; 5);</a:t>
            </a:r>
          </a:p>
          <a:p>
            <a:pPr marL="0" indent="0">
              <a:buNone/>
            </a:pPr>
            <a:endParaRPr lang="it-IT" sz="1800" dirty="0">
              <a:latin typeface="Consolas" panose="020B0609020204030204" pitchFamily="49" charset="0"/>
              <a:cs typeface="Consolas" panose="020B0609020204030204" pitchFamily="49" charset="0"/>
            </a:endParaRPr>
          </a:p>
          <a:p>
            <a:pPr marL="0" indent="0">
              <a:buNone/>
            </a:pPr>
            <a:endParaRPr lang="it-IT" sz="18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29</a:t>
            </a:fld>
            <a:endParaRPr lang="it-IT" dirty="0"/>
          </a:p>
        </p:txBody>
      </p:sp>
    </p:spTree>
    <p:extLst>
      <p:ext uri="{BB962C8B-B14F-4D97-AF65-F5344CB8AC3E}">
        <p14:creationId xmlns:p14="http://schemas.microsoft.com/office/powerpoint/2010/main" val="2092989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Timeline</a:t>
            </a:r>
          </a:p>
        </p:txBody>
      </p:sp>
      <p:sp>
        <p:nvSpPr>
          <p:cNvPr id="3" name="Content Placeholder 2"/>
          <p:cNvSpPr>
            <a:spLocks noGrp="1"/>
          </p:cNvSpPr>
          <p:nvPr>
            <p:ph idx="1"/>
          </p:nvPr>
        </p:nvSpPr>
        <p:spPr/>
        <p:txBody>
          <a:bodyPr>
            <a:noAutofit/>
          </a:bodyPr>
          <a:lstStyle/>
          <a:p>
            <a:r>
              <a:rPr lang="en-US" sz="2400" dirty="0"/>
              <a:t>1991: SUN develops a language for cable TV boxes</a:t>
            </a:r>
          </a:p>
          <a:p>
            <a:r>
              <a:rPr lang="en-US" sz="2400" dirty="0"/>
              <a:t>1996: Java 1 (Netscape browser supports Java, popularity begins)</a:t>
            </a:r>
          </a:p>
          <a:p>
            <a:r>
              <a:rPr lang="en-US" sz="2400" dirty="0"/>
              <a:t>2005: Java 5 (major enhancements)</a:t>
            </a:r>
          </a:p>
          <a:p>
            <a:r>
              <a:rPr lang="en-US" sz="2400" dirty="0"/>
              <a:t>2014: </a:t>
            </a:r>
            <a:r>
              <a:rPr lang="en-US" sz="2400" dirty="0">
                <a:solidFill>
                  <a:schemeClr val="accent6">
                    <a:lumMod val="75000"/>
                  </a:schemeClr>
                </a:solidFill>
              </a:rPr>
              <a:t>Java 8 LTS (support until 2022)</a:t>
            </a:r>
          </a:p>
          <a:p>
            <a:r>
              <a:rPr lang="en-US" sz="2400" dirty="0"/>
              <a:t>2018: </a:t>
            </a:r>
            <a:r>
              <a:rPr lang="en-US" sz="2400" dirty="0">
                <a:solidFill>
                  <a:schemeClr val="accent6">
                    <a:lumMod val="75000"/>
                  </a:schemeClr>
                </a:solidFill>
              </a:rPr>
              <a:t>Java 11 LTS (support until 2023) </a:t>
            </a:r>
          </a:p>
          <a:p>
            <a:pPr marL="0" indent="0">
              <a:buNone/>
            </a:pPr>
            <a:r>
              <a:rPr lang="en-US" sz="2400" dirty="0"/>
              <a:t>     </a:t>
            </a:r>
            <a:r>
              <a:rPr lang="en-US" sz="2400" dirty="0">
                <a:solidFill>
                  <a:schemeClr val="accent6">
                    <a:lumMod val="75000"/>
                  </a:schemeClr>
                </a:solidFill>
              </a:rPr>
              <a:t>-- 6 months release cycle begins --</a:t>
            </a:r>
          </a:p>
          <a:p>
            <a:r>
              <a:rPr lang="en-US" sz="2400" dirty="0"/>
              <a:t>2019: Java 12, Java 13</a:t>
            </a:r>
          </a:p>
          <a:p>
            <a:r>
              <a:rPr lang="en-US" sz="2400" dirty="0"/>
              <a:t>2020: Java 14, Java 15</a:t>
            </a:r>
          </a:p>
          <a:p>
            <a:r>
              <a:rPr lang="en-US" sz="2400" dirty="0"/>
              <a:t>2021: Java 16, </a:t>
            </a:r>
            <a:r>
              <a:rPr lang="en-US" sz="2400" dirty="0">
                <a:solidFill>
                  <a:schemeClr val="accent6">
                    <a:lumMod val="75000"/>
                  </a:schemeClr>
                </a:solidFill>
              </a:rPr>
              <a:t>Java 17 LTS (support until 2026)</a:t>
            </a:r>
          </a:p>
          <a:p>
            <a:pPr marL="0" indent="0">
              <a:buNone/>
            </a:pPr>
            <a:endParaRPr lang="en-US" sz="2400" dirty="0"/>
          </a:p>
          <a:p>
            <a:pPr marL="0" indent="0">
              <a:buNone/>
            </a:pPr>
            <a:r>
              <a:rPr lang="en-US" sz="2400" i="1" dirty="0"/>
              <a:t>https://</a:t>
            </a:r>
            <a:r>
              <a:rPr lang="en-US" sz="2400" i="1" dirty="0" err="1"/>
              <a:t>en.wikipedia.org</a:t>
            </a:r>
            <a:r>
              <a:rPr lang="en-US" sz="2400" i="1" dirty="0"/>
              <a:t>/wiki/</a:t>
            </a:r>
            <a:r>
              <a:rPr lang="en-US" sz="2400" i="1" dirty="0" err="1"/>
              <a:t>Java_version_history</a:t>
            </a:r>
            <a:endParaRPr lang="en-US" sz="2400" i="1"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a:t>
            </a:fld>
            <a:endParaRPr lang="it-IT" dirty="0"/>
          </a:p>
        </p:txBody>
      </p:sp>
    </p:spTree>
    <p:extLst>
      <p:ext uri="{BB962C8B-B14F-4D97-AF65-F5344CB8AC3E}">
        <p14:creationId xmlns:p14="http://schemas.microsoft.com/office/powerpoint/2010/main" val="39705890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err="1"/>
              <a:t>while</a:t>
            </a:r>
            <a:r>
              <a:rPr lang="it-IT" dirty="0"/>
              <a:t> statement</a:t>
            </a:r>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idx="1"/>
          </p:nvPr>
        </p:nvSpPr>
        <p:spPr/>
        <p:txBody>
          <a:bodyPr>
            <a:noAutofit/>
          </a:bodyPr>
          <a:lstStyle/>
          <a:p>
            <a:pPr marL="0" indent="0">
              <a:buNone/>
            </a:pP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Syntax</a:t>
            </a: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while</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condition</a:t>
            </a:r>
            <a:r>
              <a:rPr lang="it-IT" sz="1800" dirty="0">
                <a:latin typeface="Consolas" panose="020B0609020204030204" pitchFamily="49" charset="0"/>
                <a:cs typeface="Consolas" panose="020B0609020204030204" pitchFamily="49" charset="0"/>
              </a:rPr>
              <a:t>) {</a:t>
            </a:r>
          </a:p>
          <a:p>
            <a:pPr marL="0" indent="0">
              <a:buNone/>
            </a:pPr>
            <a:r>
              <a:rPr lang="it-IT" sz="1800" dirty="0">
                <a:latin typeface="Consolas" panose="020B0609020204030204" pitchFamily="49" charset="0"/>
                <a:cs typeface="Consolas" panose="020B0609020204030204" pitchFamily="49" charset="0"/>
              </a:rPr>
              <a:t>  // code </a:t>
            </a:r>
            <a:r>
              <a:rPr lang="it-IT" sz="1800" dirty="0" err="1">
                <a:latin typeface="Consolas" panose="020B0609020204030204" pitchFamily="49" charset="0"/>
                <a:cs typeface="Consolas" panose="020B0609020204030204" pitchFamily="49" charset="0"/>
              </a:rPr>
              <a:t>block</a:t>
            </a:r>
            <a:r>
              <a:rPr lang="it-IT" sz="1800" dirty="0">
                <a:latin typeface="Consolas" panose="020B0609020204030204" pitchFamily="49" charset="0"/>
                <a:cs typeface="Consolas" panose="020B0609020204030204" pitchFamily="49" charset="0"/>
              </a:rPr>
              <a:t> to be </a:t>
            </a:r>
            <a:r>
              <a:rPr lang="it-IT" sz="1800" dirty="0" err="1">
                <a:latin typeface="Consolas" panose="020B0609020204030204" pitchFamily="49" charset="0"/>
                <a:cs typeface="Consolas" panose="020B0609020204030204" pitchFamily="49" charset="0"/>
              </a:rPr>
              <a:t>executed</a:t>
            </a: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Example</a:t>
            </a:r>
            <a:endParaRPr lang="it-IT" sz="18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int</a:t>
            </a:r>
            <a:r>
              <a:rPr lang="it-IT" sz="1800" dirty="0">
                <a:latin typeface="Consolas" panose="020B0609020204030204" pitchFamily="49" charset="0"/>
                <a:cs typeface="Consolas" panose="020B0609020204030204" pitchFamily="49" charset="0"/>
              </a:rPr>
              <a:t> i = 0;</a:t>
            </a:r>
          </a:p>
          <a:p>
            <a:pPr marL="0" indent="0">
              <a:buNone/>
            </a:pPr>
            <a:r>
              <a:rPr lang="it-IT" sz="1800" dirty="0" err="1">
                <a:latin typeface="Consolas" panose="020B0609020204030204" pitchFamily="49" charset="0"/>
                <a:cs typeface="Consolas" panose="020B0609020204030204" pitchFamily="49" charset="0"/>
              </a:rPr>
              <a:t>while</a:t>
            </a:r>
            <a:r>
              <a:rPr lang="it-IT" sz="1800" dirty="0">
                <a:latin typeface="Consolas" panose="020B0609020204030204" pitchFamily="49" charset="0"/>
                <a:cs typeface="Consolas" panose="020B0609020204030204" pitchFamily="49" charset="0"/>
              </a:rPr>
              <a:t> (i &lt; 5) {</a:t>
            </a: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(i);</a:t>
            </a:r>
          </a:p>
          <a:p>
            <a:pPr marL="0" indent="0">
              <a:buNone/>
            </a:pPr>
            <a:r>
              <a:rPr lang="it-IT" sz="1800" dirty="0">
                <a:latin typeface="Consolas" panose="020B0609020204030204" pitchFamily="49" charset="0"/>
                <a:cs typeface="Consolas" panose="020B0609020204030204" pitchFamily="49" charset="0"/>
              </a:rPr>
              <a:t>  i++;</a:t>
            </a:r>
          </a:p>
          <a:p>
            <a:pPr marL="0" indent="0">
              <a:buNone/>
            </a:pPr>
            <a:r>
              <a:rPr lang="it-IT" sz="1800" dirty="0">
                <a:latin typeface="Consolas" panose="020B0609020204030204" pitchFamily="49" charset="0"/>
                <a:cs typeface="Consolas" panose="020B0609020204030204" pitchFamily="49" charset="0"/>
              </a:rPr>
              <a:t>}</a:t>
            </a:r>
          </a:p>
          <a:p>
            <a:pPr marL="0" indent="0">
              <a:buNone/>
            </a:pPr>
            <a:endParaRPr lang="it-IT" sz="18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30</a:t>
            </a:fld>
            <a:endParaRPr lang="it-IT" dirty="0"/>
          </a:p>
        </p:txBody>
      </p:sp>
    </p:spTree>
    <p:extLst>
      <p:ext uri="{BB962C8B-B14F-4D97-AF65-F5344CB8AC3E}">
        <p14:creationId xmlns:p14="http://schemas.microsoft.com/office/powerpoint/2010/main" val="35965329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a:t>for statement</a:t>
            </a:r>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sz="half" idx="1"/>
          </p:nvPr>
        </p:nvSpPr>
        <p:spPr/>
        <p:txBody>
          <a:bodyPr>
            <a:noAutofit/>
          </a:bodyPr>
          <a:lstStyle/>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Syntax</a:t>
            </a: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traditional</a:t>
            </a:r>
            <a:r>
              <a:rPr lang="it-IT" sz="1400" dirty="0">
                <a:solidFill>
                  <a:schemeClr val="accent6">
                    <a:lumMod val="75000"/>
                  </a:schemeClr>
                </a:solidFill>
                <a:latin typeface="Consolas" panose="020B0609020204030204" pitchFamily="49" charset="0"/>
                <a:cs typeface="Consolas" panose="020B0609020204030204" pitchFamily="49" charset="0"/>
              </a:rPr>
              <a:t>)</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(statement 1; statement 2; statement 3) {</a:t>
            </a:r>
          </a:p>
          <a:p>
            <a:pPr marL="0" indent="0">
              <a:buNone/>
            </a:pPr>
            <a:r>
              <a:rPr lang="it-IT" sz="1400" dirty="0">
                <a:latin typeface="Consolas" panose="020B0609020204030204" pitchFamily="49" charset="0"/>
                <a:cs typeface="Consolas" panose="020B0609020204030204" pitchFamily="49" charset="0"/>
              </a:rPr>
              <a:t>  // code </a:t>
            </a:r>
            <a:r>
              <a:rPr lang="it-IT" sz="1400" dirty="0" err="1">
                <a:latin typeface="Consolas" panose="020B0609020204030204" pitchFamily="49" charset="0"/>
                <a:cs typeface="Consolas" panose="020B0609020204030204" pitchFamily="49" charset="0"/>
              </a:rPr>
              <a:t>block</a:t>
            </a:r>
            <a:r>
              <a:rPr lang="it-IT" sz="1400" dirty="0">
                <a:latin typeface="Consolas" panose="020B0609020204030204" pitchFamily="49" charset="0"/>
                <a:cs typeface="Consolas" panose="020B0609020204030204" pitchFamily="49" charset="0"/>
              </a:rPr>
              <a:t> to be </a:t>
            </a:r>
            <a:r>
              <a:rPr lang="it-IT" sz="1400" dirty="0" err="1">
                <a:latin typeface="Consolas" panose="020B0609020204030204" pitchFamily="49" charset="0"/>
                <a:cs typeface="Consolas" panose="020B0609020204030204" pitchFamily="49" charset="0"/>
              </a:rPr>
              <a:t>executed</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Syntax</a:t>
            </a:r>
            <a:r>
              <a:rPr lang="it-IT" sz="1400" dirty="0">
                <a:solidFill>
                  <a:schemeClr val="accent6">
                    <a:lumMod val="75000"/>
                  </a:schemeClr>
                </a:solidFill>
                <a:latin typeface="Consolas" panose="020B0609020204030204" pitchFamily="49" charset="0"/>
                <a:cs typeface="Consolas" panose="020B0609020204030204" pitchFamily="49" charset="0"/>
              </a:rPr>
              <a:t> (for-</a:t>
            </a:r>
            <a:r>
              <a:rPr lang="it-IT" sz="1400" dirty="0" err="1">
                <a:solidFill>
                  <a:schemeClr val="accent6">
                    <a:lumMod val="75000"/>
                  </a:schemeClr>
                </a:solidFill>
                <a:latin typeface="Consolas" panose="020B0609020204030204" pitchFamily="49" charset="0"/>
                <a:cs typeface="Consolas" panose="020B0609020204030204" pitchFamily="49" charset="0"/>
              </a:rPr>
              <a:t>each</a:t>
            </a:r>
            <a:r>
              <a:rPr lang="it-IT" sz="1400" dirty="0">
                <a:solidFill>
                  <a:schemeClr val="accent6">
                    <a:lumMod val="75000"/>
                  </a:schemeClr>
                </a:solidFill>
                <a:latin typeface="Consolas" panose="020B0609020204030204" pitchFamily="49" charset="0"/>
                <a:cs typeface="Consolas" panose="020B0609020204030204" pitchFamily="49" charset="0"/>
              </a:rPr>
              <a:t>)</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type</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variableName</a:t>
            </a:r>
            <a:r>
              <a:rPr lang="it-IT" sz="1400" dirty="0">
                <a:latin typeface="Consolas" panose="020B0609020204030204" pitchFamily="49" charset="0"/>
                <a:cs typeface="Consolas" panose="020B0609020204030204" pitchFamily="49" charset="0"/>
              </a:rPr>
              <a:t> : </a:t>
            </a:r>
            <a:r>
              <a:rPr lang="it-IT" sz="1400" dirty="0" err="1">
                <a:latin typeface="Consolas" panose="020B0609020204030204" pitchFamily="49" charset="0"/>
                <a:cs typeface="Consolas" panose="020B0609020204030204" pitchFamily="49" charset="0"/>
              </a:rPr>
              <a:t>arrayName</a:t>
            </a: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 code </a:t>
            </a:r>
            <a:r>
              <a:rPr lang="it-IT" sz="1400" dirty="0" err="1">
                <a:latin typeface="Consolas" panose="020B0609020204030204" pitchFamily="49" charset="0"/>
                <a:cs typeface="Consolas" panose="020B0609020204030204" pitchFamily="49" charset="0"/>
              </a:rPr>
              <a:t>block</a:t>
            </a:r>
            <a:r>
              <a:rPr lang="it-IT" sz="1400" dirty="0">
                <a:latin typeface="Consolas" panose="020B0609020204030204" pitchFamily="49" charset="0"/>
                <a:cs typeface="Consolas" panose="020B0609020204030204" pitchFamily="49" charset="0"/>
              </a:rPr>
              <a:t> to be </a:t>
            </a:r>
            <a:r>
              <a:rPr lang="it-IT" sz="1400" dirty="0" err="1">
                <a:latin typeface="Consolas" panose="020B0609020204030204" pitchFamily="49" charset="0"/>
                <a:cs typeface="Consolas" panose="020B0609020204030204" pitchFamily="49" charset="0"/>
              </a:rPr>
              <a:t>executed</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a:t>
            </a:r>
          </a:p>
        </p:txBody>
      </p:sp>
      <p:sp>
        <p:nvSpPr>
          <p:cNvPr id="5" name="Content Placeholder 4">
            <a:extLst>
              <a:ext uri="{FF2B5EF4-FFF2-40B4-BE49-F238E27FC236}">
                <a16:creationId xmlns:a16="http://schemas.microsoft.com/office/drawing/2014/main" id="{2229198B-102A-3343-B7DC-CD35441D471C}"/>
              </a:ext>
            </a:extLst>
          </p:cNvPr>
          <p:cNvSpPr>
            <a:spLocks noGrp="1"/>
          </p:cNvSpPr>
          <p:nvPr>
            <p:ph sz="half" idx="2"/>
          </p:nvPr>
        </p:nvSpPr>
        <p:spPr/>
        <p:txBody>
          <a:bodyPr>
            <a:normAutofit/>
          </a:bodyPr>
          <a:lstStyle/>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Example</a:t>
            </a: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traditional</a:t>
            </a:r>
            <a:r>
              <a:rPr lang="it-IT" sz="1400" dirty="0">
                <a:solidFill>
                  <a:schemeClr val="accent6">
                    <a:lumMod val="75000"/>
                  </a:schemeClr>
                </a:solidFill>
                <a:latin typeface="Consolas" panose="020B0609020204030204" pitchFamily="49" charset="0"/>
                <a:cs typeface="Consolas" panose="020B0609020204030204" pitchFamily="49" charset="0"/>
              </a:rPr>
              <a:t>)</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i = 0; i &lt;= 10; i++)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(i);</a:t>
            </a:r>
          </a:p>
          <a:p>
            <a:pPr marL="0" indent="0">
              <a:buNone/>
            </a:pPr>
            <a:r>
              <a:rPr lang="it-IT" sz="1400" dirty="0">
                <a:latin typeface="Consolas" panose="020B0609020204030204" pitchFamily="49" charset="0"/>
                <a:cs typeface="Consolas" panose="020B0609020204030204" pitchFamily="49" charset="0"/>
              </a:rPr>
              <a:t>}</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Example</a:t>
            </a:r>
            <a:r>
              <a:rPr lang="it-IT" sz="1400" dirty="0">
                <a:solidFill>
                  <a:schemeClr val="accent6">
                    <a:lumMod val="75000"/>
                  </a:schemeClr>
                </a:solidFill>
                <a:latin typeface="Consolas" panose="020B0609020204030204" pitchFamily="49" charset="0"/>
                <a:cs typeface="Consolas" panose="020B0609020204030204" pitchFamily="49" charset="0"/>
              </a:rPr>
              <a:t> (for-</a:t>
            </a:r>
            <a:r>
              <a:rPr lang="it-IT" sz="1400" dirty="0" err="1">
                <a:solidFill>
                  <a:schemeClr val="accent6">
                    <a:lumMod val="75000"/>
                  </a:schemeClr>
                </a:solidFill>
                <a:latin typeface="Consolas" panose="020B0609020204030204" pitchFamily="49" charset="0"/>
                <a:cs typeface="Consolas" panose="020B0609020204030204" pitchFamily="49" charset="0"/>
              </a:rPr>
              <a:t>each</a:t>
            </a:r>
            <a:r>
              <a:rPr lang="it-IT" sz="1400" dirty="0">
                <a:solidFill>
                  <a:schemeClr val="accent6">
                    <a:lumMod val="75000"/>
                  </a:schemeClr>
                </a:solidFill>
                <a:latin typeface="Consolas" panose="020B0609020204030204" pitchFamily="49" charset="0"/>
                <a:cs typeface="Consolas" panose="020B0609020204030204" pitchFamily="49" charset="0"/>
              </a:rPr>
              <a:t>)</a:t>
            </a:r>
            <a:endParaRPr lang="it-IT" sz="1400" dirty="0">
              <a:latin typeface="Consolas" panose="020B0609020204030204" pitchFamily="49" charset="0"/>
              <a:cs typeface="Consolas" panose="020B0609020204030204" pitchFamily="49" charset="0"/>
            </a:endParaRPr>
          </a:p>
          <a:p>
            <a:pPr marL="0" indent="0">
              <a:buNone/>
            </a:pPr>
            <a:r>
              <a:rPr lang="it-IT" sz="1400" dirty="0" err="1">
                <a:latin typeface="Consolas" panose="020B0609020204030204" pitchFamily="49" charset="0"/>
                <a:cs typeface="Consolas" panose="020B0609020204030204" pitchFamily="49" charset="0"/>
              </a:rPr>
              <a:t>String</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cars</a:t>
            </a:r>
            <a:r>
              <a:rPr lang="it-IT" sz="1400" dirty="0">
                <a:latin typeface="Consolas" panose="020B0609020204030204" pitchFamily="49" charset="0"/>
                <a:cs typeface="Consolas" panose="020B0609020204030204" pitchFamily="49" charset="0"/>
              </a:rPr>
              <a:t> = {"Supra", "</a:t>
            </a:r>
            <a:r>
              <a:rPr lang="it-IT" sz="1400" dirty="0" err="1">
                <a:latin typeface="Consolas" panose="020B0609020204030204" pitchFamily="49" charset="0"/>
                <a:cs typeface="Consolas" panose="020B0609020204030204" pitchFamily="49" charset="0"/>
              </a:rPr>
              <a:t>Lancer</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Impreza</a:t>
            </a:r>
            <a:r>
              <a:rPr lang="it-IT" sz="1400" dirty="0">
                <a:latin typeface="Consolas" panose="020B0609020204030204" pitchFamily="49" charset="0"/>
                <a:cs typeface="Consolas" panose="020B0609020204030204" pitchFamily="49" charset="0"/>
              </a:rPr>
              <a:t>"};</a:t>
            </a: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String</a:t>
            </a:r>
            <a:r>
              <a:rPr lang="it-IT" sz="1400" dirty="0">
                <a:latin typeface="Consolas" panose="020B0609020204030204" pitchFamily="49" charset="0"/>
                <a:cs typeface="Consolas" panose="020B0609020204030204" pitchFamily="49" charset="0"/>
              </a:rPr>
              <a:t> i : </a:t>
            </a:r>
            <a:r>
              <a:rPr lang="it-IT" sz="1400" dirty="0" err="1">
                <a:latin typeface="Consolas" panose="020B0609020204030204" pitchFamily="49" charset="0"/>
                <a:cs typeface="Consolas" panose="020B0609020204030204" pitchFamily="49" charset="0"/>
              </a:rPr>
              <a:t>cars</a:t>
            </a: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(i);</a:t>
            </a:r>
          </a:p>
          <a:p>
            <a:pPr marL="0" indent="0">
              <a:buNone/>
            </a:pPr>
            <a:r>
              <a:rPr lang="it-IT" sz="1400" dirty="0">
                <a:latin typeface="Consolas" panose="020B0609020204030204" pitchFamily="49" charset="0"/>
                <a:cs typeface="Consolas" panose="020B0609020204030204" pitchFamily="49" charset="0"/>
              </a:rPr>
              <a:t>}</a:t>
            </a: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31</a:t>
            </a:fld>
            <a:endParaRPr lang="it-IT" dirty="0"/>
          </a:p>
        </p:txBody>
      </p:sp>
    </p:spTree>
    <p:extLst>
      <p:ext uri="{BB962C8B-B14F-4D97-AF65-F5344CB8AC3E}">
        <p14:creationId xmlns:p14="http://schemas.microsoft.com/office/powerpoint/2010/main" val="23443198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a:t>break/continue </a:t>
            </a:r>
            <a:r>
              <a:rPr lang="it-IT" dirty="0" err="1"/>
              <a:t>statements</a:t>
            </a:r>
            <a:endParaRPr lang="it-IT" dirty="0"/>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sz="half" idx="1"/>
          </p:nvPr>
        </p:nvSpPr>
        <p:spPr/>
        <p:txBody>
          <a:bodyPr>
            <a:noAutofit/>
          </a:bodyPr>
          <a:lstStyle/>
          <a:p>
            <a:r>
              <a:rPr lang="it-IT" sz="2400" dirty="0">
                <a:latin typeface="Calibri" panose="020F0502020204030204" pitchFamily="34" charset="0"/>
                <a:cs typeface="Calibri" panose="020F0502020204030204" pitchFamily="34" charset="0"/>
              </a:rPr>
              <a:t>The </a:t>
            </a:r>
            <a:r>
              <a:rPr lang="it-IT" sz="2400" dirty="0">
                <a:solidFill>
                  <a:schemeClr val="accent6">
                    <a:lumMod val="75000"/>
                  </a:schemeClr>
                </a:solidFill>
                <a:latin typeface="Calibri" panose="020F0502020204030204" pitchFamily="34" charset="0"/>
                <a:cs typeface="Calibri" panose="020F0502020204030204" pitchFamily="34" charset="0"/>
              </a:rPr>
              <a:t>break</a:t>
            </a:r>
            <a:r>
              <a:rPr lang="it-IT" sz="2400" dirty="0">
                <a:latin typeface="Calibri" panose="020F0502020204030204" pitchFamily="34" charset="0"/>
                <a:cs typeface="Calibri" panose="020F0502020204030204" pitchFamily="34" charset="0"/>
              </a:rPr>
              <a:t> statement can be </a:t>
            </a:r>
            <a:r>
              <a:rPr lang="it-IT" sz="2400" dirty="0" err="1">
                <a:latin typeface="Calibri" panose="020F0502020204030204" pitchFamily="34" charset="0"/>
                <a:cs typeface="Calibri" panose="020F0502020204030204" pitchFamily="34" charset="0"/>
              </a:rPr>
              <a:t>used</a:t>
            </a:r>
            <a:r>
              <a:rPr lang="it-IT" sz="2400" dirty="0">
                <a:latin typeface="Calibri" panose="020F0502020204030204" pitchFamily="34" charset="0"/>
                <a:cs typeface="Calibri" panose="020F0502020204030204" pitchFamily="34" charset="0"/>
              </a:rPr>
              <a:t> to </a:t>
            </a:r>
            <a:r>
              <a:rPr lang="it-IT" sz="2400" dirty="0" err="1">
                <a:latin typeface="Calibri" panose="020F0502020204030204" pitchFamily="34" charset="0"/>
                <a:cs typeface="Calibri" panose="020F0502020204030204" pitchFamily="34" charset="0"/>
              </a:rPr>
              <a:t>jump</a:t>
            </a:r>
            <a:r>
              <a:rPr lang="it-IT" sz="2400" dirty="0">
                <a:latin typeface="Calibri" panose="020F0502020204030204" pitchFamily="34" charset="0"/>
                <a:cs typeface="Calibri" panose="020F0502020204030204" pitchFamily="34" charset="0"/>
              </a:rPr>
              <a:t> out of a </a:t>
            </a:r>
            <a:r>
              <a:rPr lang="it-IT" sz="2400" dirty="0" err="1">
                <a:latin typeface="Calibri" panose="020F0502020204030204" pitchFamily="34" charset="0"/>
                <a:cs typeface="Calibri" panose="020F0502020204030204" pitchFamily="34" charset="0"/>
              </a:rPr>
              <a:t>loop</a:t>
            </a:r>
            <a:r>
              <a:rPr lang="it-IT" sz="2400" dirty="0">
                <a:latin typeface="Calibri" panose="020F0502020204030204" pitchFamily="34" charset="0"/>
                <a:cs typeface="Calibri" panose="020F0502020204030204" pitchFamily="34" charset="0"/>
              </a:rPr>
              <a:t>.</a:t>
            </a:r>
          </a:p>
          <a:p>
            <a:r>
              <a:rPr lang="it-IT" sz="2400" dirty="0">
                <a:latin typeface="Calibri" panose="020F0502020204030204" pitchFamily="34" charset="0"/>
                <a:cs typeface="Calibri" panose="020F0502020204030204" pitchFamily="34" charset="0"/>
              </a:rPr>
              <a:t>The </a:t>
            </a:r>
            <a:r>
              <a:rPr lang="it-IT" sz="2400" dirty="0">
                <a:solidFill>
                  <a:schemeClr val="accent6">
                    <a:lumMod val="75000"/>
                  </a:schemeClr>
                </a:solidFill>
                <a:latin typeface="Calibri" panose="020F0502020204030204" pitchFamily="34" charset="0"/>
                <a:cs typeface="Calibri" panose="020F0502020204030204" pitchFamily="34" charset="0"/>
              </a:rPr>
              <a:t>continue</a:t>
            </a:r>
            <a:r>
              <a:rPr lang="it-IT" sz="2400" dirty="0">
                <a:latin typeface="Calibri" panose="020F0502020204030204" pitchFamily="34" charset="0"/>
                <a:cs typeface="Calibri" panose="020F0502020204030204" pitchFamily="34" charset="0"/>
              </a:rPr>
              <a:t> statement breaks </a:t>
            </a:r>
            <a:r>
              <a:rPr lang="it-IT" sz="2400" dirty="0" err="1">
                <a:latin typeface="Calibri" panose="020F0502020204030204" pitchFamily="34" charset="0"/>
                <a:cs typeface="Calibri" panose="020F0502020204030204" pitchFamily="34" charset="0"/>
              </a:rPr>
              <a:t>one</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iteration</a:t>
            </a:r>
            <a:r>
              <a:rPr lang="it-IT" sz="2400" dirty="0">
                <a:latin typeface="Calibri" panose="020F0502020204030204" pitchFamily="34" charset="0"/>
                <a:cs typeface="Calibri" panose="020F0502020204030204" pitchFamily="34" charset="0"/>
              </a:rPr>
              <a:t> (in the </a:t>
            </a:r>
            <a:r>
              <a:rPr lang="it-IT" sz="2400" dirty="0" err="1">
                <a:latin typeface="Calibri" panose="020F0502020204030204" pitchFamily="34" charset="0"/>
                <a:cs typeface="Calibri" panose="020F0502020204030204" pitchFamily="34" charset="0"/>
              </a:rPr>
              <a:t>loop</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if</a:t>
            </a:r>
            <a:r>
              <a:rPr lang="it-IT" sz="2400" dirty="0">
                <a:latin typeface="Calibri" panose="020F0502020204030204" pitchFamily="34" charset="0"/>
                <a:cs typeface="Calibri" panose="020F0502020204030204" pitchFamily="34" charset="0"/>
              </a:rPr>
              <a:t> a </a:t>
            </a:r>
            <a:r>
              <a:rPr lang="it-IT" sz="2400" dirty="0" err="1">
                <a:latin typeface="Calibri" panose="020F0502020204030204" pitchFamily="34" charset="0"/>
                <a:cs typeface="Calibri" panose="020F0502020204030204" pitchFamily="34" charset="0"/>
              </a:rPr>
              <a:t>specified</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condition</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occurs</a:t>
            </a:r>
            <a:r>
              <a:rPr lang="it-IT" sz="2400" dirty="0">
                <a:latin typeface="Calibri" panose="020F0502020204030204" pitchFamily="34" charset="0"/>
                <a:cs typeface="Calibri" panose="020F0502020204030204" pitchFamily="34" charset="0"/>
              </a:rPr>
              <a:t>, and </a:t>
            </a:r>
            <a:r>
              <a:rPr lang="it-IT" sz="2400" dirty="0" err="1">
                <a:latin typeface="Calibri" panose="020F0502020204030204" pitchFamily="34" charset="0"/>
                <a:cs typeface="Calibri" panose="020F0502020204030204" pitchFamily="34" charset="0"/>
              </a:rPr>
              <a:t>continues</a:t>
            </a:r>
            <a:r>
              <a:rPr lang="it-IT" sz="2400" dirty="0">
                <a:latin typeface="Calibri" panose="020F0502020204030204" pitchFamily="34" charset="0"/>
                <a:cs typeface="Calibri" panose="020F0502020204030204" pitchFamily="34" charset="0"/>
              </a:rPr>
              <a:t> with the </a:t>
            </a:r>
            <a:r>
              <a:rPr lang="it-IT" sz="2400" dirty="0" err="1">
                <a:latin typeface="Calibri" panose="020F0502020204030204" pitchFamily="34" charset="0"/>
                <a:cs typeface="Calibri" panose="020F0502020204030204" pitchFamily="34" charset="0"/>
              </a:rPr>
              <a:t>next</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iteration</a:t>
            </a:r>
            <a:r>
              <a:rPr lang="it-IT" sz="2400" dirty="0">
                <a:latin typeface="Calibri" panose="020F0502020204030204" pitchFamily="34" charset="0"/>
                <a:cs typeface="Calibri" panose="020F0502020204030204" pitchFamily="34" charset="0"/>
              </a:rPr>
              <a:t> in the </a:t>
            </a:r>
            <a:r>
              <a:rPr lang="it-IT" sz="2400" dirty="0" err="1">
                <a:latin typeface="Calibri" panose="020F0502020204030204" pitchFamily="34" charset="0"/>
                <a:cs typeface="Calibri" panose="020F0502020204030204" pitchFamily="34" charset="0"/>
              </a:rPr>
              <a:t>loop</a:t>
            </a:r>
            <a:r>
              <a:rPr lang="it-IT" sz="2400" dirty="0">
                <a:latin typeface="Calibri" panose="020F0502020204030204" pitchFamily="34" charset="0"/>
                <a:cs typeface="Calibri" panose="020F0502020204030204" pitchFamily="34" charset="0"/>
              </a:rPr>
              <a:t>.</a:t>
            </a:r>
          </a:p>
        </p:txBody>
      </p:sp>
      <p:sp>
        <p:nvSpPr>
          <p:cNvPr id="5" name="Content Placeholder 4">
            <a:extLst>
              <a:ext uri="{FF2B5EF4-FFF2-40B4-BE49-F238E27FC236}">
                <a16:creationId xmlns:a16="http://schemas.microsoft.com/office/drawing/2014/main" id="{2229198B-102A-3343-B7DC-CD35441D471C}"/>
              </a:ext>
            </a:extLst>
          </p:cNvPr>
          <p:cNvSpPr>
            <a:spLocks noGrp="1"/>
          </p:cNvSpPr>
          <p:nvPr>
            <p:ph sz="half" idx="2"/>
          </p:nvPr>
        </p:nvSpPr>
        <p:spPr/>
        <p:txBody>
          <a:bodyPr>
            <a:normAutofit/>
          </a:bodyPr>
          <a:lstStyle/>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Example</a:t>
            </a:r>
            <a:r>
              <a:rPr lang="it-IT" sz="1400" dirty="0">
                <a:solidFill>
                  <a:schemeClr val="accent6">
                    <a:lumMod val="75000"/>
                  </a:schemeClr>
                </a:solidFill>
                <a:latin typeface="Consolas" panose="020B0609020204030204" pitchFamily="49" charset="0"/>
                <a:cs typeface="Consolas" panose="020B0609020204030204" pitchFamily="49" charset="0"/>
              </a:rPr>
              <a:t> (break)</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i = 0; i &lt; 10; i++)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if</a:t>
            </a:r>
            <a:r>
              <a:rPr lang="it-IT" sz="1400" dirty="0">
                <a:latin typeface="Consolas" panose="020B0609020204030204" pitchFamily="49" charset="0"/>
                <a:cs typeface="Consolas" panose="020B0609020204030204" pitchFamily="49" charset="0"/>
              </a:rPr>
              <a:t> (i == 4) {</a:t>
            </a:r>
          </a:p>
          <a:p>
            <a:pPr marL="0" indent="0">
              <a:buNone/>
            </a:pPr>
            <a:r>
              <a:rPr lang="it-IT" sz="1400" dirty="0">
                <a:latin typeface="Consolas" panose="020B0609020204030204" pitchFamily="49" charset="0"/>
                <a:cs typeface="Consolas" panose="020B0609020204030204" pitchFamily="49" charset="0"/>
              </a:rPr>
              <a:t>    break;</a:t>
            </a:r>
          </a:p>
          <a:p>
            <a:pPr marL="0" indent="0">
              <a:buNone/>
            </a:pP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(i);</a:t>
            </a:r>
          </a:p>
          <a:p>
            <a:pPr marL="0" indent="0">
              <a:buNone/>
            </a:pPr>
            <a:r>
              <a:rPr lang="it-IT" sz="1400" dirty="0">
                <a:latin typeface="Consolas" panose="020B0609020204030204" pitchFamily="49" charset="0"/>
                <a:cs typeface="Consolas" panose="020B0609020204030204" pitchFamily="49" charset="0"/>
              </a:rPr>
              <a:t>}</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Example</a:t>
            </a:r>
            <a:r>
              <a:rPr lang="it-IT" sz="1400" dirty="0">
                <a:solidFill>
                  <a:schemeClr val="accent6">
                    <a:lumMod val="75000"/>
                  </a:schemeClr>
                </a:solidFill>
                <a:latin typeface="Consolas" panose="020B0609020204030204" pitchFamily="49" charset="0"/>
                <a:cs typeface="Consolas" panose="020B0609020204030204" pitchFamily="49" charset="0"/>
              </a:rPr>
              <a:t> (continue)</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i = 0; i &lt; 10; i++)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if</a:t>
            </a:r>
            <a:r>
              <a:rPr lang="it-IT" sz="1400" dirty="0">
                <a:latin typeface="Consolas" panose="020B0609020204030204" pitchFamily="49" charset="0"/>
                <a:cs typeface="Consolas" panose="020B0609020204030204" pitchFamily="49" charset="0"/>
              </a:rPr>
              <a:t> (i == 4) {</a:t>
            </a:r>
          </a:p>
          <a:p>
            <a:pPr marL="0" indent="0">
              <a:buNone/>
            </a:pPr>
            <a:r>
              <a:rPr lang="it-IT" sz="1400" dirty="0">
                <a:latin typeface="Consolas" panose="020B0609020204030204" pitchFamily="49" charset="0"/>
                <a:cs typeface="Consolas" panose="020B0609020204030204" pitchFamily="49" charset="0"/>
              </a:rPr>
              <a:t>    continue;</a:t>
            </a:r>
          </a:p>
          <a:p>
            <a:pPr marL="0" indent="0">
              <a:buNone/>
            </a:pP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(i);</a:t>
            </a:r>
          </a:p>
          <a:p>
            <a:pPr marL="0" indent="0">
              <a:buNone/>
            </a:pPr>
            <a:r>
              <a:rPr lang="it-IT" sz="1400" dirty="0">
                <a:latin typeface="Consolas" panose="020B0609020204030204" pitchFamily="49" charset="0"/>
                <a:cs typeface="Consolas" panose="020B0609020204030204" pitchFamily="49" charset="0"/>
              </a:rPr>
              <a:t>}</a:t>
            </a: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32</a:t>
            </a:fld>
            <a:endParaRPr lang="it-IT" dirty="0"/>
          </a:p>
        </p:txBody>
      </p:sp>
    </p:spTree>
    <p:extLst>
      <p:ext uri="{BB962C8B-B14F-4D97-AF65-F5344CB8AC3E}">
        <p14:creationId xmlns:p14="http://schemas.microsoft.com/office/powerpoint/2010/main" val="14156905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IT" dirty="0"/>
              <a:t>References and Objects</a:t>
            </a:r>
            <a:endParaRPr lang="it-IT" dirty="0"/>
          </a:p>
        </p:txBody>
      </p:sp>
    </p:spTree>
    <p:extLst>
      <p:ext uri="{BB962C8B-B14F-4D97-AF65-F5344CB8AC3E}">
        <p14:creationId xmlns:p14="http://schemas.microsoft.com/office/powerpoint/2010/main" val="30701874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ACFAF-8B4D-014B-A34B-5DCB674D067F}"/>
              </a:ext>
            </a:extLst>
          </p:cNvPr>
          <p:cNvSpPr>
            <a:spLocks noGrp="1"/>
          </p:cNvSpPr>
          <p:nvPr>
            <p:ph type="title"/>
          </p:nvPr>
        </p:nvSpPr>
        <p:spPr/>
        <p:txBody>
          <a:bodyPr/>
          <a:lstStyle/>
          <a:p>
            <a:r>
              <a:rPr lang="en-IT" dirty="0"/>
              <a:t>References and Objects</a:t>
            </a:r>
          </a:p>
        </p:txBody>
      </p:sp>
      <p:sp>
        <p:nvSpPr>
          <p:cNvPr id="6" name="Content Placeholder 5">
            <a:extLst>
              <a:ext uri="{FF2B5EF4-FFF2-40B4-BE49-F238E27FC236}">
                <a16:creationId xmlns:a16="http://schemas.microsoft.com/office/drawing/2014/main" id="{0B648ECA-B4BF-0043-93E5-05BC37D1445F}"/>
              </a:ext>
            </a:extLst>
          </p:cNvPr>
          <p:cNvSpPr>
            <a:spLocks noGrp="1"/>
          </p:cNvSpPr>
          <p:nvPr>
            <p:ph sz="half" idx="1"/>
          </p:nvPr>
        </p:nvSpPr>
        <p:spPr/>
        <p:txBody>
          <a:bodyPr>
            <a:noAutofit/>
          </a:bodyPr>
          <a:lstStyle/>
          <a:p>
            <a:r>
              <a:rPr lang="en-GB" sz="2400" dirty="0"/>
              <a:t>A </a:t>
            </a:r>
            <a:r>
              <a:rPr lang="en-GB" sz="2400" dirty="0">
                <a:solidFill>
                  <a:schemeClr val="accent6">
                    <a:lumMod val="75000"/>
                  </a:schemeClr>
                </a:solidFill>
              </a:rPr>
              <a:t>reference</a:t>
            </a:r>
            <a:r>
              <a:rPr lang="en-GB" sz="2400" dirty="0"/>
              <a:t> is an entity which provides a way to access objects of its type. </a:t>
            </a:r>
          </a:p>
          <a:p>
            <a:r>
              <a:rPr lang="en-GB" sz="2400" dirty="0"/>
              <a:t>An </a:t>
            </a:r>
            <a:r>
              <a:rPr lang="en-GB" sz="2400" dirty="0">
                <a:solidFill>
                  <a:schemeClr val="accent6">
                    <a:lumMod val="75000"/>
                  </a:schemeClr>
                </a:solidFill>
              </a:rPr>
              <a:t>object</a:t>
            </a:r>
            <a:r>
              <a:rPr lang="en-GB" sz="2400" dirty="0"/>
              <a:t> is an entity which provides a way to access the members of it's class or type.</a:t>
            </a:r>
          </a:p>
          <a:p>
            <a:r>
              <a:rPr lang="en-GB" sz="2400" dirty="0"/>
              <a:t>Generally, You can't access an object without a reference to it.</a:t>
            </a:r>
          </a:p>
          <a:p>
            <a:endParaRPr lang="en-GB" sz="2400" dirty="0"/>
          </a:p>
          <a:p>
            <a:endParaRPr lang="en-GB" sz="2400" dirty="0"/>
          </a:p>
          <a:p>
            <a:endParaRPr lang="en-GB" sz="2400" dirty="0"/>
          </a:p>
          <a:p>
            <a:endParaRPr lang="en-IT" sz="2400" dirty="0"/>
          </a:p>
        </p:txBody>
      </p:sp>
      <p:sp>
        <p:nvSpPr>
          <p:cNvPr id="5" name="Content Placeholder 4">
            <a:extLst>
              <a:ext uri="{FF2B5EF4-FFF2-40B4-BE49-F238E27FC236}">
                <a16:creationId xmlns:a16="http://schemas.microsoft.com/office/drawing/2014/main" id="{48E38A65-4434-8146-B9B7-8DD4E80093C8}"/>
              </a:ext>
            </a:extLst>
          </p:cNvPr>
          <p:cNvSpPr>
            <a:spLocks noGrp="1"/>
          </p:cNvSpPr>
          <p:nvPr>
            <p:ph sz="half" idx="2"/>
          </p:nvPr>
        </p:nvSpPr>
        <p:spPr/>
        <p:txBody>
          <a:bodyPr>
            <a:normAutofit fontScale="62500" lnSpcReduction="20000"/>
          </a:bodyPr>
          <a:lstStyle/>
          <a:p>
            <a:pPr marL="0" indent="0" fontAlgn="base">
              <a:buNone/>
            </a:pPr>
            <a:r>
              <a:rPr lang="en-GB" dirty="0">
                <a:latin typeface="Consolas" panose="020B0609020204030204" pitchFamily="49" charset="0"/>
                <a:cs typeface="Consolas" panose="020B0609020204030204" pitchFamily="49" charset="0"/>
              </a:rPr>
              <a:t>class Point { </a:t>
            </a:r>
          </a:p>
          <a:p>
            <a:pPr marL="0" indent="0" fontAlgn="base">
              <a:buNone/>
            </a:pPr>
            <a:r>
              <a:rPr lang="en-GB" dirty="0">
                <a:latin typeface="Consolas" panose="020B0609020204030204" pitchFamily="49" charset="0"/>
                <a:cs typeface="Consolas" panose="020B0609020204030204" pitchFamily="49" charset="0"/>
              </a:rPr>
              <a:t>  void move() { </a:t>
            </a:r>
          </a:p>
          <a:p>
            <a:pPr marL="0" indent="0" fontAlgn="base">
              <a:buNone/>
            </a:pPr>
            <a:r>
              <a:rPr lang="en-GB" dirty="0">
                <a:latin typeface="Consolas" panose="020B0609020204030204" pitchFamily="49" charset="0"/>
                <a:cs typeface="Consolas" panose="020B0609020204030204" pitchFamily="49" charset="0"/>
              </a:rPr>
              <a:t>    // some business logic.    </a:t>
            </a:r>
          </a:p>
          <a:p>
            <a:pPr marL="0" indent="0" fontAlgn="base">
              <a:buNone/>
            </a:pPr>
            <a:r>
              <a:rPr lang="en-GB" dirty="0">
                <a:latin typeface="Consolas" panose="020B0609020204030204" pitchFamily="49" charset="0"/>
                <a:cs typeface="Consolas" panose="020B0609020204030204" pitchFamily="49" charset="0"/>
              </a:rPr>
              <a:t>  } </a:t>
            </a:r>
          </a:p>
          <a:p>
            <a:pPr marL="0" indent="0" fontAlgn="base">
              <a:buNone/>
            </a:pPr>
            <a:r>
              <a:rPr lang="en-GB" dirty="0">
                <a:latin typeface="Consolas" panose="020B0609020204030204" pitchFamily="49" charset="0"/>
                <a:cs typeface="Consolas" panose="020B0609020204030204" pitchFamily="49" charset="0"/>
              </a:rPr>
              <a:t>} </a:t>
            </a:r>
          </a:p>
          <a:p>
            <a:pPr marL="0" indent="0" fontAlgn="base">
              <a:buNone/>
            </a:pPr>
            <a:endParaRPr lang="en-GB" dirty="0">
              <a:latin typeface="Consolas" panose="020B0609020204030204" pitchFamily="49" charset="0"/>
              <a:cs typeface="Consolas" panose="020B0609020204030204" pitchFamily="49" charset="0"/>
            </a:endParaRPr>
          </a:p>
          <a:p>
            <a:pPr marL="0" indent="0" fontAlgn="base">
              <a:buNone/>
            </a:pPr>
            <a:r>
              <a:rPr lang="en-GB" dirty="0">
                <a:latin typeface="Consolas" panose="020B0609020204030204" pitchFamily="49" charset="0"/>
                <a:cs typeface="Consolas" panose="020B0609020204030204" pitchFamily="49" charset="0"/>
              </a:rPr>
              <a:t>Without Reference:</a:t>
            </a:r>
          </a:p>
          <a:p>
            <a:pPr marL="0" indent="0" fontAlgn="base">
              <a:buNone/>
            </a:pPr>
            <a:r>
              <a:rPr lang="en-GB" dirty="0">
                <a:solidFill>
                  <a:schemeClr val="accent6">
                    <a:lumMod val="75000"/>
                  </a:schemeClr>
                </a:solidFill>
                <a:latin typeface="Consolas" panose="020B0609020204030204" pitchFamily="49" charset="0"/>
                <a:cs typeface="Consolas" panose="020B0609020204030204" pitchFamily="49" charset="0"/>
              </a:rPr>
              <a:t>new Point().move(); </a:t>
            </a:r>
          </a:p>
          <a:p>
            <a:pPr marL="0" indent="0" fontAlgn="base">
              <a:buNone/>
            </a:pPr>
            <a:r>
              <a:rPr lang="en-GB" dirty="0">
                <a:latin typeface="Consolas" panose="020B0609020204030204" pitchFamily="49" charset="0"/>
                <a:cs typeface="Consolas" panose="020B0609020204030204" pitchFamily="49" charset="0"/>
              </a:rPr>
              <a:t>// You can't reuse the object </a:t>
            </a:r>
          </a:p>
          <a:p>
            <a:pPr marL="0" indent="0" fontAlgn="base">
              <a:buNone/>
            </a:pPr>
            <a:r>
              <a:rPr lang="en-GB" dirty="0">
                <a:latin typeface="Consolas" panose="020B0609020204030204" pitchFamily="49" charset="0"/>
                <a:cs typeface="Consolas" panose="020B0609020204030204" pitchFamily="49" charset="0"/>
              </a:rPr>
              <a:t>// Bad way to code! </a:t>
            </a:r>
          </a:p>
          <a:p>
            <a:pPr marL="0" indent="0" fontAlgn="base">
              <a:buNone/>
            </a:pPr>
            <a:endParaRPr lang="en-GB" dirty="0">
              <a:latin typeface="Consolas" panose="020B0609020204030204" pitchFamily="49" charset="0"/>
              <a:cs typeface="Consolas" panose="020B0609020204030204" pitchFamily="49" charset="0"/>
            </a:endParaRPr>
          </a:p>
          <a:p>
            <a:pPr marL="0" indent="0" fontAlgn="base">
              <a:buNone/>
            </a:pPr>
            <a:r>
              <a:rPr lang="en-GB" dirty="0">
                <a:latin typeface="Consolas" panose="020B0609020204030204" pitchFamily="49" charset="0"/>
                <a:cs typeface="Consolas" panose="020B0609020204030204" pitchFamily="49" charset="0"/>
              </a:rPr>
              <a:t>With Reference:</a:t>
            </a:r>
          </a:p>
          <a:p>
            <a:pPr marL="0" indent="0">
              <a:buNone/>
            </a:pPr>
            <a:r>
              <a:rPr lang="en-GB" dirty="0">
                <a:solidFill>
                  <a:schemeClr val="accent6">
                    <a:lumMod val="75000"/>
                  </a:schemeClr>
                </a:solidFill>
                <a:latin typeface="Consolas" panose="020B0609020204030204" pitchFamily="49" charset="0"/>
                <a:cs typeface="Consolas" panose="020B0609020204030204" pitchFamily="49" charset="0"/>
              </a:rPr>
              <a:t>Point p = new Point(); </a:t>
            </a:r>
          </a:p>
          <a:p>
            <a:pPr marL="0" indent="0">
              <a:buNone/>
            </a:pPr>
            <a:r>
              <a:rPr lang="en-GB" dirty="0" err="1">
                <a:solidFill>
                  <a:schemeClr val="accent6">
                    <a:lumMod val="75000"/>
                  </a:schemeClr>
                </a:solidFill>
                <a:latin typeface="Consolas" panose="020B0609020204030204" pitchFamily="49" charset="0"/>
                <a:cs typeface="Consolas" panose="020B0609020204030204" pitchFamily="49" charset="0"/>
              </a:rPr>
              <a:t>p.move</a:t>
            </a:r>
            <a:r>
              <a:rPr lang="en-GB"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 Now the object can be reused </a:t>
            </a:r>
          </a:p>
          <a:p>
            <a:pPr marL="0" indent="0">
              <a:buNone/>
            </a:pPr>
            <a:r>
              <a:rPr lang="en-GB" dirty="0">
                <a:latin typeface="Consolas" panose="020B0609020204030204" pitchFamily="49" charset="0"/>
                <a:cs typeface="Consolas" panose="020B0609020204030204" pitchFamily="49" charset="0"/>
              </a:rPr>
              <a:t>// Preferred way to code!</a:t>
            </a:r>
            <a:endParaRPr lang="en-IT"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1928C70-3006-4E42-9E38-701B796260A0}"/>
              </a:ext>
            </a:extLst>
          </p:cNvPr>
          <p:cNvSpPr>
            <a:spLocks noGrp="1"/>
          </p:cNvSpPr>
          <p:nvPr>
            <p:ph type="sldNum" sz="quarter" idx="12"/>
          </p:nvPr>
        </p:nvSpPr>
        <p:spPr/>
        <p:txBody>
          <a:bodyPr/>
          <a:lstStyle/>
          <a:p>
            <a:fld id="{D2040F39-7941-49A4-B48D-F201B18B6351}" type="slidenum">
              <a:rPr lang="it-IT" smtClean="0"/>
              <a:pPr/>
              <a:t>34</a:t>
            </a:fld>
            <a:endParaRPr lang="it-IT" dirty="0"/>
          </a:p>
        </p:txBody>
      </p:sp>
    </p:spTree>
    <p:extLst>
      <p:ext uri="{BB962C8B-B14F-4D97-AF65-F5344CB8AC3E}">
        <p14:creationId xmlns:p14="http://schemas.microsoft.com/office/powerpoint/2010/main" val="10511982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5FC0A7-9098-214F-AE6A-67F4F16BE44E}"/>
              </a:ext>
            </a:extLst>
          </p:cNvPr>
          <p:cNvSpPr>
            <a:spLocks noGrp="1"/>
          </p:cNvSpPr>
          <p:nvPr>
            <p:ph type="title"/>
          </p:nvPr>
        </p:nvSpPr>
        <p:spPr/>
        <p:txBody>
          <a:bodyPr/>
          <a:lstStyle/>
          <a:p>
            <a:r>
              <a:rPr lang="en-IT" dirty="0"/>
              <a:t>References and Objects</a:t>
            </a:r>
          </a:p>
        </p:txBody>
      </p:sp>
      <p:sp>
        <p:nvSpPr>
          <p:cNvPr id="3" name="Content Placeholder 2">
            <a:extLst>
              <a:ext uri="{FF2B5EF4-FFF2-40B4-BE49-F238E27FC236}">
                <a16:creationId xmlns:a16="http://schemas.microsoft.com/office/drawing/2014/main" id="{62695A17-4992-F145-9458-555AAB74063C}"/>
              </a:ext>
            </a:extLst>
          </p:cNvPr>
          <p:cNvSpPr>
            <a:spLocks noGrp="1"/>
          </p:cNvSpPr>
          <p:nvPr>
            <p:ph sz="half" idx="1"/>
          </p:nvPr>
        </p:nvSpPr>
        <p:spPr/>
        <p:txBody>
          <a:bodyPr>
            <a:noAutofit/>
          </a:bodyPr>
          <a:lstStyle/>
          <a:p>
            <a:pPr marL="0" indent="0">
              <a:buNone/>
            </a:pPr>
            <a:r>
              <a:rPr lang="en-GB" sz="1300" dirty="0"/>
              <a:t># C</a:t>
            </a:r>
          </a:p>
          <a:p>
            <a:pPr marL="0" indent="0">
              <a:buNone/>
            </a:pPr>
            <a:r>
              <a:rPr lang="en-GB" sz="1300" dirty="0"/>
              <a:t>typedef struct point {</a:t>
            </a:r>
            <a:br>
              <a:rPr lang="en-GB" sz="1300" dirty="0"/>
            </a:br>
            <a:r>
              <a:rPr lang="en-GB" sz="1300" dirty="0"/>
              <a:t>    float x;</a:t>
            </a:r>
            <a:br>
              <a:rPr lang="en-GB" sz="1300" dirty="0"/>
            </a:br>
            <a:r>
              <a:rPr lang="en-GB" sz="1300" dirty="0"/>
              <a:t>    float y;</a:t>
            </a:r>
            <a:br>
              <a:rPr lang="en-GB" sz="1300" dirty="0"/>
            </a:br>
            <a:r>
              <a:rPr lang="en-GB" sz="1300" dirty="0"/>
              <a:t>} </a:t>
            </a:r>
            <a:r>
              <a:rPr lang="en-GB" sz="1300" dirty="0" err="1"/>
              <a:t>point_t</a:t>
            </a:r>
            <a:r>
              <a:rPr lang="en-GB" sz="1300" dirty="0"/>
              <a:t>;</a:t>
            </a:r>
            <a:br>
              <a:rPr lang="en-GB" sz="1300" dirty="0"/>
            </a:br>
            <a:br>
              <a:rPr lang="en-GB" sz="1300" dirty="0"/>
            </a:br>
            <a:r>
              <a:rPr lang="en-GB" sz="1300" dirty="0" err="1"/>
              <a:t>point_t</a:t>
            </a:r>
            <a:r>
              <a:rPr lang="en-GB" sz="1300" dirty="0"/>
              <a:t> *</a:t>
            </a:r>
            <a:r>
              <a:rPr lang="en-GB" sz="1300" dirty="0" err="1"/>
              <a:t>allocate_point</a:t>
            </a:r>
            <a:r>
              <a:rPr lang="en-GB" sz="1300" dirty="0"/>
              <a:t>(float x, float y) {</a:t>
            </a:r>
            <a:br>
              <a:rPr lang="en-GB" sz="1300" dirty="0"/>
            </a:br>
            <a:r>
              <a:rPr lang="en-GB" sz="1300" dirty="0">
                <a:solidFill>
                  <a:srgbClr val="00B050"/>
                </a:solidFill>
              </a:rPr>
              <a:t>    </a:t>
            </a:r>
            <a:r>
              <a:rPr lang="en-GB" sz="1300" dirty="0" err="1">
                <a:solidFill>
                  <a:srgbClr val="00B050"/>
                </a:solidFill>
              </a:rPr>
              <a:t>point_t</a:t>
            </a:r>
            <a:r>
              <a:rPr lang="en-GB" sz="1300" dirty="0">
                <a:solidFill>
                  <a:srgbClr val="00B050"/>
                </a:solidFill>
              </a:rPr>
              <a:t> *p = malloc(</a:t>
            </a:r>
            <a:r>
              <a:rPr lang="en-GB" sz="1300" dirty="0" err="1">
                <a:solidFill>
                  <a:srgbClr val="00B050"/>
                </a:solidFill>
              </a:rPr>
              <a:t>sizeof</a:t>
            </a:r>
            <a:r>
              <a:rPr lang="en-GB" sz="1300" dirty="0">
                <a:solidFill>
                  <a:srgbClr val="00B050"/>
                </a:solidFill>
              </a:rPr>
              <a:t>(</a:t>
            </a:r>
            <a:r>
              <a:rPr lang="en-GB" sz="1300" dirty="0" err="1">
                <a:solidFill>
                  <a:srgbClr val="00B050"/>
                </a:solidFill>
              </a:rPr>
              <a:t>point_t</a:t>
            </a:r>
            <a:r>
              <a:rPr lang="en-GB" sz="1300" dirty="0">
                <a:solidFill>
                  <a:srgbClr val="00B050"/>
                </a:solidFill>
              </a:rPr>
              <a:t>));</a:t>
            </a:r>
            <a:br>
              <a:rPr lang="en-GB" sz="1300" dirty="0">
                <a:solidFill>
                  <a:srgbClr val="00B050"/>
                </a:solidFill>
              </a:rPr>
            </a:br>
            <a:r>
              <a:rPr lang="en-GB" sz="1300" dirty="0">
                <a:solidFill>
                  <a:srgbClr val="00B050"/>
                </a:solidFill>
              </a:rPr>
              <a:t>    p-&gt;x = x;</a:t>
            </a:r>
            <a:br>
              <a:rPr lang="en-GB" sz="1300" dirty="0">
                <a:solidFill>
                  <a:srgbClr val="00B050"/>
                </a:solidFill>
              </a:rPr>
            </a:br>
            <a:r>
              <a:rPr lang="en-GB" sz="1300" dirty="0">
                <a:solidFill>
                  <a:srgbClr val="00B050"/>
                </a:solidFill>
              </a:rPr>
              <a:t>    p-&gt;y = y;</a:t>
            </a:r>
            <a:br>
              <a:rPr lang="en-GB" sz="1300" dirty="0">
                <a:solidFill>
                  <a:srgbClr val="00B050"/>
                </a:solidFill>
              </a:rPr>
            </a:br>
            <a:r>
              <a:rPr lang="en-GB" sz="1300" dirty="0">
                <a:solidFill>
                  <a:srgbClr val="00B050"/>
                </a:solidFill>
              </a:rPr>
              <a:t>    return p;</a:t>
            </a:r>
            <a:br>
              <a:rPr lang="en-GB" sz="1300" dirty="0"/>
            </a:br>
            <a:r>
              <a:rPr lang="en-GB" sz="1300" dirty="0"/>
              <a:t>}</a:t>
            </a:r>
            <a:br>
              <a:rPr lang="en-GB" sz="1300" dirty="0"/>
            </a:br>
            <a:br>
              <a:rPr lang="en-GB" sz="1300" dirty="0"/>
            </a:br>
            <a:r>
              <a:rPr lang="en-GB" sz="1300" dirty="0"/>
              <a:t>void </a:t>
            </a:r>
            <a:r>
              <a:rPr lang="en-GB" sz="1300" dirty="0" err="1"/>
              <a:t>free_point</a:t>
            </a:r>
            <a:r>
              <a:rPr lang="en-GB" sz="1300" dirty="0"/>
              <a:t>(</a:t>
            </a:r>
            <a:r>
              <a:rPr lang="en-GB" sz="1300" dirty="0" err="1"/>
              <a:t>point_t</a:t>
            </a:r>
            <a:r>
              <a:rPr lang="en-GB" sz="1300" dirty="0"/>
              <a:t> *p) {</a:t>
            </a:r>
            <a:br>
              <a:rPr lang="en-GB" sz="1300" dirty="0"/>
            </a:br>
            <a:r>
              <a:rPr lang="en-GB" sz="1300" dirty="0"/>
              <a:t>    free(p);</a:t>
            </a:r>
            <a:br>
              <a:rPr lang="en-GB" sz="1300" dirty="0"/>
            </a:br>
            <a:r>
              <a:rPr lang="en-GB" sz="1300" dirty="0"/>
              <a:t>}</a:t>
            </a:r>
            <a:br>
              <a:rPr lang="en-GB" sz="1300" dirty="0"/>
            </a:br>
            <a:endParaRPr lang="en-GB" sz="1300" dirty="0"/>
          </a:p>
          <a:p>
            <a:pPr marL="0" indent="0">
              <a:buNone/>
            </a:pPr>
            <a:r>
              <a:rPr lang="en-GB" sz="1300" dirty="0"/>
              <a:t>int main() {</a:t>
            </a:r>
            <a:br>
              <a:rPr lang="en-GB" sz="1300" dirty="0"/>
            </a:br>
            <a:r>
              <a:rPr lang="en-GB" sz="1300" dirty="0"/>
              <a:t>    </a:t>
            </a:r>
            <a:r>
              <a:rPr lang="en-GB" sz="1300" dirty="0" err="1">
                <a:solidFill>
                  <a:schemeClr val="accent6">
                    <a:lumMod val="75000"/>
                  </a:schemeClr>
                </a:solidFill>
              </a:rPr>
              <a:t>point_t</a:t>
            </a:r>
            <a:r>
              <a:rPr lang="en-GB" sz="1300" dirty="0">
                <a:solidFill>
                  <a:schemeClr val="accent6">
                    <a:lumMod val="75000"/>
                  </a:schemeClr>
                </a:solidFill>
              </a:rPr>
              <a:t> *p </a:t>
            </a:r>
            <a:r>
              <a:rPr lang="en-GB" sz="1300" dirty="0"/>
              <a:t>= </a:t>
            </a:r>
            <a:r>
              <a:rPr lang="en-GB" sz="1300" dirty="0" err="1">
                <a:solidFill>
                  <a:srgbClr val="00B050"/>
                </a:solidFill>
              </a:rPr>
              <a:t>allocate_point</a:t>
            </a:r>
            <a:r>
              <a:rPr lang="en-GB" sz="1300" dirty="0">
                <a:solidFill>
                  <a:srgbClr val="00B050"/>
                </a:solidFill>
              </a:rPr>
              <a:t>(2, 3);</a:t>
            </a:r>
            <a:br>
              <a:rPr lang="en-GB" sz="1300" dirty="0">
                <a:solidFill>
                  <a:srgbClr val="00B050"/>
                </a:solidFill>
              </a:rPr>
            </a:br>
            <a:r>
              <a:rPr lang="en-GB" sz="1300" dirty="0"/>
              <a:t>    </a:t>
            </a:r>
            <a:r>
              <a:rPr lang="en-GB" sz="1300" dirty="0" err="1"/>
              <a:t>printf</a:t>
            </a:r>
            <a:r>
              <a:rPr lang="en-GB" sz="1300" dirty="0"/>
              <a:t>("(%</a:t>
            </a:r>
            <a:r>
              <a:rPr lang="en-GB" sz="1300" dirty="0" err="1"/>
              <a:t>f,%f</a:t>
            </a:r>
            <a:r>
              <a:rPr lang="en-GB" sz="1300" dirty="0"/>
              <a:t>)\n", p-&gt;x, p-&gt;y);    </a:t>
            </a:r>
          </a:p>
          <a:p>
            <a:pPr marL="0" indent="0">
              <a:buNone/>
            </a:pPr>
            <a:r>
              <a:rPr lang="en-GB" sz="1300" dirty="0"/>
              <a:t>    </a:t>
            </a:r>
            <a:r>
              <a:rPr lang="en-GB" sz="1300" dirty="0" err="1"/>
              <a:t>free_point</a:t>
            </a:r>
            <a:r>
              <a:rPr lang="en-GB" sz="1300" dirty="0"/>
              <a:t>(p);</a:t>
            </a:r>
            <a:br>
              <a:rPr lang="en-GB" sz="1300" dirty="0"/>
            </a:br>
            <a:r>
              <a:rPr lang="en-GB" sz="1300" dirty="0"/>
              <a:t>}</a:t>
            </a:r>
          </a:p>
        </p:txBody>
      </p:sp>
      <p:sp>
        <p:nvSpPr>
          <p:cNvPr id="6" name="Content Placeholder 5">
            <a:extLst>
              <a:ext uri="{FF2B5EF4-FFF2-40B4-BE49-F238E27FC236}">
                <a16:creationId xmlns:a16="http://schemas.microsoft.com/office/drawing/2014/main" id="{16FA8580-F9A7-434F-B011-E999CD1F594D}"/>
              </a:ext>
            </a:extLst>
          </p:cNvPr>
          <p:cNvSpPr>
            <a:spLocks noGrp="1"/>
          </p:cNvSpPr>
          <p:nvPr>
            <p:ph sz="half" idx="2"/>
          </p:nvPr>
        </p:nvSpPr>
        <p:spPr/>
        <p:txBody>
          <a:bodyPr>
            <a:normAutofit/>
          </a:bodyPr>
          <a:lstStyle/>
          <a:p>
            <a:pPr marL="0" indent="0">
              <a:buNone/>
            </a:pPr>
            <a:r>
              <a:rPr lang="en-GB" sz="1200" dirty="0">
                <a:latin typeface="Consolas" panose="020B0609020204030204" pitchFamily="49" charset="0"/>
                <a:cs typeface="Consolas" panose="020B0609020204030204" pitchFamily="49" charset="0"/>
              </a:rPr>
              <a:t># Java</a:t>
            </a:r>
          </a:p>
          <a:p>
            <a:pPr marL="0" indent="0">
              <a:buNone/>
            </a:pPr>
            <a:r>
              <a:rPr lang="en-GB" sz="1200" dirty="0">
                <a:latin typeface="Consolas" panose="020B0609020204030204" pitchFamily="49" charset="0"/>
                <a:cs typeface="Consolas" panose="020B0609020204030204" pitchFamily="49" charset="0"/>
              </a:rPr>
              <a:t>public class Point {</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int x;</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int y;</a:t>
            </a:r>
            <a:br>
              <a:rPr lang="en-GB" sz="1200" dirty="0">
                <a:latin typeface="Consolas" panose="020B0609020204030204" pitchFamily="49" charset="0"/>
                <a:cs typeface="Consolas" panose="020B0609020204030204" pitchFamily="49" charset="0"/>
              </a:rPr>
            </a:b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public Point(int x, int y) {</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this.x</a:t>
            </a:r>
            <a:r>
              <a:rPr lang="en-GB" sz="1200" dirty="0">
                <a:latin typeface="Consolas" panose="020B0609020204030204" pitchFamily="49" charset="0"/>
                <a:cs typeface="Consolas" panose="020B0609020204030204" pitchFamily="49" charset="0"/>
              </a:rPr>
              <a:t> = x;</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this.y</a:t>
            </a:r>
            <a:r>
              <a:rPr lang="en-GB" sz="1200" dirty="0">
                <a:latin typeface="Consolas" panose="020B0609020204030204" pitchFamily="49" charset="0"/>
                <a:cs typeface="Consolas" panose="020B0609020204030204" pitchFamily="49" charset="0"/>
              </a:rPr>
              <a:t> = y;</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br>
              <a:rPr lang="en-GB" sz="1200" dirty="0">
                <a:latin typeface="Consolas" panose="020B0609020204030204" pitchFamily="49" charset="0"/>
                <a:cs typeface="Consolas" panose="020B0609020204030204" pitchFamily="49" charset="0"/>
              </a:rPr>
            </a:b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Public class Application {</a:t>
            </a:r>
          </a:p>
          <a:p>
            <a:pPr marL="0" indent="0">
              <a:buNone/>
            </a:pPr>
            <a:r>
              <a:rPr lang="en-GB" sz="1200" dirty="0">
                <a:latin typeface="Consolas" panose="020B0609020204030204" pitchFamily="49" charset="0"/>
                <a:cs typeface="Consolas" panose="020B0609020204030204" pitchFamily="49" charset="0"/>
              </a:rPr>
              <a:t>  public static void main(String[] </a:t>
            </a:r>
            <a:r>
              <a:rPr lang="en-GB" sz="1200" dirty="0" err="1">
                <a:latin typeface="Consolas" panose="020B0609020204030204" pitchFamily="49" charset="0"/>
                <a:cs typeface="Consolas" panose="020B0609020204030204" pitchFamily="49" charset="0"/>
              </a:rPr>
              <a:t>args</a:t>
            </a:r>
            <a:r>
              <a:rPr lang="en-GB" sz="1200" dirty="0">
                <a:latin typeface="Consolas" panose="020B0609020204030204" pitchFamily="49" charset="0"/>
                <a:cs typeface="Consolas" panose="020B0609020204030204" pitchFamily="49" charset="0"/>
              </a:rPr>
              <a:t>) {</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a:solidFill>
                  <a:schemeClr val="accent6">
                    <a:lumMod val="75000"/>
                  </a:schemeClr>
                </a:solidFill>
                <a:latin typeface="Consolas" panose="020B0609020204030204" pitchFamily="49" charset="0"/>
                <a:cs typeface="Consolas" panose="020B0609020204030204" pitchFamily="49" charset="0"/>
              </a:rPr>
              <a:t>Point p</a:t>
            </a:r>
            <a:r>
              <a:rPr lang="en-GB" sz="1200" dirty="0">
                <a:latin typeface="Consolas" panose="020B0609020204030204" pitchFamily="49" charset="0"/>
                <a:cs typeface="Consolas" panose="020B0609020204030204" pitchFamily="49" charset="0"/>
              </a:rPr>
              <a:t> = </a:t>
            </a:r>
            <a:r>
              <a:rPr lang="en-GB" sz="1200" dirty="0">
                <a:solidFill>
                  <a:srgbClr val="00B050"/>
                </a:solidFill>
                <a:latin typeface="Consolas" panose="020B0609020204030204" pitchFamily="49" charset="0"/>
                <a:cs typeface="Consolas" panose="020B0609020204030204" pitchFamily="49" charset="0"/>
              </a:rPr>
              <a:t>new Point(2, 3);</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System.</a:t>
            </a:r>
            <a:r>
              <a:rPr lang="en-GB" sz="1200" i="1" dirty="0" err="1">
                <a:latin typeface="Consolas" panose="020B0609020204030204" pitchFamily="49" charset="0"/>
                <a:cs typeface="Consolas" panose="020B0609020204030204" pitchFamily="49" charset="0"/>
              </a:rPr>
              <a:t>out</a:t>
            </a:r>
            <a:r>
              <a:rPr lang="en-GB" sz="1200" dirty="0" err="1">
                <a:latin typeface="Consolas" panose="020B0609020204030204" pitchFamily="49" charset="0"/>
                <a:cs typeface="Consolas" panose="020B0609020204030204" pitchFamily="49" charset="0"/>
              </a:rPr>
              <a:t>.printf</a:t>
            </a:r>
            <a:r>
              <a:rPr lang="en-GB" sz="1200" dirty="0">
                <a:latin typeface="Consolas" panose="020B0609020204030204" pitchFamily="49" charset="0"/>
                <a:cs typeface="Consolas" panose="020B0609020204030204" pitchFamily="49" charset="0"/>
              </a:rPr>
              <a:t>("(%d, %d)\n", </a:t>
            </a:r>
            <a:r>
              <a:rPr lang="en-GB" sz="1200" dirty="0" err="1">
                <a:latin typeface="Consolas" panose="020B0609020204030204" pitchFamily="49" charset="0"/>
                <a:cs typeface="Consolas" panose="020B0609020204030204" pitchFamily="49" charset="0"/>
              </a:rPr>
              <a:t>p.x</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p.y</a:t>
            </a:r>
            <a:r>
              <a:rPr lang="en-GB" sz="1200" dirty="0">
                <a:latin typeface="Consolas" panose="020B0609020204030204" pitchFamily="49" charset="0"/>
                <a:cs typeface="Consolas" panose="020B0609020204030204" pitchFamily="49" charset="0"/>
              </a:rPr>
              <a:t>);</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p>
          <a:p>
            <a:pPr marL="0" indent="0">
              <a:buNone/>
            </a:pPr>
            <a:r>
              <a:rPr lang="en-GB" sz="1200" dirty="0">
                <a:latin typeface="Consolas" panose="020B0609020204030204" pitchFamily="49" charset="0"/>
                <a:cs typeface="Consolas" panose="020B0609020204030204" pitchFamily="49" charset="0"/>
              </a:rPr>
              <a:t>}</a:t>
            </a:r>
            <a:endParaRPr lang="en-IT"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B731C62-093F-3B43-A668-8B0EAD0B11A6}"/>
              </a:ext>
            </a:extLst>
          </p:cNvPr>
          <p:cNvSpPr>
            <a:spLocks noGrp="1"/>
          </p:cNvSpPr>
          <p:nvPr>
            <p:ph type="sldNum" sz="quarter" idx="12"/>
          </p:nvPr>
        </p:nvSpPr>
        <p:spPr/>
        <p:txBody>
          <a:bodyPr/>
          <a:lstStyle/>
          <a:p>
            <a:fld id="{D2040F39-7941-49A4-B48D-F201B18B6351}" type="slidenum">
              <a:rPr lang="it-IT" smtClean="0"/>
              <a:pPr/>
              <a:t>35</a:t>
            </a:fld>
            <a:endParaRPr lang="it-IT" dirty="0"/>
          </a:p>
        </p:txBody>
      </p:sp>
    </p:spTree>
    <p:extLst>
      <p:ext uri="{BB962C8B-B14F-4D97-AF65-F5344CB8AC3E}">
        <p14:creationId xmlns:p14="http://schemas.microsoft.com/office/powerpoint/2010/main" val="21182607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5FC0A7-9098-214F-AE6A-67F4F16BE44E}"/>
              </a:ext>
            </a:extLst>
          </p:cNvPr>
          <p:cNvSpPr>
            <a:spLocks noGrp="1"/>
          </p:cNvSpPr>
          <p:nvPr>
            <p:ph type="title"/>
          </p:nvPr>
        </p:nvSpPr>
        <p:spPr/>
        <p:txBody>
          <a:bodyPr/>
          <a:lstStyle/>
          <a:p>
            <a:r>
              <a:rPr lang="en-IT" dirty="0"/>
              <a:t>References and Objects</a:t>
            </a:r>
          </a:p>
        </p:txBody>
      </p:sp>
      <p:sp>
        <p:nvSpPr>
          <p:cNvPr id="6" name="Content Placeholder 5">
            <a:extLst>
              <a:ext uri="{FF2B5EF4-FFF2-40B4-BE49-F238E27FC236}">
                <a16:creationId xmlns:a16="http://schemas.microsoft.com/office/drawing/2014/main" id="{16FA8580-F9A7-434F-B011-E999CD1F594D}"/>
              </a:ext>
            </a:extLst>
          </p:cNvPr>
          <p:cNvSpPr>
            <a:spLocks noGrp="1"/>
          </p:cNvSpPr>
          <p:nvPr>
            <p:ph idx="1"/>
          </p:nvPr>
        </p:nvSpPr>
        <p:spPr/>
        <p:txBody>
          <a:bodyPr>
            <a:normAutofit/>
          </a:bodyPr>
          <a:lstStyle/>
          <a:p>
            <a:r>
              <a:rPr lang="en-GB" sz="2400" dirty="0">
                <a:solidFill>
                  <a:schemeClr val="accent6">
                    <a:lumMod val="75000"/>
                  </a:schemeClr>
                </a:solidFill>
              </a:rPr>
              <a:t>Objects resides in heap memory</a:t>
            </a:r>
          </a:p>
          <a:p>
            <a:r>
              <a:rPr lang="en-GB" sz="2400" dirty="0">
                <a:solidFill>
                  <a:schemeClr val="accent6">
                    <a:lumMod val="75000"/>
                  </a:schemeClr>
                </a:solidFill>
              </a:rPr>
              <a:t>Their life do not depend on the life of the method they have been created in</a:t>
            </a:r>
          </a:p>
          <a:p>
            <a:pPr marL="0" indent="0">
              <a:buNone/>
            </a:pPr>
            <a:endParaRPr lang="en-GB" sz="1800" dirty="0">
              <a:latin typeface="Consolas" panose="020B0609020204030204" pitchFamily="49" charset="0"/>
              <a:cs typeface="Consolas" panose="020B0609020204030204" pitchFamily="49" charset="0"/>
            </a:endParaRPr>
          </a:p>
          <a:p>
            <a:pPr marL="0" indent="0">
              <a:buNone/>
            </a:pPr>
            <a:r>
              <a:rPr lang="en-GB" sz="1800" dirty="0">
                <a:latin typeface="Consolas" panose="020B0609020204030204" pitchFamily="49" charset="0"/>
                <a:cs typeface="Consolas" panose="020B0609020204030204" pitchFamily="49" charset="0"/>
              </a:rPr>
              <a:t>public class Test {</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public static Point </a:t>
            </a:r>
            <a:r>
              <a:rPr lang="en-GB" sz="1800" dirty="0" err="1">
                <a:latin typeface="Consolas" panose="020B0609020204030204" pitchFamily="49" charset="0"/>
                <a:cs typeface="Consolas" panose="020B0609020204030204" pitchFamily="49" charset="0"/>
              </a:rPr>
              <a:t>allocatePoint</a:t>
            </a:r>
            <a:r>
              <a:rPr lang="en-GB" sz="1800" dirty="0">
                <a:latin typeface="Consolas" panose="020B0609020204030204" pitchFamily="49" charset="0"/>
                <a:cs typeface="Consolas" panose="020B0609020204030204" pitchFamily="49" charset="0"/>
              </a:rPr>
              <a:t>(int x, int y) {</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return new Point(x, y);</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a:t>
            </a:r>
            <a:br>
              <a:rPr lang="en-GB" sz="1800" dirty="0">
                <a:latin typeface="Consolas" panose="020B0609020204030204" pitchFamily="49" charset="0"/>
                <a:cs typeface="Consolas" panose="020B0609020204030204" pitchFamily="49" charset="0"/>
              </a:rPr>
            </a:b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public static void main(String[] </a:t>
            </a:r>
            <a:r>
              <a:rPr lang="en-GB" sz="1800" dirty="0" err="1">
                <a:latin typeface="Consolas" panose="020B0609020204030204" pitchFamily="49" charset="0"/>
                <a:cs typeface="Consolas" panose="020B0609020204030204" pitchFamily="49" charset="0"/>
              </a:rPr>
              <a:t>args</a:t>
            </a:r>
            <a:r>
              <a:rPr lang="en-GB" sz="1800" dirty="0">
                <a:latin typeface="Consolas" panose="020B0609020204030204" pitchFamily="49" charset="0"/>
                <a:cs typeface="Consolas" panose="020B0609020204030204" pitchFamily="49" charset="0"/>
              </a:rPr>
              <a:t>) {</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Point p = </a:t>
            </a:r>
            <a:r>
              <a:rPr lang="en-GB" sz="1800" i="1" dirty="0" err="1">
                <a:latin typeface="Consolas" panose="020B0609020204030204" pitchFamily="49" charset="0"/>
                <a:cs typeface="Consolas" panose="020B0609020204030204" pitchFamily="49" charset="0"/>
              </a:rPr>
              <a:t>allocatePoint</a:t>
            </a:r>
            <a:r>
              <a:rPr lang="en-GB" sz="1800" dirty="0">
                <a:latin typeface="Consolas" panose="020B0609020204030204" pitchFamily="49" charset="0"/>
                <a:cs typeface="Consolas" panose="020B0609020204030204" pitchFamily="49" charset="0"/>
              </a:rPr>
              <a:t>(2, 3);</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a:t>
            </a:r>
            <a:r>
              <a:rPr lang="en-GB" sz="1800" dirty="0" err="1">
                <a:latin typeface="Consolas" panose="020B0609020204030204" pitchFamily="49" charset="0"/>
                <a:cs typeface="Consolas" panose="020B0609020204030204" pitchFamily="49" charset="0"/>
              </a:rPr>
              <a:t>System.</a:t>
            </a:r>
            <a:r>
              <a:rPr lang="en-GB" sz="1800" i="1" dirty="0" err="1">
                <a:latin typeface="Consolas" panose="020B0609020204030204" pitchFamily="49" charset="0"/>
                <a:cs typeface="Consolas" panose="020B0609020204030204" pitchFamily="49" charset="0"/>
              </a:rPr>
              <a:t>out</a:t>
            </a:r>
            <a:r>
              <a:rPr lang="en-GB" sz="1800" dirty="0" err="1">
                <a:latin typeface="Consolas" panose="020B0609020204030204" pitchFamily="49" charset="0"/>
                <a:cs typeface="Consolas" panose="020B0609020204030204" pitchFamily="49" charset="0"/>
              </a:rPr>
              <a:t>.println</a:t>
            </a:r>
            <a:r>
              <a:rPr lang="en-GB" sz="1800" dirty="0">
                <a:latin typeface="Consolas" panose="020B0609020204030204" pitchFamily="49" charset="0"/>
                <a:cs typeface="Consolas" panose="020B0609020204030204" pitchFamily="49" charset="0"/>
              </a:rPr>
              <a:t>(p);</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a:t>
            </a:r>
            <a:endParaRPr lang="en-IT" sz="18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B731C62-093F-3B43-A668-8B0EAD0B11A6}"/>
              </a:ext>
            </a:extLst>
          </p:cNvPr>
          <p:cNvSpPr>
            <a:spLocks noGrp="1"/>
          </p:cNvSpPr>
          <p:nvPr>
            <p:ph type="sldNum" sz="quarter" idx="12"/>
          </p:nvPr>
        </p:nvSpPr>
        <p:spPr/>
        <p:txBody>
          <a:bodyPr/>
          <a:lstStyle/>
          <a:p>
            <a:fld id="{D2040F39-7941-49A4-B48D-F201B18B6351}" type="slidenum">
              <a:rPr lang="it-IT" smtClean="0"/>
              <a:pPr/>
              <a:t>36</a:t>
            </a:fld>
            <a:endParaRPr lang="it-IT" dirty="0"/>
          </a:p>
        </p:txBody>
      </p:sp>
    </p:spTree>
    <p:extLst>
      <p:ext uri="{BB962C8B-B14F-4D97-AF65-F5344CB8AC3E}">
        <p14:creationId xmlns:p14="http://schemas.microsoft.com/office/powerpoint/2010/main" val="42810241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Array</a:t>
            </a:r>
            <a:endParaRPr lang="it-IT" dirty="0"/>
          </a:p>
        </p:txBody>
      </p:sp>
    </p:spTree>
    <p:extLst>
      <p:ext uri="{BB962C8B-B14F-4D97-AF65-F5344CB8AC3E}">
        <p14:creationId xmlns:p14="http://schemas.microsoft.com/office/powerpoint/2010/main" val="29897216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a:t>
            </a:r>
          </a:p>
        </p:txBody>
      </p:sp>
      <p:sp>
        <p:nvSpPr>
          <p:cNvPr id="3" name="Content Placeholder 2"/>
          <p:cNvSpPr>
            <a:spLocks noGrp="1"/>
          </p:cNvSpPr>
          <p:nvPr>
            <p:ph sz="half" idx="1"/>
          </p:nvPr>
        </p:nvSpPr>
        <p:spPr/>
        <p:txBody>
          <a:bodyPr>
            <a:normAutofit fontScale="85000" lnSpcReduction="20000"/>
          </a:bodyPr>
          <a:lstStyle/>
          <a:p>
            <a:r>
              <a:rPr lang="en-US" dirty="0"/>
              <a:t>An array is an </a:t>
            </a:r>
            <a:r>
              <a:rPr lang="en-US" dirty="0">
                <a:solidFill>
                  <a:schemeClr val="accent6">
                    <a:lumMod val="75000"/>
                  </a:schemeClr>
                </a:solidFill>
              </a:rPr>
              <a:t>ordered sequence </a:t>
            </a:r>
            <a:r>
              <a:rPr lang="en-US" dirty="0"/>
              <a:t>of variables of the same type which are accessed through an </a:t>
            </a:r>
            <a:r>
              <a:rPr lang="en-US" dirty="0">
                <a:solidFill>
                  <a:schemeClr val="accent6">
                    <a:lumMod val="75000"/>
                  </a:schemeClr>
                </a:solidFill>
              </a:rPr>
              <a:t>index</a:t>
            </a:r>
            <a:r>
              <a:rPr lang="en-US" dirty="0">
                <a:solidFill>
                  <a:srgbClr val="F79646"/>
                </a:solidFill>
              </a:rPr>
              <a:t> </a:t>
            </a:r>
          </a:p>
          <a:p>
            <a:r>
              <a:rPr lang="en-US" dirty="0"/>
              <a:t>Can contain both </a:t>
            </a:r>
            <a:r>
              <a:rPr lang="en-US" dirty="0">
                <a:solidFill>
                  <a:schemeClr val="accent6">
                    <a:lumMod val="75000"/>
                  </a:schemeClr>
                </a:solidFill>
              </a:rPr>
              <a:t>primitive types </a:t>
            </a:r>
            <a:r>
              <a:rPr lang="en-US" dirty="0"/>
              <a:t>or </a:t>
            </a:r>
            <a:r>
              <a:rPr lang="en-US" dirty="0">
                <a:solidFill>
                  <a:schemeClr val="accent6">
                    <a:lumMod val="75000"/>
                  </a:schemeClr>
                </a:solidFill>
              </a:rPr>
              <a:t>object references </a:t>
            </a:r>
            <a:r>
              <a:rPr lang="en-US" dirty="0"/>
              <a:t>(not the actual objects!) </a:t>
            </a:r>
          </a:p>
          <a:p>
            <a:r>
              <a:rPr lang="en-US" dirty="0"/>
              <a:t>Array </a:t>
            </a:r>
            <a:r>
              <a:rPr lang="en-US" dirty="0">
                <a:solidFill>
                  <a:schemeClr val="accent6">
                    <a:lumMod val="75000"/>
                  </a:schemeClr>
                </a:solidFill>
              </a:rPr>
              <a:t>size</a:t>
            </a:r>
            <a:r>
              <a:rPr lang="en-US" dirty="0"/>
              <a:t> must be defined at creation time (cannot change afterwards) </a:t>
            </a:r>
          </a:p>
          <a:p>
            <a:r>
              <a:rPr lang="en-US" dirty="0"/>
              <a:t>An array reference can be declared with one of these equivalent syntaxes </a:t>
            </a:r>
          </a:p>
          <a:p>
            <a:pPr lvl="1"/>
            <a:r>
              <a:rPr lang="en-US" dirty="0"/>
              <a:t>int[] v or int v[]</a:t>
            </a:r>
          </a:p>
          <a:p>
            <a:pPr lvl="1"/>
            <a:r>
              <a:rPr lang="en-US" dirty="0"/>
              <a:t>Point[] v or Point v[]</a:t>
            </a:r>
          </a:p>
          <a:p>
            <a:r>
              <a:rPr lang="en-US" dirty="0">
                <a:solidFill>
                  <a:schemeClr val="accent6">
                    <a:lumMod val="75000"/>
                  </a:schemeClr>
                </a:solidFill>
              </a:rPr>
              <a:t>Declaration</a:t>
            </a:r>
            <a:r>
              <a:rPr lang="en-US" dirty="0"/>
              <a:t> is not </a:t>
            </a:r>
            <a:r>
              <a:rPr lang="en-US" dirty="0">
                <a:solidFill>
                  <a:schemeClr val="accent6">
                    <a:lumMod val="75000"/>
                  </a:schemeClr>
                </a:solidFill>
              </a:rPr>
              <a:t>creation</a:t>
            </a:r>
            <a:r>
              <a:rPr lang="en-US" dirty="0"/>
              <a:t>!</a:t>
            </a:r>
          </a:p>
          <a:p>
            <a:endParaRPr lang="en-US" dirty="0"/>
          </a:p>
          <a:p>
            <a:endParaRPr lang="en-US" dirty="0"/>
          </a:p>
        </p:txBody>
      </p:sp>
      <p:sp>
        <p:nvSpPr>
          <p:cNvPr id="5" name="Content Placeholder 4">
            <a:extLst>
              <a:ext uri="{FF2B5EF4-FFF2-40B4-BE49-F238E27FC236}">
                <a16:creationId xmlns:a16="http://schemas.microsoft.com/office/drawing/2014/main" id="{C1B34866-654E-DA4F-B87C-437D2209C9CF}"/>
              </a:ext>
            </a:extLst>
          </p:cNvPr>
          <p:cNvSpPr>
            <a:spLocks noGrp="1"/>
          </p:cNvSpPr>
          <p:nvPr>
            <p:ph sz="half" idx="2"/>
          </p:nvPr>
        </p:nvSpPr>
        <p:spPr/>
        <p:txBody>
          <a:bodyPr>
            <a:normAutofit fontScale="85000" lnSpcReduction="20000"/>
          </a:bodyPr>
          <a:lstStyle/>
          <a:p>
            <a:pPr marL="0" indent="0">
              <a:buNone/>
            </a:pPr>
            <a:r>
              <a:rPr lang="en-US" dirty="0">
                <a:latin typeface="Consolas" panose="020B0609020204030204" pitchFamily="49" charset="0"/>
                <a:cs typeface="Consolas" panose="020B0609020204030204" pitchFamily="49" charset="0"/>
              </a:rPr>
              <a:t>// declaration</a:t>
            </a:r>
          </a:p>
          <a:p>
            <a:pPr marL="0" indent="0">
              <a:buNone/>
            </a:pPr>
            <a:r>
              <a:rPr lang="en-US" dirty="0">
                <a:latin typeface="Consolas" panose="020B0609020204030204" pitchFamily="49" charset="0"/>
                <a:cs typeface="Consolas" panose="020B0609020204030204" pitchFamily="49" charset="0"/>
              </a:rPr>
              <a:t>int[] v;</a:t>
            </a:r>
          </a:p>
          <a:p>
            <a:pPr marL="0" indent="0">
              <a:buNone/>
            </a:pPr>
            <a:r>
              <a:rPr lang="en-US" dirty="0">
                <a:latin typeface="Consolas" panose="020B0609020204030204" pitchFamily="49" charset="0"/>
                <a:cs typeface="Consolas" panose="020B0609020204030204" pitchFamily="49" charset="0"/>
              </a:rPr>
              <a:t>int[] v = null;</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declaration and creation</a:t>
            </a:r>
          </a:p>
          <a:p>
            <a:pPr marL="0" indent="0">
              <a:buNone/>
            </a:pPr>
            <a:r>
              <a:rPr lang="en-US" dirty="0">
                <a:latin typeface="Consolas" panose="020B0609020204030204" pitchFamily="49" charset="0"/>
                <a:cs typeface="Consolas" panose="020B0609020204030204" pitchFamily="49" charset="0"/>
              </a:rPr>
              <a:t>int[] v = new int[256];</a:t>
            </a:r>
          </a:p>
          <a:p>
            <a:pPr marL="0" indent="0">
              <a:buNone/>
            </a:pPr>
            <a:r>
              <a:rPr lang="en-US" dirty="0">
                <a:latin typeface="Consolas" panose="020B0609020204030204" pitchFamily="49" charset="0"/>
                <a:cs typeface="Consolas" panose="020B0609020204030204" pitchFamily="49" charset="0"/>
              </a:rPr>
              <a:t>int[] v = {2,3,5,7,11,13};</a:t>
            </a:r>
          </a:p>
          <a:p>
            <a:pPr marL="0" indent="0">
              <a:buNone/>
            </a:pPr>
            <a:endParaRPr lang="en-US"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38</a:t>
            </a:fld>
            <a:endParaRPr lang="it-IT" dirty="0"/>
          </a:p>
        </p:txBody>
      </p:sp>
    </p:spTree>
    <p:extLst>
      <p:ext uri="{BB962C8B-B14F-4D97-AF65-F5344CB8AC3E}">
        <p14:creationId xmlns:p14="http://schemas.microsoft.com/office/powerpoint/2010/main" val="8314303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Primitive types</a:t>
            </a:r>
          </a:p>
        </p:txBody>
      </p:sp>
      <p:pic>
        <p:nvPicPr>
          <p:cNvPr id="5" name="Content Placeholder 4" descr="Screen Shot 2016-03-07 at 16.48.10.png"/>
          <p:cNvPicPr>
            <a:picLocks noGrp="1" noChangeAspect="1"/>
          </p:cNvPicPr>
          <p:nvPr>
            <p:ph idx="1"/>
          </p:nvPr>
        </p:nvPicPr>
        <p:blipFill>
          <a:blip r:embed="rId2" cstate="print">
            <a:extLst>
              <a:ext uri="{28A0092B-C50C-407E-A947-70E740481C1C}">
                <a14:useLocalDpi xmlns:a14="http://schemas.microsoft.com/office/drawing/2010/main"/>
              </a:ext>
            </a:extLst>
          </a:blip>
          <a:srcRect l="-7076" r="-7076"/>
          <a:stretch>
            <a:fillRect/>
          </a:stretch>
        </p:blipFill>
        <p:spPr>
          <a:xfrm>
            <a:off x="2243572" y="1627188"/>
            <a:ext cx="7704856" cy="4525963"/>
          </a:xfrm>
        </p:spPr>
      </p:pic>
      <p:sp>
        <p:nvSpPr>
          <p:cNvPr id="4" name="Slide Number Placeholder 3"/>
          <p:cNvSpPr>
            <a:spLocks noGrp="1"/>
          </p:cNvSpPr>
          <p:nvPr>
            <p:ph type="sldNum" sz="quarter" idx="12"/>
          </p:nvPr>
        </p:nvSpPr>
        <p:spPr/>
        <p:txBody>
          <a:bodyPr/>
          <a:lstStyle/>
          <a:p>
            <a:fld id="{D2040F39-7941-49A4-B48D-F201B18B6351}" type="slidenum">
              <a:rPr lang="it-IT" smtClean="0"/>
              <a:pPr/>
              <a:t>39</a:t>
            </a:fld>
            <a:endParaRPr lang="it-IT" dirty="0"/>
          </a:p>
        </p:txBody>
      </p:sp>
    </p:spTree>
    <p:extLst>
      <p:ext uri="{BB962C8B-B14F-4D97-AF65-F5344CB8AC3E}">
        <p14:creationId xmlns:p14="http://schemas.microsoft.com/office/powerpoint/2010/main" val="1577459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AC602-03B7-C146-B7CD-BC8EF1C03E2E}"/>
              </a:ext>
            </a:extLst>
          </p:cNvPr>
          <p:cNvSpPr>
            <a:spLocks noGrp="1"/>
          </p:cNvSpPr>
          <p:nvPr>
            <p:ph type="title"/>
          </p:nvPr>
        </p:nvSpPr>
        <p:spPr/>
        <p:txBody>
          <a:bodyPr/>
          <a:lstStyle/>
          <a:p>
            <a:r>
              <a:rPr lang="en-GB" dirty="0"/>
              <a:t>JDK Enhancement Proposal</a:t>
            </a:r>
            <a:endParaRPr lang="en-IT" dirty="0"/>
          </a:p>
        </p:txBody>
      </p:sp>
      <p:sp>
        <p:nvSpPr>
          <p:cNvPr id="3" name="Content Placeholder 2">
            <a:extLst>
              <a:ext uri="{FF2B5EF4-FFF2-40B4-BE49-F238E27FC236}">
                <a16:creationId xmlns:a16="http://schemas.microsoft.com/office/drawing/2014/main" id="{17C6F142-70DF-5140-A05D-A5A319711080}"/>
              </a:ext>
            </a:extLst>
          </p:cNvPr>
          <p:cNvSpPr>
            <a:spLocks noGrp="1"/>
          </p:cNvSpPr>
          <p:nvPr>
            <p:ph idx="1"/>
          </p:nvPr>
        </p:nvSpPr>
        <p:spPr/>
        <p:txBody>
          <a:bodyPr>
            <a:normAutofit lnSpcReduction="10000"/>
          </a:bodyPr>
          <a:lstStyle/>
          <a:p>
            <a:r>
              <a:rPr lang="en-GB" sz="2800" dirty="0"/>
              <a:t>The </a:t>
            </a:r>
            <a:r>
              <a:rPr lang="en-GB" sz="2800" dirty="0">
                <a:solidFill>
                  <a:schemeClr val="accent6">
                    <a:lumMod val="75000"/>
                  </a:schemeClr>
                </a:solidFill>
              </a:rPr>
              <a:t>JDK Enhancement Proposal (or JEP) </a:t>
            </a:r>
            <a:r>
              <a:rPr lang="en-GB" sz="2800" dirty="0"/>
              <a:t>is a process drafted by Oracle Corporation for collecting proposals for enhancements to the Java Development Kit and OpenJDK.</a:t>
            </a:r>
          </a:p>
          <a:p>
            <a:r>
              <a:rPr lang="en-GB" sz="2800" dirty="0"/>
              <a:t>JEPs serve as the long-term Roadmap for JDK Release Projects and related efforts.</a:t>
            </a:r>
          </a:p>
          <a:p>
            <a:r>
              <a:rPr lang="en-GB" sz="2800" dirty="0"/>
              <a:t>The JEP process is not intended to replace the </a:t>
            </a:r>
            <a:r>
              <a:rPr lang="en-GB" sz="2800" dirty="0">
                <a:solidFill>
                  <a:schemeClr val="accent6">
                    <a:lumMod val="75000"/>
                  </a:schemeClr>
                </a:solidFill>
              </a:rPr>
              <a:t>Java Community Process</a:t>
            </a:r>
            <a:r>
              <a:rPr lang="en-GB" sz="2800" dirty="0"/>
              <a:t>, which is still required to approve changes in the Java API or language but rather to allow for OpenJDK committers to work more informally before becoming a formal Java Specification Request.</a:t>
            </a:r>
          </a:p>
          <a:p>
            <a:r>
              <a:rPr lang="en-GB" sz="2800" i="1" dirty="0"/>
              <a:t>See https://</a:t>
            </a:r>
            <a:r>
              <a:rPr lang="en-GB" sz="2800" i="1" dirty="0" err="1"/>
              <a:t>openjdk.java.net</a:t>
            </a:r>
            <a:r>
              <a:rPr lang="en-GB" sz="2800" i="1" dirty="0"/>
              <a:t>/</a:t>
            </a:r>
            <a:r>
              <a:rPr lang="en-GB" sz="2800" i="1" dirty="0" err="1"/>
              <a:t>jeps</a:t>
            </a:r>
            <a:endParaRPr lang="en-GB" sz="2800" i="1" dirty="0"/>
          </a:p>
        </p:txBody>
      </p:sp>
      <p:sp>
        <p:nvSpPr>
          <p:cNvPr id="4" name="Slide Number Placeholder 3">
            <a:extLst>
              <a:ext uri="{FF2B5EF4-FFF2-40B4-BE49-F238E27FC236}">
                <a16:creationId xmlns:a16="http://schemas.microsoft.com/office/drawing/2014/main" id="{53A3102E-A677-5D42-9039-14E42C992B56}"/>
              </a:ext>
            </a:extLst>
          </p:cNvPr>
          <p:cNvSpPr>
            <a:spLocks noGrp="1"/>
          </p:cNvSpPr>
          <p:nvPr>
            <p:ph type="sldNum" sz="quarter" idx="12"/>
          </p:nvPr>
        </p:nvSpPr>
        <p:spPr/>
        <p:txBody>
          <a:bodyPr/>
          <a:lstStyle/>
          <a:p>
            <a:fld id="{D2040F39-7941-49A4-B48D-F201B18B6351}" type="slidenum">
              <a:rPr lang="it-IT" smtClean="0"/>
              <a:pPr/>
              <a:t>4</a:t>
            </a:fld>
            <a:endParaRPr lang="it-IT" dirty="0"/>
          </a:p>
        </p:txBody>
      </p:sp>
    </p:spTree>
    <p:extLst>
      <p:ext uri="{BB962C8B-B14F-4D97-AF65-F5344CB8AC3E}">
        <p14:creationId xmlns:p14="http://schemas.microsoft.com/office/powerpoint/2010/main" val="40506869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Object reference</a:t>
            </a:r>
          </a:p>
        </p:txBody>
      </p:sp>
      <p:pic>
        <p:nvPicPr>
          <p:cNvPr id="5" name="Content Placeholder 4" descr="Screen Shot 2016-03-07 at 16.48.50.png"/>
          <p:cNvPicPr>
            <a:picLocks noGrp="1" noChangeAspect="1"/>
          </p:cNvPicPr>
          <p:nvPr>
            <p:ph idx="1"/>
          </p:nvPr>
        </p:nvPicPr>
        <p:blipFill>
          <a:blip r:embed="rId2" cstate="print">
            <a:extLst>
              <a:ext uri="{28A0092B-C50C-407E-A947-70E740481C1C}">
                <a14:useLocalDpi xmlns:a14="http://schemas.microsoft.com/office/drawing/2010/main"/>
              </a:ext>
            </a:extLst>
          </a:blip>
          <a:srcRect l="-4391" r="-4391"/>
          <a:stretch>
            <a:fillRect/>
          </a:stretch>
        </p:blipFill>
        <p:spPr>
          <a:xfrm>
            <a:off x="1984648" y="1614434"/>
            <a:ext cx="8222704" cy="4525963"/>
          </a:xfrm>
        </p:spPr>
      </p:pic>
      <p:sp>
        <p:nvSpPr>
          <p:cNvPr id="4" name="Slide Number Placeholder 3"/>
          <p:cNvSpPr>
            <a:spLocks noGrp="1"/>
          </p:cNvSpPr>
          <p:nvPr>
            <p:ph type="sldNum" sz="quarter" idx="12"/>
          </p:nvPr>
        </p:nvSpPr>
        <p:spPr/>
        <p:txBody>
          <a:bodyPr/>
          <a:lstStyle/>
          <a:p>
            <a:fld id="{D2040F39-7941-49A4-B48D-F201B18B6351}" type="slidenum">
              <a:rPr lang="it-IT" smtClean="0"/>
              <a:pPr/>
              <a:t>40</a:t>
            </a:fld>
            <a:endParaRPr lang="it-IT" dirty="0"/>
          </a:p>
        </p:txBody>
      </p:sp>
    </p:spTree>
    <p:extLst>
      <p:ext uri="{BB962C8B-B14F-4D97-AF65-F5344CB8AC3E}">
        <p14:creationId xmlns:p14="http://schemas.microsoft.com/office/powerpoint/2010/main" val="39699760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on arrays </a:t>
            </a:r>
          </a:p>
        </p:txBody>
      </p:sp>
      <p:sp>
        <p:nvSpPr>
          <p:cNvPr id="3" name="Content Placeholder 2"/>
          <p:cNvSpPr>
            <a:spLocks noGrp="1"/>
          </p:cNvSpPr>
          <p:nvPr>
            <p:ph sz="half" idx="1"/>
          </p:nvPr>
        </p:nvSpPr>
        <p:spPr/>
        <p:txBody>
          <a:bodyPr>
            <a:noAutofit/>
          </a:bodyPr>
          <a:lstStyle/>
          <a:p>
            <a:pPr marL="0" indent="0">
              <a:buNone/>
            </a:pPr>
            <a:r>
              <a:rPr lang="en-US" sz="1800" dirty="0">
                <a:latin typeface="Consolas" panose="020B0609020204030204" pitchFamily="49" charset="0"/>
                <a:cs typeface="Consolas" panose="020B0609020204030204" pitchFamily="49" charset="0"/>
              </a:rPr>
              <a:t>String[] </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a:solidFill>
                  <a:schemeClr val="accent6">
                    <a:lumMod val="75000"/>
                  </a:schemeClr>
                </a:solidFill>
                <a:latin typeface="Consolas" panose="020B0609020204030204" pitchFamily="49" charset="0"/>
                <a:cs typeface="Consolas" panose="020B0609020204030204" pitchFamily="49" charset="0"/>
              </a:rPr>
              <a:t>/* explicit index */</a:t>
            </a:r>
          </a:p>
          <a:p>
            <a:pPr marL="0" indent="0">
              <a:buNone/>
            </a:pPr>
            <a:r>
              <a:rPr lang="en-US" sz="1800" dirty="0">
                <a:latin typeface="Consolas" panose="020B0609020204030204" pitchFamily="49" charset="0"/>
                <a:cs typeface="Consolas" panose="020B0609020204030204" pitchFamily="49" charset="0"/>
              </a:rPr>
              <a:t>for(int </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 = 0; </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 &lt; </a:t>
            </a:r>
            <a:r>
              <a:rPr lang="en-US" sz="1800" dirty="0" err="1">
                <a:solidFill>
                  <a:schemeClr val="accent6">
                    <a:lumMod val="75000"/>
                  </a:schemeClr>
                </a:solidFill>
                <a:latin typeface="Consolas" panose="020B0609020204030204" pitchFamily="49" charset="0"/>
                <a:cs typeface="Consolas" panose="020B0609020204030204" pitchFamily="49" charset="0"/>
              </a:rPr>
              <a:t>args.length</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System.out.println</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 </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a:solidFill>
                  <a:schemeClr val="accent6">
                    <a:lumMod val="75000"/>
                  </a:schemeClr>
                </a:solidFill>
                <a:latin typeface="Consolas" panose="020B0609020204030204" pitchFamily="49" charset="0"/>
                <a:cs typeface="Consolas" panose="020B0609020204030204" pitchFamily="49" charset="0"/>
              </a:rPr>
              <a:t>/* implicit index </a:t>
            </a:r>
          </a:p>
          <a:p>
            <a:pPr marL="0" indent="0">
              <a:buNone/>
            </a:pPr>
            <a:r>
              <a:rPr lang="en-US" sz="1800" dirty="0">
                <a:solidFill>
                  <a:schemeClr val="accent6">
                    <a:lumMod val="75000"/>
                  </a:schemeClr>
                </a:solidFill>
                <a:latin typeface="Consolas" panose="020B0609020204030204" pitchFamily="49" charset="0"/>
                <a:cs typeface="Consolas" panose="020B0609020204030204" pitchFamily="49" charset="0"/>
              </a:rPr>
              <a:t>(also called for-each syntax) */</a:t>
            </a:r>
          </a:p>
          <a:p>
            <a:pPr marL="0" indent="0">
              <a:buNone/>
            </a:pPr>
            <a:r>
              <a:rPr lang="en-US" sz="1800" dirty="0">
                <a:latin typeface="Consolas" panose="020B0609020204030204" pitchFamily="49" charset="0"/>
                <a:cs typeface="Consolas" panose="020B0609020204030204" pitchFamily="49" charset="0"/>
              </a:rPr>
              <a:t>for(String </a:t>
            </a:r>
            <a:r>
              <a:rPr lang="en-US" sz="1800" dirty="0" err="1">
                <a:latin typeface="Consolas" panose="020B0609020204030204" pitchFamily="49" charset="0"/>
                <a:cs typeface="Consolas" panose="020B0609020204030204" pitchFamily="49" charset="0"/>
              </a:rPr>
              <a:t>arg</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System.out.println</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arg</a:t>
            </a:r>
            <a:r>
              <a:rPr lang="en-US" sz="1800" dirty="0">
                <a:latin typeface="Consolas" panose="020B0609020204030204" pitchFamily="49" charset="0"/>
                <a:cs typeface="Consolas" panose="020B0609020204030204" pitchFamily="49" charset="0"/>
              </a:rPr>
              <a:t>);</a:t>
            </a:r>
          </a:p>
          <a:p>
            <a:pPr marL="0" indent="0">
              <a:buNone/>
            </a:pP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endParaRPr lang="en-US" sz="1800" dirty="0">
              <a:latin typeface="Consolas" panose="020B0609020204030204" pitchFamily="49" charset="0"/>
              <a:cs typeface="Consolas" panose="020B0609020204030204" pitchFamily="49" charset="0"/>
            </a:endParaRPr>
          </a:p>
        </p:txBody>
      </p:sp>
      <p:sp>
        <p:nvSpPr>
          <p:cNvPr id="5" name="Content Placeholder 4">
            <a:extLst>
              <a:ext uri="{FF2B5EF4-FFF2-40B4-BE49-F238E27FC236}">
                <a16:creationId xmlns:a16="http://schemas.microsoft.com/office/drawing/2014/main" id="{3D9419F8-C16A-A042-8794-9EC1EBB5285B}"/>
              </a:ext>
            </a:extLst>
          </p:cNvPr>
          <p:cNvSpPr>
            <a:spLocks noGrp="1"/>
          </p:cNvSpPr>
          <p:nvPr>
            <p:ph sz="half" idx="2"/>
          </p:nvPr>
        </p:nvSpPr>
        <p:spPr/>
        <p:txBody>
          <a:bodyPr>
            <a:normAutofit/>
          </a:bodyPr>
          <a:lstStyle/>
          <a:p>
            <a:r>
              <a:rPr lang="en-US" sz="2200" dirty="0"/>
              <a:t>Java checks array bounds </a:t>
            </a:r>
            <a:r>
              <a:rPr lang="en-US" sz="2200" dirty="0">
                <a:solidFill>
                  <a:schemeClr val="accent6">
                    <a:lumMod val="75000"/>
                  </a:schemeClr>
                </a:solidFill>
              </a:rPr>
              <a:t>at runtime</a:t>
            </a:r>
          </a:p>
          <a:p>
            <a:pPr marL="0" indent="0">
              <a:buNone/>
            </a:pPr>
            <a:endParaRPr lang="en-US" sz="2200" dirty="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int[] v = new int[16]</a:t>
            </a:r>
          </a:p>
          <a:p>
            <a:pPr marL="0" indent="0">
              <a:buNone/>
            </a:pPr>
            <a:r>
              <a:rPr lang="en-US" sz="1800" dirty="0" err="1">
                <a:latin typeface="Consolas" panose="020B0609020204030204" pitchFamily="49" charset="0"/>
                <a:cs typeface="Consolas" panose="020B0609020204030204" pitchFamily="49" charset="0"/>
              </a:rPr>
              <a:t>System.out.println</a:t>
            </a:r>
            <a:r>
              <a:rPr lang="en-US" sz="1800" dirty="0">
                <a:latin typeface="Consolas" panose="020B0609020204030204" pitchFamily="49" charset="0"/>
                <a:cs typeface="Consolas" panose="020B0609020204030204" pitchFamily="49" charset="0"/>
              </a:rPr>
              <a:t>(v[20]) </a:t>
            </a:r>
          </a:p>
          <a:p>
            <a:pPr marL="0" indent="0">
              <a:buNone/>
            </a:pPr>
            <a:r>
              <a:rPr lang="en-US" sz="1800" dirty="0" err="1">
                <a:solidFill>
                  <a:schemeClr val="accent6">
                    <a:lumMod val="75000"/>
                  </a:schemeClr>
                </a:solidFill>
                <a:latin typeface="Consolas" panose="020B0609020204030204" pitchFamily="49" charset="0"/>
                <a:cs typeface="Consolas" panose="020B0609020204030204" pitchFamily="49" charset="0"/>
              </a:rPr>
              <a:t>ArrayIndexOutOfBoundsException</a:t>
            </a:r>
            <a:endParaRPr lang="en-US" sz="1800" dirty="0">
              <a:solidFill>
                <a:schemeClr val="accent6">
                  <a:lumMod val="75000"/>
                </a:schemeClr>
              </a:solidFill>
              <a:latin typeface="Consolas" panose="020B0609020204030204" pitchFamily="49" charset="0"/>
              <a:cs typeface="Consolas" panose="020B0609020204030204" pitchFamily="49" charset="0"/>
            </a:endParaRPr>
          </a:p>
          <a:p>
            <a:pPr marL="0" indent="0">
              <a:buNone/>
            </a:pPr>
            <a:endParaRPr lang="en-US" sz="2200" dirty="0"/>
          </a:p>
          <a:p>
            <a:r>
              <a:rPr lang="en-US" sz="2200" dirty="0"/>
              <a:t>The length of an array (the maximum capacity of the array) is provided by the </a:t>
            </a:r>
            <a:r>
              <a:rPr lang="en-US" sz="2200" dirty="0">
                <a:solidFill>
                  <a:schemeClr val="accent6">
                    <a:lumMod val="75000"/>
                  </a:schemeClr>
                </a:solidFill>
              </a:rPr>
              <a:t>attribute length. </a:t>
            </a:r>
          </a:p>
          <a:p>
            <a:r>
              <a:rPr lang="en-US" sz="2200" dirty="0"/>
              <a:t>Not to be confused with the method size() provided by the Collection interface!</a:t>
            </a:r>
          </a:p>
        </p:txBody>
      </p:sp>
      <p:sp>
        <p:nvSpPr>
          <p:cNvPr id="4" name="Slide Number Placeholder 3"/>
          <p:cNvSpPr>
            <a:spLocks noGrp="1"/>
          </p:cNvSpPr>
          <p:nvPr>
            <p:ph type="sldNum" sz="quarter" idx="12"/>
          </p:nvPr>
        </p:nvSpPr>
        <p:spPr/>
        <p:txBody>
          <a:bodyPr/>
          <a:lstStyle/>
          <a:p>
            <a:fld id="{D2040F39-7941-49A4-B48D-F201B18B6351}" type="slidenum">
              <a:rPr lang="it-IT" smtClean="0"/>
              <a:pPr/>
              <a:t>41</a:t>
            </a:fld>
            <a:endParaRPr lang="it-IT" dirty="0"/>
          </a:p>
        </p:txBody>
      </p:sp>
    </p:spTree>
    <p:extLst>
      <p:ext uri="{BB962C8B-B14F-4D97-AF65-F5344CB8AC3E}">
        <p14:creationId xmlns:p14="http://schemas.microsoft.com/office/powerpoint/2010/main" val="4761670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Operations on arrays </a:t>
            </a:r>
          </a:p>
        </p:txBody>
      </p:sp>
      <p:sp>
        <p:nvSpPr>
          <p:cNvPr id="3" name="Content Placeholder 2"/>
          <p:cNvSpPr>
            <a:spLocks noGrp="1"/>
          </p:cNvSpPr>
          <p:nvPr>
            <p:ph idx="1"/>
          </p:nvPr>
        </p:nvSpPr>
        <p:spPr/>
        <p:txBody>
          <a:bodyPr>
            <a:normAutofit/>
          </a:bodyPr>
          <a:lstStyle/>
          <a:p>
            <a:r>
              <a:rPr lang="en-US" sz="2800" dirty="0"/>
              <a:t>An array reference is not a pointer to the first element of the array </a:t>
            </a:r>
          </a:p>
          <a:p>
            <a:r>
              <a:rPr lang="en-US" sz="2800" dirty="0"/>
              <a:t>It is a reference to the array object</a:t>
            </a:r>
          </a:p>
          <a:p>
            <a:r>
              <a:rPr lang="en-US" sz="2800" dirty="0">
                <a:solidFill>
                  <a:schemeClr val="accent6">
                    <a:lumMod val="75000"/>
                  </a:schemeClr>
                </a:solidFill>
              </a:rPr>
              <a:t>Arithmetic on pointers does not exist in Java</a:t>
            </a:r>
          </a:p>
          <a:p>
            <a:pPr marL="0" indent="0">
              <a:buNone/>
            </a:pPr>
            <a:endParaRPr lang="it-IT" sz="2400" dirty="0">
              <a:latin typeface="Consolas" panose="020B0609020204030204" pitchFamily="49" charset="0"/>
              <a:cs typeface="Consolas" panose="020B0609020204030204" pitchFamily="49" charset="0"/>
            </a:endParaRPr>
          </a:p>
          <a:p>
            <a:pPr marL="0" indent="0">
              <a:buNone/>
            </a:pPr>
            <a:r>
              <a:rPr lang="it-IT" sz="2400" dirty="0">
                <a:latin typeface="Consolas" panose="020B0609020204030204" pitchFamily="49" charset="0"/>
                <a:cs typeface="Consolas" panose="020B0609020204030204" pitchFamily="49" charset="0"/>
              </a:rPr>
              <a:t>// </a:t>
            </a:r>
            <a:r>
              <a:rPr lang="it-IT" sz="2400" dirty="0" err="1">
                <a:latin typeface="Consolas" panose="020B0609020204030204" pitchFamily="49" charset="0"/>
                <a:cs typeface="Consolas" panose="020B0609020204030204" pitchFamily="49" charset="0"/>
              </a:rPr>
              <a:t>error</a:t>
            </a:r>
            <a:r>
              <a:rPr lang="it-IT" sz="2400" dirty="0">
                <a:latin typeface="Consolas" panose="020B0609020204030204" pitchFamily="49" charset="0"/>
                <a:cs typeface="Consolas" panose="020B0609020204030204" pitchFamily="49" charset="0"/>
              </a:rPr>
              <a:t>!</a:t>
            </a:r>
          </a:p>
          <a:p>
            <a:pPr marL="0" indent="0">
              <a:buNone/>
            </a:pPr>
            <a:r>
              <a:rPr lang="it-IT" sz="2400" dirty="0" err="1">
                <a:latin typeface="Consolas" panose="020B0609020204030204" pitchFamily="49" charset="0"/>
                <a:cs typeface="Consolas" panose="020B0609020204030204" pitchFamily="49" charset="0"/>
              </a:rPr>
              <a:t>int</a:t>
            </a:r>
            <a:r>
              <a:rPr lang="it-IT" sz="2400" dirty="0">
                <a:latin typeface="Consolas" panose="020B0609020204030204" pitchFamily="49" charset="0"/>
                <a:cs typeface="Consolas" panose="020B0609020204030204" pitchFamily="49" charset="0"/>
              </a:rPr>
              <a:t>[] v1 = new </a:t>
            </a:r>
            <a:r>
              <a:rPr lang="it-IT" sz="2400" dirty="0" err="1">
                <a:latin typeface="Consolas" panose="020B0609020204030204" pitchFamily="49" charset="0"/>
                <a:cs typeface="Consolas" panose="020B0609020204030204" pitchFamily="49" charset="0"/>
              </a:rPr>
              <a:t>int</a:t>
            </a:r>
            <a:r>
              <a:rPr lang="it-IT" sz="2400" dirty="0">
                <a:latin typeface="Consolas" panose="020B0609020204030204" pitchFamily="49" charset="0"/>
                <a:cs typeface="Consolas" panose="020B0609020204030204" pitchFamily="49" charset="0"/>
              </a:rPr>
              <a:t>[16];</a:t>
            </a:r>
            <a:br>
              <a:rPr lang="it-IT" sz="2400" dirty="0">
                <a:latin typeface="Consolas" panose="020B0609020204030204" pitchFamily="49" charset="0"/>
                <a:cs typeface="Consolas" panose="020B0609020204030204" pitchFamily="49" charset="0"/>
              </a:rPr>
            </a:br>
            <a:r>
              <a:rPr lang="it-IT" sz="2400" dirty="0" err="1">
                <a:solidFill>
                  <a:srgbClr val="FF0000"/>
                </a:solidFill>
                <a:latin typeface="Consolas" panose="020B0609020204030204" pitchFamily="49" charset="0"/>
                <a:cs typeface="Consolas" panose="020B0609020204030204" pitchFamily="49" charset="0"/>
              </a:rPr>
              <a:t>int</a:t>
            </a:r>
            <a:r>
              <a:rPr lang="it-IT" sz="2400" dirty="0">
                <a:solidFill>
                  <a:srgbClr val="FF0000"/>
                </a:solidFill>
                <a:latin typeface="Consolas" panose="020B0609020204030204" pitchFamily="49" charset="0"/>
                <a:cs typeface="Consolas" panose="020B0609020204030204" pitchFamily="49" charset="0"/>
              </a:rPr>
              <a:t>[] v2 = v1 + 2;</a:t>
            </a:r>
            <a:r>
              <a:rPr lang="en-US" sz="2400" dirty="0">
                <a:solidFill>
                  <a:srgbClr val="FF0000"/>
                </a:solidFill>
                <a:latin typeface="Consolas" panose="020B0609020204030204" pitchFamily="49" charset="0"/>
                <a:cs typeface="Consolas" panose="020B0609020204030204" pitchFamily="49" charset="0"/>
              </a:rPr>
              <a:t> </a:t>
            </a:r>
          </a:p>
          <a:p>
            <a:endParaRPr lang="en-US" sz="28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42</a:t>
            </a:fld>
            <a:endParaRPr lang="it-IT" dirty="0"/>
          </a:p>
        </p:txBody>
      </p:sp>
    </p:spTree>
    <p:extLst>
      <p:ext uri="{BB962C8B-B14F-4D97-AF65-F5344CB8AC3E}">
        <p14:creationId xmlns:p14="http://schemas.microsoft.com/office/powerpoint/2010/main" val="27259481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Multidimensional Arrays</a:t>
            </a:r>
          </a:p>
        </p:txBody>
      </p:sp>
      <p:sp>
        <p:nvSpPr>
          <p:cNvPr id="4" name="Slide Number Placeholder 3"/>
          <p:cNvSpPr>
            <a:spLocks noGrp="1"/>
          </p:cNvSpPr>
          <p:nvPr>
            <p:ph type="sldNum" sz="quarter" idx="12"/>
          </p:nvPr>
        </p:nvSpPr>
        <p:spPr/>
        <p:txBody>
          <a:bodyPr/>
          <a:lstStyle/>
          <a:p>
            <a:fld id="{D2040F39-7941-49A4-B48D-F201B18B6351}" type="slidenum">
              <a:rPr lang="it-IT" smtClean="0"/>
              <a:pPr/>
              <a:t>43</a:t>
            </a:fld>
            <a:endParaRPr lang="it-IT" dirty="0"/>
          </a:p>
        </p:txBody>
      </p:sp>
      <p:sp>
        <p:nvSpPr>
          <p:cNvPr id="7" name="Content Placeholder 6">
            <a:extLst>
              <a:ext uri="{FF2B5EF4-FFF2-40B4-BE49-F238E27FC236}">
                <a16:creationId xmlns:a16="http://schemas.microsoft.com/office/drawing/2014/main" id="{C7B03C01-3156-D246-B160-DD8955310406}"/>
              </a:ext>
            </a:extLst>
          </p:cNvPr>
          <p:cNvSpPr>
            <a:spLocks noGrp="1"/>
          </p:cNvSpPr>
          <p:nvPr>
            <p:ph idx="1"/>
          </p:nvPr>
        </p:nvSpPr>
        <p:spPr/>
        <p:txBody>
          <a:bodyPr>
            <a:normAutofit/>
          </a:bodyPr>
          <a:lstStyle/>
          <a:p>
            <a:pPr marL="0" indent="0">
              <a:buNone/>
            </a:pPr>
            <a:r>
              <a:rPr lang="en-GB" sz="2000" dirty="0">
                <a:latin typeface="Consolas" panose="020B0609020204030204" pitchFamily="49" charset="0"/>
                <a:cs typeface="Consolas" panose="020B0609020204030204" pitchFamily="49" charset="0"/>
              </a:rPr>
              <a:t>String[][] table = {{"a", "b", "c"}, {"d", "e", "f"}};</a:t>
            </a:r>
            <a:br>
              <a:rPr lang="en-GB" sz="2000" dirty="0">
                <a:latin typeface="Consolas" panose="020B0609020204030204" pitchFamily="49" charset="0"/>
                <a:cs typeface="Consolas" panose="020B0609020204030204" pitchFamily="49" charset="0"/>
              </a:rPr>
            </a:br>
            <a:br>
              <a:rPr lang="en-GB" sz="2000" dirty="0">
                <a:latin typeface="Consolas" panose="020B0609020204030204" pitchFamily="49" charset="0"/>
                <a:cs typeface="Consolas" panose="020B0609020204030204" pitchFamily="49" charset="0"/>
              </a:rPr>
            </a:br>
            <a:r>
              <a:rPr lang="en-GB" sz="2000" dirty="0" err="1">
                <a:latin typeface="Consolas" panose="020B0609020204030204" pitchFamily="49" charset="0"/>
                <a:cs typeface="Consolas" panose="020B0609020204030204" pitchFamily="49" charset="0"/>
              </a:rPr>
              <a:t>System.</a:t>
            </a:r>
            <a:r>
              <a:rPr lang="en-GB" sz="2000" i="1" dirty="0" err="1">
                <a:latin typeface="Consolas" panose="020B0609020204030204" pitchFamily="49" charset="0"/>
                <a:cs typeface="Consolas" panose="020B0609020204030204" pitchFamily="49" charset="0"/>
              </a:rPr>
              <a:t>out</a:t>
            </a:r>
            <a:r>
              <a:rPr lang="en-GB" sz="2000" dirty="0" err="1">
                <a:latin typeface="Consolas" panose="020B0609020204030204" pitchFamily="49" charset="0"/>
                <a:cs typeface="Consolas" panose="020B0609020204030204" pitchFamily="49" charset="0"/>
              </a:rPr>
              <a:t>.println</a:t>
            </a:r>
            <a:r>
              <a:rPr lang="en-GB" sz="2000" dirty="0">
                <a:latin typeface="Consolas" panose="020B0609020204030204" pitchFamily="49" charset="0"/>
                <a:cs typeface="Consolas" panose="020B0609020204030204" pitchFamily="49" charset="0"/>
              </a:rPr>
              <a:t>(</a:t>
            </a:r>
            <a:r>
              <a:rPr lang="en-GB" sz="2000" dirty="0" err="1">
                <a:latin typeface="Consolas" panose="020B0609020204030204" pitchFamily="49" charset="0"/>
                <a:cs typeface="Consolas" panose="020B0609020204030204" pitchFamily="49" charset="0"/>
              </a:rPr>
              <a:t>Arrays.</a:t>
            </a:r>
            <a:r>
              <a:rPr lang="en-GB" sz="2000" i="1" dirty="0" err="1">
                <a:latin typeface="Consolas" panose="020B0609020204030204" pitchFamily="49" charset="0"/>
                <a:cs typeface="Consolas" panose="020B0609020204030204" pitchFamily="49" charset="0"/>
              </a:rPr>
              <a:t>deepToString</a:t>
            </a:r>
            <a:r>
              <a:rPr lang="en-GB" sz="2000" dirty="0">
                <a:latin typeface="Consolas" panose="020B0609020204030204" pitchFamily="49" charset="0"/>
                <a:cs typeface="Consolas" panose="020B0609020204030204" pitchFamily="49" charset="0"/>
              </a:rPr>
              <a:t>(table));</a:t>
            </a:r>
            <a:br>
              <a:rPr lang="en-GB" sz="2000" dirty="0">
                <a:latin typeface="Consolas" panose="020B0609020204030204" pitchFamily="49" charset="0"/>
                <a:cs typeface="Consolas" panose="020B0609020204030204" pitchFamily="49" charset="0"/>
              </a:rPr>
            </a:br>
            <a:br>
              <a:rPr lang="en-GB" sz="2000" dirty="0">
                <a:latin typeface="Consolas" panose="020B0609020204030204" pitchFamily="49" charset="0"/>
                <a:cs typeface="Consolas" panose="020B0609020204030204" pitchFamily="49" charset="0"/>
              </a:rPr>
            </a:br>
            <a:r>
              <a:rPr lang="en-GB" sz="2000" dirty="0">
                <a:latin typeface="Consolas" panose="020B0609020204030204" pitchFamily="49" charset="0"/>
                <a:cs typeface="Consolas" panose="020B0609020204030204" pitchFamily="49" charset="0"/>
              </a:rPr>
              <a:t>// switching rows only requires switching references</a:t>
            </a:r>
          </a:p>
          <a:p>
            <a:pPr marL="0" indent="0">
              <a:buNone/>
            </a:pPr>
            <a:r>
              <a:rPr lang="en-GB" sz="2000" dirty="0">
                <a:latin typeface="Consolas" panose="020B0609020204030204" pitchFamily="49" charset="0"/>
                <a:cs typeface="Consolas" panose="020B0609020204030204" pitchFamily="49" charset="0"/>
              </a:rPr>
              <a:t>String[] </a:t>
            </a:r>
            <a:r>
              <a:rPr lang="en-GB" sz="2000" dirty="0" err="1">
                <a:latin typeface="Consolas" panose="020B0609020204030204" pitchFamily="49" charset="0"/>
                <a:cs typeface="Consolas" panose="020B0609020204030204" pitchFamily="49" charset="0"/>
              </a:rPr>
              <a:t>tmp</a:t>
            </a:r>
            <a:r>
              <a:rPr lang="en-GB" sz="2000" dirty="0">
                <a:latin typeface="Consolas" panose="020B0609020204030204" pitchFamily="49" charset="0"/>
                <a:cs typeface="Consolas" panose="020B0609020204030204" pitchFamily="49" charset="0"/>
              </a:rPr>
              <a:t> = table[0];</a:t>
            </a:r>
            <a:br>
              <a:rPr lang="en-GB" sz="2000" dirty="0">
                <a:latin typeface="Consolas" panose="020B0609020204030204" pitchFamily="49" charset="0"/>
                <a:cs typeface="Consolas" panose="020B0609020204030204" pitchFamily="49" charset="0"/>
              </a:rPr>
            </a:br>
            <a:r>
              <a:rPr lang="en-GB" sz="2000" dirty="0">
                <a:latin typeface="Consolas" panose="020B0609020204030204" pitchFamily="49" charset="0"/>
                <a:cs typeface="Consolas" panose="020B0609020204030204" pitchFamily="49" charset="0"/>
              </a:rPr>
              <a:t>table[0] = table[1];</a:t>
            </a:r>
            <a:br>
              <a:rPr lang="en-GB" sz="2000" dirty="0">
                <a:latin typeface="Consolas" panose="020B0609020204030204" pitchFamily="49" charset="0"/>
                <a:cs typeface="Consolas" panose="020B0609020204030204" pitchFamily="49" charset="0"/>
              </a:rPr>
            </a:br>
            <a:r>
              <a:rPr lang="en-GB" sz="2000" dirty="0">
                <a:latin typeface="Consolas" panose="020B0609020204030204" pitchFamily="49" charset="0"/>
                <a:cs typeface="Consolas" panose="020B0609020204030204" pitchFamily="49" charset="0"/>
              </a:rPr>
              <a:t>table[1] = </a:t>
            </a:r>
            <a:r>
              <a:rPr lang="en-GB" sz="2000" dirty="0" err="1">
                <a:latin typeface="Consolas" panose="020B0609020204030204" pitchFamily="49" charset="0"/>
                <a:cs typeface="Consolas" panose="020B0609020204030204" pitchFamily="49" charset="0"/>
              </a:rPr>
              <a:t>tmp</a:t>
            </a:r>
            <a:r>
              <a:rPr lang="en-GB" sz="2000" dirty="0">
                <a:latin typeface="Consolas" panose="020B0609020204030204" pitchFamily="49" charset="0"/>
                <a:cs typeface="Consolas" panose="020B0609020204030204" pitchFamily="49" charset="0"/>
              </a:rPr>
              <a:t>;</a:t>
            </a:r>
            <a:br>
              <a:rPr lang="en-GB" sz="2000" dirty="0">
                <a:latin typeface="Consolas" panose="020B0609020204030204" pitchFamily="49" charset="0"/>
                <a:cs typeface="Consolas" panose="020B0609020204030204" pitchFamily="49" charset="0"/>
              </a:rPr>
            </a:br>
            <a:br>
              <a:rPr lang="en-GB" sz="2000" dirty="0">
                <a:latin typeface="Consolas" panose="020B0609020204030204" pitchFamily="49" charset="0"/>
                <a:cs typeface="Consolas" panose="020B0609020204030204" pitchFamily="49" charset="0"/>
              </a:rPr>
            </a:br>
            <a:r>
              <a:rPr lang="en-GB" sz="2000" dirty="0" err="1">
                <a:latin typeface="Consolas" panose="020B0609020204030204" pitchFamily="49" charset="0"/>
                <a:cs typeface="Consolas" panose="020B0609020204030204" pitchFamily="49" charset="0"/>
              </a:rPr>
              <a:t>System.</a:t>
            </a:r>
            <a:r>
              <a:rPr lang="en-GB" sz="2000" i="1" dirty="0" err="1">
                <a:latin typeface="Consolas" panose="020B0609020204030204" pitchFamily="49" charset="0"/>
                <a:cs typeface="Consolas" panose="020B0609020204030204" pitchFamily="49" charset="0"/>
              </a:rPr>
              <a:t>out</a:t>
            </a:r>
            <a:r>
              <a:rPr lang="en-GB" sz="2000" dirty="0" err="1">
                <a:latin typeface="Consolas" panose="020B0609020204030204" pitchFamily="49" charset="0"/>
                <a:cs typeface="Consolas" panose="020B0609020204030204" pitchFamily="49" charset="0"/>
              </a:rPr>
              <a:t>.println</a:t>
            </a:r>
            <a:r>
              <a:rPr lang="en-GB" sz="2000" dirty="0">
                <a:latin typeface="Consolas" panose="020B0609020204030204" pitchFamily="49" charset="0"/>
                <a:cs typeface="Consolas" panose="020B0609020204030204" pitchFamily="49" charset="0"/>
              </a:rPr>
              <a:t>(</a:t>
            </a:r>
            <a:r>
              <a:rPr lang="en-GB" sz="2000" dirty="0" err="1">
                <a:latin typeface="Consolas" panose="020B0609020204030204" pitchFamily="49" charset="0"/>
                <a:cs typeface="Consolas" panose="020B0609020204030204" pitchFamily="49" charset="0"/>
              </a:rPr>
              <a:t>Arrays.</a:t>
            </a:r>
            <a:r>
              <a:rPr lang="en-GB" sz="2000" i="1" dirty="0" err="1">
                <a:latin typeface="Consolas" panose="020B0609020204030204" pitchFamily="49" charset="0"/>
                <a:cs typeface="Consolas" panose="020B0609020204030204" pitchFamily="49" charset="0"/>
              </a:rPr>
              <a:t>deepToString</a:t>
            </a:r>
            <a:r>
              <a:rPr lang="en-GB" sz="2000" dirty="0">
                <a:latin typeface="Consolas" panose="020B0609020204030204" pitchFamily="49" charset="0"/>
                <a:cs typeface="Consolas" panose="020B0609020204030204" pitchFamily="49" charset="0"/>
              </a:rPr>
              <a:t>(table));</a:t>
            </a:r>
            <a:endParaRPr lang="en-IT" sz="2000" dirty="0">
              <a:latin typeface="Consolas" panose="020B0609020204030204" pitchFamily="49" charset="0"/>
              <a:cs typeface="Consolas" panose="020B0609020204030204" pitchFamily="49" charset="0"/>
            </a:endParaRPr>
          </a:p>
        </p:txBody>
      </p:sp>
      <p:pic>
        <p:nvPicPr>
          <p:cNvPr id="8" name="Picture 7" descr="Screen Shot 2016-03-09 at 16.08.06.png">
            <a:extLst>
              <a:ext uri="{FF2B5EF4-FFF2-40B4-BE49-F238E27FC236}">
                <a16:creationId xmlns:a16="http://schemas.microsoft.com/office/drawing/2014/main" id="{412B5BEA-F9F3-7E47-9C5E-4DF3B80DCDDD}"/>
              </a:ext>
            </a:extLst>
          </p:cNvPr>
          <p:cNvPicPr>
            <a:picLocks noChangeAspect="1"/>
          </p:cNvPicPr>
          <p:nvPr/>
        </p:nvPicPr>
        <p:blipFill rotWithShape="1">
          <a:blip r:embed="rId2">
            <a:extLst>
              <a:ext uri="{28A0092B-C50C-407E-A947-70E740481C1C}">
                <a14:useLocalDpi xmlns:a14="http://schemas.microsoft.com/office/drawing/2010/main"/>
              </a:ext>
            </a:extLst>
          </a:blip>
          <a:srcRect l="9330" t="44668"/>
          <a:stretch/>
        </p:blipFill>
        <p:spPr>
          <a:xfrm>
            <a:off x="5591944" y="4911623"/>
            <a:ext cx="6427547" cy="1928227"/>
          </a:xfrm>
          <a:prstGeom prst="rect">
            <a:avLst/>
          </a:prstGeom>
        </p:spPr>
      </p:pic>
    </p:spTree>
    <p:extLst>
      <p:ext uri="{BB962C8B-B14F-4D97-AF65-F5344CB8AC3E}">
        <p14:creationId xmlns:p14="http://schemas.microsoft.com/office/powerpoint/2010/main" val="25059073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13554-1F59-5545-98C1-0BCCA5632F00}"/>
              </a:ext>
            </a:extLst>
          </p:cNvPr>
          <p:cNvSpPr>
            <a:spLocks noGrp="1"/>
          </p:cNvSpPr>
          <p:nvPr>
            <p:ph type="title"/>
          </p:nvPr>
        </p:nvSpPr>
        <p:spPr/>
        <p:txBody>
          <a:bodyPr/>
          <a:lstStyle/>
          <a:p>
            <a:r>
              <a:rPr lang="en-GB" dirty="0" err="1"/>
              <a:t>java.util.Arrays</a:t>
            </a:r>
            <a:endParaRPr lang="en-GB" dirty="0"/>
          </a:p>
        </p:txBody>
      </p:sp>
      <p:sp>
        <p:nvSpPr>
          <p:cNvPr id="3" name="Content Placeholder 2">
            <a:extLst>
              <a:ext uri="{FF2B5EF4-FFF2-40B4-BE49-F238E27FC236}">
                <a16:creationId xmlns:a16="http://schemas.microsoft.com/office/drawing/2014/main" id="{8E3FF5CF-DFD2-FE48-92BE-28EFEFE4D0EC}"/>
              </a:ext>
            </a:extLst>
          </p:cNvPr>
          <p:cNvSpPr>
            <a:spLocks noGrp="1"/>
          </p:cNvSpPr>
          <p:nvPr>
            <p:ph idx="1"/>
          </p:nvPr>
        </p:nvSpPr>
        <p:spPr/>
        <p:txBody>
          <a:bodyPr>
            <a:normAutofit fontScale="92500"/>
          </a:bodyPr>
          <a:lstStyle/>
          <a:p>
            <a:r>
              <a:rPr lang="it-IT" i="1" dirty="0"/>
              <a:t>Alter-ego of </a:t>
            </a:r>
            <a:r>
              <a:rPr lang="it-IT" i="1" dirty="0" err="1"/>
              <a:t>java.util.Collections</a:t>
            </a:r>
            <a:r>
              <a:rPr lang="it-IT" i="1" dirty="0"/>
              <a:t> for arrays</a:t>
            </a:r>
          </a:p>
          <a:p>
            <a:r>
              <a:rPr lang="it-IT" dirty="0" err="1"/>
              <a:t>This</a:t>
            </a:r>
            <a:r>
              <a:rPr lang="it-IT" dirty="0"/>
              <a:t> </a:t>
            </a:r>
            <a:r>
              <a:rPr lang="it-IT" dirty="0" err="1"/>
              <a:t>class</a:t>
            </a:r>
            <a:r>
              <a:rPr lang="it-IT" dirty="0"/>
              <a:t> </a:t>
            </a:r>
            <a:r>
              <a:rPr lang="it-IT" dirty="0" err="1"/>
              <a:t>contains</a:t>
            </a:r>
            <a:r>
              <a:rPr lang="it-IT" dirty="0"/>
              <a:t> </a:t>
            </a:r>
            <a:r>
              <a:rPr lang="it-IT" dirty="0" err="1"/>
              <a:t>various</a:t>
            </a:r>
            <a:r>
              <a:rPr lang="it-IT" dirty="0"/>
              <a:t> </a:t>
            </a:r>
            <a:r>
              <a:rPr lang="it-IT" dirty="0" err="1"/>
              <a:t>methods</a:t>
            </a:r>
            <a:r>
              <a:rPr lang="it-IT" dirty="0"/>
              <a:t> for </a:t>
            </a:r>
            <a:r>
              <a:rPr lang="it-IT" dirty="0" err="1"/>
              <a:t>manipulating</a:t>
            </a:r>
            <a:r>
              <a:rPr lang="it-IT" dirty="0"/>
              <a:t> arrays </a:t>
            </a:r>
            <a:r>
              <a:rPr lang="it-IT" dirty="0" err="1"/>
              <a:t>such</a:t>
            </a:r>
            <a:r>
              <a:rPr lang="it-IT" dirty="0"/>
              <a:t> </a:t>
            </a:r>
            <a:r>
              <a:rPr lang="it-IT" dirty="0" err="1"/>
              <a:t>as</a:t>
            </a:r>
            <a:r>
              <a:rPr lang="it-IT" dirty="0"/>
              <a:t> </a:t>
            </a:r>
            <a:r>
              <a:rPr lang="it-IT" dirty="0" err="1">
                <a:solidFill>
                  <a:schemeClr val="accent6">
                    <a:lumMod val="75000"/>
                  </a:schemeClr>
                </a:solidFill>
              </a:rPr>
              <a:t>sorting</a:t>
            </a:r>
            <a:r>
              <a:rPr lang="it-IT" dirty="0">
                <a:solidFill>
                  <a:schemeClr val="accent6">
                    <a:lumMod val="75000"/>
                  </a:schemeClr>
                </a:solidFill>
              </a:rPr>
              <a:t>, </a:t>
            </a:r>
            <a:r>
              <a:rPr lang="it-IT" dirty="0" err="1">
                <a:solidFill>
                  <a:schemeClr val="accent6">
                    <a:lumMod val="75000"/>
                  </a:schemeClr>
                </a:solidFill>
              </a:rPr>
              <a:t>searching</a:t>
            </a:r>
            <a:r>
              <a:rPr lang="it-IT" dirty="0">
                <a:solidFill>
                  <a:schemeClr val="accent6">
                    <a:lumMod val="75000"/>
                  </a:schemeClr>
                </a:solidFill>
              </a:rPr>
              <a:t>, </a:t>
            </a:r>
            <a:r>
              <a:rPr lang="it-IT" dirty="0" err="1">
                <a:solidFill>
                  <a:schemeClr val="accent6">
                    <a:lumMod val="75000"/>
                  </a:schemeClr>
                </a:solidFill>
              </a:rPr>
              <a:t>filling</a:t>
            </a:r>
            <a:r>
              <a:rPr lang="it-IT" dirty="0">
                <a:solidFill>
                  <a:schemeClr val="accent6">
                    <a:lumMod val="75000"/>
                  </a:schemeClr>
                </a:solidFill>
              </a:rPr>
              <a:t>, </a:t>
            </a:r>
            <a:r>
              <a:rPr lang="it-IT" dirty="0" err="1">
                <a:solidFill>
                  <a:schemeClr val="accent6">
                    <a:lumMod val="75000"/>
                  </a:schemeClr>
                </a:solidFill>
              </a:rPr>
              <a:t>printing</a:t>
            </a:r>
            <a:r>
              <a:rPr lang="it-IT" dirty="0">
                <a:solidFill>
                  <a:schemeClr val="accent6">
                    <a:lumMod val="75000"/>
                  </a:schemeClr>
                </a:solidFill>
              </a:rPr>
              <a:t> or </a:t>
            </a:r>
            <a:r>
              <a:rPr lang="it-IT" dirty="0" err="1">
                <a:solidFill>
                  <a:schemeClr val="accent6">
                    <a:lumMod val="75000"/>
                  </a:schemeClr>
                </a:solidFill>
              </a:rPr>
              <a:t>being</a:t>
            </a:r>
            <a:r>
              <a:rPr lang="it-IT" dirty="0">
                <a:solidFill>
                  <a:schemeClr val="accent6">
                    <a:lumMod val="75000"/>
                  </a:schemeClr>
                </a:solidFill>
              </a:rPr>
              <a:t> </a:t>
            </a:r>
            <a:r>
              <a:rPr lang="it-IT" dirty="0" err="1">
                <a:solidFill>
                  <a:schemeClr val="accent6">
                    <a:lumMod val="75000"/>
                  </a:schemeClr>
                </a:solidFill>
              </a:rPr>
              <a:t>viewed</a:t>
            </a:r>
            <a:r>
              <a:rPr lang="it-IT" dirty="0">
                <a:solidFill>
                  <a:schemeClr val="accent6">
                    <a:lumMod val="75000"/>
                  </a:schemeClr>
                </a:solidFill>
              </a:rPr>
              <a:t> </a:t>
            </a:r>
            <a:r>
              <a:rPr lang="it-IT" dirty="0" err="1">
                <a:solidFill>
                  <a:schemeClr val="accent6">
                    <a:lumMod val="75000"/>
                  </a:schemeClr>
                </a:solidFill>
              </a:rPr>
              <a:t>as</a:t>
            </a:r>
            <a:r>
              <a:rPr lang="it-IT" dirty="0">
                <a:solidFill>
                  <a:schemeClr val="accent6">
                    <a:lumMod val="75000"/>
                  </a:schemeClr>
                </a:solidFill>
              </a:rPr>
              <a:t> </a:t>
            </a:r>
            <a:r>
              <a:rPr lang="it-IT" dirty="0" err="1">
                <a:solidFill>
                  <a:schemeClr val="accent6">
                    <a:lumMod val="75000"/>
                  </a:schemeClr>
                </a:solidFill>
              </a:rPr>
              <a:t>Collections</a:t>
            </a:r>
            <a:endParaRPr lang="it-IT" dirty="0">
              <a:solidFill>
                <a:schemeClr val="accent6">
                  <a:lumMod val="75000"/>
                </a:schemeClr>
              </a:solidFill>
            </a:endParaRPr>
          </a:p>
          <a:p>
            <a:pPr lvl="1"/>
            <a:r>
              <a:rPr lang="it-IT" dirty="0" err="1"/>
              <a:t>asList</a:t>
            </a:r>
            <a:r>
              <a:rPr lang="it-IT" dirty="0"/>
              <a:t>()</a:t>
            </a:r>
            <a:endParaRPr lang="it-IT" dirty="0">
              <a:solidFill>
                <a:schemeClr val="accent6">
                  <a:lumMod val="75000"/>
                </a:schemeClr>
              </a:solidFill>
            </a:endParaRPr>
          </a:p>
          <a:p>
            <a:pPr lvl="1"/>
            <a:r>
              <a:rPr lang="it-IT" dirty="0" err="1"/>
              <a:t>binarySearch</a:t>
            </a:r>
            <a:r>
              <a:rPr lang="it-IT" dirty="0"/>
              <a:t>()</a:t>
            </a:r>
          </a:p>
          <a:p>
            <a:pPr lvl="1"/>
            <a:r>
              <a:rPr lang="it-IT" dirty="0" err="1"/>
              <a:t>sort</a:t>
            </a:r>
            <a:r>
              <a:rPr lang="it-IT" dirty="0"/>
              <a:t>()</a:t>
            </a:r>
          </a:p>
          <a:p>
            <a:pPr lvl="1"/>
            <a:r>
              <a:rPr lang="it-IT" dirty="0" err="1"/>
              <a:t>fill</a:t>
            </a:r>
            <a:r>
              <a:rPr lang="it-IT" dirty="0"/>
              <a:t>()</a:t>
            </a:r>
          </a:p>
          <a:p>
            <a:pPr lvl="1"/>
            <a:r>
              <a:rPr lang="it-IT" dirty="0" err="1"/>
              <a:t>toString</a:t>
            </a:r>
            <a:r>
              <a:rPr lang="it-IT" dirty="0"/>
              <a:t>()</a:t>
            </a:r>
          </a:p>
          <a:p>
            <a:pPr lvl="1"/>
            <a:r>
              <a:rPr lang="it-IT" dirty="0" err="1"/>
              <a:t>deepToString</a:t>
            </a:r>
            <a:r>
              <a:rPr lang="it-IT" dirty="0"/>
              <a:t>()</a:t>
            </a:r>
          </a:p>
          <a:p>
            <a:pPr lvl="1"/>
            <a:endParaRPr lang="it-IT" dirty="0"/>
          </a:p>
          <a:p>
            <a:pPr lvl="1"/>
            <a:endParaRPr lang="it-IT" dirty="0"/>
          </a:p>
          <a:p>
            <a:pPr marL="0" indent="0">
              <a:buNone/>
            </a:pPr>
            <a:endParaRPr lang="it-IT" dirty="0"/>
          </a:p>
          <a:p>
            <a:pPr marL="0" indent="0">
              <a:buNone/>
            </a:pPr>
            <a:endParaRPr lang="it-IT" dirty="0"/>
          </a:p>
          <a:p>
            <a:endParaRPr lang="it-IT" dirty="0"/>
          </a:p>
          <a:p>
            <a:endParaRPr lang="en-GB" dirty="0"/>
          </a:p>
        </p:txBody>
      </p:sp>
      <p:sp>
        <p:nvSpPr>
          <p:cNvPr id="4" name="Slide Number Placeholder 3">
            <a:extLst>
              <a:ext uri="{FF2B5EF4-FFF2-40B4-BE49-F238E27FC236}">
                <a16:creationId xmlns:a16="http://schemas.microsoft.com/office/drawing/2014/main" id="{BBE3DB40-D3BB-334F-A8AF-CADED7BF98C7}"/>
              </a:ext>
            </a:extLst>
          </p:cNvPr>
          <p:cNvSpPr>
            <a:spLocks noGrp="1"/>
          </p:cNvSpPr>
          <p:nvPr>
            <p:ph type="sldNum" sz="quarter" idx="12"/>
          </p:nvPr>
        </p:nvSpPr>
        <p:spPr/>
        <p:txBody>
          <a:bodyPr/>
          <a:lstStyle/>
          <a:p>
            <a:fld id="{D2040F39-7941-49A4-B48D-F201B18B6351}" type="slidenum">
              <a:rPr lang="it-IT" smtClean="0"/>
              <a:pPr/>
              <a:t>44</a:t>
            </a:fld>
            <a:endParaRPr lang="it-IT" dirty="0"/>
          </a:p>
        </p:txBody>
      </p:sp>
    </p:spTree>
    <p:extLst>
      <p:ext uri="{BB962C8B-B14F-4D97-AF65-F5344CB8AC3E}">
        <p14:creationId xmlns:p14="http://schemas.microsoft.com/office/powerpoint/2010/main" val="17539825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13554-1F59-5545-98C1-0BCCA5632F00}"/>
              </a:ext>
            </a:extLst>
          </p:cNvPr>
          <p:cNvSpPr>
            <a:spLocks noGrp="1"/>
          </p:cNvSpPr>
          <p:nvPr>
            <p:ph type="title"/>
          </p:nvPr>
        </p:nvSpPr>
        <p:spPr/>
        <p:txBody>
          <a:bodyPr/>
          <a:lstStyle/>
          <a:p>
            <a:r>
              <a:rPr lang="it-IT" dirty="0"/>
              <a:t> </a:t>
            </a:r>
            <a:r>
              <a:rPr lang="it-IT" dirty="0" err="1"/>
              <a:t>System.arraycopy</a:t>
            </a:r>
            <a:r>
              <a:rPr lang="it-IT" dirty="0"/>
              <a:t>()</a:t>
            </a:r>
            <a:endParaRPr lang="en-GB" dirty="0"/>
          </a:p>
        </p:txBody>
      </p:sp>
      <p:sp>
        <p:nvSpPr>
          <p:cNvPr id="3" name="Content Placeholder 2">
            <a:extLst>
              <a:ext uri="{FF2B5EF4-FFF2-40B4-BE49-F238E27FC236}">
                <a16:creationId xmlns:a16="http://schemas.microsoft.com/office/drawing/2014/main" id="{8E3FF5CF-DFD2-FE48-92BE-28EFEFE4D0EC}"/>
              </a:ext>
            </a:extLst>
          </p:cNvPr>
          <p:cNvSpPr>
            <a:spLocks noGrp="1"/>
          </p:cNvSpPr>
          <p:nvPr>
            <p:ph sz="half" idx="1"/>
          </p:nvPr>
        </p:nvSpPr>
        <p:spPr/>
        <p:txBody>
          <a:bodyPr>
            <a:normAutofit fontScale="92500"/>
          </a:bodyPr>
          <a:lstStyle/>
          <a:p>
            <a:r>
              <a:rPr lang="it-IT" sz="2400" dirty="0" err="1">
                <a:solidFill>
                  <a:schemeClr val="accent6">
                    <a:lumMod val="75000"/>
                  </a:schemeClr>
                </a:solidFill>
              </a:rPr>
              <a:t>System.arraycopy</a:t>
            </a:r>
            <a:r>
              <a:rPr lang="it-IT" sz="2400" dirty="0">
                <a:solidFill>
                  <a:schemeClr val="accent6">
                    <a:lumMod val="75000"/>
                  </a:schemeClr>
                </a:solidFill>
              </a:rPr>
              <a:t>()</a:t>
            </a:r>
            <a:r>
              <a:rPr lang="it-IT" sz="2400" dirty="0"/>
              <a:t> </a:t>
            </a:r>
            <a:r>
              <a:rPr lang="it-IT" sz="2400" dirty="0" err="1"/>
              <a:t>copies</a:t>
            </a:r>
            <a:r>
              <a:rPr lang="it-IT" sz="2400" dirty="0"/>
              <a:t> an array from the </a:t>
            </a:r>
            <a:r>
              <a:rPr lang="it-IT" sz="2400" dirty="0" err="1"/>
              <a:t>specified</a:t>
            </a:r>
            <a:r>
              <a:rPr lang="it-IT" sz="2400" dirty="0"/>
              <a:t> source array, </a:t>
            </a:r>
            <a:r>
              <a:rPr lang="it-IT" sz="2400" dirty="0" err="1"/>
              <a:t>beginning</a:t>
            </a:r>
            <a:r>
              <a:rPr lang="it-IT" sz="2400" dirty="0"/>
              <a:t> </a:t>
            </a:r>
            <a:r>
              <a:rPr lang="it-IT" sz="2400" dirty="0" err="1"/>
              <a:t>at</a:t>
            </a:r>
            <a:r>
              <a:rPr lang="it-IT" sz="2400" dirty="0"/>
              <a:t> the </a:t>
            </a:r>
            <a:r>
              <a:rPr lang="it-IT" sz="2400" dirty="0" err="1"/>
              <a:t>specified</a:t>
            </a:r>
            <a:r>
              <a:rPr lang="it-IT" sz="2400" dirty="0"/>
              <a:t> position, to the </a:t>
            </a:r>
            <a:r>
              <a:rPr lang="it-IT" sz="2400" dirty="0" err="1"/>
              <a:t>specified</a:t>
            </a:r>
            <a:r>
              <a:rPr lang="it-IT" sz="2400" dirty="0"/>
              <a:t> position of the </a:t>
            </a:r>
            <a:r>
              <a:rPr lang="it-IT" sz="2400" dirty="0" err="1"/>
              <a:t>destination</a:t>
            </a:r>
            <a:r>
              <a:rPr lang="it-IT" sz="2400" dirty="0"/>
              <a:t> array. The </a:t>
            </a:r>
            <a:r>
              <a:rPr lang="it-IT" sz="2400" dirty="0" err="1"/>
              <a:t>number</a:t>
            </a:r>
            <a:r>
              <a:rPr lang="it-IT" sz="2400" dirty="0"/>
              <a:t> of </a:t>
            </a:r>
            <a:r>
              <a:rPr lang="it-IT" sz="2400" dirty="0" err="1"/>
              <a:t>components</a:t>
            </a:r>
            <a:r>
              <a:rPr lang="it-IT" sz="2400" dirty="0"/>
              <a:t> </a:t>
            </a:r>
            <a:r>
              <a:rPr lang="it-IT" sz="2400" dirty="0" err="1"/>
              <a:t>copied</a:t>
            </a:r>
            <a:r>
              <a:rPr lang="it-IT" sz="2400" dirty="0"/>
              <a:t> </a:t>
            </a:r>
            <a:r>
              <a:rPr lang="it-IT" sz="2400" dirty="0" err="1"/>
              <a:t>is</a:t>
            </a:r>
            <a:r>
              <a:rPr lang="it-IT" sz="2400" dirty="0"/>
              <a:t> </a:t>
            </a:r>
            <a:r>
              <a:rPr lang="it-IT" sz="2400" dirty="0" err="1"/>
              <a:t>equal</a:t>
            </a:r>
            <a:r>
              <a:rPr lang="it-IT" sz="2400" dirty="0"/>
              <a:t> to the </a:t>
            </a:r>
            <a:r>
              <a:rPr lang="it-IT" sz="2400" dirty="0" err="1"/>
              <a:t>length</a:t>
            </a:r>
            <a:r>
              <a:rPr lang="it-IT" sz="2400" dirty="0"/>
              <a:t> </a:t>
            </a:r>
            <a:r>
              <a:rPr lang="it-IT" sz="2400" dirty="0" err="1"/>
              <a:t>argument</a:t>
            </a:r>
            <a:r>
              <a:rPr lang="it-IT" sz="2400" dirty="0"/>
              <a:t>.</a:t>
            </a:r>
          </a:p>
          <a:p>
            <a:r>
              <a:rPr lang="it-IT" sz="2400" dirty="0" err="1"/>
              <a:t>Advised</a:t>
            </a:r>
            <a:r>
              <a:rPr lang="it-IT" sz="2400" dirty="0"/>
              <a:t> </a:t>
            </a:r>
            <a:r>
              <a:rPr lang="it-IT" sz="2400" dirty="0" err="1"/>
              <a:t>because</a:t>
            </a:r>
            <a:r>
              <a:rPr lang="it-IT" sz="2400" dirty="0"/>
              <a:t> </a:t>
            </a:r>
            <a:r>
              <a:rPr lang="it-IT" sz="2400" dirty="0" err="1"/>
              <a:t>simple</a:t>
            </a:r>
            <a:r>
              <a:rPr lang="it-IT" sz="2400" dirty="0"/>
              <a:t> and fast!</a:t>
            </a:r>
          </a:p>
          <a:p>
            <a:endParaRPr lang="it-IT" sz="2400" dirty="0"/>
          </a:p>
          <a:p>
            <a:pPr marL="0" indent="0">
              <a:buNone/>
            </a:pPr>
            <a:r>
              <a:rPr lang="it-IT" sz="2000" dirty="0">
                <a:latin typeface="Consolas" panose="020B0609020204030204" pitchFamily="49" charset="0"/>
                <a:cs typeface="Consolas" panose="020B0609020204030204" pitchFamily="49" charset="0"/>
              </a:rPr>
              <a:t>public </a:t>
            </a:r>
            <a:r>
              <a:rPr lang="it-IT" sz="2000" dirty="0" err="1">
                <a:latin typeface="Consolas" panose="020B0609020204030204" pitchFamily="49" charset="0"/>
                <a:cs typeface="Consolas" panose="020B0609020204030204" pitchFamily="49" charset="0"/>
              </a:rPr>
              <a:t>static</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void</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arraycopy</a:t>
            </a:r>
            <a:r>
              <a:rPr lang="it-IT" sz="2000" dirty="0">
                <a:latin typeface="Consolas" panose="020B0609020204030204" pitchFamily="49" charset="0"/>
                <a:cs typeface="Consolas" panose="020B0609020204030204" pitchFamily="49" charset="0"/>
              </a:rPr>
              <a:t>(</a:t>
            </a:r>
          </a:p>
          <a:p>
            <a:pPr marL="457200" lvl="1" indent="0">
              <a:buNone/>
            </a:pPr>
            <a:r>
              <a:rPr lang="it-IT" sz="2000" dirty="0">
                <a:latin typeface="Consolas" panose="020B0609020204030204" pitchFamily="49" charset="0"/>
                <a:cs typeface="Consolas" panose="020B0609020204030204" pitchFamily="49" charset="0"/>
              </a:rPr>
              <a:t>		Object </a:t>
            </a:r>
            <a:r>
              <a:rPr lang="it-IT" sz="2000" dirty="0" err="1">
                <a:solidFill>
                  <a:schemeClr val="accent6">
                    <a:lumMod val="75000"/>
                  </a:schemeClr>
                </a:solidFill>
                <a:latin typeface="Consolas" panose="020B0609020204030204" pitchFamily="49" charset="0"/>
                <a:cs typeface="Consolas" panose="020B0609020204030204" pitchFamily="49" charset="0"/>
              </a:rPr>
              <a:t>src</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a:t>
            </a:r>
            <a:r>
              <a:rPr lang="it-IT" sz="2000" dirty="0" err="1">
                <a:solidFill>
                  <a:schemeClr val="accent6">
                    <a:lumMod val="75000"/>
                  </a:schemeClr>
                </a:solidFill>
                <a:latin typeface="Consolas" panose="020B0609020204030204" pitchFamily="49" charset="0"/>
                <a:cs typeface="Consolas" panose="020B0609020204030204" pitchFamily="49" charset="0"/>
              </a:rPr>
              <a:t>srcPos</a:t>
            </a:r>
            <a:r>
              <a:rPr lang="it-IT" sz="2000" dirty="0">
                <a:latin typeface="Consolas" panose="020B0609020204030204" pitchFamily="49" charset="0"/>
                <a:cs typeface="Consolas" panose="020B0609020204030204" pitchFamily="49" charset="0"/>
              </a:rPr>
              <a:t>,</a:t>
            </a:r>
          </a:p>
          <a:p>
            <a:pPr marL="457200" lvl="1" indent="0">
              <a:buNone/>
            </a:pPr>
            <a:r>
              <a:rPr lang="it-IT" sz="2000" dirty="0">
                <a:latin typeface="Consolas" panose="020B0609020204030204" pitchFamily="49" charset="0"/>
                <a:cs typeface="Consolas" panose="020B0609020204030204" pitchFamily="49" charset="0"/>
              </a:rPr>
              <a:t>		Object </a:t>
            </a:r>
            <a:r>
              <a:rPr lang="it-IT" sz="2000" dirty="0">
                <a:solidFill>
                  <a:schemeClr val="accent6">
                    <a:lumMod val="75000"/>
                  </a:schemeClr>
                </a:solidFill>
                <a:latin typeface="Consolas" panose="020B0609020204030204" pitchFamily="49" charset="0"/>
                <a:cs typeface="Consolas" panose="020B0609020204030204" pitchFamily="49" charset="0"/>
              </a:rPr>
              <a:t>dest</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a:t>
            </a:r>
            <a:r>
              <a:rPr lang="it-IT" sz="2000" dirty="0" err="1">
                <a:solidFill>
                  <a:schemeClr val="accent6">
                    <a:lumMod val="75000"/>
                  </a:schemeClr>
                </a:solidFill>
                <a:latin typeface="Consolas" panose="020B0609020204030204" pitchFamily="49" charset="0"/>
                <a:cs typeface="Consolas" panose="020B0609020204030204" pitchFamily="49" charset="0"/>
              </a:rPr>
              <a:t>destPos</a:t>
            </a:r>
            <a:r>
              <a:rPr lang="it-IT" sz="2000" dirty="0">
                <a:latin typeface="Consolas" panose="020B0609020204030204" pitchFamily="49" charset="0"/>
                <a:cs typeface="Consolas" panose="020B0609020204030204" pitchFamily="49" charset="0"/>
              </a:rPr>
              <a:t>, </a:t>
            </a:r>
          </a:p>
          <a:p>
            <a:pPr marL="457200" lvl="1" indent="0">
              <a:buNone/>
            </a:pP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a:t>
            </a:r>
            <a:r>
              <a:rPr lang="it-IT" sz="2000" dirty="0" err="1">
                <a:solidFill>
                  <a:schemeClr val="accent6">
                    <a:lumMod val="75000"/>
                  </a:schemeClr>
                </a:solidFill>
                <a:latin typeface="Consolas" panose="020B0609020204030204" pitchFamily="49" charset="0"/>
                <a:cs typeface="Consolas" panose="020B0609020204030204" pitchFamily="49" charset="0"/>
              </a:rPr>
              <a:t>length</a:t>
            </a:r>
            <a:r>
              <a:rPr lang="it-IT" sz="2000" dirty="0">
                <a:latin typeface="Consolas" panose="020B0609020204030204" pitchFamily="49" charset="0"/>
                <a:cs typeface="Consolas" panose="020B0609020204030204" pitchFamily="49" charset="0"/>
              </a:rPr>
              <a:t>)</a:t>
            </a:r>
          </a:p>
          <a:p>
            <a:endParaRPr lang="en-GB" sz="2800" dirty="0"/>
          </a:p>
        </p:txBody>
      </p:sp>
      <p:sp>
        <p:nvSpPr>
          <p:cNvPr id="5" name="Content Placeholder 4">
            <a:extLst>
              <a:ext uri="{FF2B5EF4-FFF2-40B4-BE49-F238E27FC236}">
                <a16:creationId xmlns:a16="http://schemas.microsoft.com/office/drawing/2014/main" id="{01C3937A-9492-134E-9D83-52262A24C55E}"/>
              </a:ext>
            </a:extLst>
          </p:cNvPr>
          <p:cNvSpPr>
            <a:spLocks noGrp="1"/>
          </p:cNvSpPr>
          <p:nvPr>
            <p:ph sz="half" idx="2"/>
          </p:nvPr>
        </p:nvSpPr>
        <p:spPr/>
        <p:txBody>
          <a:bodyPr>
            <a:normAutofit fontScale="92500"/>
          </a:bodyPr>
          <a:lstStyle/>
          <a:p>
            <a:pPr marL="0" indent="0">
              <a:buNone/>
            </a:pPr>
            <a:r>
              <a:rPr lang="en-GB" sz="1600" dirty="0">
                <a:latin typeface="Consolas" panose="020B0609020204030204" pitchFamily="49" charset="0"/>
                <a:cs typeface="Consolas" panose="020B0609020204030204" pitchFamily="49" charset="0"/>
              </a:rPr>
              <a:t>int[] v1 = new int[8];</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int[] v2 = new int[8];</a:t>
            </a:r>
            <a:br>
              <a:rPr lang="en-GB" sz="1600" dirty="0">
                <a:latin typeface="Consolas" panose="020B0609020204030204" pitchFamily="49" charset="0"/>
                <a:cs typeface="Consolas" panose="020B0609020204030204" pitchFamily="49" charset="0"/>
              </a:rPr>
            </a:br>
            <a:br>
              <a:rPr lang="en-GB" sz="1600" dirty="0">
                <a:latin typeface="Consolas" panose="020B0609020204030204" pitchFamily="49" charset="0"/>
                <a:cs typeface="Consolas" panose="020B0609020204030204" pitchFamily="49" charset="0"/>
              </a:rPr>
            </a:br>
            <a:r>
              <a:rPr lang="en-GB" sz="1600" dirty="0" err="1">
                <a:latin typeface="Consolas" panose="020B0609020204030204" pitchFamily="49" charset="0"/>
                <a:cs typeface="Consolas" panose="020B0609020204030204" pitchFamily="49" charset="0"/>
              </a:rPr>
              <a:t>Arrays.</a:t>
            </a:r>
            <a:r>
              <a:rPr lang="en-GB" sz="1600" i="1" dirty="0" err="1">
                <a:latin typeface="Consolas" panose="020B0609020204030204" pitchFamily="49" charset="0"/>
                <a:cs typeface="Consolas" panose="020B0609020204030204" pitchFamily="49" charset="0"/>
              </a:rPr>
              <a:t>fill</a:t>
            </a:r>
            <a:r>
              <a:rPr lang="en-GB" sz="1600" dirty="0">
                <a:latin typeface="Consolas" panose="020B0609020204030204" pitchFamily="49" charset="0"/>
                <a:cs typeface="Consolas" panose="020B0609020204030204" pitchFamily="49" charset="0"/>
              </a:rPr>
              <a:t>(v1, 10);</a:t>
            </a:r>
            <a:br>
              <a:rPr lang="en-GB" sz="1600" dirty="0">
                <a:latin typeface="Consolas" panose="020B0609020204030204" pitchFamily="49" charset="0"/>
                <a:cs typeface="Consolas" panose="020B0609020204030204" pitchFamily="49" charset="0"/>
              </a:rPr>
            </a:br>
            <a:r>
              <a:rPr lang="en-GB" sz="1600" dirty="0" err="1">
                <a:latin typeface="Consolas" panose="020B0609020204030204" pitchFamily="49" charset="0"/>
                <a:cs typeface="Consolas" panose="020B0609020204030204" pitchFamily="49" charset="0"/>
              </a:rPr>
              <a:t>Arrays.</a:t>
            </a:r>
            <a:r>
              <a:rPr lang="en-GB" sz="1600" i="1" dirty="0" err="1">
                <a:latin typeface="Consolas" panose="020B0609020204030204" pitchFamily="49" charset="0"/>
                <a:cs typeface="Consolas" panose="020B0609020204030204" pitchFamily="49" charset="0"/>
              </a:rPr>
              <a:t>fill</a:t>
            </a:r>
            <a:r>
              <a:rPr lang="en-GB" sz="1600" dirty="0">
                <a:latin typeface="Consolas" panose="020B0609020204030204" pitchFamily="49" charset="0"/>
                <a:cs typeface="Consolas" panose="020B0609020204030204" pitchFamily="49" charset="0"/>
              </a:rPr>
              <a:t>(v2, 12);</a:t>
            </a:r>
            <a:br>
              <a:rPr lang="en-GB" sz="1600" dirty="0">
                <a:latin typeface="Consolas" panose="020B0609020204030204" pitchFamily="49" charset="0"/>
                <a:cs typeface="Consolas" panose="020B0609020204030204" pitchFamily="49" charset="0"/>
              </a:rPr>
            </a:br>
            <a:br>
              <a:rPr lang="en-GB" sz="1600" dirty="0">
                <a:latin typeface="Consolas" panose="020B0609020204030204" pitchFamily="49" charset="0"/>
                <a:cs typeface="Consolas" panose="020B0609020204030204" pitchFamily="49" charset="0"/>
              </a:rPr>
            </a:br>
            <a:r>
              <a:rPr lang="en-GB" sz="1600" dirty="0">
                <a:solidFill>
                  <a:schemeClr val="accent6">
                    <a:lumMod val="75000"/>
                  </a:schemeClr>
                </a:solidFill>
                <a:latin typeface="Consolas" panose="020B0609020204030204" pitchFamily="49" charset="0"/>
                <a:cs typeface="Consolas" panose="020B0609020204030204" pitchFamily="49" charset="0"/>
              </a:rPr>
              <a:t>// manual array copy</a:t>
            </a:r>
          </a:p>
          <a:p>
            <a:pPr marL="0" indent="0">
              <a:buNone/>
            </a:pPr>
            <a:r>
              <a:rPr lang="en-GB" sz="1600" dirty="0">
                <a:solidFill>
                  <a:schemeClr val="accent6">
                    <a:lumMod val="75000"/>
                  </a:schemeClr>
                </a:solidFill>
                <a:latin typeface="Consolas" panose="020B0609020204030204" pitchFamily="49" charset="0"/>
                <a:cs typeface="Consolas" panose="020B0609020204030204" pitchFamily="49" charset="0"/>
              </a:rPr>
              <a:t>// </a:t>
            </a:r>
            <a:r>
              <a:rPr lang="en-GB" sz="1600" dirty="0" err="1">
                <a:solidFill>
                  <a:schemeClr val="accent6">
                    <a:lumMod val="75000"/>
                  </a:schemeClr>
                </a:solidFill>
                <a:latin typeface="Consolas" panose="020B0609020204030204" pitchFamily="49" charset="0"/>
                <a:cs typeface="Consolas" panose="020B0609020204030204" pitchFamily="49" charset="0"/>
              </a:rPr>
              <a:t>System.</a:t>
            </a:r>
            <a:r>
              <a:rPr lang="en-GB" sz="1600" i="1" dirty="0" err="1">
                <a:solidFill>
                  <a:schemeClr val="accent6">
                    <a:lumMod val="75000"/>
                  </a:schemeClr>
                </a:solidFill>
                <a:latin typeface="Consolas" panose="020B0609020204030204" pitchFamily="49" charset="0"/>
                <a:cs typeface="Consolas" panose="020B0609020204030204" pitchFamily="49" charset="0"/>
              </a:rPr>
              <a:t>arraycopy</a:t>
            </a:r>
            <a:r>
              <a:rPr lang="en-GB" sz="1600" dirty="0">
                <a:solidFill>
                  <a:schemeClr val="accent6">
                    <a:lumMod val="75000"/>
                  </a:schemeClr>
                </a:solidFill>
                <a:latin typeface="Consolas" panose="020B0609020204030204" pitchFamily="49" charset="0"/>
                <a:cs typeface="Consolas" panose="020B0609020204030204" pitchFamily="49" charset="0"/>
              </a:rPr>
              <a:t>(v1, 0, v2, 4, 4);</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for (int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 0;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&lt; 4;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    v2[i+4] = v1[</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a:t>
            </a:r>
            <a:br>
              <a:rPr lang="en-GB" sz="1600" dirty="0">
                <a:latin typeface="Consolas" panose="020B0609020204030204" pitchFamily="49" charset="0"/>
                <a:cs typeface="Consolas" panose="020B0609020204030204" pitchFamily="49" charset="0"/>
              </a:rPr>
            </a:br>
            <a:br>
              <a:rPr lang="en-GB" sz="1600" dirty="0">
                <a:latin typeface="Consolas" panose="020B0609020204030204" pitchFamily="49" charset="0"/>
                <a:cs typeface="Consolas" panose="020B0609020204030204" pitchFamily="49" charset="0"/>
              </a:rPr>
            </a:br>
            <a:r>
              <a:rPr lang="en-GB" sz="1600" dirty="0" err="1">
                <a:latin typeface="Consolas" panose="020B0609020204030204" pitchFamily="49" charset="0"/>
                <a:cs typeface="Consolas" panose="020B0609020204030204" pitchFamily="49" charset="0"/>
              </a:rPr>
              <a:t>System.</a:t>
            </a:r>
            <a:r>
              <a:rPr lang="en-GB" sz="1600" i="1" dirty="0" err="1">
                <a:latin typeface="Consolas" panose="020B0609020204030204" pitchFamily="49" charset="0"/>
                <a:cs typeface="Consolas" panose="020B0609020204030204" pitchFamily="49" charset="0"/>
              </a:rPr>
              <a:t>out</a:t>
            </a:r>
            <a:r>
              <a:rPr lang="en-GB" sz="1600" dirty="0" err="1">
                <a:latin typeface="Consolas" panose="020B0609020204030204" pitchFamily="49" charset="0"/>
                <a:cs typeface="Consolas" panose="020B0609020204030204" pitchFamily="49" charset="0"/>
              </a:rPr>
              <a:t>.println</a:t>
            </a:r>
            <a:r>
              <a:rPr lang="en-GB" sz="1600" dirty="0">
                <a:latin typeface="Consolas" panose="020B0609020204030204" pitchFamily="49" charset="0"/>
                <a:cs typeface="Consolas" panose="020B0609020204030204" pitchFamily="49" charset="0"/>
              </a:rPr>
              <a:t>(</a:t>
            </a:r>
            <a:r>
              <a:rPr lang="en-GB" sz="1600" dirty="0" err="1">
                <a:latin typeface="Consolas" panose="020B0609020204030204" pitchFamily="49" charset="0"/>
                <a:cs typeface="Consolas" panose="020B0609020204030204" pitchFamily="49" charset="0"/>
              </a:rPr>
              <a:t>Arrays.</a:t>
            </a:r>
            <a:r>
              <a:rPr lang="en-GB" sz="1600" i="1" dirty="0" err="1">
                <a:latin typeface="Consolas" panose="020B0609020204030204" pitchFamily="49" charset="0"/>
                <a:cs typeface="Consolas" panose="020B0609020204030204" pitchFamily="49" charset="0"/>
              </a:rPr>
              <a:t>toString</a:t>
            </a:r>
            <a:r>
              <a:rPr lang="en-GB" sz="1600" dirty="0">
                <a:latin typeface="Consolas" panose="020B0609020204030204" pitchFamily="49" charset="0"/>
                <a:cs typeface="Consolas" panose="020B0609020204030204" pitchFamily="49" charset="0"/>
              </a:rPr>
              <a:t>(v1));</a:t>
            </a:r>
            <a:br>
              <a:rPr lang="en-GB" sz="1600" dirty="0">
                <a:latin typeface="Consolas" panose="020B0609020204030204" pitchFamily="49" charset="0"/>
                <a:cs typeface="Consolas" panose="020B0609020204030204" pitchFamily="49" charset="0"/>
              </a:rPr>
            </a:br>
            <a:r>
              <a:rPr lang="en-GB" sz="1600" dirty="0" err="1">
                <a:latin typeface="Consolas" panose="020B0609020204030204" pitchFamily="49" charset="0"/>
                <a:cs typeface="Consolas" panose="020B0609020204030204" pitchFamily="49" charset="0"/>
              </a:rPr>
              <a:t>System.</a:t>
            </a:r>
            <a:r>
              <a:rPr lang="en-GB" sz="1600" i="1" dirty="0" err="1">
                <a:latin typeface="Consolas" panose="020B0609020204030204" pitchFamily="49" charset="0"/>
                <a:cs typeface="Consolas" panose="020B0609020204030204" pitchFamily="49" charset="0"/>
              </a:rPr>
              <a:t>out</a:t>
            </a:r>
            <a:r>
              <a:rPr lang="en-GB" sz="1600" dirty="0" err="1">
                <a:latin typeface="Consolas" panose="020B0609020204030204" pitchFamily="49" charset="0"/>
                <a:cs typeface="Consolas" panose="020B0609020204030204" pitchFamily="49" charset="0"/>
              </a:rPr>
              <a:t>.println</a:t>
            </a:r>
            <a:r>
              <a:rPr lang="en-GB" sz="1600" dirty="0">
                <a:latin typeface="Consolas" panose="020B0609020204030204" pitchFamily="49" charset="0"/>
                <a:cs typeface="Consolas" panose="020B0609020204030204" pitchFamily="49" charset="0"/>
              </a:rPr>
              <a:t>(</a:t>
            </a:r>
            <a:r>
              <a:rPr lang="en-GB" sz="1600" dirty="0" err="1">
                <a:latin typeface="Consolas" panose="020B0609020204030204" pitchFamily="49" charset="0"/>
                <a:cs typeface="Consolas" panose="020B0609020204030204" pitchFamily="49" charset="0"/>
              </a:rPr>
              <a:t>Arrays.</a:t>
            </a:r>
            <a:r>
              <a:rPr lang="en-GB" sz="1600" i="1" dirty="0" err="1">
                <a:latin typeface="Consolas" panose="020B0609020204030204" pitchFamily="49" charset="0"/>
                <a:cs typeface="Consolas" panose="020B0609020204030204" pitchFamily="49" charset="0"/>
              </a:rPr>
              <a:t>toString</a:t>
            </a:r>
            <a:r>
              <a:rPr lang="en-GB" sz="1600" dirty="0">
                <a:latin typeface="Consolas" panose="020B0609020204030204" pitchFamily="49" charset="0"/>
                <a:cs typeface="Consolas" panose="020B0609020204030204" pitchFamily="49" charset="0"/>
              </a:rPr>
              <a:t>(v2));</a:t>
            </a:r>
            <a:endParaRPr lang="en-IT" sz="16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BBE3DB40-D3BB-334F-A8AF-CADED7BF98C7}"/>
              </a:ext>
            </a:extLst>
          </p:cNvPr>
          <p:cNvSpPr>
            <a:spLocks noGrp="1"/>
          </p:cNvSpPr>
          <p:nvPr>
            <p:ph type="sldNum" sz="quarter" idx="12"/>
          </p:nvPr>
        </p:nvSpPr>
        <p:spPr/>
        <p:txBody>
          <a:bodyPr/>
          <a:lstStyle/>
          <a:p>
            <a:fld id="{D2040F39-7941-49A4-B48D-F201B18B6351}" type="slidenum">
              <a:rPr lang="it-IT" smtClean="0"/>
              <a:pPr/>
              <a:t>45</a:t>
            </a:fld>
            <a:endParaRPr lang="it-IT" dirty="0"/>
          </a:p>
        </p:txBody>
      </p:sp>
    </p:spTree>
    <p:extLst>
      <p:ext uri="{BB962C8B-B14F-4D97-AF65-F5344CB8AC3E}">
        <p14:creationId xmlns:p14="http://schemas.microsoft.com/office/powerpoint/2010/main" val="4015065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13554-1F59-5545-98C1-0BCCA5632F00}"/>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8E3FF5CF-DFD2-FE48-92BE-28EFEFE4D0EC}"/>
              </a:ext>
            </a:extLst>
          </p:cNvPr>
          <p:cNvSpPr>
            <a:spLocks noGrp="1"/>
          </p:cNvSpPr>
          <p:nvPr>
            <p:ph idx="1"/>
          </p:nvPr>
        </p:nvSpPr>
        <p:spPr/>
        <p:txBody>
          <a:bodyPr>
            <a:normAutofit fontScale="85000" lnSpcReduction="20000"/>
          </a:bodyPr>
          <a:lstStyle/>
          <a:p>
            <a:pPr marL="0" indent="0">
              <a:buNone/>
            </a:pPr>
            <a:r>
              <a:rPr lang="it-IT" sz="1400" dirty="0">
                <a:latin typeface="Consolas" panose="020B0609020204030204" pitchFamily="49" charset="0"/>
                <a:cs typeface="Consolas" panose="020B0609020204030204" pitchFamily="49" charset="0"/>
              </a:rPr>
              <a:t>public </a:t>
            </a:r>
            <a:r>
              <a:rPr lang="it-IT" sz="1400" dirty="0" err="1">
                <a:latin typeface="Consolas" panose="020B0609020204030204" pitchFamily="49" charset="0"/>
                <a:cs typeface="Consolas" panose="020B0609020204030204" pitchFamily="49" charset="0"/>
              </a:rPr>
              <a:t>static</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void</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main</a:t>
            </a:r>
            <a:r>
              <a:rPr lang="it-IT" sz="1400" dirty="0">
                <a:latin typeface="Consolas" panose="020B0609020204030204" pitchFamily="49" charset="0"/>
                <a:cs typeface="Consolas" panose="020B0609020204030204" pitchFamily="49" charset="0"/>
              </a:rPr>
              <a:t>(</a:t>
            </a:r>
            <a:r>
              <a:rPr lang="it-IT" sz="1400" dirty="0" err="1">
                <a:latin typeface="Consolas" panose="020B0609020204030204" pitchFamily="49" charset="0"/>
                <a:cs typeface="Consolas" panose="020B0609020204030204" pitchFamily="49" charset="0"/>
              </a:rPr>
              <a:t>String</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main</a:t>
            </a: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Random </a:t>
            </a:r>
            <a:r>
              <a:rPr lang="it-IT" sz="1400" dirty="0" err="1">
                <a:latin typeface="Consolas" panose="020B0609020204030204" pitchFamily="49" charset="0"/>
                <a:cs typeface="Consolas" panose="020B0609020204030204" pitchFamily="49" charset="0"/>
              </a:rPr>
              <a:t>rnd</a:t>
            </a:r>
            <a:r>
              <a:rPr lang="it-IT" sz="1400" dirty="0">
                <a:latin typeface="Consolas" panose="020B0609020204030204" pitchFamily="49" charset="0"/>
                <a:cs typeface="Consolas" panose="020B0609020204030204" pitchFamily="49" charset="0"/>
              </a:rPr>
              <a:t> = new Random();</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v1 = new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[10];</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v2 = new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[10];</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Arrays.fill</a:t>
            </a:r>
            <a:r>
              <a:rPr lang="it-IT" sz="1400" dirty="0">
                <a:latin typeface="Consolas" panose="020B0609020204030204" pitchFamily="49" charset="0"/>
                <a:cs typeface="Consolas" panose="020B0609020204030204" pitchFamily="49" charset="0"/>
              </a:rPr>
              <a:t>(v1, 15);</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("v1 = " + </a:t>
            </a:r>
            <a:r>
              <a:rPr lang="it-IT" sz="1400" dirty="0" err="1">
                <a:latin typeface="Consolas" panose="020B0609020204030204" pitchFamily="49" charset="0"/>
                <a:cs typeface="Consolas" panose="020B0609020204030204" pitchFamily="49" charset="0"/>
              </a:rPr>
              <a:t>Arrays.toString</a:t>
            </a:r>
            <a:r>
              <a:rPr lang="it-IT" sz="1400" dirty="0">
                <a:latin typeface="Consolas" panose="020B0609020204030204" pitchFamily="49" charset="0"/>
                <a:cs typeface="Consolas" panose="020B0609020204030204" pitchFamily="49" charset="0"/>
              </a:rPr>
              <a:t>(v1));</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    for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i = 0; i &lt; v1.length; i++) {</a:t>
            </a:r>
          </a:p>
          <a:p>
            <a:pPr marL="0" indent="0">
              <a:buNone/>
            </a:pPr>
            <a:r>
              <a:rPr lang="it-IT" sz="1400" dirty="0">
                <a:latin typeface="Consolas" panose="020B0609020204030204" pitchFamily="49" charset="0"/>
                <a:cs typeface="Consolas" panose="020B0609020204030204" pitchFamily="49" charset="0"/>
              </a:rPr>
              <a:t>        v1[i] = </a:t>
            </a:r>
            <a:r>
              <a:rPr lang="it-IT" sz="1400" dirty="0" err="1">
                <a:latin typeface="Consolas" panose="020B0609020204030204" pitchFamily="49" charset="0"/>
                <a:cs typeface="Consolas" panose="020B0609020204030204" pitchFamily="49" charset="0"/>
              </a:rPr>
              <a:t>rnd.nextInt</a:t>
            </a:r>
            <a:r>
              <a:rPr lang="it-IT" sz="1400" dirty="0">
                <a:latin typeface="Consolas" panose="020B0609020204030204" pitchFamily="49" charset="0"/>
                <a:cs typeface="Consolas" panose="020B0609020204030204" pitchFamily="49" charset="0"/>
              </a:rPr>
              <a:t>(100);</a:t>
            </a:r>
          </a:p>
          <a:p>
            <a:pPr marL="0" indent="0">
              <a:buNone/>
            </a:pP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("v1 = " + </a:t>
            </a:r>
            <a:r>
              <a:rPr lang="it-IT" sz="1400" dirty="0" err="1">
                <a:latin typeface="Consolas" panose="020B0609020204030204" pitchFamily="49" charset="0"/>
                <a:cs typeface="Consolas" panose="020B0609020204030204" pitchFamily="49" charset="0"/>
              </a:rPr>
              <a:t>Arrays.toString</a:t>
            </a:r>
            <a:r>
              <a:rPr lang="it-IT" sz="1400" dirty="0">
                <a:latin typeface="Consolas" panose="020B0609020204030204" pitchFamily="49" charset="0"/>
                <a:cs typeface="Consolas" panose="020B0609020204030204" pitchFamily="49" charset="0"/>
              </a:rPr>
              <a:t>(v1));</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Arrays.sort</a:t>
            </a:r>
            <a:r>
              <a:rPr lang="it-IT" sz="1400" dirty="0">
                <a:latin typeface="Consolas" panose="020B0609020204030204" pitchFamily="49" charset="0"/>
                <a:cs typeface="Consolas" panose="020B0609020204030204" pitchFamily="49" charset="0"/>
              </a:rPr>
              <a:t>(v1);</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("v1 = " + </a:t>
            </a:r>
            <a:r>
              <a:rPr lang="it-IT" sz="1400" dirty="0" err="1">
                <a:latin typeface="Consolas" panose="020B0609020204030204" pitchFamily="49" charset="0"/>
                <a:cs typeface="Consolas" panose="020B0609020204030204" pitchFamily="49" charset="0"/>
              </a:rPr>
              <a:t>Arrays.toString</a:t>
            </a:r>
            <a:r>
              <a:rPr lang="it-IT" sz="1400" dirty="0">
                <a:latin typeface="Consolas" panose="020B0609020204030204" pitchFamily="49" charset="0"/>
                <a:cs typeface="Consolas" panose="020B0609020204030204" pitchFamily="49" charset="0"/>
              </a:rPr>
              <a:t>(v1));</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System.arraycopy</a:t>
            </a:r>
            <a:r>
              <a:rPr lang="it-IT" sz="1400" dirty="0">
                <a:latin typeface="Consolas" panose="020B0609020204030204" pitchFamily="49" charset="0"/>
                <a:cs typeface="Consolas" panose="020B0609020204030204" pitchFamily="49" charset="0"/>
              </a:rPr>
              <a:t>(v1, 0, v2, 0, 10);</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("v2 = " + </a:t>
            </a:r>
            <a:r>
              <a:rPr lang="it-IT" sz="1400" dirty="0" err="1">
                <a:latin typeface="Consolas" panose="020B0609020204030204" pitchFamily="49" charset="0"/>
                <a:cs typeface="Consolas" panose="020B0609020204030204" pitchFamily="49" charset="0"/>
              </a:rPr>
              <a:t>Arrays.toString</a:t>
            </a:r>
            <a:r>
              <a:rPr lang="it-IT" sz="1400" dirty="0">
                <a:latin typeface="Consolas" panose="020B0609020204030204" pitchFamily="49" charset="0"/>
                <a:cs typeface="Consolas" panose="020B0609020204030204" pitchFamily="49" charset="0"/>
              </a:rPr>
              <a:t>(v2));</a:t>
            </a:r>
          </a:p>
          <a:p>
            <a:pPr marL="0" indent="0">
              <a:buNone/>
            </a:pPr>
            <a:r>
              <a:rPr lang="it-IT" sz="1400" dirty="0">
                <a:latin typeface="Consolas" panose="020B0609020204030204" pitchFamily="49" charset="0"/>
                <a:cs typeface="Consolas" panose="020B0609020204030204" pitchFamily="49" charset="0"/>
              </a:rPr>
              <a:t>}</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v1 = [15, 15, 15, 15, 15, 15, 15, 15, 15, 15]</a:t>
            </a:r>
          </a:p>
          <a:p>
            <a:pPr marL="0" indent="0">
              <a:buNone/>
            </a:pPr>
            <a:r>
              <a:rPr lang="en-GB" sz="1400" dirty="0">
                <a:latin typeface="Consolas" panose="020B0609020204030204" pitchFamily="49" charset="0"/>
                <a:cs typeface="Consolas" panose="020B0609020204030204" pitchFamily="49" charset="0"/>
              </a:rPr>
              <a:t>v1 = [37, 48, 19, 66, 18, 41, 8, 35, 44, 16]</a:t>
            </a:r>
          </a:p>
          <a:p>
            <a:pPr marL="0" indent="0">
              <a:buNone/>
            </a:pPr>
            <a:r>
              <a:rPr lang="en-GB" sz="1400" dirty="0">
                <a:latin typeface="Consolas" panose="020B0609020204030204" pitchFamily="49" charset="0"/>
                <a:cs typeface="Consolas" panose="020B0609020204030204" pitchFamily="49" charset="0"/>
              </a:rPr>
              <a:t>v1 = [8, 16, 18, 19, 35, 37, 41, 44, 48, 66]</a:t>
            </a:r>
          </a:p>
          <a:p>
            <a:pPr marL="0" indent="0">
              <a:buNone/>
            </a:pPr>
            <a:r>
              <a:rPr lang="en-GB" sz="1400" dirty="0">
                <a:latin typeface="Consolas" panose="020B0609020204030204" pitchFamily="49" charset="0"/>
                <a:cs typeface="Consolas" panose="020B0609020204030204" pitchFamily="49" charset="0"/>
              </a:rPr>
              <a:t>v2 = [8, 16, 18, 19, 35, 37, 41, 44, 48, 66]</a:t>
            </a:r>
          </a:p>
        </p:txBody>
      </p:sp>
      <p:sp>
        <p:nvSpPr>
          <p:cNvPr id="4" name="Slide Number Placeholder 3">
            <a:extLst>
              <a:ext uri="{FF2B5EF4-FFF2-40B4-BE49-F238E27FC236}">
                <a16:creationId xmlns:a16="http://schemas.microsoft.com/office/drawing/2014/main" id="{BBE3DB40-D3BB-334F-A8AF-CADED7BF98C7}"/>
              </a:ext>
            </a:extLst>
          </p:cNvPr>
          <p:cNvSpPr>
            <a:spLocks noGrp="1"/>
          </p:cNvSpPr>
          <p:nvPr>
            <p:ph type="sldNum" sz="quarter" idx="12"/>
          </p:nvPr>
        </p:nvSpPr>
        <p:spPr/>
        <p:txBody>
          <a:bodyPr/>
          <a:lstStyle/>
          <a:p>
            <a:fld id="{D2040F39-7941-49A4-B48D-F201B18B6351}" type="slidenum">
              <a:rPr lang="it-IT" smtClean="0"/>
              <a:pPr/>
              <a:t>46</a:t>
            </a:fld>
            <a:endParaRPr lang="it-IT" dirty="0"/>
          </a:p>
        </p:txBody>
      </p:sp>
    </p:spTree>
    <p:extLst>
      <p:ext uri="{BB962C8B-B14F-4D97-AF65-F5344CB8AC3E}">
        <p14:creationId xmlns:p14="http://schemas.microsoft.com/office/powerpoint/2010/main" val="13132867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Strings</a:t>
            </a:r>
            <a:endParaRPr lang="it-IT" dirty="0"/>
          </a:p>
        </p:txBody>
      </p:sp>
    </p:spTree>
    <p:extLst>
      <p:ext uri="{BB962C8B-B14F-4D97-AF65-F5344CB8AC3E}">
        <p14:creationId xmlns:p14="http://schemas.microsoft.com/office/powerpoint/2010/main" val="15086088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sp>
        <p:nvSpPr>
          <p:cNvPr id="3" name="Content Placeholder 2"/>
          <p:cNvSpPr>
            <a:spLocks noGrp="1"/>
          </p:cNvSpPr>
          <p:nvPr>
            <p:ph sz="half" idx="1"/>
          </p:nvPr>
        </p:nvSpPr>
        <p:spPr/>
        <p:txBody>
          <a:bodyPr>
            <a:normAutofit/>
          </a:bodyPr>
          <a:lstStyle/>
          <a:p>
            <a:r>
              <a:rPr lang="en-US" sz="2800" dirty="0"/>
              <a:t>In C char[] == string</a:t>
            </a:r>
            <a:endParaRPr lang="en-US" sz="2000" dirty="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char s[] = “literal”;</a:t>
            </a:r>
          </a:p>
          <a:p>
            <a:pPr marL="0" indent="0">
              <a:buNone/>
            </a:pPr>
            <a:endParaRPr lang="en-US" sz="2800" dirty="0"/>
          </a:p>
          <a:p>
            <a:pPr marL="0" indent="0">
              <a:buNone/>
            </a:pPr>
            <a:endParaRPr lang="en-US" sz="2800" dirty="0"/>
          </a:p>
          <a:p>
            <a:pPr marL="0" indent="0">
              <a:buNone/>
            </a:pPr>
            <a:endParaRPr lang="en-US" sz="2800" dirty="0"/>
          </a:p>
        </p:txBody>
      </p:sp>
      <p:sp>
        <p:nvSpPr>
          <p:cNvPr id="5" name="Content Placeholder 4">
            <a:extLst>
              <a:ext uri="{FF2B5EF4-FFF2-40B4-BE49-F238E27FC236}">
                <a16:creationId xmlns:a16="http://schemas.microsoft.com/office/drawing/2014/main" id="{1E43F2E1-B11F-9B4F-8CBC-ACBBEB089126}"/>
              </a:ext>
            </a:extLst>
          </p:cNvPr>
          <p:cNvSpPr>
            <a:spLocks noGrp="1"/>
          </p:cNvSpPr>
          <p:nvPr>
            <p:ph sz="half" idx="2"/>
          </p:nvPr>
        </p:nvSpPr>
        <p:spPr/>
        <p:txBody>
          <a:bodyPr/>
          <a:lstStyle/>
          <a:p>
            <a:r>
              <a:rPr lang="en-US" dirty="0"/>
              <a:t>In Java </a:t>
            </a:r>
            <a:r>
              <a:rPr lang="en-US" dirty="0">
                <a:solidFill>
                  <a:schemeClr val="accent6">
                    <a:lumMod val="75000"/>
                  </a:schemeClr>
                </a:solidFill>
              </a:rPr>
              <a:t>char[] != String</a:t>
            </a:r>
          </a:p>
          <a:p>
            <a:r>
              <a:rPr lang="en-US" dirty="0"/>
              <a:t>More specifically, in Java, Strings are instances (objects) of a specific class (</a:t>
            </a:r>
            <a:r>
              <a:rPr lang="en-US" dirty="0" err="1"/>
              <a:t>java.lang.String</a:t>
            </a:r>
            <a:r>
              <a:rPr lang="en-US" dirty="0"/>
              <a:t>)</a:t>
            </a:r>
          </a:p>
          <a:p>
            <a:r>
              <a:rPr lang="en-US" dirty="0">
                <a:solidFill>
                  <a:schemeClr val="accent6">
                    <a:lumMod val="75000"/>
                  </a:schemeClr>
                </a:solidFill>
              </a:rPr>
              <a:t>Strings are immutable objects</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char[] s = {'</a:t>
            </a:r>
            <a:r>
              <a:rPr lang="en-US" sz="2000" dirty="0" err="1">
                <a:latin typeface="Consolas" panose="020B0609020204030204" pitchFamily="49" charset="0"/>
                <a:cs typeface="Consolas" panose="020B0609020204030204" pitchFamily="49" charset="0"/>
              </a:rPr>
              <a:t>h','e','l','l','o</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String s = “hello”;</a:t>
            </a:r>
          </a:p>
          <a:p>
            <a:pPr marL="0" indent="0">
              <a:buNone/>
            </a:pPr>
            <a:r>
              <a:rPr lang="en-US" sz="2000" dirty="0">
                <a:latin typeface="Consolas" panose="020B0609020204030204" pitchFamily="49" charset="0"/>
                <a:cs typeface="Consolas" panose="020B0609020204030204" pitchFamily="49" charset="0"/>
              </a:rPr>
              <a:t>String s = new String(“Hello”);</a:t>
            </a:r>
          </a:p>
          <a:p>
            <a:endParaRPr lang="en-IT"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48</a:t>
            </a:fld>
            <a:endParaRPr lang="it-IT" dirty="0"/>
          </a:p>
        </p:txBody>
      </p:sp>
    </p:spTree>
    <p:extLst>
      <p:ext uri="{BB962C8B-B14F-4D97-AF65-F5344CB8AC3E}">
        <p14:creationId xmlns:p14="http://schemas.microsoft.com/office/powerpoint/2010/main" val="31978993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3284AB-FE1F-3B43-9AA0-FB1A6A54EA2C}"/>
              </a:ext>
            </a:extLst>
          </p:cNvPr>
          <p:cNvSpPr>
            <a:spLocks noGrp="1"/>
          </p:cNvSpPr>
          <p:nvPr>
            <p:ph type="title"/>
          </p:nvPr>
        </p:nvSpPr>
        <p:spPr/>
        <p:txBody>
          <a:bodyPr/>
          <a:lstStyle/>
          <a:p>
            <a:r>
              <a:rPr lang="it-IT" dirty="0" err="1"/>
              <a:t>Strings</a:t>
            </a:r>
            <a:r>
              <a:rPr lang="it-IT" dirty="0"/>
              <a:t> in </a:t>
            </a:r>
            <a:r>
              <a:rPr lang="it-IT" dirty="0" err="1"/>
              <a:t>memory</a:t>
            </a:r>
            <a:endParaRPr lang="en-IT" dirty="0"/>
          </a:p>
        </p:txBody>
      </p:sp>
      <p:sp>
        <p:nvSpPr>
          <p:cNvPr id="6" name="Content Placeholder 5">
            <a:extLst>
              <a:ext uri="{FF2B5EF4-FFF2-40B4-BE49-F238E27FC236}">
                <a16:creationId xmlns:a16="http://schemas.microsoft.com/office/drawing/2014/main" id="{08BA7E74-3A12-C84E-9C0C-18AC86B76B37}"/>
              </a:ext>
            </a:extLst>
          </p:cNvPr>
          <p:cNvSpPr>
            <a:spLocks noGrp="1"/>
          </p:cNvSpPr>
          <p:nvPr>
            <p:ph sz="half" idx="1"/>
          </p:nvPr>
        </p:nvSpPr>
        <p:spPr/>
        <p:txBody>
          <a:bodyPr>
            <a:normAutofit fontScale="92500" lnSpcReduction="20000"/>
          </a:bodyPr>
          <a:lstStyle/>
          <a:p>
            <a:r>
              <a:rPr lang="it-IT" sz="2200" dirty="0" err="1"/>
              <a:t>When</a:t>
            </a:r>
            <a:r>
              <a:rPr lang="it-IT" sz="2200" dirty="0"/>
              <a:t> </a:t>
            </a:r>
            <a:r>
              <a:rPr lang="it-IT" sz="2200" dirty="0" err="1"/>
              <a:t>created</a:t>
            </a:r>
            <a:r>
              <a:rPr lang="it-IT" sz="2200" dirty="0"/>
              <a:t> </a:t>
            </a:r>
            <a:r>
              <a:rPr lang="it-IT" sz="2200" dirty="0" err="1"/>
              <a:t>using</a:t>
            </a:r>
            <a:r>
              <a:rPr lang="it-IT" sz="2200" dirty="0"/>
              <a:t> </a:t>
            </a:r>
            <a:r>
              <a:rPr lang="it-IT" sz="2200" dirty="0" err="1"/>
              <a:t>String</a:t>
            </a:r>
            <a:r>
              <a:rPr lang="it-IT" sz="2200" dirty="0"/>
              <a:t> </a:t>
            </a:r>
            <a:r>
              <a:rPr lang="it-IT" sz="2200" dirty="0" err="1"/>
              <a:t>s</a:t>
            </a:r>
            <a:r>
              <a:rPr lang="it-IT" sz="2200" dirty="0"/>
              <a:t> = </a:t>
            </a:r>
            <a:r>
              <a:rPr lang="it-IT" sz="2200" dirty="0">
                <a:latin typeface="Consolas" panose="020B0609020204030204" pitchFamily="49" charset="0"/>
                <a:cs typeface="Consolas" panose="020B0609020204030204" pitchFamily="49" charset="0"/>
              </a:rPr>
              <a:t>"</a:t>
            </a:r>
            <a:r>
              <a:rPr lang="it-IT" sz="2200" dirty="0" err="1">
                <a:latin typeface="Consolas" panose="020B0609020204030204" pitchFamily="49" charset="0"/>
                <a:cs typeface="Consolas" panose="020B0609020204030204" pitchFamily="49" charset="0"/>
              </a:rPr>
              <a:t>something</a:t>
            </a:r>
            <a:r>
              <a:rPr lang="it-IT" sz="2200" dirty="0">
                <a:latin typeface="Consolas" panose="020B0609020204030204" pitchFamily="49" charset="0"/>
                <a:cs typeface="Consolas" panose="020B0609020204030204" pitchFamily="49" charset="0"/>
              </a:rPr>
              <a:t>"; </a:t>
            </a:r>
            <a:r>
              <a:rPr lang="it-IT" sz="2200" dirty="0" err="1"/>
              <a:t>they</a:t>
            </a:r>
            <a:r>
              <a:rPr lang="it-IT" sz="2200" dirty="0"/>
              <a:t> are </a:t>
            </a:r>
            <a:r>
              <a:rPr lang="it-IT" sz="2200" dirty="0" err="1"/>
              <a:t>stored</a:t>
            </a:r>
            <a:r>
              <a:rPr lang="it-IT" sz="2200" dirty="0"/>
              <a:t> in a special pool in </a:t>
            </a:r>
            <a:r>
              <a:rPr lang="it-IT" sz="2200" dirty="0" err="1"/>
              <a:t>which</a:t>
            </a:r>
            <a:r>
              <a:rPr lang="it-IT" sz="2200" dirty="0"/>
              <a:t> the </a:t>
            </a:r>
            <a:r>
              <a:rPr lang="it-IT" sz="2200" dirty="0" err="1"/>
              <a:t>same</a:t>
            </a:r>
            <a:r>
              <a:rPr lang="it-IT" sz="2200" dirty="0"/>
              <a:t> </a:t>
            </a:r>
            <a:r>
              <a:rPr lang="it-IT" sz="2200" dirty="0" err="1"/>
              <a:t>string</a:t>
            </a:r>
            <a:r>
              <a:rPr lang="it-IT" sz="2200" dirty="0"/>
              <a:t> </a:t>
            </a:r>
            <a:r>
              <a:rPr lang="it-IT" sz="2200" dirty="0" err="1"/>
              <a:t>is</a:t>
            </a:r>
            <a:r>
              <a:rPr lang="it-IT" sz="2200" dirty="0"/>
              <a:t> </a:t>
            </a:r>
            <a:r>
              <a:rPr lang="it-IT" sz="2200" dirty="0" err="1"/>
              <a:t>stored</a:t>
            </a:r>
            <a:r>
              <a:rPr lang="it-IT" sz="2200" dirty="0"/>
              <a:t> </a:t>
            </a:r>
            <a:r>
              <a:rPr lang="it-IT" sz="2200" dirty="0" err="1"/>
              <a:t>only</a:t>
            </a:r>
            <a:r>
              <a:rPr lang="it-IT" sz="2200" dirty="0"/>
              <a:t> once</a:t>
            </a:r>
            <a:endParaRPr lang="it-IT" sz="2200" dirty="0">
              <a:latin typeface="Consolas" panose="020B0609020204030204" pitchFamily="49" charset="0"/>
              <a:cs typeface="Consolas" panose="020B0609020204030204" pitchFamily="49" charset="0"/>
            </a:endParaRPr>
          </a:p>
          <a:p>
            <a:pPr marL="0" indent="0" algn="just" fontAlgn="base">
              <a:buNone/>
            </a:pPr>
            <a:endParaRPr lang="it-IT" sz="1600" dirty="0">
              <a:latin typeface="Consolas" panose="020B0609020204030204" pitchFamily="49" charset="0"/>
              <a:cs typeface="Consolas" panose="020B0609020204030204" pitchFamily="49" charset="0"/>
            </a:endParaRPr>
          </a:p>
          <a:p>
            <a:pPr marL="0" indent="0" algn="just" fontAlgn="base">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memory</a:t>
            </a:r>
            <a:r>
              <a:rPr lang="it-IT" sz="1600" dirty="0">
                <a:latin typeface="Consolas" panose="020B0609020204030204" pitchFamily="49" charset="0"/>
                <a:cs typeface="Consolas" panose="020B0609020204030204" pitchFamily="49" charset="0"/>
              </a:rPr>
              <a:t> use</a:t>
            </a:r>
          </a:p>
          <a:p>
            <a:pPr marL="0" indent="0" algn="just" fontAlgn="base">
              <a:buNone/>
            </a:pPr>
            <a:r>
              <a:rPr lang="it-IT" sz="1600" dirty="0" err="1">
                <a:latin typeface="Consolas" panose="020B0609020204030204" pitchFamily="49" charset="0"/>
                <a:cs typeface="Consolas" panose="020B0609020204030204" pitchFamily="49" charset="0"/>
              </a:rPr>
              <a:t>String</a:t>
            </a:r>
            <a:r>
              <a:rPr lang="it-IT" sz="1600" dirty="0">
                <a:latin typeface="Consolas" panose="020B0609020204030204" pitchFamily="49" charset="0"/>
                <a:cs typeface="Consolas" panose="020B0609020204030204" pitchFamily="49" charset="0"/>
              </a:rPr>
              <a:t> first = "</a:t>
            </a:r>
            <a:r>
              <a:rPr lang="it-IT" sz="1600" dirty="0" err="1">
                <a:latin typeface="Consolas" panose="020B0609020204030204" pitchFamily="49" charset="0"/>
                <a:cs typeface="Consolas" panose="020B0609020204030204" pitchFamily="49" charset="0"/>
              </a:rPr>
              <a:t>Baeldung</a:t>
            </a:r>
            <a:r>
              <a:rPr lang="it-IT" sz="1600" dirty="0">
                <a:latin typeface="Consolas" panose="020B0609020204030204" pitchFamily="49" charset="0"/>
                <a:cs typeface="Consolas" panose="020B0609020204030204" pitchFamily="49" charset="0"/>
              </a:rPr>
              <a:t>";</a:t>
            </a:r>
          </a:p>
          <a:p>
            <a:pPr marL="0" indent="0" algn="just" fontAlgn="base">
              <a:buNone/>
            </a:pPr>
            <a:r>
              <a:rPr lang="it-IT" sz="1600" dirty="0">
                <a:latin typeface="Consolas" panose="020B0609020204030204" pitchFamily="49" charset="0"/>
                <a:cs typeface="Consolas" panose="020B0609020204030204" pitchFamily="49" charset="0"/>
              </a:rPr>
              <a:t> </a:t>
            </a:r>
          </a:p>
          <a:p>
            <a:pPr marL="0" indent="0" algn="just" fontAlgn="base">
              <a:buNone/>
            </a:pPr>
            <a:r>
              <a:rPr lang="it-IT" sz="1600" dirty="0">
                <a:latin typeface="Consolas" panose="020B0609020204030204" pitchFamily="49" charset="0"/>
                <a:cs typeface="Consolas" panose="020B0609020204030204" pitchFamily="49" charset="0"/>
              </a:rPr>
              <a:t>// no </a:t>
            </a:r>
            <a:r>
              <a:rPr lang="it-IT" sz="1600" dirty="0" err="1">
                <a:latin typeface="Consolas" panose="020B0609020204030204" pitchFamily="49" charset="0"/>
                <a:cs typeface="Consolas" panose="020B0609020204030204" pitchFamily="49" charset="0"/>
              </a:rPr>
              <a:t>actual</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memory</a:t>
            </a:r>
            <a:r>
              <a:rPr lang="it-IT" sz="1600" dirty="0">
                <a:latin typeface="Consolas" panose="020B0609020204030204" pitchFamily="49" charset="0"/>
                <a:cs typeface="Consolas" panose="020B0609020204030204" pitchFamily="49" charset="0"/>
              </a:rPr>
              <a:t> use</a:t>
            </a:r>
          </a:p>
          <a:p>
            <a:pPr marL="0" indent="0" algn="just" fontAlgn="base">
              <a:buNone/>
            </a:pPr>
            <a:r>
              <a:rPr lang="it-IT" sz="1600" dirty="0" err="1">
                <a:latin typeface="Consolas" panose="020B0609020204030204" pitchFamily="49" charset="0"/>
                <a:cs typeface="Consolas" panose="020B0609020204030204" pitchFamily="49" charset="0"/>
              </a:rPr>
              <a:t>String</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second</a:t>
            </a:r>
            <a:r>
              <a:rPr lang="it-IT" sz="1600" dirty="0">
                <a:latin typeface="Consolas" panose="020B0609020204030204" pitchFamily="49" charset="0"/>
                <a:cs typeface="Consolas" panose="020B0609020204030204" pitchFamily="49" charset="0"/>
              </a:rPr>
              <a:t> = "</a:t>
            </a:r>
            <a:r>
              <a:rPr lang="it-IT" sz="1600" dirty="0" err="1">
                <a:latin typeface="Consolas" panose="020B0609020204030204" pitchFamily="49" charset="0"/>
                <a:cs typeface="Consolas" panose="020B0609020204030204" pitchFamily="49" charset="0"/>
              </a:rPr>
              <a:t>Baeldung</a:t>
            </a:r>
            <a:r>
              <a:rPr lang="it-IT" sz="1600" dirty="0">
                <a:latin typeface="Consolas" panose="020B0609020204030204" pitchFamily="49" charset="0"/>
                <a:cs typeface="Consolas" panose="020B0609020204030204" pitchFamily="49" charset="0"/>
              </a:rPr>
              <a:t>"; 				</a:t>
            </a:r>
          </a:p>
          <a:p>
            <a:pPr marL="0" indent="0" algn="just" fontAlgn="base">
              <a:buNone/>
            </a:pPr>
            <a:endParaRPr lang="it-IT" sz="1600" dirty="0">
              <a:latin typeface="Consolas" panose="020B0609020204030204" pitchFamily="49" charset="0"/>
              <a:cs typeface="Consolas" panose="020B0609020204030204" pitchFamily="49" charset="0"/>
            </a:endParaRPr>
          </a:p>
          <a:p>
            <a:pPr marL="0" indent="0" algn="just" fontAlgn="base">
              <a:buNone/>
            </a:pPr>
            <a:r>
              <a:rPr lang="it-IT" sz="1600" dirty="0">
                <a:latin typeface="Consolas" panose="020B0609020204030204" pitchFamily="49" charset="0"/>
                <a:cs typeface="Consolas" panose="020B0609020204030204" pitchFamily="49" charset="0"/>
              </a:rPr>
              <a:t>// True</a:t>
            </a:r>
          </a:p>
          <a:p>
            <a:pPr marL="0" indent="0" algn="just" fontAlgn="base">
              <a:buNone/>
            </a:pPr>
            <a:r>
              <a:rPr lang="it-IT" sz="1600" dirty="0" err="1">
                <a:latin typeface="Consolas" panose="020B0609020204030204" pitchFamily="49" charset="0"/>
                <a:cs typeface="Consolas" panose="020B0609020204030204" pitchFamily="49" charset="0"/>
              </a:rPr>
              <a:t>System.out.println</a:t>
            </a:r>
            <a:r>
              <a:rPr lang="it-IT" sz="1600" dirty="0">
                <a:latin typeface="Consolas" panose="020B0609020204030204" pitchFamily="49" charset="0"/>
                <a:cs typeface="Consolas" panose="020B0609020204030204" pitchFamily="49" charset="0"/>
              </a:rPr>
              <a:t>(first == </a:t>
            </a:r>
            <a:r>
              <a:rPr lang="it-IT" sz="1600" dirty="0" err="1">
                <a:latin typeface="Consolas" panose="020B0609020204030204" pitchFamily="49" charset="0"/>
                <a:cs typeface="Consolas" panose="020B0609020204030204" pitchFamily="49" charset="0"/>
              </a:rPr>
              <a:t>second</a:t>
            </a:r>
            <a:r>
              <a:rPr lang="it-IT" sz="1600" dirty="0">
                <a:latin typeface="Consolas" panose="020B0609020204030204" pitchFamily="49" charset="0"/>
                <a:cs typeface="Consolas" panose="020B0609020204030204" pitchFamily="49" charset="0"/>
              </a:rPr>
              <a:t>);  </a:t>
            </a:r>
          </a:p>
          <a:p>
            <a:endParaRPr lang="en-IT" sz="1600" dirty="0"/>
          </a:p>
        </p:txBody>
      </p:sp>
      <p:sp>
        <p:nvSpPr>
          <p:cNvPr id="7" name="Content Placeholder 6">
            <a:extLst>
              <a:ext uri="{FF2B5EF4-FFF2-40B4-BE49-F238E27FC236}">
                <a16:creationId xmlns:a16="http://schemas.microsoft.com/office/drawing/2014/main" id="{412FFCD5-14F9-C941-AA8E-3F5CB3A266AA}"/>
              </a:ext>
            </a:extLst>
          </p:cNvPr>
          <p:cNvSpPr>
            <a:spLocks noGrp="1"/>
          </p:cNvSpPr>
          <p:nvPr>
            <p:ph sz="half" idx="2"/>
          </p:nvPr>
        </p:nvSpPr>
        <p:spPr/>
        <p:txBody>
          <a:bodyPr>
            <a:normAutofit fontScale="92500" lnSpcReduction="20000"/>
          </a:bodyPr>
          <a:lstStyle/>
          <a:p>
            <a:r>
              <a:rPr lang="it-IT" sz="2200" dirty="0" err="1"/>
              <a:t>When</a:t>
            </a:r>
            <a:r>
              <a:rPr lang="it-IT" sz="2200" dirty="0"/>
              <a:t> </a:t>
            </a:r>
            <a:r>
              <a:rPr lang="it-IT" sz="2200" dirty="0" err="1"/>
              <a:t>created</a:t>
            </a:r>
            <a:r>
              <a:rPr lang="it-IT" sz="2200" dirty="0"/>
              <a:t> </a:t>
            </a:r>
            <a:r>
              <a:rPr lang="it-IT" sz="2200" dirty="0" err="1"/>
              <a:t>using</a:t>
            </a:r>
            <a:r>
              <a:rPr lang="it-IT" sz="2200" dirty="0"/>
              <a:t> the </a:t>
            </a:r>
            <a:r>
              <a:rPr lang="it-IT" sz="2200" dirty="0">
                <a:solidFill>
                  <a:schemeClr val="accent6">
                    <a:lumMod val="75000"/>
                  </a:schemeClr>
                </a:solidFill>
              </a:rPr>
              <a:t>new</a:t>
            </a:r>
            <a:r>
              <a:rPr lang="it-IT" sz="2200" dirty="0"/>
              <a:t> operator, </a:t>
            </a:r>
            <a:r>
              <a:rPr lang="it-IT" sz="2200" dirty="0" err="1"/>
              <a:t>Strings</a:t>
            </a:r>
            <a:r>
              <a:rPr lang="it-IT" sz="2200" dirty="0"/>
              <a:t> are </a:t>
            </a:r>
            <a:r>
              <a:rPr lang="it-IT" sz="2200" dirty="0" err="1"/>
              <a:t>stored</a:t>
            </a:r>
            <a:r>
              <a:rPr lang="it-IT" sz="2200" dirty="0"/>
              <a:t> in </a:t>
            </a:r>
            <a:r>
              <a:rPr lang="it-IT" sz="2200" dirty="0" err="1"/>
              <a:t>memory</a:t>
            </a:r>
            <a:r>
              <a:rPr lang="it-IT" sz="2200" dirty="0"/>
              <a:t> (</a:t>
            </a:r>
            <a:r>
              <a:rPr lang="it-IT" sz="2200" dirty="0" err="1"/>
              <a:t>heap</a:t>
            </a:r>
            <a:r>
              <a:rPr lang="it-IT" sz="2200" dirty="0"/>
              <a:t>) </a:t>
            </a:r>
            <a:r>
              <a:rPr lang="it-IT" sz="2200" dirty="0" err="1"/>
              <a:t>as</a:t>
            </a:r>
            <a:r>
              <a:rPr lang="it-IT" sz="2200" dirty="0"/>
              <a:t> standard </a:t>
            </a:r>
            <a:r>
              <a:rPr lang="it-IT" sz="2200" dirty="0" err="1"/>
              <a:t>objects</a:t>
            </a:r>
            <a:endParaRPr lang="it-IT" sz="2200" dirty="0"/>
          </a:p>
          <a:p>
            <a:pPr marL="0" indent="0">
              <a:buNone/>
            </a:pPr>
            <a:endParaRPr lang="it-IT" sz="1600" dirty="0">
              <a:latin typeface="Consolas" panose="020B0609020204030204" pitchFamily="49" charset="0"/>
              <a:cs typeface="Consolas" panose="020B0609020204030204" pitchFamily="49" charset="0"/>
            </a:endParaRP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memory</a:t>
            </a:r>
            <a:r>
              <a:rPr lang="it-IT" sz="1600" dirty="0">
                <a:latin typeface="Consolas" panose="020B0609020204030204" pitchFamily="49" charset="0"/>
                <a:cs typeface="Consolas" panose="020B0609020204030204" pitchFamily="49" charset="0"/>
              </a:rPr>
              <a:t> use</a:t>
            </a:r>
          </a:p>
          <a:p>
            <a:pPr marL="0" indent="0">
              <a:buNone/>
            </a:pPr>
            <a:r>
              <a:rPr lang="it-IT" sz="1600" dirty="0" err="1">
                <a:latin typeface="Consolas" panose="020B0609020204030204" pitchFamily="49" charset="0"/>
                <a:cs typeface="Consolas" panose="020B0609020204030204" pitchFamily="49" charset="0"/>
              </a:rPr>
              <a:t>String</a:t>
            </a:r>
            <a:r>
              <a:rPr lang="it-IT" sz="1600" dirty="0">
                <a:latin typeface="Consolas" panose="020B0609020204030204" pitchFamily="49" charset="0"/>
                <a:cs typeface="Consolas" panose="020B0609020204030204" pitchFamily="49" charset="0"/>
              </a:rPr>
              <a:t> first = new </a:t>
            </a:r>
            <a:r>
              <a:rPr lang="it-IT" sz="1600" dirty="0" err="1">
                <a:latin typeface="Consolas" panose="020B0609020204030204" pitchFamily="49" charset="0"/>
                <a:cs typeface="Consolas" panose="020B0609020204030204" pitchFamily="49" charset="0"/>
              </a:rPr>
              <a:t>String</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Baeldung</a:t>
            </a:r>
            <a:r>
              <a:rPr lang="it-IT" sz="1600" dirty="0">
                <a:latin typeface="Consolas" panose="020B0609020204030204" pitchFamily="49" charset="0"/>
                <a:cs typeface="Consolas" panose="020B0609020204030204" pitchFamily="49" charset="0"/>
              </a:rPr>
              <a:t>");</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memory</a:t>
            </a:r>
            <a:r>
              <a:rPr lang="it-IT" sz="1600" dirty="0">
                <a:latin typeface="Consolas" panose="020B0609020204030204" pitchFamily="49" charset="0"/>
                <a:cs typeface="Consolas" panose="020B0609020204030204" pitchFamily="49" charset="0"/>
              </a:rPr>
              <a:t> use</a:t>
            </a:r>
          </a:p>
          <a:p>
            <a:pPr marL="0" indent="0">
              <a:buNone/>
            </a:pPr>
            <a:r>
              <a:rPr lang="it-IT" sz="1600" dirty="0" err="1">
                <a:latin typeface="Consolas" panose="020B0609020204030204" pitchFamily="49" charset="0"/>
                <a:cs typeface="Consolas" panose="020B0609020204030204" pitchFamily="49" charset="0"/>
              </a:rPr>
              <a:t>String</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second</a:t>
            </a:r>
            <a:r>
              <a:rPr lang="it-IT" sz="1600" dirty="0">
                <a:latin typeface="Consolas" panose="020B0609020204030204" pitchFamily="49" charset="0"/>
                <a:cs typeface="Consolas" panose="020B0609020204030204" pitchFamily="49" charset="0"/>
              </a:rPr>
              <a:t> = new </a:t>
            </a:r>
            <a:r>
              <a:rPr lang="it-IT" sz="1600" dirty="0" err="1">
                <a:latin typeface="Consolas" panose="020B0609020204030204" pitchFamily="49" charset="0"/>
                <a:cs typeface="Consolas" panose="020B0609020204030204" pitchFamily="49" charset="0"/>
              </a:rPr>
              <a:t>String</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Baeldung</a:t>
            </a:r>
            <a:r>
              <a:rPr lang="it-IT" sz="1600" dirty="0">
                <a:latin typeface="Consolas" panose="020B0609020204030204" pitchFamily="49" charset="0"/>
                <a:cs typeface="Consolas" panose="020B0609020204030204" pitchFamily="49" charset="0"/>
              </a:rPr>
              <a:t>");</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memory</a:t>
            </a:r>
            <a:r>
              <a:rPr lang="it-IT" sz="1600" dirty="0">
                <a:latin typeface="Consolas" panose="020B0609020204030204" pitchFamily="49" charset="0"/>
                <a:cs typeface="Consolas" panose="020B0609020204030204" pitchFamily="49" charset="0"/>
              </a:rPr>
              <a:t> use</a:t>
            </a:r>
          </a:p>
          <a:p>
            <a:pPr marL="0" indent="0">
              <a:buNone/>
            </a:pPr>
            <a:r>
              <a:rPr lang="it-IT" sz="1600" dirty="0" err="1">
                <a:latin typeface="Consolas" panose="020B0609020204030204" pitchFamily="49" charset="0"/>
                <a:cs typeface="Consolas" panose="020B0609020204030204" pitchFamily="49" charset="0"/>
              </a:rPr>
              <a:t>String</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third</a:t>
            </a:r>
            <a:r>
              <a:rPr lang="it-IT" sz="1600" dirty="0">
                <a:latin typeface="Consolas" panose="020B0609020204030204" pitchFamily="49" charset="0"/>
                <a:cs typeface="Consolas" panose="020B0609020204030204" pitchFamily="49" charset="0"/>
              </a:rPr>
              <a:t> = "</a:t>
            </a:r>
            <a:r>
              <a:rPr lang="it-IT" sz="1600" dirty="0" err="1">
                <a:latin typeface="Consolas" panose="020B0609020204030204" pitchFamily="49" charset="0"/>
                <a:cs typeface="Consolas" panose="020B0609020204030204" pitchFamily="49" charset="0"/>
              </a:rPr>
              <a:t>Baeldung</a:t>
            </a:r>
            <a:r>
              <a:rPr lang="it-IT" sz="1600" dirty="0">
                <a:latin typeface="Consolas" panose="020B0609020204030204" pitchFamily="49" charset="0"/>
                <a:cs typeface="Consolas" panose="020B0609020204030204" pitchFamily="49" charset="0"/>
              </a:rPr>
              <a:t>";</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False</a:t>
            </a:r>
          </a:p>
          <a:p>
            <a:pPr marL="0" indent="0" fontAlgn="base">
              <a:buNone/>
            </a:pPr>
            <a:r>
              <a:rPr lang="it-IT" sz="1600" dirty="0" err="1">
                <a:latin typeface="Consolas" panose="020B0609020204030204" pitchFamily="49" charset="0"/>
                <a:cs typeface="Consolas" panose="020B0609020204030204" pitchFamily="49" charset="0"/>
              </a:rPr>
              <a:t>System.out.println</a:t>
            </a:r>
            <a:r>
              <a:rPr lang="it-IT" sz="1600" dirty="0">
                <a:latin typeface="Consolas" panose="020B0609020204030204" pitchFamily="49" charset="0"/>
                <a:cs typeface="Consolas" panose="020B0609020204030204" pitchFamily="49" charset="0"/>
              </a:rPr>
              <a:t>(first == </a:t>
            </a:r>
            <a:r>
              <a:rPr lang="it-IT" sz="1600" dirty="0" err="1">
                <a:latin typeface="Consolas" panose="020B0609020204030204" pitchFamily="49" charset="0"/>
                <a:cs typeface="Consolas" panose="020B0609020204030204" pitchFamily="49" charset="0"/>
              </a:rPr>
              <a:t>second</a:t>
            </a:r>
            <a:r>
              <a:rPr lang="it-IT" sz="1600" dirty="0">
                <a:latin typeface="Consolas" panose="020B0609020204030204" pitchFamily="49" charset="0"/>
                <a:cs typeface="Consolas" panose="020B0609020204030204" pitchFamily="49" charset="0"/>
              </a:rPr>
              <a:t>);  </a:t>
            </a:r>
          </a:p>
          <a:p>
            <a:pPr marL="0" indent="0" fontAlgn="base">
              <a:buNone/>
            </a:pPr>
            <a:endParaRPr lang="it-IT" sz="1600" dirty="0">
              <a:latin typeface="Consolas" panose="020B0609020204030204" pitchFamily="49" charset="0"/>
              <a:cs typeface="Consolas" panose="020B0609020204030204" pitchFamily="49" charset="0"/>
            </a:endParaRPr>
          </a:p>
          <a:p>
            <a:pPr marL="0" indent="0" fontAlgn="base">
              <a:buNone/>
            </a:pPr>
            <a:r>
              <a:rPr lang="it-IT" sz="1600" dirty="0">
                <a:latin typeface="Consolas" panose="020B0609020204030204" pitchFamily="49" charset="0"/>
                <a:cs typeface="Consolas" panose="020B0609020204030204" pitchFamily="49" charset="0"/>
              </a:rPr>
              <a:t>// False</a:t>
            </a:r>
          </a:p>
          <a:p>
            <a:pPr marL="0" indent="0" fontAlgn="base">
              <a:buNone/>
            </a:pPr>
            <a:r>
              <a:rPr lang="it-IT" sz="1600" dirty="0" err="1">
                <a:latin typeface="Consolas" panose="020B0609020204030204" pitchFamily="49" charset="0"/>
                <a:cs typeface="Consolas" panose="020B0609020204030204" pitchFamily="49" charset="0"/>
              </a:rPr>
              <a:t>System.out.println</a:t>
            </a:r>
            <a:r>
              <a:rPr lang="it-IT" sz="1600" dirty="0">
                <a:latin typeface="Consolas" panose="020B0609020204030204" pitchFamily="49" charset="0"/>
                <a:cs typeface="Consolas" panose="020B0609020204030204" pitchFamily="49" charset="0"/>
              </a:rPr>
              <a:t>(first == </a:t>
            </a:r>
            <a:r>
              <a:rPr lang="it-IT" sz="1600" dirty="0" err="1">
                <a:latin typeface="Consolas" panose="020B0609020204030204" pitchFamily="49" charset="0"/>
                <a:cs typeface="Consolas" panose="020B0609020204030204" pitchFamily="49" charset="0"/>
              </a:rPr>
              <a:t>third</a:t>
            </a:r>
            <a:r>
              <a:rPr lang="it-IT" sz="1600" dirty="0">
                <a:latin typeface="Consolas" panose="020B0609020204030204" pitchFamily="49" charset="0"/>
                <a:cs typeface="Consolas" panose="020B0609020204030204" pitchFamily="49" charset="0"/>
              </a:rPr>
              <a:t>);   </a:t>
            </a:r>
          </a:p>
          <a:p>
            <a:pPr marL="0" indent="0">
              <a:buNone/>
            </a:pPr>
            <a:endParaRPr lang="en-IT" sz="1600" dirty="0"/>
          </a:p>
          <a:p>
            <a:pPr marL="0" indent="0">
              <a:buNone/>
            </a:pPr>
            <a:endParaRPr lang="en-IT" sz="1600" dirty="0"/>
          </a:p>
        </p:txBody>
      </p:sp>
      <p:sp>
        <p:nvSpPr>
          <p:cNvPr id="4" name="Slide Number Placeholder 3">
            <a:extLst>
              <a:ext uri="{FF2B5EF4-FFF2-40B4-BE49-F238E27FC236}">
                <a16:creationId xmlns:a16="http://schemas.microsoft.com/office/drawing/2014/main" id="{0B45EC92-7209-C349-85CE-736756E0E8F6}"/>
              </a:ext>
            </a:extLst>
          </p:cNvPr>
          <p:cNvSpPr>
            <a:spLocks noGrp="1"/>
          </p:cNvSpPr>
          <p:nvPr>
            <p:ph type="sldNum" sz="quarter" idx="12"/>
          </p:nvPr>
        </p:nvSpPr>
        <p:spPr/>
        <p:txBody>
          <a:bodyPr/>
          <a:lstStyle/>
          <a:p>
            <a:fld id="{D2040F39-7941-49A4-B48D-F201B18B6351}" type="slidenum">
              <a:rPr lang="it-IT" smtClean="0"/>
              <a:pPr/>
              <a:t>49</a:t>
            </a:fld>
            <a:endParaRPr lang="it-IT" dirty="0"/>
          </a:p>
        </p:txBody>
      </p:sp>
    </p:spTree>
    <p:extLst>
      <p:ext uri="{BB962C8B-B14F-4D97-AF65-F5344CB8AC3E}">
        <p14:creationId xmlns:p14="http://schemas.microsoft.com/office/powerpoint/2010/main" val="1021769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Content Placeholder 2"/>
          <p:cNvSpPr>
            <a:spLocks noGrp="1"/>
          </p:cNvSpPr>
          <p:nvPr>
            <p:ph idx="1"/>
          </p:nvPr>
        </p:nvSpPr>
        <p:spPr/>
        <p:txBody>
          <a:bodyPr>
            <a:noAutofit/>
          </a:bodyPr>
          <a:lstStyle/>
          <a:p>
            <a:r>
              <a:rPr lang="en-US" sz="2400" dirty="0"/>
              <a:t>Portable</a:t>
            </a:r>
          </a:p>
          <a:p>
            <a:pPr lvl="1"/>
            <a:r>
              <a:rPr lang="en-US" sz="2400" dirty="0"/>
              <a:t>Write once, run everywhere</a:t>
            </a:r>
          </a:p>
          <a:p>
            <a:pPr lvl="1"/>
            <a:r>
              <a:rPr lang="en-US" sz="2400" dirty="0"/>
              <a:t>Translated to bytecode</a:t>
            </a:r>
          </a:p>
          <a:p>
            <a:r>
              <a:rPr lang="en-US" sz="2400" dirty="0"/>
              <a:t>Pure object-oriented language</a:t>
            </a:r>
          </a:p>
          <a:p>
            <a:r>
              <a:rPr lang="en-US" sz="2400" dirty="0"/>
              <a:t>Statically typed</a:t>
            </a:r>
          </a:p>
          <a:p>
            <a:r>
              <a:rPr lang="en-US" sz="2400" dirty="0"/>
              <a:t>Exceptions as a pervasive mechanism</a:t>
            </a:r>
          </a:p>
          <a:p>
            <a:r>
              <a:rPr lang="en-US" sz="2400" dirty="0"/>
              <a:t>Shares syntax elements w/ C++ (reduced learning curve)</a:t>
            </a:r>
          </a:p>
          <a:p>
            <a:r>
              <a:rPr lang="en-US" sz="2400" dirty="0"/>
              <a:t>Garbage collection</a:t>
            </a:r>
          </a:p>
          <a:p>
            <a:pPr marL="0" indent="0">
              <a:buNone/>
            </a:pPr>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a:t>
            </a:fld>
            <a:endParaRPr lang="it-IT" dirty="0"/>
          </a:p>
        </p:txBody>
      </p:sp>
    </p:spTree>
    <p:extLst>
      <p:ext uri="{BB962C8B-B14F-4D97-AF65-F5344CB8AC3E}">
        <p14:creationId xmlns:p14="http://schemas.microsoft.com/office/powerpoint/2010/main" val="33254633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equals</a:t>
            </a:r>
            <a:r>
              <a:rPr lang="en-US" dirty="0"/>
              <a:t> vs ==</a:t>
            </a:r>
          </a:p>
        </p:txBody>
      </p:sp>
      <p:sp>
        <p:nvSpPr>
          <p:cNvPr id="3" name="Content Placeholder 2"/>
          <p:cNvSpPr>
            <a:spLocks noGrp="1"/>
          </p:cNvSpPr>
          <p:nvPr>
            <p:ph sz="half" idx="1"/>
          </p:nvPr>
        </p:nvSpPr>
        <p:spPr/>
        <p:txBody>
          <a:bodyPr>
            <a:normAutofit fontScale="85000" lnSpcReduction="20000"/>
          </a:bodyPr>
          <a:lstStyle/>
          <a:p>
            <a:r>
              <a:rPr lang="en-US" sz="3200" dirty="0"/>
              <a:t>The </a:t>
            </a:r>
            <a:r>
              <a:rPr lang="en-US" sz="3200" dirty="0">
                <a:solidFill>
                  <a:schemeClr val="accent6">
                    <a:lumMod val="75000"/>
                  </a:schemeClr>
                </a:solidFill>
              </a:rPr>
              <a:t>== operator </a:t>
            </a:r>
            <a:r>
              <a:rPr lang="en-US" sz="3200" dirty="0"/>
              <a:t>verifies if two references point to the same object</a:t>
            </a:r>
          </a:p>
          <a:p>
            <a:r>
              <a:rPr lang="en-US" sz="3200" dirty="0"/>
              <a:t>The </a:t>
            </a:r>
            <a:r>
              <a:rPr lang="en-US" sz="3200" dirty="0">
                <a:solidFill>
                  <a:schemeClr val="accent6">
                    <a:lumMod val="75000"/>
                  </a:schemeClr>
                </a:solidFill>
              </a:rPr>
              <a:t>equals() method</a:t>
            </a:r>
            <a:r>
              <a:rPr lang="en-US" sz="3200" dirty="0"/>
              <a:t>, instead, verifies if two objects (any object!) have the same internal state</a:t>
            </a:r>
          </a:p>
          <a:p>
            <a:pPr marL="0" indent="0">
              <a:buNone/>
            </a:pPr>
            <a:endParaRPr lang="en-US" dirty="0">
              <a:solidFill>
                <a:srgbClr val="E46C0A"/>
              </a:solidFill>
            </a:endParaRPr>
          </a:p>
        </p:txBody>
      </p:sp>
      <p:sp>
        <p:nvSpPr>
          <p:cNvPr id="5" name="Content Placeholder 4">
            <a:extLst>
              <a:ext uri="{FF2B5EF4-FFF2-40B4-BE49-F238E27FC236}">
                <a16:creationId xmlns:a16="http://schemas.microsoft.com/office/drawing/2014/main" id="{9E3B039C-0387-7A4F-BC9C-5E2341166ABD}"/>
              </a:ext>
            </a:extLst>
          </p:cNvPr>
          <p:cNvSpPr>
            <a:spLocks noGrp="1"/>
          </p:cNvSpPr>
          <p:nvPr>
            <p:ph sz="half" idx="2"/>
          </p:nvPr>
        </p:nvSpPr>
        <p:spPr/>
        <p:txBody>
          <a:bodyPr>
            <a:normAutofit fontScale="85000" lnSpcReduction="20000"/>
          </a:bodyPr>
          <a:lstStyle/>
          <a:p>
            <a:pPr marL="0" indent="0">
              <a:buNone/>
            </a:pPr>
            <a:r>
              <a:rPr lang="en-US" sz="1600" dirty="0">
                <a:latin typeface="Courier"/>
                <a:cs typeface="Courier"/>
              </a:rPr>
              <a:t>String s1 = “hello”;</a:t>
            </a:r>
          </a:p>
          <a:p>
            <a:pPr marL="0" indent="0">
              <a:buNone/>
            </a:pPr>
            <a:r>
              <a:rPr lang="en-US" sz="1600" dirty="0">
                <a:latin typeface="Courier"/>
                <a:cs typeface="Courier"/>
              </a:rPr>
              <a:t>String s2 = ”hello”;</a:t>
            </a:r>
          </a:p>
          <a:p>
            <a:pPr marL="0" indent="0">
              <a:buNone/>
            </a:pPr>
            <a:endParaRPr lang="en-US" sz="1600" dirty="0">
              <a:latin typeface="Courier"/>
              <a:cs typeface="Courier"/>
            </a:endParaRPr>
          </a:p>
          <a:p>
            <a:pPr marL="0" indent="0">
              <a:buNone/>
            </a:pPr>
            <a:r>
              <a:rPr lang="en-US" sz="1600" dirty="0">
                <a:latin typeface="Courier"/>
                <a:cs typeface="Courier"/>
              </a:rPr>
              <a:t>// true! Same object!</a:t>
            </a:r>
          </a:p>
          <a:p>
            <a:pPr marL="0" indent="0">
              <a:buNone/>
            </a:pPr>
            <a:r>
              <a:rPr lang="en-US" sz="1600" dirty="0">
                <a:latin typeface="Courier"/>
                <a:cs typeface="Courier"/>
              </a:rPr>
              <a:t>if (s1 == s2) { . . . }</a:t>
            </a:r>
          </a:p>
          <a:p>
            <a:pPr marL="0" indent="0">
              <a:buNone/>
            </a:pPr>
            <a:endParaRPr lang="en-US" sz="1600" dirty="0">
              <a:latin typeface="Courier"/>
              <a:cs typeface="Courier"/>
            </a:endParaRPr>
          </a:p>
          <a:p>
            <a:pPr marL="0" indent="0">
              <a:buNone/>
            </a:pPr>
            <a:r>
              <a:rPr lang="en-US" sz="1600" dirty="0">
                <a:latin typeface="Courier"/>
                <a:cs typeface="Courier"/>
              </a:rPr>
              <a:t>// true</a:t>
            </a:r>
          </a:p>
          <a:p>
            <a:pPr marL="0" indent="0">
              <a:buNone/>
            </a:pPr>
            <a:r>
              <a:rPr lang="en-US" sz="1600" dirty="0">
                <a:latin typeface="Courier"/>
                <a:cs typeface="Courier"/>
              </a:rPr>
              <a:t>if (s1.equals(s2)) { . . . }</a:t>
            </a:r>
          </a:p>
          <a:p>
            <a:pPr marL="0" indent="0">
              <a:buNone/>
            </a:pPr>
            <a:endParaRPr lang="en-US" sz="1600" dirty="0">
              <a:latin typeface="Courier"/>
              <a:cs typeface="Courier"/>
            </a:endParaRPr>
          </a:p>
          <a:p>
            <a:pPr marL="0" indent="0">
              <a:buNone/>
            </a:pPr>
            <a:endParaRPr lang="en-US" sz="1600" dirty="0">
              <a:latin typeface="Courier"/>
              <a:cs typeface="Courier"/>
            </a:endParaRPr>
          </a:p>
          <a:p>
            <a:pPr marL="0" indent="0">
              <a:buNone/>
            </a:pPr>
            <a:endParaRPr lang="en-US" sz="1600" dirty="0">
              <a:latin typeface="Courier"/>
              <a:cs typeface="Courier"/>
            </a:endParaRPr>
          </a:p>
          <a:p>
            <a:pPr marL="0" indent="0">
              <a:buNone/>
            </a:pPr>
            <a:endParaRPr lang="en-US" sz="1600" dirty="0">
              <a:latin typeface="Courier"/>
              <a:cs typeface="Courier"/>
            </a:endParaRPr>
          </a:p>
          <a:p>
            <a:pPr marL="0" indent="0">
              <a:buNone/>
            </a:pPr>
            <a:r>
              <a:rPr lang="en-US" sz="1600" dirty="0">
                <a:latin typeface="Courier"/>
                <a:cs typeface="Courier"/>
              </a:rPr>
              <a:t>String s1 = new String(“hello”);</a:t>
            </a:r>
          </a:p>
          <a:p>
            <a:pPr marL="0" indent="0">
              <a:buNone/>
            </a:pPr>
            <a:r>
              <a:rPr lang="en-US" sz="1600" dirty="0">
                <a:latin typeface="Courier"/>
                <a:cs typeface="Courier"/>
              </a:rPr>
              <a:t>String s2 = new String(”hello”);</a:t>
            </a:r>
          </a:p>
          <a:p>
            <a:pPr marL="0" indent="0">
              <a:buNone/>
            </a:pPr>
            <a:endParaRPr lang="en-US" sz="1600" dirty="0">
              <a:latin typeface="Courier"/>
              <a:cs typeface="Courier"/>
            </a:endParaRPr>
          </a:p>
          <a:p>
            <a:pPr marL="0" indent="0">
              <a:buNone/>
            </a:pPr>
            <a:r>
              <a:rPr lang="en-US" sz="1600" dirty="0">
                <a:latin typeface="Courier"/>
                <a:cs typeface="Courier"/>
              </a:rPr>
              <a:t>// false! Different objects!</a:t>
            </a:r>
          </a:p>
          <a:p>
            <a:pPr marL="0" indent="0">
              <a:buNone/>
            </a:pPr>
            <a:r>
              <a:rPr lang="en-US" sz="1600" dirty="0">
                <a:latin typeface="Courier"/>
                <a:cs typeface="Courier"/>
              </a:rPr>
              <a:t>if (s1 == s2) { . . . }</a:t>
            </a:r>
          </a:p>
          <a:p>
            <a:pPr marL="0" indent="0">
              <a:buNone/>
            </a:pPr>
            <a:endParaRPr lang="en-US" sz="1600" dirty="0">
              <a:latin typeface="Courier"/>
              <a:cs typeface="Courier"/>
            </a:endParaRPr>
          </a:p>
          <a:p>
            <a:pPr marL="0" indent="0">
              <a:buNone/>
            </a:pPr>
            <a:r>
              <a:rPr lang="en-US" sz="1600" dirty="0">
                <a:latin typeface="Courier"/>
                <a:cs typeface="Courier"/>
              </a:rPr>
              <a:t>// true</a:t>
            </a:r>
          </a:p>
          <a:p>
            <a:pPr marL="0" indent="0">
              <a:buNone/>
            </a:pPr>
            <a:r>
              <a:rPr lang="en-US" sz="1600" dirty="0">
                <a:latin typeface="Courier"/>
                <a:cs typeface="Courier"/>
              </a:rPr>
              <a:t>if (s1.equals(s2)) { . . . }</a:t>
            </a:r>
          </a:p>
          <a:p>
            <a:pPr marL="0" indent="0">
              <a:buNone/>
            </a:pPr>
            <a:endParaRPr lang="en-US" sz="1600" dirty="0">
              <a:latin typeface="Courier"/>
              <a:cs typeface="Courier"/>
            </a:endParaRPr>
          </a:p>
          <a:p>
            <a:pPr marL="0" indent="0">
              <a:buNone/>
            </a:pPr>
            <a:endParaRPr lang="en-US" sz="1600" dirty="0">
              <a:latin typeface="Courier"/>
              <a:cs typeface="Courier"/>
            </a:endParaRPr>
          </a:p>
          <a:p>
            <a:pPr marL="0" indent="0">
              <a:buNone/>
            </a:pPr>
            <a:endParaRPr lang="en-IT" dirty="0"/>
          </a:p>
          <a:p>
            <a:pPr marL="0" indent="0">
              <a:buNone/>
            </a:pPr>
            <a:endParaRPr lang="en-IT"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50</a:t>
            </a:fld>
            <a:endParaRPr lang="it-IT" dirty="0"/>
          </a:p>
        </p:txBody>
      </p:sp>
    </p:spTree>
    <p:extLst>
      <p:ext uri="{BB962C8B-B14F-4D97-AF65-F5344CB8AC3E}">
        <p14:creationId xmlns:p14="http://schemas.microsoft.com/office/powerpoint/2010/main" val="9680770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methods</a:t>
            </a:r>
          </a:p>
        </p:txBody>
      </p:sp>
      <p:sp>
        <p:nvSpPr>
          <p:cNvPr id="4" name="Slide Number Placeholder 3"/>
          <p:cNvSpPr>
            <a:spLocks noGrp="1"/>
          </p:cNvSpPr>
          <p:nvPr>
            <p:ph type="sldNum" sz="quarter" idx="12"/>
          </p:nvPr>
        </p:nvSpPr>
        <p:spPr/>
        <p:txBody>
          <a:bodyPr/>
          <a:lstStyle/>
          <a:p>
            <a:fld id="{D2040F39-7941-49A4-B48D-F201B18B6351}" type="slidenum">
              <a:rPr lang="it-IT" smtClean="0"/>
              <a:pPr/>
              <a:t>51</a:t>
            </a:fld>
            <a:endParaRPr lang="it-IT" dirty="0"/>
          </a:p>
        </p:txBody>
      </p:sp>
      <p:sp>
        <p:nvSpPr>
          <p:cNvPr id="6" name="Content Placeholder 5">
            <a:extLst>
              <a:ext uri="{FF2B5EF4-FFF2-40B4-BE49-F238E27FC236}">
                <a16:creationId xmlns:a16="http://schemas.microsoft.com/office/drawing/2014/main" id="{9E83A90B-43E4-6F48-84E9-104F95F6411E}"/>
              </a:ext>
            </a:extLst>
          </p:cNvPr>
          <p:cNvSpPr>
            <a:spLocks noGrp="1"/>
          </p:cNvSpPr>
          <p:nvPr>
            <p:ph idx="1"/>
          </p:nvPr>
        </p:nvSpPr>
        <p:spPr/>
        <p:txBody>
          <a:bodyPr>
            <a:normAutofit/>
          </a:bodyPr>
          <a:lstStyle/>
          <a:p>
            <a:r>
              <a:rPr lang="en-GB" sz="1800" dirty="0" err="1"/>
              <a:t>charAt</a:t>
            </a:r>
            <a:r>
              <a:rPr lang="en-GB" sz="1800" dirty="0"/>
              <a:t>()		Returns the character at the specified index (position)</a:t>
            </a:r>
          </a:p>
          <a:p>
            <a:r>
              <a:rPr lang="en-GB" sz="1800" dirty="0" err="1"/>
              <a:t>compareTo</a:t>
            </a:r>
            <a:r>
              <a:rPr lang="en-GB" sz="1800" dirty="0"/>
              <a:t>()	Compares two strings lexicographically</a:t>
            </a:r>
          </a:p>
          <a:p>
            <a:r>
              <a:rPr lang="en-GB" sz="1800" dirty="0" err="1"/>
              <a:t>concat</a:t>
            </a:r>
            <a:r>
              <a:rPr lang="en-GB" sz="1800" dirty="0"/>
              <a:t>()		Appends a string to the end of another string	</a:t>
            </a:r>
          </a:p>
          <a:p>
            <a:r>
              <a:rPr lang="en-GB" sz="1800" dirty="0"/>
              <a:t>contains()		Checks whether a string contains a sequence of characters</a:t>
            </a:r>
          </a:p>
          <a:p>
            <a:r>
              <a:rPr lang="en-GB" sz="1800" dirty="0" err="1"/>
              <a:t>endsWith</a:t>
            </a:r>
            <a:r>
              <a:rPr lang="en-GB" sz="1800" dirty="0"/>
              <a:t>()	Checks whether a string ends with the specified character(s)</a:t>
            </a:r>
          </a:p>
          <a:p>
            <a:r>
              <a:rPr lang="en-GB" sz="1800" dirty="0" err="1"/>
              <a:t>isEmpty</a:t>
            </a:r>
            <a:r>
              <a:rPr lang="en-GB" sz="1800" dirty="0"/>
              <a:t>()		Checks whether a string is empty or not</a:t>
            </a:r>
          </a:p>
          <a:p>
            <a:r>
              <a:rPr lang="en-GB" sz="1800" dirty="0"/>
              <a:t>length()		Returns the length of a specified string</a:t>
            </a:r>
          </a:p>
          <a:p>
            <a:r>
              <a:rPr lang="en-GB" sz="1800" dirty="0"/>
              <a:t>replace()		Searches a string for a specified value, and returns a new string where the specified values are replaced</a:t>
            </a:r>
          </a:p>
          <a:p>
            <a:r>
              <a:rPr lang="en-GB" sz="1800" dirty="0"/>
              <a:t>split()			Splits a string into an array of substrings</a:t>
            </a:r>
          </a:p>
          <a:p>
            <a:r>
              <a:rPr lang="en-GB" sz="1800" dirty="0" err="1"/>
              <a:t>startsWith</a:t>
            </a:r>
            <a:r>
              <a:rPr lang="en-GB" sz="1800" dirty="0"/>
              <a:t>()	Checks whether a string starts with specified characters</a:t>
            </a:r>
          </a:p>
          <a:p>
            <a:r>
              <a:rPr lang="en-GB" sz="1800" dirty="0"/>
              <a:t>substring()		Returns a new string which is the substring of a specified string</a:t>
            </a:r>
          </a:p>
          <a:p>
            <a:r>
              <a:rPr lang="en-GB" sz="1800" dirty="0" err="1"/>
              <a:t>valueOf</a:t>
            </a:r>
            <a:r>
              <a:rPr lang="en-GB" sz="1800" dirty="0"/>
              <a:t>()		Returns the string representation of the specified value</a:t>
            </a:r>
          </a:p>
          <a:p>
            <a:endParaRPr lang="en-GB" sz="1800" dirty="0"/>
          </a:p>
          <a:p>
            <a:endParaRPr lang="en-IT" sz="1800" dirty="0"/>
          </a:p>
          <a:p>
            <a:endParaRPr lang="en-IT" sz="1800" dirty="0"/>
          </a:p>
        </p:txBody>
      </p:sp>
    </p:spTree>
    <p:extLst>
      <p:ext uri="{BB962C8B-B14F-4D97-AF65-F5344CB8AC3E}">
        <p14:creationId xmlns:p14="http://schemas.microsoft.com/office/powerpoint/2010/main" val="5455848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 operator</a:t>
            </a:r>
          </a:p>
        </p:txBody>
      </p:sp>
      <p:sp>
        <p:nvSpPr>
          <p:cNvPr id="3" name="Content Placeholder 2"/>
          <p:cNvSpPr>
            <a:spLocks noGrp="1"/>
          </p:cNvSpPr>
          <p:nvPr>
            <p:ph idx="1"/>
          </p:nvPr>
        </p:nvSpPr>
        <p:spPr/>
        <p:txBody>
          <a:bodyPr>
            <a:normAutofit/>
          </a:bodyPr>
          <a:lstStyle/>
          <a:p>
            <a:r>
              <a:rPr lang="en-US" sz="2400" dirty="0"/>
              <a:t>It is used to concatenate 2 strings </a:t>
            </a:r>
          </a:p>
          <a:p>
            <a:pPr lvl="1"/>
            <a:r>
              <a:rPr lang="en-US" sz="2000" dirty="0">
                <a:latin typeface="Consolas" panose="020B0609020204030204" pitchFamily="49" charset="0"/>
                <a:cs typeface="Consolas" panose="020B0609020204030204" pitchFamily="49" charset="0"/>
              </a:rPr>
              <a:t>String s = “This string” + “is made by two strings” </a:t>
            </a:r>
          </a:p>
          <a:p>
            <a:r>
              <a:rPr lang="en-US" sz="2400" dirty="0"/>
              <a:t>Works also with other types (automatically converted to string) </a:t>
            </a:r>
          </a:p>
          <a:p>
            <a:pPr lvl="1"/>
            <a:r>
              <a:rPr lang="en-US" sz="2000" dirty="0" err="1">
                <a:latin typeface="Consolas" panose="020B0609020204030204" pitchFamily="49" charset="0"/>
                <a:cs typeface="Consolas" panose="020B0609020204030204" pitchFamily="49" charset="0"/>
              </a:rPr>
              <a:t>System.out.println</a:t>
            </a:r>
            <a:r>
              <a:rPr lang="en-US" sz="2000" dirty="0">
                <a:latin typeface="Consolas" panose="020B0609020204030204" pitchFamily="49" charset="0"/>
                <a:cs typeface="Consolas" panose="020B0609020204030204" pitchFamily="49" charset="0"/>
              </a:rPr>
              <a:t>(“pi = ” + 3.14);</a:t>
            </a:r>
          </a:p>
          <a:p>
            <a:pPr lvl="1"/>
            <a:r>
              <a:rPr lang="en-US" sz="2000" dirty="0" err="1">
                <a:latin typeface="Consolas" panose="020B0609020204030204" pitchFamily="49" charset="0"/>
                <a:cs typeface="Consolas" panose="020B0609020204030204" pitchFamily="49" charset="0"/>
              </a:rPr>
              <a:t>System.out.println</a:t>
            </a:r>
            <a:r>
              <a:rPr lang="en-US" sz="2000" dirty="0">
                <a:latin typeface="Consolas" panose="020B0609020204030204" pitchFamily="49" charset="0"/>
                <a:cs typeface="Consolas" panose="020B0609020204030204" pitchFamily="49" charset="0"/>
              </a:rPr>
              <a:t>(“x = ” + x); </a:t>
            </a:r>
          </a:p>
          <a:p>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52</a:t>
            </a:fld>
            <a:endParaRPr lang="it-IT" dirty="0"/>
          </a:p>
        </p:txBody>
      </p:sp>
    </p:spTree>
    <p:extLst>
      <p:ext uri="{BB962C8B-B14F-4D97-AF65-F5344CB8AC3E}">
        <p14:creationId xmlns:p14="http://schemas.microsoft.com/office/powerpoint/2010/main" val="37524997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StringBuilder</a:t>
            </a:r>
            <a:endParaRPr lang="en-US" dirty="0"/>
          </a:p>
        </p:txBody>
      </p:sp>
      <p:sp>
        <p:nvSpPr>
          <p:cNvPr id="3" name="Content Placeholder 2"/>
          <p:cNvSpPr>
            <a:spLocks noGrp="1"/>
          </p:cNvSpPr>
          <p:nvPr>
            <p:ph sz="half" idx="1"/>
          </p:nvPr>
        </p:nvSpPr>
        <p:spPr/>
        <p:txBody>
          <a:bodyPr>
            <a:normAutofit/>
          </a:bodyPr>
          <a:lstStyle/>
          <a:p>
            <a:r>
              <a:rPr lang="en-US" sz="2400" dirty="0">
                <a:latin typeface="Calibri" panose="020F0502020204030204" pitchFamily="34" charset="0"/>
                <a:cs typeface="Calibri" panose="020F0502020204030204" pitchFamily="34" charset="0"/>
              </a:rPr>
              <a:t>Being Strings immutable, </a:t>
            </a:r>
            <a:r>
              <a:rPr lang="en-US" sz="2400" dirty="0">
                <a:solidFill>
                  <a:schemeClr val="accent6">
                    <a:lumMod val="75000"/>
                  </a:schemeClr>
                </a:solidFill>
                <a:latin typeface="Calibri" panose="020F0502020204030204" pitchFamily="34" charset="0"/>
                <a:cs typeface="Calibri" panose="020F0502020204030204" pitchFamily="34" charset="0"/>
              </a:rPr>
              <a:t>when two Strings are concatenated using +, the two Strings are actually discarded and a new one (containing their concatenation) is instantiated. </a:t>
            </a:r>
          </a:p>
          <a:p>
            <a:r>
              <a:rPr lang="en-US" sz="2400" dirty="0">
                <a:latin typeface="Calibri" panose="020F0502020204030204" pitchFamily="34" charset="0"/>
                <a:cs typeface="Calibri" panose="020F0502020204030204" pitchFamily="34" charset="0"/>
              </a:rPr>
              <a:t>This process is </a:t>
            </a:r>
            <a:r>
              <a:rPr lang="en-US" sz="2400" dirty="0">
                <a:solidFill>
                  <a:schemeClr val="accent6">
                    <a:lumMod val="75000"/>
                  </a:schemeClr>
                </a:solidFill>
                <a:latin typeface="Calibri" panose="020F0502020204030204" pitchFamily="34" charset="0"/>
                <a:cs typeface="Calibri" panose="020F0502020204030204" pitchFamily="34" charset="0"/>
              </a:rPr>
              <a:t>slow</a:t>
            </a:r>
          </a:p>
          <a:p>
            <a:r>
              <a:rPr lang="en-US" sz="2400" dirty="0">
                <a:latin typeface="Calibri" panose="020F0502020204030204" pitchFamily="34" charset="0"/>
                <a:cs typeface="Calibri" panose="020F0502020204030204" pitchFamily="34" charset="0"/>
              </a:rPr>
              <a:t>StringBuilder provides a better way for concatenating Strings</a:t>
            </a:r>
            <a:endParaRPr lang="en-US" sz="2000" dirty="0">
              <a:latin typeface="Calibri" panose="020F0502020204030204" pitchFamily="34" charset="0"/>
              <a:cs typeface="Calibri" panose="020F0502020204030204" pitchFamily="34" charset="0"/>
            </a:endParaRPr>
          </a:p>
          <a:p>
            <a:endParaRPr lang="en-US" sz="2400" dirty="0"/>
          </a:p>
        </p:txBody>
      </p:sp>
      <p:sp>
        <p:nvSpPr>
          <p:cNvPr id="6" name="Content Placeholder 5">
            <a:extLst>
              <a:ext uri="{FF2B5EF4-FFF2-40B4-BE49-F238E27FC236}">
                <a16:creationId xmlns:a16="http://schemas.microsoft.com/office/drawing/2014/main" id="{1693A0BA-76CF-C447-B96F-94455DB27DB0}"/>
              </a:ext>
            </a:extLst>
          </p:cNvPr>
          <p:cNvSpPr>
            <a:spLocks noGrp="1"/>
          </p:cNvSpPr>
          <p:nvPr>
            <p:ph sz="half" idx="2"/>
          </p:nvPr>
        </p:nvSpPr>
        <p:spPr/>
        <p:txBody>
          <a:bodyPr>
            <a:normAutofit/>
          </a:bodyPr>
          <a:lstStyle/>
          <a:p>
            <a:pPr marL="0" indent="0">
              <a:buNone/>
            </a:pPr>
            <a:r>
              <a:rPr lang="en-GB" sz="1600" dirty="0">
                <a:latin typeface="Consolas" panose="020B0609020204030204" pitchFamily="49" charset="0"/>
                <a:cs typeface="Consolas" panose="020B0609020204030204" pitchFamily="49" charset="0"/>
              </a:rPr>
              <a:t>public static void main(String[] </a:t>
            </a:r>
            <a:r>
              <a:rPr lang="en-GB" sz="1600" dirty="0" err="1">
                <a:latin typeface="Consolas" panose="020B0609020204030204" pitchFamily="49" charset="0"/>
                <a:cs typeface="Consolas" panose="020B0609020204030204" pitchFamily="49" charset="0"/>
              </a:rPr>
              <a:t>args</a:t>
            </a:r>
            <a:r>
              <a:rPr lang="en-GB"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    // slow version</a:t>
            </a:r>
          </a:p>
          <a:p>
            <a:pPr marL="0" indent="0">
              <a:buNone/>
            </a:pPr>
            <a:r>
              <a:rPr lang="en-GB" sz="1600" dirty="0">
                <a:latin typeface="Consolas" panose="020B0609020204030204" pitchFamily="49" charset="0"/>
                <a:cs typeface="Consolas" panose="020B0609020204030204" pitchFamily="49" charset="0"/>
              </a:rPr>
              <a:t>    String s = "";</a:t>
            </a:r>
          </a:p>
          <a:p>
            <a:pPr marL="0" indent="0">
              <a:buNone/>
            </a:pPr>
            <a:r>
              <a:rPr lang="en-GB" sz="1600" dirty="0">
                <a:latin typeface="Consolas" panose="020B0609020204030204" pitchFamily="49" charset="0"/>
                <a:cs typeface="Consolas" panose="020B0609020204030204" pitchFamily="49" charset="0"/>
              </a:rPr>
              <a:t>    for (</a:t>
            </a:r>
            <a:r>
              <a:rPr lang="en-GB" sz="1600" dirty="0" err="1">
                <a:latin typeface="Consolas" panose="020B0609020204030204" pitchFamily="49" charset="0"/>
                <a:cs typeface="Consolas" panose="020B0609020204030204" pitchFamily="49" charset="0"/>
              </a:rPr>
              <a:t>int</a:t>
            </a: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 0;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&lt; 100;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        s += 'a';</a:t>
            </a:r>
          </a:p>
          <a:p>
            <a:pPr marL="0" indent="0">
              <a:buNone/>
            </a:pPr>
            <a:r>
              <a:rPr lang="en-GB"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System.out.println</a:t>
            </a:r>
            <a:r>
              <a:rPr lang="en-GB" sz="1600" dirty="0">
                <a:latin typeface="Consolas" panose="020B0609020204030204" pitchFamily="49" charset="0"/>
                <a:cs typeface="Consolas" panose="020B0609020204030204" pitchFamily="49" charset="0"/>
              </a:rPr>
              <a:t>(s);</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 fast version using </a:t>
            </a:r>
            <a:r>
              <a:rPr lang="en-GB" sz="1600" dirty="0" err="1">
                <a:latin typeface="Consolas" panose="020B0609020204030204" pitchFamily="49" charset="0"/>
                <a:cs typeface="Consolas" panose="020B0609020204030204" pitchFamily="49" charset="0"/>
              </a:rPr>
              <a:t>StringBuilder</a:t>
            </a: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StringBuilder</a:t>
            </a: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sb</a:t>
            </a:r>
            <a:r>
              <a:rPr lang="en-GB" sz="1600" dirty="0">
                <a:latin typeface="Consolas" panose="020B0609020204030204" pitchFamily="49" charset="0"/>
                <a:cs typeface="Consolas" panose="020B0609020204030204" pitchFamily="49" charset="0"/>
              </a:rPr>
              <a:t> = new </a:t>
            </a:r>
            <a:r>
              <a:rPr lang="en-GB" sz="1600" dirty="0" err="1">
                <a:latin typeface="Consolas" panose="020B0609020204030204" pitchFamily="49" charset="0"/>
                <a:cs typeface="Consolas" panose="020B0609020204030204" pitchFamily="49" charset="0"/>
              </a:rPr>
              <a:t>StringBuilder</a:t>
            </a:r>
            <a:r>
              <a:rPr lang="en-GB" sz="1600" dirty="0">
                <a:latin typeface="Consolas" panose="020B0609020204030204" pitchFamily="49" charset="0"/>
                <a:cs typeface="Consolas" panose="020B0609020204030204" pitchFamily="49" charset="0"/>
              </a:rPr>
              <a:t>();</a:t>
            </a:r>
          </a:p>
          <a:p>
            <a:pPr marL="0" indent="0">
              <a:buNone/>
            </a:pPr>
            <a:r>
              <a:rPr lang="en-GB" sz="1600" dirty="0">
                <a:latin typeface="Consolas" panose="020B0609020204030204" pitchFamily="49" charset="0"/>
                <a:cs typeface="Consolas" panose="020B0609020204030204" pitchFamily="49" charset="0"/>
              </a:rPr>
              <a:t>    for (</a:t>
            </a:r>
            <a:r>
              <a:rPr lang="en-GB" sz="1600" dirty="0" err="1">
                <a:latin typeface="Consolas" panose="020B0609020204030204" pitchFamily="49" charset="0"/>
                <a:cs typeface="Consolas" panose="020B0609020204030204" pitchFamily="49" charset="0"/>
              </a:rPr>
              <a:t>int</a:t>
            </a: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 0;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&lt; 100;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sb.append</a:t>
            </a:r>
            <a:r>
              <a:rPr lang="en-GB" sz="1600" dirty="0">
                <a:latin typeface="Consolas" panose="020B0609020204030204" pitchFamily="49" charset="0"/>
                <a:cs typeface="Consolas" panose="020B0609020204030204" pitchFamily="49" charset="0"/>
              </a:rPr>
              <a:t>('a');</a:t>
            </a:r>
          </a:p>
          <a:p>
            <a:pPr marL="0" indent="0">
              <a:buNone/>
            </a:pPr>
            <a:r>
              <a:rPr lang="en-GB"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System.out.println</a:t>
            </a:r>
            <a:r>
              <a:rPr lang="en-GB" sz="1600" dirty="0">
                <a:latin typeface="Consolas" panose="020B0609020204030204" pitchFamily="49" charset="0"/>
                <a:cs typeface="Consolas" panose="020B0609020204030204" pitchFamily="49" charset="0"/>
              </a:rPr>
              <a:t>(</a:t>
            </a:r>
            <a:r>
              <a:rPr lang="en-GB" sz="1600" dirty="0" err="1">
                <a:latin typeface="Consolas" panose="020B0609020204030204" pitchFamily="49" charset="0"/>
                <a:cs typeface="Consolas" panose="020B0609020204030204" pitchFamily="49" charset="0"/>
              </a:rPr>
              <a:t>sb.toString</a:t>
            </a:r>
            <a:r>
              <a:rPr lang="en-GB" sz="1600" dirty="0">
                <a:latin typeface="Consolas" panose="020B0609020204030204" pitchFamily="49" charset="0"/>
                <a:cs typeface="Consolas" panose="020B0609020204030204" pitchFamily="49" charset="0"/>
              </a:rPr>
              <a:t>());</a:t>
            </a:r>
          </a:p>
          <a:p>
            <a:pPr marL="0" indent="0">
              <a:buNone/>
            </a:pPr>
            <a:r>
              <a:rPr lang="en-GB" sz="1600" dirty="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53</a:t>
            </a:fld>
            <a:endParaRPr lang="it-IT" dirty="0"/>
          </a:p>
        </p:txBody>
      </p:sp>
    </p:spTree>
    <p:extLst>
      <p:ext uri="{BB962C8B-B14F-4D97-AF65-F5344CB8AC3E}">
        <p14:creationId xmlns:p14="http://schemas.microsoft.com/office/powerpoint/2010/main" val="21332192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Accessing Terminal</a:t>
            </a:r>
            <a:endParaRPr lang="it-IT" dirty="0"/>
          </a:p>
        </p:txBody>
      </p:sp>
    </p:spTree>
    <p:extLst>
      <p:ext uri="{BB962C8B-B14F-4D97-AF65-F5344CB8AC3E}">
        <p14:creationId xmlns:p14="http://schemas.microsoft.com/office/powerpoint/2010/main" val="38336632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242F9-5FF5-A14D-8E76-E14449EA1290}"/>
              </a:ext>
            </a:extLst>
          </p:cNvPr>
          <p:cNvSpPr>
            <a:spLocks noGrp="1"/>
          </p:cNvSpPr>
          <p:nvPr>
            <p:ph type="title"/>
          </p:nvPr>
        </p:nvSpPr>
        <p:spPr/>
        <p:txBody>
          <a:bodyPr/>
          <a:lstStyle/>
          <a:p>
            <a:r>
              <a:rPr lang="en-IT" dirty="0"/>
              <a:t>Standard files</a:t>
            </a:r>
          </a:p>
        </p:txBody>
      </p:sp>
      <p:sp>
        <p:nvSpPr>
          <p:cNvPr id="3" name="Content Placeholder 2">
            <a:extLst>
              <a:ext uri="{FF2B5EF4-FFF2-40B4-BE49-F238E27FC236}">
                <a16:creationId xmlns:a16="http://schemas.microsoft.com/office/drawing/2014/main" id="{5A83D9CA-B017-9F49-89D0-89CBC8B814BA}"/>
              </a:ext>
            </a:extLst>
          </p:cNvPr>
          <p:cNvSpPr>
            <a:spLocks noGrp="1"/>
          </p:cNvSpPr>
          <p:nvPr>
            <p:ph idx="1"/>
          </p:nvPr>
        </p:nvSpPr>
        <p:spPr/>
        <p:txBody>
          <a:bodyPr>
            <a:normAutofit/>
          </a:bodyPr>
          <a:lstStyle/>
          <a:p>
            <a:r>
              <a:rPr lang="en-GB" sz="2800" dirty="0" err="1">
                <a:solidFill>
                  <a:schemeClr val="accent6">
                    <a:lumMod val="75000"/>
                  </a:schemeClr>
                </a:solidFill>
                <a:latin typeface="Calibri" panose="020F0502020204030204" pitchFamily="34" charset="0"/>
                <a:cs typeface="Calibri" panose="020F0502020204030204" pitchFamily="34" charset="0"/>
              </a:rPr>
              <a:t>System.in</a:t>
            </a:r>
            <a:r>
              <a:rPr lang="en-GB" sz="2800" dirty="0">
                <a:solidFill>
                  <a:schemeClr val="accent6">
                    <a:lumMod val="75000"/>
                  </a:schemeClr>
                </a:solidFill>
                <a:latin typeface="Calibri" panose="020F0502020204030204" pitchFamily="34" charset="0"/>
                <a:cs typeface="Calibri" panose="020F0502020204030204" pitchFamily="34" charset="0"/>
              </a:rPr>
              <a:t> </a:t>
            </a:r>
            <a:r>
              <a:rPr lang="en-GB" sz="2800" dirty="0">
                <a:latin typeface="Calibri" panose="020F0502020204030204" pitchFamily="34" charset="0"/>
                <a:cs typeface="Calibri" panose="020F0502020204030204" pitchFamily="34" charset="0"/>
              </a:rPr>
              <a:t>is an </a:t>
            </a:r>
            <a:r>
              <a:rPr lang="en-GB" sz="2800" dirty="0" err="1">
                <a:solidFill>
                  <a:schemeClr val="accent6">
                    <a:lumMod val="75000"/>
                  </a:schemeClr>
                </a:solidFill>
                <a:latin typeface="Calibri" panose="020F0502020204030204" pitchFamily="34" charset="0"/>
                <a:cs typeface="Calibri" panose="020F0502020204030204" pitchFamily="34" charset="0"/>
              </a:rPr>
              <a:t>InputStream</a:t>
            </a:r>
            <a:r>
              <a:rPr lang="en-GB" sz="2800" dirty="0">
                <a:latin typeface="Calibri" panose="020F0502020204030204" pitchFamily="34" charset="0"/>
                <a:cs typeface="Calibri" panose="020F0502020204030204" pitchFamily="34" charset="0"/>
              </a:rPr>
              <a:t> which is typically connected to keyboard input of console programs.</a:t>
            </a:r>
          </a:p>
          <a:p>
            <a:r>
              <a:rPr lang="en-GB" sz="2800" dirty="0" err="1">
                <a:solidFill>
                  <a:schemeClr val="accent6">
                    <a:lumMod val="75000"/>
                  </a:schemeClr>
                </a:solidFill>
                <a:latin typeface="Calibri" panose="020F0502020204030204" pitchFamily="34" charset="0"/>
                <a:cs typeface="Calibri" panose="020F0502020204030204" pitchFamily="34" charset="0"/>
              </a:rPr>
              <a:t>System.out</a:t>
            </a:r>
            <a:r>
              <a:rPr lang="en-GB" sz="2800" dirty="0">
                <a:solidFill>
                  <a:schemeClr val="accent6">
                    <a:lumMod val="75000"/>
                  </a:schemeClr>
                </a:solidFill>
                <a:latin typeface="Calibri" panose="020F0502020204030204" pitchFamily="34" charset="0"/>
                <a:cs typeface="Calibri" panose="020F0502020204030204" pitchFamily="34" charset="0"/>
              </a:rPr>
              <a:t> </a:t>
            </a:r>
            <a:r>
              <a:rPr lang="en-GB" sz="2800" dirty="0">
                <a:latin typeface="Calibri" panose="020F0502020204030204" pitchFamily="34" charset="0"/>
                <a:cs typeface="Calibri" panose="020F0502020204030204" pitchFamily="34" charset="0"/>
              </a:rPr>
              <a:t>is a </a:t>
            </a:r>
            <a:r>
              <a:rPr lang="en-GB" sz="2800" dirty="0" err="1">
                <a:solidFill>
                  <a:schemeClr val="accent6">
                    <a:lumMod val="75000"/>
                  </a:schemeClr>
                </a:solidFill>
                <a:latin typeface="Calibri" panose="020F0502020204030204" pitchFamily="34" charset="0"/>
                <a:cs typeface="Calibri" panose="020F0502020204030204" pitchFamily="34" charset="0"/>
              </a:rPr>
              <a:t>PrintStream</a:t>
            </a:r>
            <a:r>
              <a:rPr lang="en-GB" sz="2800" dirty="0">
                <a:latin typeface="Calibri" panose="020F0502020204030204" pitchFamily="34" charset="0"/>
                <a:cs typeface="Calibri" panose="020F0502020204030204" pitchFamily="34" charset="0"/>
              </a:rPr>
              <a:t> to which you can write characters. It normally outputs the data you write to it to the console / terminal.</a:t>
            </a:r>
          </a:p>
          <a:p>
            <a:r>
              <a:rPr lang="en-GB" sz="2800" dirty="0" err="1">
                <a:solidFill>
                  <a:schemeClr val="accent6">
                    <a:lumMod val="75000"/>
                  </a:schemeClr>
                </a:solidFill>
                <a:latin typeface="Calibri" panose="020F0502020204030204" pitchFamily="34" charset="0"/>
                <a:cs typeface="Calibri" panose="020F0502020204030204" pitchFamily="34" charset="0"/>
              </a:rPr>
              <a:t>System.err</a:t>
            </a:r>
            <a:r>
              <a:rPr lang="en-GB" sz="2800" dirty="0">
                <a:solidFill>
                  <a:schemeClr val="accent6">
                    <a:lumMod val="75000"/>
                  </a:schemeClr>
                </a:solidFill>
                <a:latin typeface="Calibri" panose="020F0502020204030204" pitchFamily="34" charset="0"/>
                <a:cs typeface="Calibri" panose="020F0502020204030204" pitchFamily="34" charset="0"/>
              </a:rPr>
              <a:t> </a:t>
            </a:r>
            <a:r>
              <a:rPr lang="en-GB" sz="2800" dirty="0">
                <a:latin typeface="Calibri" panose="020F0502020204030204" pitchFamily="34" charset="0"/>
                <a:cs typeface="Calibri" panose="020F0502020204030204" pitchFamily="34" charset="0"/>
              </a:rPr>
              <a:t>is a </a:t>
            </a:r>
            <a:r>
              <a:rPr lang="en-GB" sz="2800" dirty="0" err="1">
                <a:solidFill>
                  <a:schemeClr val="accent6">
                    <a:lumMod val="75000"/>
                  </a:schemeClr>
                </a:solidFill>
                <a:latin typeface="Calibri" panose="020F0502020204030204" pitchFamily="34" charset="0"/>
                <a:cs typeface="Calibri" panose="020F0502020204030204" pitchFamily="34" charset="0"/>
              </a:rPr>
              <a:t>PrintStream</a:t>
            </a:r>
            <a:r>
              <a:rPr lang="en-GB" sz="2800" dirty="0">
                <a:latin typeface="Calibri" panose="020F0502020204030204" pitchFamily="34" charset="0"/>
                <a:cs typeface="Calibri" panose="020F0502020204030204" pitchFamily="34" charset="0"/>
              </a:rPr>
              <a:t>. It works like </a:t>
            </a:r>
            <a:r>
              <a:rPr lang="en-GB" sz="2800" dirty="0" err="1">
                <a:latin typeface="Calibri" panose="020F0502020204030204" pitchFamily="34" charset="0"/>
                <a:cs typeface="Calibri" panose="020F0502020204030204" pitchFamily="34" charset="0"/>
              </a:rPr>
              <a:t>System.out</a:t>
            </a:r>
            <a:r>
              <a:rPr lang="en-GB" sz="2800" dirty="0">
                <a:latin typeface="Calibri" panose="020F0502020204030204" pitchFamily="34" charset="0"/>
                <a:cs typeface="Calibri" panose="020F0502020204030204" pitchFamily="34" charset="0"/>
              </a:rPr>
              <a:t> except it is normally only used to output error texts. Some programs (like Eclipse) will show the output to </a:t>
            </a:r>
            <a:r>
              <a:rPr lang="en-GB" sz="2800" dirty="0" err="1">
                <a:latin typeface="Calibri" panose="020F0502020204030204" pitchFamily="34" charset="0"/>
                <a:cs typeface="Calibri" panose="020F0502020204030204" pitchFamily="34" charset="0"/>
              </a:rPr>
              <a:t>System.err</a:t>
            </a:r>
            <a:r>
              <a:rPr lang="en-GB" sz="2800" dirty="0">
                <a:latin typeface="Calibri" panose="020F0502020204030204" pitchFamily="34" charset="0"/>
                <a:cs typeface="Calibri" panose="020F0502020204030204" pitchFamily="34" charset="0"/>
              </a:rPr>
              <a:t> in red text, to make it more obvious that it is error text.</a:t>
            </a:r>
          </a:p>
          <a:p>
            <a:endParaRPr lang="en-IT" sz="28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950E86F1-DB0A-5247-A2AF-A8007D6AB541}"/>
              </a:ext>
            </a:extLst>
          </p:cNvPr>
          <p:cNvSpPr>
            <a:spLocks noGrp="1"/>
          </p:cNvSpPr>
          <p:nvPr>
            <p:ph type="sldNum" sz="quarter" idx="12"/>
          </p:nvPr>
        </p:nvSpPr>
        <p:spPr/>
        <p:txBody>
          <a:bodyPr/>
          <a:lstStyle/>
          <a:p>
            <a:fld id="{D2040F39-7941-49A4-B48D-F201B18B6351}" type="slidenum">
              <a:rPr lang="it-IT" smtClean="0"/>
              <a:pPr/>
              <a:t>55</a:t>
            </a:fld>
            <a:endParaRPr lang="it-IT" dirty="0"/>
          </a:p>
        </p:txBody>
      </p:sp>
    </p:spTree>
    <p:extLst>
      <p:ext uri="{BB962C8B-B14F-4D97-AF65-F5344CB8AC3E}">
        <p14:creationId xmlns:p14="http://schemas.microsoft.com/office/powerpoint/2010/main" val="34712969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AA141-33D8-A44F-A00F-63437AF88DD9}"/>
              </a:ext>
            </a:extLst>
          </p:cNvPr>
          <p:cNvSpPr>
            <a:spLocks noGrp="1"/>
          </p:cNvSpPr>
          <p:nvPr>
            <p:ph type="title"/>
          </p:nvPr>
        </p:nvSpPr>
        <p:spPr/>
        <p:txBody>
          <a:bodyPr/>
          <a:lstStyle/>
          <a:p>
            <a:r>
              <a:rPr lang="en-IT" dirty="0"/>
              <a:t>PrintStream Methods</a:t>
            </a:r>
          </a:p>
        </p:txBody>
      </p:sp>
      <p:sp>
        <p:nvSpPr>
          <p:cNvPr id="3" name="Content Placeholder 2">
            <a:extLst>
              <a:ext uri="{FF2B5EF4-FFF2-40B4-BE49-F238E27FC236}">
                <a16:creationId xmlns:a16="http://schemas.microsoft.com/office/drawing/2014/main" id="{98B3CD6C-F4E1-174F-86A6-255FEE8E8323}"/>
              </a:ext>
            </a:extLst>
          </p:cNvPr>
          <p:cNvSpPr>
            <a:spLocks noGrp="1"/>
          </p:cNvSpPr>
          <p:nvPr>
            <p:ph idx="1"/>
          </p:nvPr>
        </p:nvSpPr>
        <p:spPr/>
        <p:txBody>
          <a:bodyPr>
            <a:normAutofit/>
          </a:bodyPr>
          <a:lstStyle/>
          <a:p>
            <a:r>
              <a:rPr lang="en-GB" sz="2400" dirty="0">
                <a:solidFill>
                  <a:schemeClr val="accent6">
                    <a:lumMod val="75000"/>
                  </a:schemeClr>
                </a:solidFill>
                <a:latin typeface="Consolas" panose="020B0609020204030204" pitchFamily="49" charset="0"/>
                <a:cs typeface="Consolas" panose="020B0609020204030204" pitchFamily="49" charset="0"/>
              </a:rPr>
              <a:t>void print(String s) </a:t>
            </a:r>
            <a:r>
              <a:rPr lang="en-GB" sz="2400" dirty="0">
                <a:latin typeface="Consolas" panose="020B0609020204030204" pitchFamily="49" charset="0"/>
                <a:cs typeface="Consolas" panose="020B0609020204030204" pitchFamily="49" charset="0"/>
              </a:rPr>
              <a:t>		</a:t>
            </a:r>
          </a:p>
          <a:p>
            <a:pPr lvl="1"/>
            <a:r>
              <a:rPr lang="en-GB" sz="2000" dirty="0"/>
              <a:t>Prints a string</a:t>
            </a:r>
            <a:endParaRPr lang="en-GB" sz="2000" dirty="0">
              <a:latin typeface="Consolas" panose="020B0609020204030204" pitchFamily="49" charset="0"/>
              <a:cs typeface="Consolas" panose="020B0609020204030204" pitchFamily="49" charset="0"/>
            </a:endParaRPr>
          </a:p>
          <a:p>
            <a:r>
              <a:rPr lang="en-GB" sz="2400" dirty="0">
                <a:solidFill>
                  <a:schemeClr val="accent6">
                    <a:lumMod val="75000"/>
                  </a:schemeClr>
                </a:solidFill>
                <a:latin typeface="Consolas" panose="020B0609020204030204" pitchFamily="49" charset="0"/>
                <a:cs typeface="Consolas" panose="020B0609020204030204" pitchFamily="49" charset="0"/>
              </a:rPr>
              <a:t>void </a:t>
            </a:r>
            <a:r>
              <a:rPr lang="en-GB" sz="2400" dirty="0" err="1">
                <a:solidFill>
                  <a:schemeClr val="accent6">
                    <a:lumMod val="75000"/>
                  </a:schemeClr>
                </a:solidFill>
                <a:latin typeface="Consolas" panose="020B0609020204030204" pitchFamily="49" charset="0"/>
                <a:cs typeface="Consolas" panose="020B0609020204030204" pitchFamily="49" charset="0"/>
              </a:rPr>
              <a:t>println</a:t>
            </a:r>
            <a:r>
              <a:rPr lang="en-GB" sz="2400" dirty="0">
                <a:solidFill>
                  <a:schemeClr val="accent6">
                    <a:lumMod val="75000"/>
                  </a:schemeClr>
                </a:solidFill>
                <a:latin typeface="Consolas" panose="020B0609020204030204" pitchFamily="49" charset="0"/>
                <a:cs typeface="Consolas" panose="020B0609020204030204" pitchFamily="49" charset="0"/>
              </a:rPr>
              <a:t>(String s) </a:t>
            </a:r>
            <a:r>
              <a:rPr lang="en-GB" sz="2400" dirty="0">
                <a:latin typeface="Consolas" panose="020B0609020204030204" pitchFamily="49" charset="0"/>
                <a:cs typeface="Consolas" panose="020B0609020204030204" pitchFamily="49" charset="0"/>
              </a:rPr>
              <a:t>	</a:t>
            </a:r>
          </a:p>
          <a:p>
            <a:pPr lvl="1"/>
            <a:r>
              <a:rPr lang="en-GB" sz="2000" dirty="0"/>
              <a:t>Prints a String and then terminate the line</a:t>
            </a:r>
            <a:endParaRPr lang="en-GB" sz="2000" dirty="0">
              <a:latin typeface="Consolas" panose="020B0609020204030204" pitchFamily="49" charset="0"/>
              <a:cs typeface="Consolas" panose="020B0609020204030204" pitchFamily="49" charset="0"/>
            </a:endParaRPr>
          </a:p>
          <a:p>
            <a:r>
              <a:rPr lang="en-GB" sz="2400" dirty="0">
                <a:solidFill>
                  <a:schemeClr val="accent6">
                    <a:lumMod val="75000"/>
                  </a:schemeClr>
                </a:solidFill>
                <a:latin typeface="Consolas" panose="020B0609020204030204" pitchFamily="49" charset="0"/>
                <a:cs typeface="Consolas" panose="020B0609020204030204" pitchFamily="49" charset="0"/>
              </a:rPr>
              <a:t>void </a:t>
            </a:r>
            <a:r>
              <a:rPr lang="en-GB" sz="2400" dirty="0" err="1">
                <a:solidFill>
                  <a:schemeClr val="accent6">
                    <a:lumMod val="75000"/>
                  </a:schemeClr>
                </a:solidFill>
                <a:latin typeface="Consolas" panose="020B0609020204030204" pitchFamily="49" charset="0"/>
                <a:cs typeface="Consolas" panose="020B0609020204030204" pitchFamily="49" charset="0"/>
              </a:rPr>
              <a:t>printf</a:t>
            </a:r>
            <a:r>
              <a:rPr lang="en-GB" sz="2400" dirty="0">
                <a:solidFill>
                  <a:schemeClr val="accent6">
                    <a:lumMod val="75000"/>
                  </a:schemeClr>
                </a:solidFill>
                <a:latin typeface="Consolas" panose="020B0609020204030204" pitchFamily="49" charset="0"/>
                <a:cs typeface="Consolas" panose="020B0609020204030204" pitchFamily="49" charset="0"/>
              </a:rPr>
              <a:t>(String format, Object... </a:t>
            </a:r>
            <a:r>
              <a:rPr lang="en-GB" sz="2400" dirty="0" err="1">
                <a:solidFill>
                  <a:schemeClr val="accent6">
                    <a:lumMod val="75000"/>
                  </a:schemeClr>
                </a:solidFill>
                <a:latin typeface="Consolas" panose="020B0609020204030204" pitchFamily="49" charset="0"/>
                <a:cs typeface="Consolas" panose="020B0609020204030204" pitchFamily="49" charset="0"/>
              </a:rPr>
              <a:t>args</a:t>
            </a:r>
            <a:r>
              <a:rPr lang="en-GB" sz="2400" dirty="0">
                <a:solidFill>
                  <a:schemeClr val="accent6">
                    <a:lumMod val="75000"/>
                  </a:schemeClr>
                </a:solidFill>
                <a:latin typeface="Consolas" panose="020B0609020204030204" pitchFamily="49" charset="0"/>
                <a:cs typeface="Consolas" panose="020B0609020204030204" pitchFamily="49" charset="0"/>
              </a:rPr>
              <a:t>) </a:t>
            </a:r>
            <a:r>
              <a:rPr lang="en-GB" sz="2400" dirty="0">
                <a:latin typeface="Consolas" panose="020B0609020204030204" pitchFamily="49" charset="0"/>
                <a:cs typeface="Consolas" panose="020B0609020204030204" pitchFamily="49" charset="0"/>
              </a:rPr>
              <a:t>	</a:t>
            </a:r>
          </a:p>
          <a:p>
            <a:pPr lvl="1"/>
            <a:r>
              <a:rPr lang="en-GB" sz="2000" dirty="0"/>
              <a:t>Write a formatted string using the specified format string and arguments</a:t>
            </a:r>
            <a:endParaRPr lang="en-GB" sz="2000" dirty="0">
              <a:latin typeface="Consolas" panose="020B0609020204030204" pitchFamily="49" charset="0"/>
              <a:cs typeface="Consolas" panose="020B0609020204030204" pitchFamily="49" charset="0"/>
            </a:endParaRPr>
          </a:p>
          <a:p>
            <a:endParaRPr lang="en-GB" sz="2400" dirty="0">
              <a:solidFill>
                <a:schemeClr val="accent6">
                  <a:lumMod val="75000"/>
                </a:schemeClr>
              </a:solidFill>
              <a:latin typeface="Consolas" panose="020B0609020204030204" pitchFamily="49" charset="0"/>
              <a:cs typeface="Consolas" panose="020B0609020204030204" pitchFamily="49" charset="0"/>
            </a:endParaRPr>
          </a:p>
          <a:p>
            <a:r>
              <a:rPr lang="en-GB" sz="2400" dirty="0">
                <a:solidFill>
                  <a:schemeClr val="accent6">
                    <a:lumMod val="75000"/>
                  </a:schemeClr>
                </a:solidFill>
                <a:latin typeface="Consolas" panose="020B0609020204030204" pitchFamily="49" charset="0"/>
                <a:cs typeface="Consolas" panose="020B0609020204030204" pitchFamily="49" charset="0"/>
              </a:rPr>
              <a:t>String </a:t>
            </a:r>
            <a:r>
              <a:rPr lang="en-GB" sz="2400" dirty="0" err="1">
                <a:solidFill>
                  <a:schemeClr val="accent6">
                    <a:lumMod val="75000"/>
                  </a:schemeClr>
                </a:solidFill>
                <a:latin typeface="Consolas" panose="020B0609020204030204" pitchFamily="49" charset="0"/>
                <a:cs typeface="Consolas" panose="020B0609020204030204" pitchFamily="49" charset="0"/>
              </a:rPr>
              <a:t>String.format</a:t>
            </a:r>
            <a:r>
              <a:rPr lang="en-GB" sz="2400" dirty="0">
                <a:solidFill>
                  <a:schemeClr val="accent6">
                    <a:lumMod val="75000"/>
                  </a:schemeClr>
                </a:solidFill>
                <a:latin typeface="Consolas" panose="020B0609020204030204" pitchFamily="49" charset="0"/>
                <a:cs typeface="Consolas" panose="020B0609020204030204" pitchFamily="49" charset="0"/>
              </a:rPr>
              <a:t>(String format, Object... </a:t>
            </a:r>
            <a:r>
              <a:rPr lang="en-GB" sz="2400" dirty="0" err="1">
                <a:solidFill>
                  <a:schemeClr val="accent6">
                    <a:lumMod val="75000"/>
                  </a:schemeClr>
                </a:solidFill>
                <a:latin typeface="Consolas" panose="020B0609020204030204" pitchFamily="49" charset="0"/>
                <a:cs typeface="Consolas" panose="020B0609020204030204" pitchFamily="49" charset="0"/>
              </a:rPr>
              <a:t>args</a:t>
            </a:r>
            <a:r>
              <a:rPr lang="en-GB" sz="2400" dirty="0">
                <a:solidFill>
                  <a:schemeClr val="accent6">
                    <a:lumMod val="75000"/>
                  </a:schemeClr>
                </a:solidFill>
                <a:latin typeface="Consolas" panose="020B0609020204030204" pitchFamily="49" charset="0"/>
                <a:cs typeface="Consolas" panose="020B0609020204030204" pitchFamily="49" charset="0"/>
              </a:rPr>
              <a:t>) </a:t>
            </a:r>
          </a:p>
          <a:p>
            <a:pPr lvl="1"/>
            <a:r>
              <a:rPr lang="en-GB" sz="2000" dirty="0"/>
              <a:t>Returns a formatted string using the specified format string and arguments</a:t>
            </a:r>
            <a:endParaRPr lang="en-IT" sz="2000" dirty="0">
              <a:latin typeface="Consolas" panose="020B0609020204030204" pitchFamily="49" charset="0"/>
              <a:cs typeface="Consolas" panose="020B0609020204030204" pitchFamily="49" charset="0"/>
            </a:endParaRPr>
          </a:p>
          <a:p>
            <a:endParaRPr lang="en-IT" sz="2400" dirty="0"/>
          </a:p>
        </p:txBody>
      </p:sp>
      <p:sp>
        <p:nvSpPr>
          <p:cNvPr id="4" name="Slide Number Placeholder 3">
            <a:extLst>
              <a:ext uri="{FF2B5EF4-FFF2-40B4-BE49-F238E27FC236}">
                <a16:creationId xmlns:a16="http://schemas.microsoft.com/office/drawing/2014/main" id="{7FC3AB54-3F6B-FD42-9796-52A2F0C9C18A}"/>
              </a:ext>
            </a:extLst>
          </p:cNvPr>
          <p:cNvSpPr>
            <a:spLocks noGrp="1"/>
          </p:cNvSpPr>
          <p:nvPr>
            <p:ph type="sldNum" sz="quarter" idx="12"/>
          </p:nvPr>
        </p:nvSpPr>
        <p:spPr/>
        <p:txBody>
          <a:bodyPr/>
          <a:lstStyle/>
          <a:p>
            <a:fld id="{D2040F39-7941-49A4-B48D-F201B18B6351}" type="slidenum">
              <a:rPr lang="it-IT" smtClean="0"/>
              <a:pPr/>
              <a:t>56</a:t>
            </a:fld>
            <a:endParaRPr lang="it-IT" dirty="0"/>
          </a:p>
        </p:txBody>
      </p:sp>
    </p:spTree>
    <p:extLst>
      <p:ext uri="{BB962C8B-B14F-4D97-AF65-F5344CB8AC3E}">
        <p14:creationId xmlns:p14="http://schemas.microsoft.com/office/powerpoint/2010/main" val="14580671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8E5C4-8053-E84C-BF8B-B613F2DE5B4B}"/>
              </a:ext>
            </a:extLst>
          </p:cNvPr>
          <p:cNvSpPr>
            <a:spLocks noGrp="1"/>
          </p:cNvSpPr>
          <p:nvPr>
            <p:ph type="title"/>
          </p:nvPr>
        </p:nvSpPr>
        <p:spPr/>
        <p:txBody>
          <a:bodyPr/>
          <a:lstStyle/>
          <a:p>
            <a:r>
              <a:rPr lang="en-IT" dirty="0"/>
              <a:t>Scanner</a:t>
            </a:r>
          </a:p>
        </p:txBody>
      </p:sp>
      <p:sp>
        <p:nvSpPr>
          <p:cNvPr id="5" name="Content Placeholder 4">
            <a:extLst>
              <a:ext uri="{FF2B5EF4-FFF2-40B4-BE49-F238E27FC236}">
                <a16:creationId xmlns:a16="http://schemas.microsoft.com/office/drawing/2014/main" id="{490C2B60-BB91-724C-B887-C52B259EB780}"/>
              </a:ext>
            </a:extLst>
          </p:cNvPr>
          <p:cNvSpPr>
            <a:spLocks noGrp="1"/>
          </p:cNvSpPr>
          <p:nvPr>
            <p:ph sz="half" idx="1"/>
          </p:nvPr>
        </p:nvSpPr>
        <p:spPr/>
        <p:txBody>
          <a:bodyPr>
            <a:normAutofit/>
          </a:bodyPr>
          <a:lstStyle/>
          <a:p>
            <a:r>
              <a:rPr lang="en-GB" sz="2400" dirty="0">
                <a:solidFill>
                  <a:schemeClr val="accent6">
                    <a:lumMod val="75000"/>
                  </a:schemeClr>
                </a:solidFill>
              </a:rPr>
              <a:t>Scanner is a text scanner which can parse primitive types and strings using regular expressions</a:t>
            </a:r>
            <a:r>
              <a:rPr lang="en-GB" sz="2400" dirty="0"/>
              <a:t>.</a:t>
            </a:r>
          </a:p>
          <a:p>
            <a:r>
              <a:rPr lang="en-GB" sz="2400" dirty="0"/>
              <a:t>Scanner </a:t>
            </a:r>
            <a:r>
              <a:rPr lang="en-GB" sz="2400" dirty="0">
                <a:solidFill>
                  <a:schemeClr val="accent6">
                    <a:lumMod val="75000"/>
                  </a:schemeClr>
                </a:solidFill>
              </a:rPr>
              <a:t>breaks its input into tokens</a:t>
            </a:r>
            <a:r>
              <a:rPr lang="en-GB" sz="2400" dirty="0"/>
              <a:t> using a delimiter pattern, which by default matches whitespace. </a:t>
            </a:r>
          </a:p>
          <a:p>
            <a:r>
              <a:rPr lang="en-GB" sz="2400" dirty="0"/>
              <a:t>The resulting tokens may then be </a:t>
            </a:r>
            <a:r>
              <a:rPr lang="en-GB" sz="2400" dirty="0">
                <a:solidFill>
                  <a:schemeClr val="accent6">
                    <a:lumMod val="75000"/>
                  </a:schemeClr>
                </a:solidFill>
              </a:rPr>
              <a:t>converted into values of different types</a:t>
            </a:r>
            <a:r>
              <a:rPr lang="en-GB" sz="2400" dirty="0"/>
              <a:t> using the various next methods.</a:t>
            </a:r>
          </a:p>
          <a:p>
            <a:endParaRPr lang="en-IT" sz="2400" dirty="0"/>
          </a:p>
        </p:txBody>
      </p:sp>
      <p:sp>
        <p:nvSpPr>
          <p:cNvPr id="4" name="Slide Number Placeholder 3">
            <a:extLst>
              <a:ext uri="{FF2B5EF4-FFF2-40B4-BE49-F238E27FC236}">
                <a16:creationId xmlns:a16="http://schemas.microsoft.com/office/drawing/2014/main" id="{3DBAC72E-E214-EA41-B62A-6B7CCE27C36D}"/>
              </a:ext>
            </a:extLst>
          </p:cNvPr>
          <p:cNvSpPr>
            <a:spLocks noGrp="1"/>
          </p:cNvSpPr>
          <p:nvPr>
            <p:ph type="sldNum" sz="quarter" idx="12"/>
          </p:nvPr>
        </p:nvSpPr>
        <p:spPr/>
        <p:txBody>
          <a:bodyPr/>
          <a:lstStyle/>
          <a:p>
            <a:fld id="{D2040F39-7941-49A4-B48D-F201B18B6351}" type="slidenum">
              <a:rPr lang="it-IT" smtClean="0"/>
              <a:pPr/>
              <a:t>57</a:t>
            </a:fld>
            <a:endParaRPr lang="it-IT" dirty="0"/>
          </a:p>
        </p:txBody>
      </p:sp>
      <p:sp>
        <p:nvSpPr>
          <p:cNvPr id="8" name="Content Placeholder 7">
            <a:extLst>
              <a:ext uri="{FF2B5EF4-FFF2-40B4-BE49-F238E27FC236}">
                <a16:creationId xmlns:a16="http://schemas.microsoft.com/office/drawing/2014/main" id="{6E21358E-0866-A447-8258-14EEF73459C6}"/>
              </a:ext>
            </a:extLst>
          </p:cNvPr>
          <p:cNvSpPr>
            <a:spLocks noGrp="1"/>
          </p:cNvSpPr>
          <p:nvPr>
            <p:ph sz="half" idx="2"/>
          </p:nvPr>
        </p:nvSpPr>
        <p:spPr/>
        <p:txBody>
          <a:bodyPr>
            <a:normAutofit/>
          </a:bodyPr>
          <a:lstStyle/>
          <a:p>
            <a:pPr marL="0" indent="0">
              <a:buNone/>
            </a:pPr>
            <a:r>
              <a:rPr lang="en-GB" sz="1200" dirty="0">
                <a:latin typeface="Consolas" panose="020B0609020204030204" pitchFamily="49" charset="0"/>
                <a:cs typeface="Consolas" panose="020B0609020204030204" pitchFamily="49" charset="0"/>
              </a:rPr>
              <a:t>/* from stdin */</a:t>
            </a:r>
          </a:p>
          <a:p>
            <a:pPr marL="0" indent="0">
              <a:buNone/>
            </a:pPr>
            <a:r>
              <a:rPr lang="en-GB" sz="1200" dirty="0">
                <a:latin typeface="Consolas" panose="020B0609020204030204" pitchFamily="49" charset="0"/>
                <a:cs typeface="Consolas" panose="020B0609020204030204" pitchFamily="49" charset="0"/>
              </a:rPr>
              <a:t>Scanner </a:t>
            </a:r>
            <a:r>
              <a:rPr lang="en-GB" sz="1200" dirty="0" err="1">
                <a:latin typeface="Consolas" panose="020B0609020204030204" pitchFamily="49" charset="0"/>
                <a:cs typeface="Consolas" panose="020B0609020204030204" pitchFamily="49" charset="0"/>
              </a:rPr>
              <a:t>sc</a:t>
            </a:r>
            <a:r>
              <a:rPr lang="en-GB" sz="1200" dirty="0">
                <a:latin typeface="Consolas" panose="020B0609020204030204" pitchFamily="49" charset="0"/>
                <a:cs typeface="Consolas" panose="020B0609020204030204" pitchFamily="49" charset="0"/>
              </a:rPr>
              <a:t> = new Scanner(</a:t>
            </a:r>
            <a:r>
              <a:rPr lang="en-GB" sz="1200" dirty="0" err="1">
                <a:latin typeface="Consolas" panose="020B0609020204030204" pitchFamily="49" charset="0"/>
                <a:cs typeface="Consolas" panose="020B0609020204030204" pitchFamily="49" charset="0"/>
              </a:rPr>
              <a:t>System.in</a:t>
            </a:r>
            <a:r>
              <a:rPr lang="en-GB" sz="1200" dirty="0">
                <a:latin typeface="Consolas" panose="020B0609020204030204" pitchFamily="49" charset="0"/>
                <a:cs typeface="Consolas" panose="020B0609020204030204" pitchFamily="49" charset="0"/>
              </a:rPr>
              <a:t>); </a:t>
            </a:r>
          </a:p>
          <a:p>
            <a:pPr marL="0" indent="0">
              <a:buNone/>
            </a:pPr>
            <a:r>
              <a:rPr lang="en-GB" sz="1200" dirty="0">
                <a:latin typeface="Consolas" panose="020B0609020204030204" pitchFamily="49" charset="0"/>
                <a:cs typeface="Consolas" panose="020B0609020204030204" pitchFamily="49" charset="0"/>
              </a:rPr>
              <a:t>int </a:t>
            </a:r>
            <a:r>
              <a:rPr lang="en-GB" sz="1200" dirty="0" err="1">
                <a:latin typeface="Consolas" panose="020B0609020204030204" pitchFamily="49" charset="0"/>
                <a:cs typeface="Consolas" panose="020B0609020204030204" pitchFamily="49" charset="0"/>
              </a:rPr>
              <a:t>i</a:t>
            </a:r>
            <a:r>
              <a:rPr lang="en-GB" sz="1200" dirty="0">
                <a:latin typeface="Consolas" panose="020B0609020204030204" pitchFamily="49" charset="0"/>
                <a:cs typeface="Consolas" panose="020B0609020204030204" pitchFamily="49" charset="0"/>
              </a:rPr>
              <a:t> = </a:t>
            </a:r>
            <a:r>
              <a:rPr lang="en-GB" sz="1200" dirty="0" err="1">
                <a:latin typeface="Consolas" panose="020B0609020204030204" pitchFamily="49" charset="0"/>
                <a:cs typeface="Consolas" panose="020B0609020204030204" pitchFamily="49" charset="0"/>
              </a:rPr>
              <a:t>sc.nextInt</a:t>
            </a:r>
            <a:r>
              <a:rPr lang="en-GB" sz="1200" dirty="0">
                <a:latin typeface="Consolas" panose="020B0609020204030204" pitchFamily="49" charset="0"/>
                <a:cs typeface="Consolas" panose="020B0609020204030204" pitchFamily="49" charset="0"/>
              </a:rPr>
              <a:t>();</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from a file */</a:t>
            </a:r>
          </a:p>
          <a:p>
            <a:pPr marL="0" indent="0">
              <a:buNone/>
            </a:pPr>
            <a:r>
              <a:rPr lang="en-GB" sz="1200" dirty="0">
                <a:latin typeface="Consolas" panose="020B0609020204030204" pitchFamily="49" charset="0"/>
                <a:cs typeface="Consolas" panose="020B0609020204030204" pitchFamily="49" charset="0"/>
              </a:rPr>
              <a:t>Scanner </a:t>
            </a:r>
            <a:r>
              <a:rPr lang="en-GB" sz="1200" dirty="0" err="1">
                <a:latin typeface="Consolas" panose="020B0609020204030204" pitchFamily="49" charset="0"/>
                <a:cs typeface="Consolas" panose="020B0609020204030204" pitchFamily="49" charset="0"/>
              </a:rPr>
              <a:t>sc</a:t>
            </a:r>
            <a:r>
              <a:rPr lang="en-GB" sz="1200" dirty="0">
                <a:latin typeface="Consolas" panose="020B0609020204030204" pitchFamily="49" charset="0"/>
                <a:cs typeface="Consolas" panose="020B0609020204030204" pitchFamily="49" charset="0"/>
              </a:rPr>
              <a:t> = new Scanner(</a:t>
            </a:r>
          </a:p>
          <a:p>
            <a:pPr marL="0" indent="0">
              <a:buNone/>
            </a:pPr>
            <a:r>
              <a:rPr lang="en-GB" sz="1200" dirty="0">
                <a:latin typeface="Consolas" panose="020B0609020204030204" pitchFamily="49" charset="0"/>
                <a:cs typeface="Consolas" panose="020B0609020204030204" pitchFamily="49" charset="0"/>
              </a:rPr>
              <a:t>		new File("</a:t>
            </a:r>
            <a:r>
              <a:rPr lang="en-GB" sz="1200" dirty="0" err="1">
                <a:latin typeface="Consolas" panose="020B0609020204030204" pitchFamily="49" charset="0"/>
                <a:cs typeface="Consolas" panose="020B0609020204030204" pitchFamily="49" charset="0"/>
              </a:rPr>
              <a:t>myNumbers</a:t>
            </a:r>
            <a:r>
              <a:rPr lang="en-GB" sz="1200" dirty="0">
                <a:latin typeface="Consolas" panose="020B0609020204030204" pitchFamily="49" charset="0"/>
                <a:cs typeface="Consolas" panose="020B0609020204030204" pitchFamily="49" charset="0"/>
              </a:rPr>
              <a:t>")); </a:t>
            </a:r>
          </a:p>
          <a:p>
            <a:pPr marL="0" indent="0">
              <a:buNone/>
            </a:pPr>
            <a:r>
              <a:rPr lang="en-GB" sz="1200" dirty="0">
                <a:latin typeface="Consolas" panose="020B0609020204030204" pitchFamily="49" charset="0"/>
                <a:cs typeface="Consolas" panose="020B0609020204030204" pitchFamily="49" charset="0"/>
              </a:rPr>
              <a:t>while (</a:t>
            </a:r>
            <a:r>
              <a:rPr lang="en-GB" sz="1200" dirty="0" err="1">
                <a:latin typeface="Consolas" panose="020B0609020204030204" pitchFamily="49" charset="0"/>
                <a:cs typeface="Consolas" panose="020B0609020204030204" pitchFamily="49" charset="0"/>
              </a:rPr>
              <a:t>sc.hasNextLong</a:t>
            </a:r>
            <a:r>
              <a:rPr lang="en-GB" sz="1200" dirty="0">
                <a:latin typeface="Consolas" panose="020B0609020204030204" pitchFamily="49" charset="0"/>
                <a:cs typeface="Consolas" panose="020B0609020204030204" pitchFamily="49" charset="0"/>
              </a:rPr>
              <a:t>()) { </a:t>
            </a:r>
          </a:p>
          <a:p>
            <a:pPr marL="0" indent="0">
              <a:buNone/>
            </a:pPr>
            <a:r>
              <a:rPr lang="en-GB" sz="1200" dirty="0">
                <a:latin typeface="Consolas" panose="020B0609020204030204" pitchFamily="49" charset="0"/>
                <a:cs typeface="Consolas" panose="020B0609020204030204" pitchFamily="49" charset="0"/>
              </a:rPr>
              <a:t>	long </a:t>
            </a:r>
            <a:r>
              <a:rPr lang="en-GB" sz="1200" dirty="0" err="1">
                <a:latin typeface="Consolas" panose="020B0609020204030204" pitchFamily="49" charset="0"/>
                <a:cs typeface="Consolas" panose="020B0609020204030204" pitchFamily="49" charset="0"/>
              </a:rPr>
              <a:t>aLong</a:t>
            </a:r>
            <a:r>
              <a:rPr lang="en-GB" sz="1200" dirty="0">
                <a:latin typeface="Consolas" panose="020B0609020204030204" pitchFamily="49" charset="0"/>
                <a:cs typeface="Consolas" panose="020B0609020204030204" pitchFamily="49" charset="0"/>
              </a:rPr>
              <a:t> = </a:t>
            </a:r>
            <a:r>
              <a:rPr lang="en-GB" sz="1200" dirty="0" err="1">
                <a:latin typeface="Consolas" panose="020B0609020204030204" pitchFamily="49" charset="0"/>
                <a:cs typeface="Consolas" panose="020B0609020204030204" pitchFamily="49" charset="0"/>
              </a:rPr>
              <a:t>sc.nextLong</a:t>
            </a:r>
            <a:r>
              <a:rPr lang="en-GB" sz="1200" dirty="0">
                <a:latin typeface="Consolas" panose="020B0609020204030204" pitchFamily="49" charset="0"/>
                <a:cs typeface="Consolas" panose="020B0609020204030204" pitchFamily="49" charset="0"/>
              </a:rPr>
              <a:t>(); </a:t>
            </a:r>
          </a:p>
          <a:p>
            <a:pPr marL="0" indent="0">
              <a:buNone/>
            </a:pPr>
            <a:r>
              <a:rPr lang="en-GB" sz="1200" dirty="0">
                <a:latin typeface="Consolas" panose="020B0609020204030204" pitchFamily="49" charset="0"/>
                <a:cs typeface="Consolas" panose="020B0609020204030204" pitchFamily="49" charset="0"/>
              </a:rPr>
              <a:t>}</a:t>
            </a:r>
            <a:endParaRPr lang="en-IT" sz="1200" dirty="0">
              <a:latin typeface="Consolas" panose="020B0609020204030204" pitchFamily="49" charset="0"/>
              <a:cs typeface="Consolas" panose="020B0609020204030204" pitchFamily="49" charset="0"/>
            </a:endParaRPr>
          </a:p>
          <a:p>
            <a:pPr marL="0" indent="0">
              <a:buNone/>
            </a:pPr>
            <a:endParaRPr lang="en-IT" sz="1200" dirty="0">
              <a:latin typeface="Consolas" panose="020B0609020204030204" pitchFamily="49" charset="0"/>
              <a:cs typeface="Consolas" panose="020B0609020204030204" pitchFamily="49" charset="0"/>
            </a:endParaRPr>
          </a:p>
          <a:p>
            <a:pPr marL="0" indent="0">
              <a:buNone/>
            </a:pPr>
            <a:r>
              <a:rPr lang="en-IT" sz="1200" dirty="0">
                <a:latin typeface="Consolas" panose="020B0609020204030204" pitchFamily="49" charset="0"/>
                <a:cs typeface="Consolas" panose="020B0609020204030204" pitchFamily="49" charset="0"/>
              </a:rPr>
              <a:t>/* using regular expressions */</a:t>
            </a:r>
          </a:p>
          <a:p>
            <a:pPr marL="0" indent="0">
              <a:buNone/>
            </a:pPr>
            <a:r>
              <a:rPr lang="en-GB" sz="1200" dirty="0">
                <a:latin typeface="Consolas" panose="020B0609020204030204" pitchFamily="49" charset="0"/>
                <a:cs typeface="Consolas" panose="020B0609020204030204" pitchFamily="49" charset="0"/>
              </a:rPr>
              <a:t>String input = "1 fish 2 fish red fish blue fish"; </a:t>
            </a:r>
          </a:p>
          <a:p>
            <a:pPr marL="0" indent="0">
              <a:buNone/>
            </a:pPr>
            <a:r>
              <a:rPr lang="en-GB" sz="1200" dirty="0">
                <a:latin typeface="Consolas" panose="020B0609020204030204" pitchFamily="49" charset="0"/>
                <a:cs typeface="Consolas" panose="020B0609020204030204" pitchFamily="49" charset="0"/>
              </a:rPr>
              <a:t>Scanner s = new Scanner(input).</a:t>
            </a:r>
            <a:r>
              <a:rPr lang="en-GB" sz="1200" dirty="0" err="1">
                <a:latin typeface="Consolas" panose="020B0609020204030204" pitchFamily="49" charset="0"/>
                <a:cs typeface="Consolas" panose="020B0609020204030204" pitchFamily="49" charset="0"/>
              </a:rPr>
              <a:t>useDelimiter</a:t>
            </a:r>
            <a:r>
              <a:rPr lang="en-GB" sz="1200" dirty="0">
                <a:latin typeface="Consolas" panose="020B0609020204030204" pitchFamily="49" charset="0"/>
                <a:cs typeface="Consolas" panose="020B0609020204030204" pitchFamily="49" charset="0"/>
              </a:rPr>
              <a:t>("\\s*fish\\s*"); </a:t>
            </a:r>
            <a:r>
              <a:rPr lang="en-GB" sz="1200" dirty="0" err="1">
                <a:latin typeface="Consolas" panose="020B0609020204030204" pitchFamily="49" charset="0"/>
                <a:cs typeface="Consolas" panose="020B0609020204030204" pitchFamily="49" charset="0"/>
              </a:rPr>
              <a:t>System.out.println</a:t>
            </a:r>
            <a:r>
              <a:rPr lang="en-GB" sz="1200" dirty="0">
                <a:latin typeface="Consolas" panose="020B0609020204030204" pitchFamily="49" charset="0"/>
                <a:cs typeface="Consolas" panose="020B0609020204030204" pitchFamily="49" charset="0"/>
              </a:rPr>
              <a:t>(</a:t>
            </a:r>
            <a:r>
              <a:rPr lang="en-GB" sz="1200" dirty="0" err="1">
                <a:latin typeface="Consolas" panose="020B0609020204030204" pitchFamily="49" charset="0"/>
                <a:cs typeface="Consolas" panose="020B0609020204030204" pitchFamily="49" charset="0"/>
              </a:rPr>
              <a:t>s.nextInt</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System.out.println</a:t>
            </a:r>
            <a:r>
              <a:rPr lang="en-GB" sz="1200" dirty="0">
                <a:latin typeface="Consolas" panose="020B0609020204030204" pitchFamily="49" charset="0"/>
                <a:cs typeface="Consolas" panose="020B0609020204030204" pitchFamily="49" charset="0"/>
              </a:rPr>
              <a:t>(</a:t>
            </a:r>
            <a:r>
              <a:rPr lang="en-GB" sz="1200" dirty="0" err="1">
                <a:latin typeface="Consolas" panose="020B0609020204030204" pitchFamily="49" charset="0"/>
                <a:cs typeface="Consolas" panose="020B0609020204030204" pitchFamily="49" charset="0"/>
              </a:rPr>
              <a:t>s.nextInt</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System.out.println</a:t>
            </a:r>
            <a:r>
              <a:rPr lang="en-GB" sz="1200" dirty="0">
                <a:latin typeface="Consolas" panose="020B0609020204030204" pitchFamily="49" charset="0"/>
                <a:cs typeface="Consolas" panose="020B0609020204030204" pitchFamily="49" charset="0"/>
              </a:rPr>
              <a:t>(</a:t>
            </a:r>
            <a:r>
              <a:rPr lang="en-GB" sz="1200" dirty="0" err="1">
                <a:latin typeface="Consolas" panose="020B0609020204030204" pitchFamily="49" charset="0"/>
                <a:cs typeface="Consolas" panose="020B0609020204030204" pitchFamily="49" charset="0"/>
              </a:rPr>
              <a:t>s.next</a:t>
            </a:r>
            <a:r>
              <a:rPr lang="en-GB" sz="1200" dirty="0">
                <a:latin typeface="Consolas" panose="020B0609020204030204" pitchFamily="49" charset="0"/>
                <a:cs typeface="Consolas" panose="020B0609020204030204" pitchFamily="49" charset="0"/>
              </a:rPr>
              <a:t>()); </a:t>
            </a:r>
          </a:p>
          <a:p>
            <a:pPr marL="0" indent="0">
              <a:buNone/>
            </a:pPr>
            <a:r>
              <a:rPr lang="en-GB" sz="1200" dirty="0" err="1">
                <a:latin typeface="Consolas" panose="020B0609020204030204" pitchFamily="49" charset="0"/>
                <a:cs typeface="Consolas" panose="020B0609020204030204" pitchFamily="49" charset="0"/>
              </a:rPr>
              <a:t>System.out.println</a:t>
            </a:r>
            <a:r>
              <a:rPr lang="en-GB" sz="1200" dirty="0">
                <a:latin typeface="Consolas" panose="020B0609020204030204" pitchFamily="49" charset="0"/>
                <a:cs typeface="Consolas" panose="020B0609020204030204" pitchFamily="49" charset="0"/>
              </a:rPr>
              <a:t>(</a:t>
            </a:r>
            <a:r>
              <a:rPr lang="en-GB" sz="1200" dirty="0" err="1">
                <a:latin typeface="Consolas" panose="020B0609020204030204" pitchFamily="49" charset="0"/>
                <a:cs typeface="Consolas" panose="020B0609020204030204" pitchFamily="49" charset="0"/>
              </a:rPr>
              <a:t>s.next</a:t>
            </a:r>
            <a:r>
              <a:rPr lang="en-GB" sz="1200" dirty="0">
                <a:latin typeface="Consolas" panose="020B0609020204030204" pitchFamily="49" charset="0"/>
                <a:cs typeface="Consolas" panose="020B0609020204030204" pitchFamily="49" charset="0"/>
              </a:rPr>
              <a:t>()); </a:t>
            </a:r>
          </a:p>
          <a:p>
            <a:pPr marL="0" indent="0">
              <a:buNone/>
            </a:pPr>
            <a:r>
              <a:rPr lang="en-GB" sz="1200" dirty="0" err="1">
                <a:latin typeface="Consolas" panose="020B0609020204030204" pitchFamily="49" charset="0"/>
                <a:cs typeface="Consolas" panose="020B0609020204030204" pitchFamily="49" charset="0"/>
              </a:rPr>
              <a:t>s.close</a:t>
            </a:r>
            <a:r>
              <a:rPr lang="en-GB" sz="1200" dirty="0">
                <a:latin typeface="Consolas" panose="020B0609020204030204" pitchFamily="49" charset="0"/>
                <a:cs typeface="Consolas" panose="020B0609020204030204" pitchFamily="49" charset="0"/>
              </a:rPr>
              <a:t>();</a:t>
            </a:r>
            <a:endParaRPr lang="en-IT" sz="1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754033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Random Numbers</a:t>
            </a:r>
            <a:endParaRPr lang="it-IT" dirty="0"/>
          </a:p>
        </p:txBody>
      </p:sp>
    </p:spTree>
    <p:extLst>
      <p:ext uri="{BB962C8B-B14F-4D97-AF65-F5344CB8AC3E}">
        <p14:creationId xmlns:p14="http://schemas.microsoft.com/office/powerpoint/2010/main" val="34079234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5CF95-8EA8-CE41-AFD5-C8121B3960B1}"/>
              </a:ext>
            </a:extLst>
          </p:cNvPr>
          <p:cNvSpPr>
            <a:spLocks noGrp="1"/>
          </p:cNvSpPr>
          <p:nvPr>
            <p:ph type="title"/>
          </p:nvPr>
        </p:nvSpPr>
        <p:spPr/>
        <p:txBody>
          <a:bodyPr>
            <a:normAutofit/>
          </a:bodyPr>
          <a:lstStyle/>
          <a:p>
            <a:r>
              <a:rPr lang="en-IT" dirty="0"/>
              <a:t>Random numbers</a:t>
            </a:r>
          </a:p>
        </p:txBody>
      </p:sp>
      <p:sp>
        <p:nvSpPr>
          <p:cNvPr id="3" name="Content Placeholder 2">
            <a:extLst>
              <a:ext uri="{FF2B5EF4-FFF2-40B4-BE49-F238E27FC236}">
                <a16:creationId xmlns:a16="http://schemas.microsoft.com/office/drawing/2014/main" id="{2B3C7F43-DF1D-FD44-95B0-ACF0F0BF3695}"/>
              </a:ext>
            </a:extLst>
          </p:cNvPr>
          <p:cNvSpPr>
            <a:spLocks noGrp="1"/>
          </p:cNvSpPr>
          <p:nvPr>
            <p:ph idx="1"/>
          </p:nvPr>
        </p:nvSpPr>
        <p:spPr/>
        <p:txBody>
          <a:bodyPr>
            <a:normAutofit/>
          </a:bodyPr>
          <a:lstStyle/>
          <a:p>
            <a:r>
              <a:rPr lang="en-IT" sz="1600" dirty="0">
                <a:solidFill>
                  <a:schemeClr val="accent6">
                    <a:lumMod val="75000"/>
                  </a:schemeClr>
                </a:solidFill>
                <a:latin typeface="Consolas" panose="020B0609020204030204" pitchFamily="49" charset="0"/>
                <a:cs typeface="Consolas" panose="020B0609020204030204" pitchFamily="49" charset="0"/>
              </a:rPr>
              <a:t>Math.random()</a:t>
            </a:r>
          </a:p>
          <a:p>
            <a:r>
              <a:rPr lang="en-GB" sz="1600" dirty="0" err="1">
                <a:solidFill>
                  <a:schemeClr val="accent6">
                    <a:lumMod val="75000"/>
                  </a:schemeClr>
                </a:solidFill>
                <a:latin typeface="Consolas" panose="020B0609020204030204" pitchFamily="49" charset="0"/>
                <a:cs typeface="Consolas" panose="020B0609020204030204" pitchFamily="49" charset="0"/>
              </a:rPr>
              <a:t>java.util.Random</a:t>
            </a:r>
            <a:endParaRPr lang="en-GB" sz="1600" dirty="0">
              <a:solidFill>
                <a:schemeClr val="accent6">
                  <a:lumMod val="75000"/>
                </a:schemeClr>
              </a:solidFill>
              <a:latin typeface="Consolas" panose="020B0609020204030204" pitchFamily="49" charset="0"/>
              <a:cs typeface="Consolas" panose="020B0609020204030204" pitchFamily="49" charset="0"/>
            </a:endParaRPr>
          </a:p>
          <a:p>
            <a:pPr marL="457200" lvl="1" indent="0">
              <a:buNone/>
            </a:pPr>
            <a:r>
              <a:rPr lang="en-GB" sz="1600" dirty="0">
                <a:latin typeface="Consolas" panose="020B0609020204030204" pitchFamily="49" charset="0"/>
                <a:cs typeface="Consolas" panose="020B0609020204030204" pitchFamily="49" charset="0"/>
              </a:rPr>
              <a:t>Random random = new Random();</a:t>
            </a:r>
          </a:p>
          <a:p>
            <a:pPr marL="457200" lvl="1" indent="0">
              <a:buNone/>
            </a:pPr>
            <a:r>
              <a:rPr lang="en-GB" sz="1600" dirty="0" err="1">
                <a:latin typeface="Consolas" panose="020B0609020204030204" pitchFamily="49" charset="0"/>
                <a:cs typeface="Consolas" panose="020B0609020204030204" pitchFamily="49" charset="0"/>
              </a:rPr>
              <a:t>random.nextInt</a:t>
            </a:r>
            <a:r>
              <a:rPr lang="en-GB" sz="1600" dirty="0">
                <a:latin typeface="Consolas" panose="020B0609020204030204" pitchFamily="49" charset="0"/>
                <a:cs typeface="Consolas" panose="020B0609020204030204" pitchFamily="49" charset="0"/>
              </a:rPr>
              <a:t>()			[MIN_VALUE, MAX_VALUE]</a:t>
            </a:r>
          </a:p>
          <a:p>
            <a:pPr marL="457200" lvl="1" indent="0">
              <a:buNone/>
            </a:pPr>
            <a:r>
              <a:rPr lang="en-GB" sz="1600" dirty="0" err="1">
                <a:latin typeface="Consolas" panose="020B0609020204030204" pitchFamily="49" charset="0"/>
                <a:cs typeface="Consolas" panose="020B0609020204030204" pitchFamily="49" charset="0"/>
              </a:rPr>
              <a:t>random.nextDouble</a:t>
            </a:r>
            <a:r>
              <a:rPr lang="en-GB" sz="1600" dirty="0">
                <a:latin typeface="Consolas" panose="020B0609020204030204" pitchFamily="49" charset="0"/>
                <a:cs typeface="Consolas" panose="020B0609020204030204" pitchFamily="49" charset="0"/>
              </a:rPr>
              <a:t>()		[0, 1]</a:t>
            </a:r>
          </a:p>
          <a:p>
            <a:pPr marL="457200" lvl="1" indent="0">
              <a:buNone/>
            </a:pPr>
            <a:r>
              <a:rPr lang="en-GB" sz="1600" dirty="0" err="1">
                <a:latin typeface="Consolas" panose="020B0609020204030204" pitchFamily="49" charset="0"/>
                <a:cs typeface="Consolas" panose="020B0609020204030204" pitchFamily="49" charset="0"/>
              </a:rPr>
              <a:t>random.nextBoolean</a:t>
            </a:r>
            <a:r>
              <a:rPr lang="en-GB" sz="1600" dirty="0">
                <a:latin typeface="Consolas" panose="020B0609020204030204" pitchFamily="49" charset="0"/>
                <a:cs typeface="Consolas" panose="020B0609020204030204" pitchFamily="49" charset="0"/>
              </a:rPr>
              <a:t>()	[true, false]</a:t>
            </a:r>
          </a:p>
          <a:p>
            <a:pPr indent="-285750"/>
            <a:r>
              <a:rPr lang="en-GB" sz="1600" dirty="0" err="1">
                <a:solidFill>
                  <a:schemeClr val="accent6">
                    <a:lumMod val="75000"/>
                  </a:schemeClr>
                </a:solidFill>
                <a:latin typeface="Consolas" panose="020B0609020204030204" pitchFamily="49" charset="0"/>
                <a:cs typeface="Consolas" panose="020B0609020204030204" pitchFamily="49" charset="0"/>
              </a:rPr>
              <a:t>java.util.random.RandomGenerator</a:t>
            </a:r>
            <a:endParaRPr lang="en-GB" sz="1600" dirty="0">
              <a:solidFill>
                <a:schemeClr val="accent6">
                  <a:lumMod val="75000"/>
                </a:schemeClr>
              </a:solidFill>
              <a:latin typeface="Consolas" panose="020B0609020204030204" pitchFamily="49" charset="0"/>
              <a:cs typeface="Consolas" panose="020B0609020204030204" pitchFamily="49" charset="0"/>
            </a:endParaRPr>
          </a:p>
          <a:p>
            <a:pPr marL="457200" lvl="1" indent="0">
              <a:buNone/>
            </a:pPr>
            <a:r>
              <a:rPr lang="en-GB" sz="1600" dirty="0" err="1">
                <a:latin typeface="Consolas" panose="020B0609020204030204" pitchFamily="49" charset="0"/>
                <a:cs typeface="Consolas" panose="020B0609020204030204" pitchFamily="49" charset="0"/>
              </a:rPr>
              <a:t>RandomGenerator</a:t>
            </a:r>
            <a:r>
              <a:rPr lang="en-GB" sz="1600" dirty="0">
                <a:latin typeface="Consolas" panose="020B0609020204030204" pitchFamily="49" charset="0"/>
                <a:cs typeface="Consolas" panose="020B0609020204030204" pitchFamily="49" charset="0"/>
              </a:rPr>
              <a:t> generator = </a:t>
            </a:r>
            <a:r>
              <a:rPr lang="en-GB" sz="1600" dirty="0" err="1">
                <a:latin typeface="Consolas" panose="020B0609020204030204" pitchFamily="49" charset="0"/>
                <a:cs typeface="Consolas" panose="020B0609020204030204" pitchFamily="49" charset="0"/>
              </a:rPr>
              <a:t>RandomGenerator.getDefault</a:t>
            </a:r>
            <a:r>
              <a:rPr lang="en-GB" sz="1600" dirty="0">
                <a:latin typeface="Consolas" panose="020B0609020204030204" pitchFamily="49" charset="0"/>
                <a:cs typeface="Consolas" panose="020B0609020204030204" pitchFamily="49" charset="0"/>
              </a:rPr>
              <a:t>();</a:t>
            </a:r>
          </a:p>
          <a:p>
            <a:pPr marL="457200" lvl="1" indent="0">
              <a:buNone/>
            </a:pPr>
            <a:r>
              <a:rPr lang="en-GB" sz="1600" dirty="0" err="1">
                <a:latin typeface="Consolas" panose="020B0609020204030204" pitchFamily="49" charset="0"/>
                <a:cs typeface="Consolas" panose="020B0609020204030204" pitchFamily="49" charset="0"/>
              </a:rPr>
              <a:t>RandomGenerator</a:t>
            </a:r>
            <a:r>
              <a:rPr lang="en-GB" sz="1600" dirty="0">
                <a:latin typeface="Consolas" panose="020B0609020204030204" pitchFamily="49" charset="0"/>
                <a:cs typeface="Consolas" panose="020B0609020204030204" pitchFamily="49" charset="0"/>
              </a:rPr>
              <a:t> generator = </a:t>
            </a:r>
            <a:r>
              <a:rPr lang="en-GB" sz="1600" dirty="0" err="1">
                <a:latin typeface="Consolas" panose="020B0609020204030204" pitchFamily="49" charset="0"/>
                <a:cs typeface="Consolas" panose="020B0609020204030204" pitchFamily="49" charset="0"/>
              </a:rPr>
              <a:t>RandomGenerator.of</a:t>
            </a:r>
            <a:r>
              <a:rPr lang="en-GB" sz="1600" dirty="0">
                <a:latin typeface="Consolas" panose="020B0609020204030204" pitchFamily="49" charset="0"/>
                <a:cs typeface="Consolas" panose="020B0609020204030204" pitchFamily="49" charset="0"/>
              </a:rPr>
              <a:t>("L128X256MixRandom");</a:t>
            </a:r>
          </a:p>
          <a:p>
            <a:pPr marL="457200" lvl="1" indent="0">
              <a:buNone/>
            </a:pPr>
            <a:r>
              <a:rPr lang="en-GB" sz="1600" dirty="0" err="1">
                <a:latin typeface="Consolas" panose="020B0609020204030204" pitchFamily="49" charset="0"/>
                <a:cs typeface="Consolas" panose="020B0609020204030204" pitchFamily="49" charset="0"/>
              </a:rPr>
              <a:t>RandomGenerator</a:t>
            </a:r>
            <a:r>
              <a:rPr lang="en-GB" sz="1600" dirty="0">
                <a:latin typeface="Consolas" panose="020B0609020204030204" pitchFamily="49" charset="0"/>
                <a:cs typeface="Consolas" panose="020B0609020204030204" pitchFamily="49" charset="0"/>
              </a:rPr>
              <a:t> generator = new Random();</a:t>
            </a:r>
          </a:p>
          <a:p>
            <a:r>
              <a:rPr lang="en-GB" sz="1600" dirty="0" err="1">
                <a:solidFill>
                  <a:schemeClr val="accent6">
                    <a:lumMod val="75000"/>
                  </a:schemeClr>
                </a:solidFill>
                <a:latin typeface="Consolas" panose="020B0609020204030204" pitchFamily="49" charset="0"/>
                <a:cs typeface="Consolas" panose="020B0609020204030204" pitchFamily="49" charset="0"/>
              </a:rPr>
              <a:t>java.util.concurrent.ThreadLocalRandom</a:t>
            </a:r>
            <a:endParaRPr lang="en-GB" sz="1600" dirty="0">
              <a:solidFill>
                <a:schemeClr val="accent6">
                  <a:lumMod val="75000"/>
                </a:schemeClr>
              </a:solidFill>
              <a:latin typeface="Consolas" panose="020B0609020204030204" pitchFamily="49" charset="0"/>
              <a:cs typeface="Consolas" panose="020B0609020204030204" pitchFamily="49" charset="0"/>
            </a:endParaRPr>
          </a:p>
          <a:p>
            <a:pPr marL="457200" lvl="1" indent="0">
              <a:buNone/>
            </a:pPr>
            <a:r>
              <a:rPr lang="en-GB" sz="1600" dirty="0" err="1">
                <a:latin typeface="Consolas" panose="020B0609020204030204" pitchFamily="49" charset="0"/>
                <a:cs typeface="Consolas" panose="020B0609020204030204" pitchFamily="49" charset="0"/>
              </a:rPr>
              <a:t>ThreadLocalRandom.current</a:t>
            </a:r>
            <a:r>
              <a:rPr lang="en-GB" sz="1600" dirty="0">
                <a:latin typeface="Consolas" panose="020B0609020204030204" pitchFamily="49" charset="0"/>
                <a:cs typeface="Consolas" panose="020B0609020204030204" pitchFamily="49" charset="0"/>
              </a:rPr>
              <a:t>().</a:t>
            </a:r>
            <a:r>
              <a:rPr lang="en-GB" sz="1600" dirty="0" err="1">
                <a:latin typeface="Consolas" panose="020B0609020204030204" pitchFamily="49" charset="0"/>
                <a:cs typeface="Consolas" panose="020B0609020204030204" pitchFamily="49" charset="0"/>
              </a:rPr>
              <a:t>nextInt</a:t>
            </a:r>
            <a:r>
              <a:rPr lang="en-GB" sz="1600" dirty="0">
                <a:latin typeface="Consolas" panose="020B0609020204030204" pitchFamily="49" charset="0"/>
                <a:cs typeface="Consolas" panose="020B0609020204030204" pitchFamily="49" charset="0"/>
              </a:rPr>
              <a:t>()</a:t>
            </a:r>
          </a:p>
          <a:p>
            <a:pPr marL="457200" lvl="1" indent="0">
              <a:buNone/>
            </a:pPr>
            <a:r>
              <a:rPr lang="en-GB" sz="1600" dirty="0" err="1">
                <a:latin typeface="Consolas" panose="020B0609020204030204" pitchFamily="49" charset="0"/>
                <a:cs typeface="Consolas" panose="020B0609020204030204" pitchFamily="49" charset="0"/>
              </a:rPr>
              <a:t>ThreadLocalRandom.current</a:t>
            </a:r>
            <a:r>
              <a:rPr lang="en-GB" sz="1600" dirty="0">
                <a:latin typeface="Consolas" panose="020B0609020204030204" pitchFamily="49" charset="0"/>
                <a:cs typeface="Consolas" panose="020B0609020204030204" pitchFamily="49" charset="0"/>
              </a:rPr>
              <a:t>().</a:t>
            </a:r>
            <a:r>
              <a:rPr lang="en-GB" sz="1600" dirty="0" err="1">
                <a:latin typeface="Consolas" panose="020B0609020204030204" pitchFamily="49" charset="0"/>
                <a:cs typeface="Consolas" panose="020B0609020204030204" pitchFamily="49" charset="0"/>
              </a:rPr>
              <a:t>nextDouble</a:t>
            </a:r>
            <a:r>
              <a:rPr lang="en-GB" sz="1600" dirty="0">
                <a:latin typeface="Consolas" panose="020B0609020204030204" pitchFamily="49" charset="0"/>
                <a:cs typeface="Consolas" panose="020B0609020204030204" pitchFamily="49" charset="0"/>
              </a:rPr>
              <a:t>()</a:t>
            </a:r>
          </a:p>
          <a:p>
            <a:pPr marL="457200" lvl="1" indent="0">
              <a:buNone/>
            </a:pPr>
            <a:r>
              <a:rPr lang="en-GB" sz="1600" dirty="0" err="1">
                <a:latin typeface="Consolas" panose="020B0609020204030204" pitchFamily="49" charset="0"/>
                <a:cs typeface="Consolas" panose="020B0609020204030204" pitchFamily="49" charset="0"/>
              </a:rPr>
              <a:t>ThreadLocalRandom.current</a:t>
            </a:r>
            <a:r>
              <a:rPr lang="en-GB" sz="1600" dirty="0">
                <a:latin typeface="Consolas" panose="020B0609020204030204" pitchFamily="49" charset="0"/>
                <a:cs typeface="Consolas" panose="020B0609020204030204" pitchFamily="49" charset="0"/>
              </a:rPr>
              <a:t>().</a:t>
            </a:r>
            <a:r>
              <a:rPr lang="en-GB" sz="1600" dirty="0" err="1">
                <a:latin typeface="Consolas" panose="020B0609020204030204" pitchFamily="49" charset="0"/>
                <a:cs typeface="Consolas" panose="020B0609020204030204" pitchFamily="49" charset="0"/>
              </a:rPr>
              <a:t>nextBoolean</a:t>
            </a:r>
            <a:r>
              <a:rPr lang="en-GB" sz="1600" dirty="0">
                <a:latin typeface="Consolas" panose="020B0609020204030204" pitchFamily="49" charset="0"/>
                <a:cs typeface="Consolas" panose="020B0609020204030204" pitchFamily="49" charset="0"/>
              </a:rPr>
              <a:t>()</a:t>
            </a:r>
          </a:p>
          <a:p>
            <a:pPr lvl="1"/>
            <a:endParaRPr lang="en-GB" sz="1600" dirty="0">
              <a:latin typeface="Consolas" panose="020B0609020204030204" pitchFamily="49" charset="0"/>
              <a:cs typeface="Consolas" panose="020B0609020204030204" pitchFamily="49" charset="0"/>
            </a:endParaRPr>
          </a:p>
          <a:p>
            <a:pPr lvl="1"/>
            <a:endParaRPr lang="en-IT" sz="16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F2F98F19-C953-7C4D-BFCD-53A12851C502}"/>
              </a:ext>
            </a:extLst>
          </p:cNvPr>
          <p:cNvSpPr>
            <a:spLocks noGrp="1"/>
          </p:cNvSpPr>
          <p:nvPr>
            <p:ph type="sldNum" sz="quarter" idx="12"/>
          </p:nvPr>
        </p:nvSpPr>
        <p:spPr/>
        <p:txBody>
          <a:bodyPr/>
          <a:lstStyle/>
          <a:p>
            <a:fld id="{D2040F39-7941-49A4-B48D-F201B18B6351}" type="slidenum">
              <a:rPr lang="it-IT" smtClean="0"/>
              <a:pPr/>
              <a:t>59</a:t>
            </a:fld>
            <a:endParaRPr lang="it-IT" dirty="0"/>
          </a:p>
        </p:txBody>
      </p:sp>
    </p:spTree>
    <p:extLst>
      <p:ext uri="{BB962C8B-B14F-4D97-AF65-F5344CB8AC3E}">
        <p14:creationId xmlns:p14="http://schemas.microsoft.com/office/powerpoint/2010/main" val="1648934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running</a:t>
            </a:r>
          </a:p>
        </p:txBody>
      </p:sp>
      <p:pic>
        <p:nvPicPr>
          <p:cNvPr id="5" name="Content Placeholder 4" descr="Screen Shot 2016-03-04 at 13.13.11.png"/>
          <p:cNvPicPr>
            <a:picLocks noGrp="1" noChangeAspect="1"/>
          </p:cNvPicPr>
          <p:nvPr>
            <p:ph idx="1"/>
          </p:nvPr>
        </p:nvPicPr>
        <p:blipFill>
          <a:blip r:embed="rId2" cstate="print">
            <a:extLst>
              <a:ext uri="{28A0092B-C50C-407E-A947-70E740481C1C}">
                <a14:useLocalDpi xmlns:a14="http://schemas.microsoft.com/office/drawing/2010/main"/>
              </a:ext>
            </a:extLst>
          </a:blip>
          <a:srcRect t="1644" b="1644"/>
          <a:stretch>
            <a:fillRect/>
          </a:stretch>
        </p:blipFill>
        <p:spPr>
          <a:xfrm>
            <a:off x="2423592" y="1600201"/>
            <a:ext cx="7787208" cy="4282664"/>
          </a:xfrm>
        </p:spPr>
      </p:pic>
      <p:sp>
        <p:nvSpPr>
          <p:cNvPr id="4" name="Slide Number Placeholder 3"/>
          <p:cNvSpPr>
            <a:spLocks noGrp="1"/>
          </p:cNvSpPr>
          <p:nvPr>
            <p:ph type="sldNum" sz="quarter" idx="12"/>
          </p:nvPr>
        </p:nvSpPr>
        <p:spPr/>
        <p:txBody>
          <a:bodyPr/>
          <a:lstStyle/>
          <a:p>
            <a:fld id="{D2040F39-7941-49A4-B48D-F201B18B6351}" type="slidenum">
              <a:rPr lang="it-IT" smtClean="0"/>
              <a:pPr/>
              <a:t>6</a:t>
            </a:fld>
            <a:endParaRPr lang="it-IT" dirty="0"/>
          </a:p>
        </p:txBody>
      </p:sp>
    </p:spTree>
    <p:extLst>
      <p:ext uri="{BB962C8B-B14F-4D97-AF65-F5344CB8AC3E}">
        <p14:creationId xmlns:p14="http://schemas.microsoft.com/office/powerpoint/2010/main" val="6575121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CF442-F795-3E46-AC58-421F9F5D5502}"/>
              </a:ext>
            </a:extLst>
          </p:cNvPr>
          <p:cNvSpPr>
            <a:spLocks noGrp="1"/>
          </p:cNvSpPr>
          <p:nvPr>
            <p:ph type="title"/>
          </p:nvPr>
        </p:nvSpPr>
        <p:spPr/>
        <p:txBody>
          <a:bodyPr/>
          <a:lstStyle/>
          <a:p>
            <a:r>
              <a:rPr lang="en-IT" dirty="0"/>
              <a:t>Wisdom Pills</a:t>
            </a:r>
          </a:p>
        </p:txBody>
      </p:sp>
      <p:sp>
        <p:nvSpPr>
          <p:cNvPr id="3" name="Content Placeholder 2">
            <a:extLst>
              <a:ext uri="{FF2B5EF4-FFF2-40B4-BE49-F238E27FC236}">
                <a16:creationId xmlns:a16="http://schemas.microsoft.com/office/drawing/2014/main" id="{210D2B36-5F6C-C648-A16C-A97E432A56F4}"/>
              </a:ext>
            </a:extLst>
          </p:cNvPr>
          <p:cNvSpPr>
            <a:spLocks noGrp="1"/>
          </p:cNvSpPr>
          <p:nvPr>
            <p:ph idx="1"/>
          </p:nvPr>
        </p:nvSpPr>
        <p:spPr/>
        <p:txBody>
          <a:bodyPr>
            <a:normAutofit fontScale="92500" lnSpcReduction="10000"/>
          </a:bodyPr>
          <a:lstStyle/>
          <a:p>
            <a:r>
              <a:rPr lang="en-GB" i="1" dirty="0"/>
              <a:t>The first rule of functions is that they should be small. The second rule of functions is that they should be smaller than that. This is not an assertion that I can justify. I can’t provide any references to research that shows that very small functions are better. What I can tell you is that for nearly four decades I have written functions of all different sizes. I’ve writ- ten several nasty 3,000-line abominations. I’ve written scads of functions in the 100 to 300 line range. And I’ve written functions that were 20 to 30 lines long. What this experience has taught me, through long trial and error, is that functions should be very small.   -- </a:t>
            </a:r>
            <a:r>
              <a:rPr lang="en-GB" b="1" dirty="0"/>
              <a:t>Clean Code, Robert C. Martin</a:t>
            </a:r>
            <a:endParaRPr lang="en-GB" dirty="0"/>
          </a:p>
          <a:p>
            <a:endParaRPr lang="en-IT" dirty="0"/>
          </a:p>
        </p:txBody>
      </p:sp>
      <p:sp>
        <p:nvSpPr>
          <p:cNvPr id="4" name="Slide Number Placeholder 3">
            <a:extLst>
              <a:ext uri="{FF2B5EF4-FFF2-40B4-BE49-F238E27FC236}">
                <a16:creationId xmlns:a16="http://schemas.microsoft.com/office/drawing/2014/main" id="{54C0A88D-ECBF-EB44-AD92-01336BACC331}"/>
              </a:ext>
            </a:extLst>
          </p:cNvPr>
          <p:cNvSpPr>
            <a:spLocks noGrp="1"/>
          </p:cNvSpPr>
          <p:nvPr>
            <p:ph type="sldNum" sz="quarter" idx="12"/>
          </p:nvPr>
        </p:nvSpPr>
        <p:spPr/>
        <p:txBody>
          <a:bodyPr/>
          <a:lstStyle/>
          <a:p>
            <a:fld id="{D2040F39-7941-49A4-B48D-F201B18B6351}" type="slidenum">
              <a:rPr lang="it-IT" smtClean="0"/>
              <a:pPr/>
              <a:t>60</a:t>
            </a:fld>
            <a:endParaRPr lang="it-IT" dirty="0"/>
          </a:p>
        </p:txBody>
      </p:sp>
    </p:spTree>
    <p:extLst>
      <p:ext uri="{BB962C8B-B14F-4D97-AF65-F5344CB8AC3E}">
        <p14:creationId xmlns:p14="http://schemas.microsoft.com/office/powerpoint/2010/main" val="1681402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running</a:t>
            </a:r>
          </a:p>
        </p:txBody>
      </p:sp>
      <p:sp>
        <p:nvSpPr>
          <p:cNvPr id="4" name="Slide Number Placeholder 3"/>
          <p:cNvSpPr>
            <a:spLocks noGrp="1"/>
          </p:cNvSpPr>
          <p:nvPr>
            <p:ph type="sldNum" sz="quarter" idx="12"/>
          </p:nvPr>
        </p:nvSpPr>
        <p:spPr/>
        <p:txBody>
          <a:bodyPr/>
          <a:lstStyle/>
          <a:p>
            <a:fld id="{D2040F39-7941-49A4-B48D-F201B18B6351}" type="slidenum">
              <a:rPr lang="it-IT" smtClean="0"/>
              <a:pPr/>
              <a:t>7</a:t>
            </a:fld>
            <a:endParaRPr lang="it-IT" dirty="0"/>
          </a:p>
        </p:txBody>
      </p:sp>
      <p:sp>
        <p:nvSpPr>
          <p:cNvPr id="6" name="Content Placeholder 5">
            <a:extLst>
              <a:ext uri="{FF2B5EF4-FFF2-40B4-BE49-F238E27FC236}">
                <a16:creationId xmlns:a16="http://schemas.microsoft.com/office/drawing/2014/main" id="{8A7DF13B-2965-B448-9B15-73D24DEC8CDE}"/>
              </a:ext>
            </a:extLst>
          </p:cNvPr>
          <p:cNvSpPr>
            <a:spLocks noGrp="1"/>
          </p:cNvSpPr>
          <p:nvPr>
            <p:ph idx="1"/>
          </p:nvPr>
        </p:nvSpPr>
        <p:spPr/>
        <p:txBody>
          <a:bodyPr>
            <a:normAutofit/>
          </a:bodyPr>
          <a:lstStyle/>
          <a:p>
            <a:pPr marL="0" indent="0">
              <a:buNone/>
            </a:pPr>
            <a:r>
              <a:rPr lang="en-IT" sz="1600" dirty="0">
                <a:latin typeface="Consolas" panose="020B0609020204030204" pitchFamily="49" charset="0"/>
                <a:cs typeface="Consolas" panose="020B0609020204030204" pitchFamily="49" charset="0"/>
              </a:rPr>
              <a:t>$ cd </a:t>
            </a:r>
            <a:r>
              <a:rPr lang="en-GB" sz="1600" dirty="0" err="1">
                <a:latin typeface="Consolas" panose="020B0609020204030204" pitchFamily="49" charset="0"/>
                <a:cs typeface="Consolas" panose="020B0609020204030204" pitchFamily="49" charset="0"/>
              </a:rPr>
              <a:t>ooprogramming</a:t>
            </a:r>
            <a:r>
              <a:rPr lang="en-GB" sz="1600" dirty="0">
                <a:latin typeface="Consolas" panose="020B0609020204030204" pitchFamily="49" charset="0"/>
                <a:cs typeface="Consolas" panose="020B0609020204030204" pitchFamily="49" charset="0"/>
              </a:rPr>
              <a:t>/java/code/</a:t>
            </a:r>
            <a:r>
              <a:rPr lang="en-GB" sz="1600" dirty="0" err="1">
                <a:solidFill>
                  <a:schemeClr val="accent6">
                    <a:lumMod val="75000"/>
                  </a:schemeClr>
                </a:solidFill>
                <a:latin typeface="Consolas" panose="020B0609020204030204" pitchFamily="49" charset="0"/>
                <a:cs typeface="Consolas" panose="020B0609020204030204" pitchFamily="49" charset="0"/>
              </a:rPr>
              <a:t>src</a:t>
            </a:r>
            <a:r>
              <a:rPr lang="en-GB" sz="1600" dirty="0">
                <a:latin typeface="Consolas" panose="020B0609020204030204" pitchFamily="49" charset="0"/>
                <a:cs typeface="Consolas" panose="020B0609020204030204" pitchFamily="49" charset="0"/>
              </a:rPr>
              <a:t>/main/java/</a:t>
            </a:r>
            <a:r>
              <a:rPr lang="en-GB" sz="1600" dirty="0" err="1">
                <a:latin typeface="Consolas" panose="020B0609020204030204" pitchFamily="49" charset="0"/>
                <a:cs typeface="Consolas" panose="020B0609020204030204" pitchFamily="49" charset="0"/>
              </a:rPr>
              <a:t>oop</a:t>
            </a:r>
            <a:r>
              <a:rPr lang="en-GB" sz="1600" dirty="0">
                <a:latin typeface="Consolas" panose="020B0609020204030204" pitchFamily="49" charset="0"/>
                <a:cs typeface="Consolas" panose="020B0609020204030204" pitchFamily="49" charset="0"/>
              </a:rPr>
              <a:t>/basics/</a:t>
            </a:r>
          </a:p>
          <a:p>
            <a:pPr marL="0" indent="0">
              <a:buNone/>
            </a:pPr>
            <a:r>
              <a:rPr lang="en-IT" sz="1600" dirty="0">
                <a:latin typeface="Consolas" panose="020B0609020204030204" pitchFamily="49" charset="0"/>
                <a:cs typeface="Consolas" panose="020B0609020204030204" pitchFamily="49" charset="0"/>
              </a:rPr>
              <a:t>$ </a:t>
            </a:r>
            <a:r>
              <a:rPr lang="en-GB" sz="1600" dirty="0" err="1">
                <a:solidFill>
                  <a:schemeClr val="accent6">
                    <a:lumMod val="75000"/>
                  </a:schemeClr>
                </a:solidFill>
                <a:latin typeface="Consolas" panose="020B0609020204030204" pitchFamily="49" charset="0"/>
                <a:cs typeface="Consolas" panose="020B0609020204030204" pitchFamily="49" charset="0"/>
              </a:rPr>
              <a:t>javac</a:t>
            </a:r>
            <a:r>
              <a:rPr lang="en-GB" sz="1600" dirty="0">
                <a:solidFill>
                  <a:schemeClr val="accent6">
                    <a:lumMod val="75000"/>
                  </a:schemeClr>
                </a:solidFill>
                <a:latin typeface="Consolas" panose="020B0609020204030204" pitchFamily="49" charset="0"/>
                <a:cs typeface="Consolas" panose="020B0609020204030204" pitchFamily="49" charset="0"/>
              </a:rPr>
              <a:t> </a:t>
            </a:r>
            <a:r>
              <a:rPr lang="en-GB" sz="1600" dirty="0" err="1">
                <a:solidFill>
                  <a:schemeClr val="accent6">
                    <a:lumMod val="75000"/>
                  </a:schemeClr>
                </a:solidFill>
                <a:latin typeface="Consolas" panose="020B0609020204030204" pitchFamily="49" charset="0"/>
                <a:cs typeface="Consolas" panose="020B0609020204030204" pitchFamily="49" charset="0"/>
              </a:rPr>
              <a:t>ArraysUtils.java</a:t>
            </a:r>
            <a:endParaRPr lang="en-GB" sz="16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IT" sz="1600" dirty="0">
                <a:latin typeface="Consolas" panose="020B0609020204030204" pitchFamily="49" charset="0"/>
                <a:cs typeface="Consolas" panose="020B0609020204030204" pitchFamily="49" charset="0"/>
              </a:rPr>
              <a:t>(builds ArrayUtils.class. Unsuitable for large projects. Gradle uses </a:t>
            </a:r>
            <a:r>
              <a:rPr lang="en-GB" sz="1600" dirty="0">
                <a:latin typeface="Consolas" panose="020B0609020204030204" pitchFamily="49" charset="0"/>
                <a:cs typeface="Consolas" panose="020B0609020204030204" pitchFamily="49" charset="0"/>
              </a:rPr>
              <a:t>b</a:t>
            </a:r>
            <a:r>
              <a:rPr lang="en-IT" sz="1600" dirty="0">
                <a:latin typeface="Consolas" panose="020B0609020204030204" pitchFamily="49" charset="0"/>
                <a:cs typeface="Consolas" panose="020B0609020204030204" pitchFamily="49" charset="0"/>
              </a:rPr>
              <a:t>uild/ dir)</a:t>
            </a:r>
          </a:p>
          <a:p>
            <a:pPr marL="0" indent="0">
              <a:buNone/>
            </a:pPr>
            <a:endParaRPr lang="en-IT" sz="1600" dirty="0">
              <a:latin typeface="Consolas" panose="020B0609020204030204" pitchFamily="49" charset="0"/>
              <a:cs typeface="Consolas" panose="020B0609020204030204" pitchFamily="49" charset="0"/>
            </a:endParaRPr>
          </a:p>
          <a:p>
            <a:pPr marL="0" indent="0">
              <a:buNone/>
            </a:pPr>
            <a:r>
              <a:rPr lang="en-IT" sz="1600" dirty="0">
                <a:latin typeface="Consolas" panose="020B0609020204030204" pitchFamily="49" charset="0"/>
                <a:cs typeface="Consolas" panose="020B0609020204030204" pitchFamily="49" charset="0"/>
              </a:rPr>
              <a:t>$ cd </a:t>
            </a:r>
            <a:r>
              <a:rPr lang="en-GB" sz="1600" dirty="0" err="1">
                <a:latin typeface="Consolas" panose="020B0609020204030204" pitchFamily="49" charset="0"/>
                <a:cs typeface="Consolas" panose="020B0609020204030204" pitchFamily="49" charset="0"/>
              </a:rPr>
              <a:t>ooprogramming</a:t>
            </a:r>
            <a:r>
              <a:rPr lang="en-GB" sz="1600" dirty="0">
                <a:latin typeface="Consolas" panose="020B0609020204030204" pitchFamily="49" charset="0"/>
                <a:cs typeface="Consolas" panose="020B0609020204030204" pitchFamily="49" charset="0"/>
              </a:rPr>
              <a:t>/java/code/</a:t>
            </a:r>
            <a:r>
              <a:rPr lang="en-GB" sz="1600" dirty="0">
                <a:solidFill>
                  <a:schemeClr val="accent6">
                    <a:lumMod val="75000"/>
                  </a:schemeClr>
                </a:solidFill>
                <a:latin typeface="Consolas" panose="020B0609020204030204" pitchFamily="49" charset="0"/>
                <a:cs typeface="Consolas" panose="020B0609020204030204" pitchFamily="49" charset="0"/>
              </a:rPr>
              <a:t>build</a:t>
            </a:r>
            <a:r>
              <a:rPr lang="en-GB" sz="1600" dirty="0">
                <a:latin typeface="Consolas" panose="020B0609020204030204" pitchFamily="49" charset="0"/>
                <a:cs typeface="Consolas" panose="020B0609020204030204" pitchFamily="49" charset="0"/>
              </a:rPr>
              <a:t>/classes/java/main</a:t>
            </a:r>
          </a:p>
          <a:p>
            <a:pPr marL="0" indent="0">
              <a:buNone/>
            </a:pPr>
            <a:r>
              <a:rPr lang="en-GB" sz="1600" dirty="0">
                <a:latin typeface="Consolas" panose="020B0609020204030204" pitchFamily="49" charset="0"/>
                <a:cs typeface="Consolas" panose="020B0609020204030204" pitchFamily="49" charset="0"/>
              </a:rPr>
              <a:t>$ </a:t>
            </a:r>
            <a:r>
              <a:rPr lang="en-GB" sz="1600" dirty="0">
                <a:solidFill>
                  <a:schemeClr val="accent6">
                    <a:lumMod val="75000"/>
                  </a:schemeClr>
                </a:solidFill>
                <a:latin typeface="Consolas" panose="020B0609020204030204" pitchFamily="49" charset="0"/>
                <a:cs typeface="Consolas" panose="020B0609020204030204" pitchFamily="49" charset="0"/>
              </a:rPr>
              <a:t>java -cp . </a:t>
            </a:r>
            <a:r>
              <a:rPr lang="en-GB" sz="1600" dirty="0" err="1">
                <a:solidFill>
                  <a:schemeClr val="accent6">
                    <a:lumMod val="75000"/>
                  </a:schemeClr>
                </a:solidFill>
                <a:latin typeface="Consolas" panose="020B0609020204030204" pitchFamily="49" charset="0"/>
                <a:cs typeface="Consolas" panose="020B0609020204030204" pitchFamily="49" charset="0"/>
              </a:rPr>
              <a:t>oop.basics.ArraysUtils</a:t>
            </a:r>
            <a:endParaRPr lang="en-GB" sz="16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v1 = [8, 8, 8, 8, 8, 8, 8, 8]</a:t>
            </a:r>
          </a:p>
          <a:p>
            <a:pPr marL="0" indent="0">
              <a:buNone/>
            </a:pPr>
            <a:r>
              <a:rPr lang="en-GB" sz="1600" dirty="0">
                <a:latin typeface="Consolas" panose="020B0609020204030204" pitchFamily="49" charset="0"/>
                <a:cs typeface="Consolas" panose="020B0609020204030204" pitchFamily="49" charset="0"/>
              </a:rPr>
              <a:t>v1 = [79, 80, 70, 2, 86, 69, 32, 70]</a:t>
            </a:r>
          </a:p>
          <a:p>
            <a:pPr marL="0" indent="0">
              <a:buNone/>
            </a:pPr>
            <a:r>
              <a:rPr lang="en-GB" sz="1600" dirty="0">
                <a:latin typeface="Consolas" panose="020B0609020204030204" pitchFamily="49" charset="0"/>
                <a:cs typeface="Consolas" panose="020B0609020204030204" pitchFamily="49" charset="0"/>
              </a:rPr>
              <a:t>v1 = [2, 32, 69, 70, 70, 79, 80, 86]</a:t>
            </a:r>
          </a:p>
          <a:p>
            <a:pPr marL="0" indent="0">
              <a:buNone/>
            </a:pPr>
            <a:r>
              <a:rPr lang="en-GB" sz="1600" dirty="0">
                <a:latin typeface="Consolas" panose="020B0609020204030204" pitchFamily="49" charset="0"/>
                <a:cs typeface="Consolas" panose="020B0609020204030204" pitchFamily="49" charset="0"/>
              </a:rPr>
              <a:t>v2 = [2, 32, 69, 70, 70, 0, 0, 0]</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javap</a:t>
            </a:r>
            <a:r>
              <a:rPr lang="en-GB" sz="1600" dirty="0">
                <a:latin typeface="Consolas" panose="020B0609020204030204" pitchFamily="49" charset="0"/>
                <a:cs typeface="Consolas" panose="020B0609020204030204" pitchFamily="49" charset="0"/>
              </a:rPr>
              <a:t> -cp . -verbose </a:t>
            </a:r>
            <a:r>
              <a:rPr lang="en-GB" sz="1600" dirty="0" err="1">
                <a:latin typeface="Consolas" panose="020B0609020204030204" pitchFamily="49" charset="0"/>
                <a:cs typeface="Consolas" panose="020B0609020204030204" pitchFamily="49" charset="0"/>
              </a:rPr>
              <a:t>oop.basics.ArraysUtils</a:t>
            </a:r>
            <a:r>
              <a:rPr lang="en-GB" sz="1600" dirty="0">
                <a:latin typeface="Consolas" panose="020B0609020204030204" pitchFamily="49" charset="0"/>
                <a:cs typeface="Consolas" panose="020B0609020204030204" pitchFamily="49" charset="0"/>
              </a:rPr>
              <a:t> | grep major</a:t>
            </a:r>
          </a:p>
          <a:p>
            <a:pPr marL="0" indent="0">
              <a:buNone/>
            </a:pPr>
            <a:r>
              <a:rPr lang="en-GB" sz="1600" dirty="0">
                <a:latin typeface="Consolas" panose="020B0609020204030204" pitchFamily="49" charset="0"/>
                <a:cs typeface="Consolas" panose="020B0609020204030204" pitchFamily="49" charset="0"/>
              </a:rPr>
              <a:t>major version: 61</a:t>
            </a:r>
          </a:p>
          <a:p>
            <a:pPr marL="0" indent="0">
              <a:buNone/>
            </a:pPr>
            <a:r>
              <a:rPr lang="en-GB" sz="1600" dirty="0">
                <a:latin typeface="Consolas" panose="020B0609020204030204" pitchFamily="49" charset="0"/>
                <a:cs typeface="Consolas" panose="020B0609020204030204" pitchFamily="49" charset="0"/>
              </a:rPr>
              <a:t>(see https://</a:t>
            </a:r>
            <a:r>
              <a:rPr lang="en-GB" sz="1600" dirty="0" err="1">
                <a:latin typeface="Consolas" panose="020B0609020204030204" pitchFamily="49" charset="0"/>
                <a:cs typeface="Consolas" panose="020B0609020204030204" pitchFamily="49" charset="0"/>
              </a:rPr>
              <a:t>en.wikipedia.org</a:t>
            </a:r>
            <a:r>
              <a:rPr lang="en-GB" sz="1600" dirty="0">
                <a:latin typeface="Consolas" panose="020B0609020204030204" pitchFamily="49" charset="0"/>
                <a:cs typeface="Consolas" panose="020B0609020204030204" pitchFamily="49" charset="0"/>
              </a:rPr>
              <a:t>/wiki/</a:t>
            </a:r>
            <a:r>
              <a:rPr lang="en-GB" sz="1600" dirty="0" err="1">
                <a:latin typeface="Consolas" panose="020B0609020204030204" pitchFamily="49" charset="0"/>
                <a:cs typeface="Consolas" panose="020B0609020204030204" pitchFamily="49" charset="0"/>
              </a:rPr>
              <a:t>Java_class_file#General_layout</a:t>
            </a:r>
            <a:r>
              <a:rPr lang="en-GB" sz="1600" dirty="0">
                <a:latin typeface="Consolas" panose="020B0609020204030204" pitchFamily="49" charset="0"/>
                <a:cs typeface="Consolas" panose="020B0609020204030204" pitchFamily="49" charset="0"/>
              </a:rPr>
              <a:t>)</a:t>
            </a:r>
          </a:p>
          <a:p>
            <a:pPr marL="0" indent="0">
              <a:buNone/>
            </a:pPr>
            <a:endParaRPr lang="en-GB" sz="1600" dirty="0">
              <a:latin typeface="Consolas" panose="020B0609020204030204" pitchFamily="49" charset="0"/>
              <a:cs typeface="Consolas" panose="020B0609020204030204" pitchFamily="49" charset="0"/>
            </a:endParaRPr>
          </a:p>
          <a:p>
            <a:pPr marL="0" indent="0">
              <a:buNone/>
            </a:pPr>
            <a:endParaRPr lang="en-GB" sz="1600" dirty="0">
              <a:latin typeface="Consolas" panose="020B0609020204030204" pitchFamily="49" charset="0"/>
              <a:cs typeface="Consolas" panose="020B0609020204030204" pitchFamily="49" charset="0"/>
            </a:endParaRPr>
          </a:p>
          <a:p>
            <a:endParaRPr lang="en-IT"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7598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Compiled vs Interpreted</a:t>
            </a:r>
          </a:p>
        </p:txBody>
      </p:sp>
      <p:sp>
        <p:nvSpPr>
          <p:cNvPr id="4" name="Slide Number Placeholder 3"/>
          <p:cNvSpPr>
            <a:spLocks noGrp="1"/>
          </p:cNvSpPr>
          <p:nvPr>
            <p:ph type="sldNum" sz="quarter" idx="12"/>
          </p:nvPr>
        </p:nvSpPr>
        <p:spPr/>
        <p:txBody>
          <a:bodyPr/>
          <a:lstStyle/>
          <a:p>
            <a:fld id="{D2040F39-7941-49A4-B48D-F201B18B6351}" type="slidenum">
              <a:rPr lang="it-IT" smtClean="0"/>
              <a:pPr/>
              <a:t>8</a:t>
            </a:fld>
            <a:endParaRPr lang="it-IT" dirty="0"/>
          </a:p>
        </p:txBody>
      </p:sp>
      <p:pic>
        <p:nvPicPr>
          <p:cNvPr id="5" name="Picture 4" descr="Screen Shot 2016-03-04 at 13.41.27.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74440" y="2132856"/>
            <a:ext cx="5265862" cy="3456384"/>
          </a:xfrm>
          <a:prstGeom prst="rect">
            <a:avLst/>
          </a:prstGeom>
        </p:spPr>
      </p:pic>
      <p:pic>
        <p:nvPicPr>
          <p:cNvPr id="7" name="Content Placeholder 4" descr="Screen Shot 2016-03-04 at 13.41.49.png">
            <a:extLst>
              <a:ext uri="{FF2B5EF4-FFF2-40B4-BE49-F238E27FC236}">
                <a16:creationId xmlns:a16="http://schemas.microsoft.com/office/drawing/2014/main" id="{7B90398F-D888-3942-9FBF-B77D361044F9}"/>
              </a:ext>
            </a:extLst>
          </p:cNvPr>
          <p:cNvPicPr>
            <a:picLocks noGrp="1" noChangeAspect="1"/>
          </p:cNvPicPr>
          <p:nvPr>
            <p:ph idx="1"/>
          </p:nvPr>
        </p:nvPicPr>
        <p:blipFill>
          <a:blip r:embed="rId3" cstate="print">
            <a:extLst>
              <a:ext uri="{28A0092B-C50C-407E-A947-70E740481C1C}">
                <a14:useLocalDpi xmlns:a14="http://schemas.microsoft.com/office/drawing/2010/main"/>
              </a:ext>
            </a:extLst>
          </a:blip>
          <a:srcRect l="-25541" r="-25541"/>
          <a:stretch>
            <a:fillRect/>
          </a:stretch>
        </p:blipFill>
        <p:spPr>
          <a:xfrm>
            <a:off x="5879977" y="2132856"/>
            <a:ext cx="6284772" cy="3456383"/>
          </a:xfrm>
        </p:spPr>
      </p:pic>
    </p:spTree>
    <p:extLst>
      <p:ext uri="{BB962C8B-B14F-4D97-AF65-F5344CB8AC3E}">
        <p14:creationId xmlns:p14="http://schemas.microsoft.com/office/powerpoint/2010/main" val="705320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Program, files and classes </a:t>
            </a:r>
          </a:p>
        </p:txBody>
      </p:sp>
      <p:sp>
        <p:nvSpPr>
          <p:cNvPr id="3" name="Content Placeholder 2"/>
          <p:cNvSpPr>
            <a:spLocks noGrp="1"/>
          </p:cNvSpPr>
          <p:nvPr>
            <p:ph idx="1"/>
          </p:nvPr>
        </p:nvSpPr>
        <p:spPr/>
        <p:txBody>
          <a:bodyPr>
            <a:normAutofit/>
          </a:bodyPr>
          <a:lstStyle/>
          <a:p>
            <a:r>
              <a:rPr lang="en-US" sz="2400" dirty="0"/>
              <a:t>A program is made of one or more packages, containing one or more files</a:t>
            </a:r>
          </a:p>
          <a:p>
            <a:r>
              <a:rPr lang="en-US" sz="2400" dirty="0"/>
              <a:t>A file contains one </a:t>
            </a:r>
            <a:r>
              <a:rPr lang="en-US" sz="2400" i="1" dirty="0"/>
              <a:t>public</a:t>
            </a:r>
            <a:r>
              <a:rPr lang="en-US" sz="2400" dirty="0"/>
              <a:t> class and, optionally, multiple </a:t>
            </a:r>
            <a:r>
              <a:rPr lang="en-US" sz="2400" i="1" dirty="0"/>
              <a:t>private</a:t>
            </a:r>
            <a:r>
              <a:rPr lang="en-US" sz="2400" dirty="0"/>
              <a:t> classes. The file name must be equal to the public class name. </a:t>
            </a:r>
          </a:p>
          <a:p>
            <a:pPr marL="0" indent="0">
              <a:buNone/>
            </a:pPr>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9</a:t>
            </a:fld>
            <a:endParaRPr lang="it-IT" dirty="0"/>
          </a:p>
        </p:txBody>
      </p:sp>
      <p:pic>
        <p:nvPicPr>
          <p:cNvPr id="6" name="Picture 5" descr="Screen Shot 2016-03-04 at 13.38.08.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568367" y="3429000"/>
            <a:ext cx="9055266" cy="2376265"/>
          </a:xfrm>
          <a:prstGeom prst="rect">
            <a:avLst/>
          </a:prstGeom>
        </p:spPr>
      </p:pic>
    </p:spTree>
    <p:extLst>
      <p:ext uri="{BB962C8B-B14F-4D97-AF65-F5344CB8AC3E}">
        <p14:creationId xmlns:p14="http://schemas.microsoft.com/office/powerpoint/2010/main" val="3466143654"/>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Nicola</Template>
  <TotalTime>569</TotalTime>
  <Words>5262</Words>
  <Application>Microsoft Macintosh PowerPoint</Application>
  <PresentationFormat>Widescreen</PresentationFormat>
  <Paragraphs>700</Paragraphs>
  <Slides>60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Calibri</vt:lpstr>
      <vt:lpstr>Consolas</vt:lpstr>
      <vt:lpstr>Courier</vt:lpstr>
      <vt:lpstr>Courier New</vt:lpstr>
      <vt:lpstr>Wingdings</vt:lpstr>
      <vt:lpstr>Nicola</vt:lpstr>
      <vt:lpstr>Java Basics</vt:lpstr>
      <vt:lpstr>Building and running</vt:lpstr>
      <vt:lpstr>Timeline</vt:lpstr>
      <vt:lpstr>JDK Enhancement Proposal</vt:lpstr>
      <vt:lpstr>Features</vt:lpstr>
      <vt:lpstr>Building and running</vt:lpstr>
      <vt:lpstr>Building and running</vt:lpstr>
      <vt:lpstr>Compiled vs Interpreted</vt:lpstr>
      <vt:lpstr>Program, files and classes </vt:lpstr>
      <vt:lpstr>public static void main(String[] args)</vt:lpstr>
      <vt:lpstr>Variables, conventions, main method</vt:lpstr>
      <vt:lpstr>Methods</vt:lpstr>
      <vt:lpstr>Primitive types </vt:lpstr>
      <vt:lpstr>Primitive types </vt:lpstr>
      <vt:lpstr>Constants</vt:lpstr>
      <vt:lpstr>Operators (integer and floating-point) </vt:lpstr>
      <vt:lpstr>Code blocks and Scope </vt:lpstr>
      <vt:lpstr>Coding Conventions</vt:lpstr>
      <vt:lpstr>Methods and Passing Parameters</vt:lpstr>
      <vt:lpstr>Passing Parameters </vt:lpstr>
      <vt:lpstr>Passing Parameters </vt:lpstr>
      <vt:lpstr>Passing Parameters </vt:lpstr>
      <vt:lpstr>Comments</vt:lpstr>
      <vt:lpstr>Flow control statements</vt:lpstr>
      <vt:lpstr>Flow control statements</vt:lpstr>
      <vt:lpstr>if statement</vt:lpstr>
      <vt:lpstr>switch statement</vt:lpstr>
      <vt:lpstr>switch statement (enhanced)</vt:lpstr>
      <vt:lpstr>do-while statement</vt:lpstr>
      <vt:lpstr>while statement</vt:lpstr>
      <vt:lpstr>for statement</vt:lpstr>
      <vt:lpstr>break/continue statements</vt:lpstr>
      <vt:lpstr>References and Objects</vt:lpstr>
      <vt:lpstr>References and Objects</vt:lpstr>
      <vt:lpstr>References and Objects</vt:lpstr>
      <vt:lpstr>References and Objects</vt:lpstr>
      <vt:lpstr>Array</vt:lpstr>
      <vt:lpstr>Array</vt:lpstr>
      <vt:lpstr>Example – Primitive types</vt:lpstr>
      <vt:lpstr>Example – Object reference</vt:lpstr>
      <vt:lpstr>Operations on arrays </vt:lpstr>
      <vt:lpstr>Operations on arrays </vt:lpstr>
      <vt:lpstr>Multidimensional Arrays</vt:lpstr>
      <vt:lpstr>java.util.Arrays</vt:lpstr>
      <vt:lpstr> System.arraycopy()</vt:lpstr>
      <vt:lpstr>Example</vt:lpstr>
      <vt:lpstr>Strings</vt:lpstr>
      <vt:lpstr>String</vt:lpstr>
      <vt:lpstr>Strings in memory</vt:lpstr>
      <vt:lpstr>equals vs ==</vt:lpstr>
      <vt:lpstr>String methods</vt:lpstr>
      <vt:lpstr>The + operator</vt:lpstr>
      <vt:lpstr>StringBuilder</vt:lpstr>
      <vt:lpstr>Accessing Terminal</vt:lpstr>
      <vt:lpstr>Standard files</vt:lpstr>
      <vt:lpstr>PrintStream Methods</vt:lpstr>
      <vt:lpstr>Scanner</vt:lpstr>
      <vt:lpstr>Random Numbers</vt:lpstr>
      <vt:lpstr>Random numbers</vt:lpstr>
      <vt:lpstr>Wisdom Pills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Microsoft Office User</dc:creator>
  <cp:lastModifiedBy>Microsoft Office User</cp:lastModifiedBy>
  <cp:revision>83</cp:revision>
  <cp:lastPrinted>2021-10-10T16:21:50Z</cp:lastPrinted>
  <dcterms:created xsi:type="dcterms:W3CDTF">2021-09-29T20:16:21Z</dcterms:created>
  <dcterms:modified xsi:type="dcterms:W3CDTF">2022-03-06T12:36:27Z</dcterms:modified>
</cp:coreProperties>
</file>